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58" r:id="rId4"/>
    <p:sldId id="271" r:id="rId5"/>
    <p:sldId id="272" r:id="rId6"/>
    <p:sldId id="259" r:id="rId7"/>
    <p:sldId id="260" r:id="rId8"/>
    <p:sldId id="269" r:id="rId9"/>
    <p:sldId id="261" r:id="rId10"/>
    <p:sldId id="262" r:id="rId11"/>
    <p:sldId id="263" r:id="rId12"/>
    <p:sldId id="264" r:id="rId13"/>
    <p:sldId id="265" r:id="rId14"/>
    <p:sldId id="266" r:id="rId15"/>
    <p:sldId id="270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F5F8"/>
    <a:srgbClr val="B6DBEC"/>
    <a:srgbClr val="E1E9F3"/>
    <a:srgbClr val="D2DFEE"/>
    <a:srgbClr val="CFDDED"/>
    <a:srgbClr val="A9C1DF"/>
    <a:srgbClr val="92B1D6"/>
    <a:srgbClr val="255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8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833EF-5EC6-4AED-A680-373FFD65759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5180F-5301-4144-934D-618E3547C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10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3587" cy="3430588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037516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3587" cy="3430588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037516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3587" cy="3430588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037516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Modern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Modern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Modern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Modern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Moder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9pPr>
          </a:lstStyle>
          <a:p>
            <a:fld id="{5643EEF3-BDA5-4E19-A1F8-8F013C32074B}" type="slidenum">
              <a:rPr lang="ru-RU" altLang="ru-RU" sz="1200" smtClean="0"/>
              <a:pPr/>
              <a:t>14</a:t>
            </a:fld>
            <a:endParaRPr lang="ru-RU" altLang="ru-RU" sz="120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Помимо тех трех программ, о которых я только что рассказал, существует еще одна – это СТАРТ-Зкспресс.</a:t>
            </a:r>
          </a:p>
          <a:p>
            <a:r>
              <a:rPr lang="ru-RU" altLang="ru-RU" smtClean="0"/>
              <a:t>Эта программа самая намного дешевле остальных и не умеет выполнять расчеты произвольных трубопроводов. </a:t>
            </a:r>
          </a:p>
          <a:p>
            <a:r>
              <a:rPr lang="ru-RU" altLang="ru-RU" smtClean="0"/>
              <a:t>У нее другое предназначение – это расчет отдельных  составляющих элементов трубопровода и типовых схем.</a:t>
            </a:r>
          </a:p>
          <a:p>
            <a:r>
              <a:rPr lang="ru-RU" altLang="ru-RU" smtClean="0"/>
              <a:t>Программа может выполнять расчеты прочности и устойчивости труб при наземной и подземной прокладке, стандартных схем компенсаторов, врезок и так далее.</a:t>
            </a:r>
          </a:p>
          <a:p>
            <a:r>
              <a:rPr lang="ru-RU" altLang="ru-RU" smtClean="0"/>
              <a:t>Остановимся на этом подробнее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49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F1551-80E4-473B-AA82-DA68332AC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72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1150" y="114300"/>
            <a:ext cx="7448550" cy="10382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619250" y="1485900"/>
            <a:ext cx="3543300" cy="5162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314950" y="1485900"/>
            <a:ext cx="3543300" cy="2505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314950" y="4143375"/>
            <a:ext cx="3543300" cy="2505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0EE30-D31D-4566-8528-49012AD5C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513098"/>
      </p:ext>
    </p:extLst>
  </p:cSld>
  <p:clrMapOvr>
    <a:masterClrMapping/>
  </p:clrMapOvr>
  <p:transition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D6D28-9B17-4B1A-B95F-1300C6A6E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9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1150" y="114300"/>
            <a:ext cx="7448550" cy="10382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619250" y="1485900"/>
            <a:ext cx="3543300" cy="5162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14950" y="1485900"/>
            <a:ext cx="3543300" cy="5162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B2DF-6971-4242-8C2C-A9F91E71D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055828"/>
      </p:ext>
    </p:extLst>
  </p:cSld>
  <p:clrMapOvr>
    <a:masterClrMapping/>
  </p:clrMapOvr>
  <p:transition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71B00-0022-4EF7-8875-96F3C14D8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20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-1" y="1"/>
            <a:ext cx="9144000" cy="809379"/>
          </a:xfrm>
          <a:prstGeom prst="rect">
            <a:avLst/>
          </a:prstGeom>
          <a:solidFill>
            <a:srgbClr val="E1E9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48621"/>
            <a:ext cx="9143999" cy="80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3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boprovod.ru/" TargetMode="External"/><Relationship Id="rId2" Type="http://schemas.openxmlformats.org/officeDocument/2006/relationships/hyperlink" Target="mailto:it@truboprovod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8313" y="1412875"/>
            <a:ext cx="8229600" cy="43894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Monotype Sorts"/>
              <a:buNone/>
            </a:pPr>
            <a:endParaRPr lang="en-US" altLang="ru-RU" sz="4000" dirty="0" smtClean="0"/>
          </a:p>
          <a:p>
            <a:pPr algn="ctr">
              <a:buFont typeface="Monotype Sorts"/>
              <a:buNone/>
            </a:pPr>
            <a:r>
              <a:rPr lang="ru-RU" altLang="ru-RU" sz="4000" b="1" dirty="0" smtClean="0"/>
              <a:t>Программы прочностных расчетов</a:t>
            </a:r>
            <a:endParaRPr lang="en-US" altLang="ru-RU" sz="4000" b="1" dirty="0" smtClean="0"/>
          </a:p>
          <a:p>
            <a:pPr algn="ctr">
              <a:buFont typeface="Monotype Sorts"/>
              <a:buNone/>
            </a:pPr>
            <a:r>
              <a:rPr lang="ru-RU" altLang="ru-RU" b="1" smtClean="0"/>
              <a:t>Состояние </a:t>
            </a:r>
            <a:r>
              <a:rPr lang="ru-RU" altLang="ru-RU" b="1" dirty="0" smtClean="0"/>
              <a:t>и перспективы</a:t>
            </a:r>
            <a:endParaRPr lang="en-US" altLang="ru-RU" b="1" dirty="0" smtClean="0"/>
          </a:p>
          <a:p>
            <a:pPr algn="ctr">
              <a:buFont typeface="Monotype Sorts"/>
              <a:buNone/>
            </a:pPr>
            <a:endParaRPr lang="ru-RU" altLang="ru-RU" b="1" dirty="0" smtClean="0">
              <a:hlinkClick r:id="rId2"/>
            </a:endParaRPr>
          </a:p>
          <a:p>
            <a:pPr algn="ctr">
              <a:buFont typeface="Monotype Sorts"/>
              <a:buNone/>
            </a:pPr>
            <a:r>
              <a:rPr lang="en-US" altLang="ru-RU" dirty="0" smtClean="0">
                <a:hlinkClick r:id="rId2"/>
              </a:rPr>
              <a:t>it@truboprovod.ru</a:t>
            </a:r>
            <a:endParaRPr lang="en-US" altLang="ru-RU" dirty="0" smtClean="0"/>
          </a:p>
          <a:p>
            <a:pPr algn="ctr">
              <a:buFont typeface="Monotype Sorts"/>
              <a:buNone/>
            </a:pPr>
            <a:r>
              <a:rPr lang="ru-RU" altLang="ru-RU" dirty="0" smtClean="0">
                <a:hlinkClick r:id="rId3"/>
              </a:rPr>
              <a:t>http://www.truboprovod.ru</a:t>
            </a:r>
            <a:r>
              <a:rPr lang="en-US" altLang="ru-RU" dirty="0" smtClean="0"/>
              <a:t> 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1213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517703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надземные, подземные в канале, с участками, защемленными в грунте (</a:t>
            </a:r>
            <a:r>
              <a:rPr lang="ru-RU" dirty="0" err="1" smtClean="0"/>
              <a:t>бесканальная</a:t>
            </a:r>
            <a:r>
              <a:rPr lang="ru-RU" dirty="0" smtClean="0"/>
              <a:t> прокладка)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плоские, пространственные, неразветвленные и разветвленные, с замкнутыми контурами, практически любой сложности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самокомпенсирующиеся трубопроводы (компенсация температурных расширений обеспечивается гибкостью самой трассы) и трубопроводы со специальными компенсирующими устройствами (волнистые, линзовые, сальниковые или </a:t>
            </a:r>
            <a:r>
              <a:rPr lang="ru-RU" dirty="0" err="1" smtClean="0"/>
              <a:t>сильфонные</a:t>
            </a:r>
            <a:r>
              <a:rPr lang="ru-RU" dirty="0" smtClean="0"/>
              <a:t> компенсаторы)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 различными конструкциями концевых и промежуточных опор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 различными воздействиями (температурное расширение, сосредоточенные и распределенные нагрузки, смещение опор, растяжка, сжатие</a:t>
            </a: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работающие при низких и высоких температурах (учитывается эффект ползучести и релаксации напряжений согласно нормам)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 наружным избыточным давлением (вакуум) – для таких трубопроводов производится проверка местной устойчивости стенок</a:t>
            </a:r>
          </a:p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107504" y="549275"/>
            <a:ext cx="9036496" cy="93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000" b="1">
                <a:solidFill>
                  <a:schemeClr val="bg1"/>
                </a:solidFill>
                <a:latin typeface="Modern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Modern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Modern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Modern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Moder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9pPr>
          </a:lstStyle>
          <a:p>
            <a:pPr algn="ctr">
              <a:lnSpc>
                <a:spcPct val="80000"/>
              </a:lnSpc>
            </a:pPr>
            <a:endParaRPr lang="ru-RU" altLang="ru-RU" sz="3200" dirty="0">
              <a:solidFill>
                <a:srgbClr val="A70D0D"/>
              </a:solidFill>
              <a:latin typeface="Arial" pitchFamily="34" charset="0"/>
            </a:endParaRPr>
          </a:p>
        </p:txBody>
      </p:sp>
      <p:sp>
        <p:nvSpPr>
          <p:cNvPr id="4" name="Shape 145"/>
          <p:cNvSpPr txBox="1">
            <a:spLocks/>
          </p:cNvSpPr>
          <p:nvPr/>
        </p:nvSpPr>
        <p:spPr>
          <a:xfrm>
            <a:off x="0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10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/>
            </a:r>
            <a:br>
              <a:rPr lang="ru-RU" sz="10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</a:br>
            <a:r>
              <a:rPr lang="ru-RU" altLang="ru-RU" sz="2400" b="1" dirty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Семейство программ «СТАРТ». </a:t>
            </a:r>
            <a:r>
              <a:rPr lang="ru-RU" altLang="ru-RU" sz="24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Назначение</a:t>
            </a:r>
            <a:endParaRPr lang="ru-RU" altLang="ru-RU" sz="2400" b="1" dirty="0">
              <a:solidFill>
                <a:srgbClr val="3F5F84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44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268413"/>
            <a:ext cx="4681016" cy="4752876"/>
          </a:xfrm>
        </p:spPr>
        <p:txBody>
          <a:bodyPr lIns="0" tIns="0" rIns="0" bIns="0"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EB613D"/>
              </a:buClr>
              <a:buFont typeface="Wingdings 2"/>
              <a:buChar char=""/>
              <a:defRPr/>
            </a:pPr>
            <a:r>
              <a:rPr lang="ru-RU" sz="2400" dirty="0" smtClean="0"/>
              <a:t>Трехмерная расчетная модель</a:t>
            </a:r>
          </a:p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EB613D"/>
              </a:buClr>
              <a:buFont typeface="Wingdings 2"/>
              <a:buChar char=""/>
              <a:defRPr/>
            </a:pPr>
            <a:r>
              <a:rPr lang="ru-RU" sz="2400" dirty="0" smtClean="0"/>
              <a:t>Логическая проверка качества исходных данных</a:t>
            </a:r>
          </a:p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EB613D"/>
              </a:buClr>
              <a:buFont typeface="Wingdings 2"/>
              <a:buChar char=""/>
              <a:defRPr/>
            </a:pPr>
            <a:r>
              <a:rPr lang="ru-RU" sz="2400" dirty="0" smtClean="0"/>
              <a:t>Базы данных по материалах, грунтам, компенсаторам, пружинам, изоляции</a:t>
            </a:r>
          </a:p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EB613D"/>
              </a:buClr>
              <a:buFont typeface="Wingdings 2"/>
              <a:buChar char=""/>
              <a:defRPr/>
            </a:pPr>
            <a:r>
              <a:rPr lang="ru-RU" sz="2400" dirty="0" smtClean="0"/>
              <a:t>Детальные результаты расчета с поясняющими примечаниями</a:t>
            </a:r>
          </a:p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EB613D"/>
              </a:buClr>
              <a:buFont typeface="Wingdings 2"/>
              <a:buChar char=""/>
              <a:defRPr/>
            </a:pPr>
            <a:r>
              <a:rPr lang="ru-RU" sz="2400" dirty="0" smtClean="0"/>
              <a:t>Наглядный показ напряжений и деформаций</a:t>
            </a:r>
          </a:p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EB613D"/>
              </a:buClr>
              <a:buFont typeface="Wingdings 2"/>
              <a:buChar char=""/>
              <a:defRPr/>
            </a:pPr>
            <a:r>
              <a:rPr lang="ru-RU" sz="2400" dirty="0" smtClean="0"/>
              <a:t>Справочная система с методическими указаниями по расчету и проектированию трубопроводов</a:t>
            </a:r>
            <a:endParaRPr lang="en-GB" sz="2400" dirty="0" smtClean="0"/>
          </a:p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EB613D"/>
              </a:buClr>
              <a:buFont typeface="Wingdings 2"/>
              <a:buChar char=""/>
              <a:defRPr/>
            </a:pPr>
            <a:endParaRPr lang="en-GB" sz="2400" dirty="0" smtClean="0"/>
          </a:p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EB613D"/>
              </a:buClr>
              <a:buFont typeface="Wingdings 2"/>
              <a:buChar char=""/>
              <a:defRPr/>
            </a:pPr>
            <a:endParaRPr lang="en-GB" sz="2400" dirty="0" smtClean="0"/>
          </a:p>
        </p:txBody>
      </p:sp>
      <p:pic>
        <p:nvPicPr>
          <p:cNvPr id="59396" name="Picture 5" descr="interf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2263" y="4171384"/>
            <a:ext cx="1909664" cy="1855676"/>
          </a:xfrm>
        </p:spPr>
      </p:pic>
      <p:pic>
        <p:nvPicPr>
          <p:cNvPr id="5939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760" y="2326017"/>
            <a:ext cx="1757744" cy="135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9398" name="Picture 6" descr="dvt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159" y="828240"/>
            <a:ext cx="3135062" cy="117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5" descr="a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418" y="2530430"/>
            <a:ext cx="1736400" cy="13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145"/>
          <p:cNvSpPr txBox="1">
            <a:spLocks/>
          </p:cNvSpPr>
          <p:nvPr/>
        </p:nvSpPr>
        <p:spPr>
          <a:xfrm>
            <a:off x="0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10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/>
            </a:r>
            <a:br>
              <a:rPr lang="ru-RU" sz="10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</a:br>
            <a:r>
              <a:rPr lang="ru-RU" altLang="ru-RU" sz="2400" b="1" dirty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Семейство программ СТАРТ. Быстро, наглядно, </a:t>
            </a:r>
            <a:r>
              <a:rPr lang="ru-RU" altLang="ru-RU" sz="24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удобно</a:t>
            </a:r>
            <a:endParaRPr lang="ru-RU" altLang="ru-RU" sz="2400" b="1" dirty="0">
              <a:solidFill>
                <a:srgbClr val="3F5F84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041568"/>
      </p:ext>
    </p:extLst>
  </p:cSld>
  <p:clrMapOvr>
    <a:masterClrMapping/>
  </p:clrMapOvr>
  <p:transition spd="med" advTm="26406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 flipV="1">
            <a:off x="1258888" y="1341438"/>
            <a:ext cx="7885112" cy="214312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Monotype Sorts"/>
              <a:buNone/>
            </a:pPr>
            <a:r>
              <a:rPr lang="ru-RU" altLang="ru-RU" sz="1000" smtClean="0"/>
              <a:t>                  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987723" y="1124744"/>
            <a:ext cx="5435600" cy="935432"/>
          </a:xfrm>
          <a:prstGeom prst="rect">
            <a:avLst/>
          </a:prstGeom>
          <a:solidFill>
            <a:srgbClr val="1965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chemeClr val="bg1"/>
                </a:solidFill>
                <a:latin typeface="Modern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Modern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Modern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Modern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Moder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9pPr>
          </a:lstStyle>
          <a:p>
            <a:pPr algn="ctr" eaLnBrk="1" hangingPunct="1"/>
            <a:r>
              <a:rPr lang="ru-RU" altLang="ru-RU" sz="2400">
                <a:latin typeface="Arial" pitchFamily="34" charset="0"/>
              </a:rPr>
              <a:t>БАЗОВЫЙ МОДУЛЬ СТАРТ</a:t>
            </a:r>
            <a:br>
              <a:rPr lang="ru-RU" altLang="ru-RU" sz="2400">
                <a:latin typeface="Arial" pitchFamily="34" charset="0"/>
              </a:rPr>
            </a:br>
            <a:r>
              <a:rPr lang="ru-RU" altLang="ru-RU" sz="2400">
                <a:latin typeface="Arial" pitchFamily="34" charset="0"/>
              </a:rPr>
              <a:t>(варианты стандартный или Проф)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1214961" y="2492224"/>
            <a:ext cx="3159125" cy="5921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 dirty="0">
                <a:latin typeface="Arial" pitchFamily="34" charset="0"/>
              </a:rPr>
              <a:t>ГРУНТ 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5026804" y="3441876"/>
            <a:ext cx="3671887" cy="711394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chemeClr val="bg1"/>
                </a:solidFill>
                <a:latin typeface="Modern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Modern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Modern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Modern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Moder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9pPr>
          </a:lstStyle>
          <a:p>
            <a:pPr algn="ctr" eaLnBrk="1" hangingPunct="1"/>
            <a:r>
              <a:rPr lang="ru-RU" altLang="ru-RU" sz="2400" dirty="0" err="1">
                <a:solidFill>
                  <a:schemeClr val="tx1"/>
                </a:solidFill>
                <a:latin typeface="Arial" pitchFamily="34" charset="0"/>
              </a:rPr>
              <a:t>Отбраковочная</a:t>
            </a:r>
            <a:r>
              <a:rPr lang="ru-RU" altLang="ru-RU" sz="2400" dirty="0">
                <a:solidFill>
                  <a:schemeClr val="tx1"/>
                </a:solidFill>
                <a:latin typeface="Arial" pitchFamily="34" charset="0"/>
              </a:rPr>
              <a:t> </a:t>
            </a:r>
          </a:p>
          <a:p>
            <a:pPr algn="ctr" eaLnBrk="1" hangingPunct="1"/>
            <a:r>
              <a:rPr lang="ru-RU" altLang="ru-RU" sz="2400" dirty="0">
                <a:solidFill>
                  <a:schemeClr val="tx1"/>
                </a:solidFill>
                <a:latin typeface="Arial" pitchFamily="34" charset="0"/>
              </a:rPr>
              <a:t>толщина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5018733" y="2777195"/>
            <a:ext cx="3671887" cy="5921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 dirty="0">
                <a:latin typeface="Arial" pitchFamily="34" charset="0"/>
              </a:rPr>
              <a:t>Назначенный ресурс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1210993" y="3372581"/>
            <a:ext cx="3167062" cy="5921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chemeClr val="bg1"/>
                </a:solidFill>
                <a:latin typeface="Modern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Modern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Modern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Modern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Moder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9pPr>
          </a:lstStyle>
          <a:p>
            <a:pPr algn="ctr" eaLnBrk="1" hangingPunct="1"/>
            <a:r>
              <a:rPr lang="ru-RU" altLang="ru-RU" sz="2400" dirty="0" smtClean="0">
                <a:solidFill>
                  <a:schemeClr val="tx1"/>
                </a:solidFill>
                <a:latin typeface="Arial" pitchFamily="34" charset="0"/>
              </a:rPr>
              <a:t>ШТУЦЕР (-МКЭ)</a:t>
            </a:r>
            <a:r>
              <a:rPr lang="ru-RU" altLang="ru-RU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endParaRPr lang="ru-RU" altLang="ru-RU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60425" name="AutoShape 10"/>
          <p:cNvCxnSpPr>
            <a:cxnSpLocks noChangeShapeType="1"/>
            <a:stCxn id="60420" idx="2"/>
            <a:endCxn id="60424" idx="3"/>
          </p:cNvCxnSpPr>
          <p:nvPr/>
        </p:nvCxnSpPr>
        <p:spPr bwMode="auto">
          <a:xfrm rot="5400000">
            <a:off x="3737552" y="2700679"/>
            <a:ext cx="1608474" cy="327468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6" name="AutoShape 11"/>
          <p:cNvCxnSpPr>
            <a:cxnSpLocks noChangeShapeType="1"/>
            <a:stCxn id="60420" idx="2"/>
            <a:endCxn id="60421" idx="3"/>
          </p:cNvCxnSpPr>
          <p:nvPr/>
        </p:nvCxnSpPr>
        <p:spPr bwMode="auto">
          <a:xfrm rot="5400000">
            <a:off x="4175747" y="2258516"/>
            <a:ext cx="728117" cy="331437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27" name="Rectangle 12"/>
          <p:cNvSpPr>
            <a:spLocks noChangeArrowheads="1"/>
          </p:cNvSpPr>
          <p:nvPr/>
        </p:nvSpPr>
        <p:spPr bwMode="auto">
          <a:xfrm>
            <a:off x="1187624" y="4024341"/>
            <a:ext cx="3167062" cy="5921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>
                <a:latin typeface="Arial" pitchFamily="34" charset="0"/>
              </a:rPr>
              <a:t>Гибкие трубы </a:t>
            </a:r>
          </a:p>
        </p:txBody>
      </p:sp>
      <p:cxnSp>
        <p:nvCxnSpPr>
          <p:cNvPr id="60428" name="AutoShape 13"/>
          <p:cNvCxnSpPr>
            <a:cxnSpLocks noChangeShapeType="1"/>
            <a:stCxn id="60420" idx="2"/>
            <a:endCxn id="60427" idx="3"/>
          </p:cNvCxnSpPr>
          <p:nvPr/>
        </p:nvCxnSpPr>
        <p:spPr bwMode="auto">
          <a:xfrm rot="5400000">
            <a:off x="3399988" y="3014875"/>
            <a:ext cx="2260234" cy="350837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9" name="AutoShape 14"/>
          <p:cNvCxnSpPr>
            <a:cxnSpLocks noChangeShapeType="1"/>
            <a:stCxn id="60420" idx="2"/>
            <a:endCxn id="60423" idx="1"/>
          </p:cNvCxnSpPr>
          <p:nvPr/>
        </p:nvCxnSpPr>
        <p:spPr bwMode="auto">
          <a:xfrm rot="16200000" flipH="1">
            <a:off x="4355584" y="2410115"/>
            <a:ext cx="1013088" cy="31321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0" name="AutoShape 15"/>
          <p:cNvCxnSpPr>
            <a:cxnSpLocks noChangeShapeType="1"/>
            <a:stCxn id="60420" idx="2"/>
            <a:endCxn id="60422" idx="1"/>
          </p:cNvCxnSpPr>
          <p:nvPr/>
        </p:nvCxnSpPr>
        <p:spPr bwMode="auto">
          <a:xfrm rot="16200000" flipH="1">
            <a:off x="3997465" y="2768233"/>
            <a:ext cx="1737397" cy="321281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1" name="AutoShape 17"/>
          <p:cNvSpPr>
            <a:spLocks noChangeArrowheads="1"/>
          </p:cNvSpPr>
          <p:nvPr/>
        </p:nvSpPr>
        <p:spPr bwMode="auto">
          <a:xfrm>
            <a:off x="3787948" y="5299867"/>
            <a:ext cx="1871663" cy="649287"/>
          </a:xfrm>
          <a:prstGeom prst="flowChartAlternateProcess">
            <a:avLst/>
          </a:prstGeom>
          <a:solidFill>
            <a:srgbClr val="FFE781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>
              <a:defRPr sz="2000" b="1">
                <a:solidFill>
                  <a:schemeClr val="bg1"/>
                </a:solidFill>
                <a:latin typeface="Modern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Modern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Modern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Modern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Moder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9pPr>
          </a:lstStyle>
          <a:p>
            <a:pPr algn="ctr"/>
            <a:r>
              <a:rPr lang="ru-RU" altLang="ru-RU" sz="1400">
                <a:solidFill>
                  <a:schemeClr val="tx2"/>
                </a:solidFill>
                <a:latin typeface="Arial" pitchFamily="34" charset="0"/>
              </a:rPr>
              <a:t>Элементы</a:t>
            </a:r>
          </a:p>
          <a:p>
            <a:pPr algn="ctr"/>
            <a:r>
              <a:rPr lang="ru-RU" altLang="ru-RU" sz="1400">
                <a:solidFill>
                  <a:schemeClr val="tx2"/>
                </a:solidFill>
                <a:latin typeface="Arial" pitchFamily="34" charset="0"/>
              </a:rPr>
              <a:t>(СТАРТ-Экспресс)</a:t>
            </a:r>
            <a:endParaRPr lang="ru-RU" altLang="ru-RU" sz="140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60432" name="AutoShape 18"/>
          <p:cNvCxnSpPr>
            <a:cxnSpLocks noChangeShapeType="1"/>
            <a:stCxn id="60420" idx="2"/>
            <a:endCxn id="60431" idx="0"/>
          </p:cNvCxnSpPr>
          <p:nvPr/>
        </p:nvCxnSpPr>
        <p:spPr bwMode="auto">
          <a:xfrm>
            <a:off x="4705523" y="2060176"/>
            <a:ext cx="18257" cy="3239691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026806" y="4292424"/>
            <a:ext cx="3671887" cy="4399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chemeClr val="bg1"/>
                </a:solidFill>
                <a:latin typeface="Modern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Modern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Modern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Modern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Moder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9pPr>
          </a:lstStyle>
          <a:p>
            <a:pPr algn="ctr" eaLnBrk="1" hangingPunct="1"/>
            <a:r>
              <a:rPr lang="ru-RU" altLang="ru-RU" sz="2400" dirty="0" smtClean="0">
                <a:solidFill>
                  <a:schemeClr val="tx1"/>
                </a:solidFill>
                <a:latin typeface="Arial" pitchFamily="34" charset="0"/>
              </a:rPr>
              <a:t>Термопласты</a:t>
            </a:r>
            <a:endParaRPr lang="ru-RU" altLang="ru-RU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026805" y="4808448"/>
            <a:ext cx="3671887" cy="4399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 dirty="0">
                <a:latin typeface="Arial" pitchFamily="34" charset="0"/>
              </a:rPr>
              <a:t>Стеклопластик</a:t>
            </a:r>
          </a:p>
        </p:txBody>
      </p:sp>
      <p:cxnSp>
        <p:nvCxnSpPr>
          <p:cNvPr id="21" name="AutoShape 15"/>
          <p:cNvCxnSpPr>
            <a:cxnSpLocks noChangeShapeType="1"/>
            <a:stCxn id="60420" idx="2"/>
            <a:endCxn id="17" idx="1"/>
          </p:cNvCxnSpPr>
          <p:nvPr/>
        </p:nvCxnSpPr>
        <p:spPr bwMode="auto">
          <a:xfrm rot="16200000" flipH="1">
            <a:off x="3640062" y="3125636"/>
            <a:ext cx="2452204" cy="321283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15"/>
          <p:cNvCxnSpPr>
            <a:cxnSpLocks noChangeShapeType="1"/>
            <a:stCxn id="60420" idx="2"/>
            <a:endCxn id="20" idx="1"/>
          </p:cNvCxnSpPr>
          <p:nvPr/>
        </p:nvCxnSpPr>
        <p:spPr bwMode="auto">
          <a:xfrm rot="16200000" flipH="1">
            <a:off x="3382050" y="3383649"/>
            <a:ext cx="2968228" cy="321282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1195561" y="4656222"/>
            <a:ext cx="3167062" cy="592137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 dirty="0" smtClean="0">
                <a:latin typeface="Arial" pitchFamily="34" charset="0"/>
              </a:rPr>
              <a:t>Изоляция-</a:t>
            </a:r>
            <a:r>
              <a:rPr lang="ru-RU" altLang="ru-RU" sz="2400" b="1" dirty="0" err="1" smtClean="0">
                <a:latin typeface="Arial" pitchFamily="34" charset="0"/>
              </a:rPr>
              <a:t>Лайт</a:t>
            </a:r>
            <a:endParaRPr lang="ru-RU" altLang="ru-RU" sz="2400" b="1" dirty="0">
              <a:latin typeface="Arial" pitchFamily="34" charset="0"/>
            </a:endParaRP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5026806" y="2128165"/>
            <a:ext cx="3671887" cy="5921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 dirty="0">
                <a:latin typeface="Arial" pitchFamily="34" charset="0"/>
              </a:rPr>
              <a:t>Сейсмические </a:t>
            </a:r>
            <a:br>
              <a:rPr lang="ru-RU" altLang="ru-RU" sz="2400" b="1" dirty="0">
                <a:latin typeface="Arial" pitchFamily="34" charset="0"/>
              </a:rPr>
            </a:br>
            <a:r>
              <a:rPr lang="ru-RU" altLang="ru-RU" sz="2400" b="1" dirty="0">
                <a:latin typeface="Arial" pitchFamily="34" charset="0"/>
              </a:rPr>
              <a:t>воздействия</a:t>
            </a:r>
          </a:p>
        </p:txBody>
      </p:sp>
      <p:sp>
        <p:nvSpPr>
          <p:cNvPr id="23" name="Shape 145"/>
          <p:cNvSpPr txBox="1">
            <a:spLocks/>
          </p:cNvSpPr>
          <p:nvPr/>
        </p:nvSpPr>
        <p:spPr>
          <a:xfrm>
            <a:off x="0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10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/>
            </a:r>
            <a:br>
              <a:rPr lang="ru-RU" sz="10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</a:br>
            <a:r>
              <a:rPr lang="ru-RU" altLang="ru-RU" sz="2400" b="1" dirty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Программа «СТАРТ». Расчетные </a:t>
            </a:r>
            <a:r>
              <a:rPr lang="ru-RU" altLang="ru-RU" sz="24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модули</a:t>
            </a:r>
            <a:endParaRPr lang="ru-RU" altLang="ru-RU" sz="2400" b="1" dirty="0">
              <a:solidFill>
                <a:srgbClr val="3F5F84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96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979042" y="1268760"/>
            <a:ext cx="5545138" cy="695325"/>
          </a:xfrm>
          <a:prstGeom prst="rect">
            <a:avLst/>
          </a:prstGeom>
          <a:solidFill>
            <a:srgbClr val="1965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chemeClr val="bg1"/>
                </a:solidFill>
                <a:latin typeface="Modern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Modern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Modern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Modern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Moder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9pPr>
          </a:lstStyle>
          <a:p>
            <a:pPr algn="ctr" eaLnBrk="1" hangingPunct="1"/>
            <a:r>
              <a:rPr lang="ru-RU" altLang="ru-RU" sz="2400">
                <a:latin typeface="Arial" pitchFamily="34" charset="0"/>
              </a:rPr>
              <a:t>БАЗОВЫЙ МОДУЛЬ СТАРТ</a:t>
            </a:r>
          </a:p>
        </p:txBody>
      </p:sp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1043608" y="3968430"/>
            <a:ext cx="3474625" cy="727075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chemeClr val="bg1"/>
                </a:solidFill>
                <a:latin typeface="Modern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Modern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Modern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Modern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Moder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9pPr>
          </a:lstStyle>
          <a:p>
            <a:pPr algn="ctr" eaLnBrk="1" hangingPunct="1"/>
            <a:r>
              <a:rPr lang="ru-RU" altLang="ru-RU">
                <a:solidFill>
                  <a:schemeClr val="tx1"/>
                </a:solidFill>
                <a:latin typeface="Arial" pitchFamily="34" charset="0"/>
              </a:rPr>
              <a:t>Импорт из PLANT 4D</a:t>
            </a:r>
          </a:p>
        </p:txBody>
      </p:sp>
      <p:sp>
        <p:nvSpPr>
          <p:cNvPr id="61445" name="Rectangle 7"/>
          <p:cNvSpPr>
            <a:spLocks noChangeArrowheads="1"/>
          </p:cNvSpPr>
          <p:nvPr/>
        </p:nvSpPr>
        <p:spPr bwMode="auto">
          <a:xfrm>
            <a:off x="1043608" y="2276773"/>
            <a:ext cx="3474624" cy="1439862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chemeClr val="bg1"/>
                </a:solidFill>
                <a:latin typeface="Modern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Modern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Modern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Modern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Moder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chemeClr val="tx1"/>
                </a:solidFill>
                <a:latin typeface="Arial" pitchFamily="34" charset="0"/>
              </a:rPr>
              <a:t>Импорт из формата PCF</a:t>
            </a:r>
          </a:p>
          <a:p>
            <a:pPr algn="ctr" eaLnBrk="1" hangingPunct="1"/>
            <a:r>
              <a:rPr lang="ru-RU" altLang="ru-RU" dirty="0">
                <a:solidFill>
                  <a:schemeClr val="tx1"/>
                </a:solidFill>
                <a:latin typeface="Arial" pitchFamily="34" charset="0"/>
              </a:rPr>
              <a:t> (</a:t>
            </a:r>
            <a:r>
              <a:rPr lang="en-US" altLang="ru-RU" dirty="0" err="1">
                <a:solidFill>
                  <a:schemeClr val="tx1"/>
                </a:solidFill>
                <a:latin typeface="Arial" pitchFamily="34" charset="0"/>
              </a:rPr>
              <a:t>OpenPlant</a:t>
            </a:r>
            <a:r>
              <a:rPr lang="ru-RU" altLang="ru-RU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ru-RU" altLang="ru-RU" dirty="0" err="1">
                <a:solidFill>
                  <a:schemeClr val="tx1"/>
                </a:solidFill>
                <a:latin typeface="Arial" pitchFamily="34" charset="0"/>
              </a:rPr>
              <a:t>Plant</a:t>
            </a:r>
            <a:r>
              <a:rPr lang="ru-RU" altLang="ru-RU" dirty="0">
                <a:solidFill>
                  <a:schemeClr val="tx1"/>
                </a:solidFill>
                <a:latin typeface="Arial" pitchFamily="34" charset="0"/>
              </a:rPr>
              <a:t> 4D, </a:t>
            </a:r>
            <a:endParaRPr lang="en-US" altLang="ru-RU" dirty="0">
              <a:solidFill>
                <a:schemeClr val="tx1"/>
              </a:solidFill>
              <a:latin typeface="Arial" pitchFamily="34" charset="0"/>
            </a:endParaRPr>
          </a:p>
          <a:p>
            <a:pPr algn="ctr" eaLnBrk="1" hangingPunct="1"/>
            <a:r>
              <a:rPr lang="en-US" altLang="ru-RU" dirty="0">
                <a:solidFill>
                  <a:schemeClr val="tx1"/>
                </a:solidFill>
                <a:latin typeface="Arial" pitchFamily="34" charset="0"/>
              </a:rPr>
              <a:t>Plant 3D, </a:t>
            </a:r>
            <a:r>
              <a:rPr lang="ru-RU" altLang="ru-RU" dirty="0" err="1">
                <a:solidFill>
                  <a:schemeClr val="tx1"/>
                </a:solidFill>
                <a:latin typeface="Arial" pitchFamily="34" charset="0"/>
              </a:rPr>
              <a:t>AutoPlant</a:t>
            </a:r>
            <a:r>
              <a:rPr lang="ru-RU" altLang="ru-RU" dirty="0">
                <a:solidFill>
                  <a:schemeClr val="tx1"/>
                </a:solidFill>
                <a:latin typeface="Arial" pitchFamily="34" charset="0"/>
              </a:rPr>
              <a:t>, </a:t>
            </a:r>
            <a:endParaRPr lang="en-US" altLang="ru-RU" dirty="0">
              <a:solidFill>
                <a:schemeClr val="tx1"/>
              </a:solidFill>
              <a:latin typeface="Arial" pitchFamily="34" charset="0"/>
            </a:endParaRPr>
          </a:p>
          <a:p>
            <a:pPr algn="ctr" eaLnBrk="1" hangingPunct="1"/>
            <a:r>
              <a:rPr lang="en-US" altLang="ru-RU" dirty="0" err="1" smtClean="0">
                <a:solidFill>
                  <a:schemeClr val="tx1"/>
                </a:solidFill>
                <a:latin typeface="Arial" pitchFamily="34" charset="0"/>
              </a:rPr>
              <a:t>SmartPlant</a:t>
            </a:r>
            <a:r>
              <a:rPr lang="ru-RU" altLang="ru-RU" dirty="0" smtClean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ru-RU" altLang="ru-RU" dirty="0" err="1">
                <a:solidFill>
                  <a:schemeClr val="tx1"/>
                </a:solidFill>
                <a:latin typeface="Arial" pitchFamily="34" charset="0"/>
              </a:rPr>
              <a:t>CADWorx</a:t>
            </a:r>
            <a:r>
              <a:rPr lang="en-US" altLang="ru-RU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ru-RU" altLang="ru-RU" dirty="0">
                <a:solidFill>
                  <a:schemeClr val="tx1"/>
                </a:solidFill>
                <a:latin typeface="Arial" pitchFamily="34" charset="0"/>
              </a:rPr>
              <a:t>и др.)</a:t>
            </a:r>
          </a:p>
        </p:txBody>
      </p:sp>
      <p:sp>
        <p:nvSpPr>
          <p:cNvPr id="61446" name="Rectangle 11"/>
          <p:cNvSpPr>
            <a:spLocks noChangeArrowheads="1"/>
          </p:cNvSpPr>
          <p:nvPr/>
        </p:nvSpPr>
        <p:spPr bwMode="auto">
          <a:xfrm>
            <a:off x="5429358" y="4111305"/>
            <a:ext cx="3095625" cy="441325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chemeClr val="bg1"/>
                </a:solidFill>
                <a:latin typeface="Modern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Modern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Modern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Modern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Moder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9pPr>
          </a:lstStyle>
          <a:p>
            <a:pPr algn="ctr" eaLnBrk="1" hangingPunct="1"/>
            <a:r>
              <a:rPr lang="ru-RU" altLang="ru-RU">
                <a:solidFill>
                  <a:schemeClr val="tx1"/>
                </a:solidFill>
                <a:latin typeface="Arial" pitchFamily="34" charset="0"/>
              </a:rPr>
              <a:t>Экспорт в КОМПАС</a:t>
            </a:r>
          </a:p>
        </p:txBody>
      </p:sp>
      <p:sp>
        <p:nvSpPr>
          <p:cNvPr id="61447" name="Rectangle 13"/>
          <p:cNvSpPr>
            <a:spLocks noChangeArrowheads="1"/>
          </p:cNvSpPr>
          <p:nvPr/>
        </p:nvSpPr>
        <p:spPr bwMode="auto">
          <a:xfrm>
            <a:off x="1043608" y="4869061"/>
            <a:ext cx="3474625" cy="936103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chemeClr val="bg1"/>
                </a:solidFill>
                <a:latin typeface="Modern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Modern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Modern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Modern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Moder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chemeClr val="tx1"/>
                </a:solidFill>
                <a:latin typeface="Arial" pitchFamily="34" charset="0"/>
              </a:rPr>
              <a:t>Импорт из </a:t>
            </a:r>
            <a:r>
              <a:rPr lang="ru-RU" altLang="ru-RU" dirty="0" smtClean="0">
                <a:solidFill>
                  <a:schemeClr val="tx1"/>
                </a:solidFill>
                <a:latin typeface="Arial" pitchFamily="34" charset="0"/>
              </a:rPr>
              <a:t>PDMS</a:t>
            </a:r>
          </a:p>
          <a:p>
            <a:pPr algn="ctr" eaLnBrk="1" hangingPunct="1"/>
            <a:r>
              <a:rPr lang="ru-RU" altLang="ru-RU" dirty="0" smtClean="0">
                <a:solidFill>
                  <a:schemeClr val="tx1"/>
                </a:solidFill>
                <a:latin typeface="Arial" pitchFamily="34" charset="0"/>
              </a:rPr>
              <a:t>(модули </a:t>
            </a:r>
            <a:r>
              <a:rPr lang="en-US" altLang="ru-RU" dirty="0" smtClean="0">
                <a:solidFill>
                  <a:schemeClr val="tx1"/>
                </a:solidFill>
                <a:latin typeface="Arial" pitchFamily="34" charset="0"/>
              </a:rPr>
              <a:t>PDMS </a:t>
            </a:r>
            <a:r>
              <a:rPr lang="ru-RU" altLang="ru-RU" dirty="0" smtClean="0">
                <a:solidFill>
                  <a:schemeClr val="tx1"/>
                </a:solidFill>
                <a:latin typeface="Arial" pitchFamily="34" charset="0"/>
              </a:rPr>
              <a:t>и </a:t>
            </a:r>
            <a:r>
              <a:rPr lang="en-US" altLang="ru-RU" dirty="0" smtClean="0">
                <a:solidFill>
                  <a:schemeClr val="tx1"/>
                </a:solidFill>
                <a:latin typeface="Arial" pitchFamily="34" charset="0"/>
              </a:rPr>
              <a:t>PDMS-B)</a:t>
            </a:r>
            <a:endParaRPr lang="ru-RU" altLang="ru-RU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1448" name="Rectangle 15"/>
          <p:cNvSpPr>
            <a:spLocks noChangeArrowheads="1"/>
          </p:cNvSpPr>
          <p:nvPr/>
        </p:nvSpPr>
        <p:spPr bwMode="auto">
          <a:xfrm>
            <a:off x="5456870" y="4730303"/>
            <a:ext cx="3178053" cy="1152525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chemeClr val="bg1"/>
                </a:solidFill>
                <a:latin typeface="Modern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Modern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Modern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Modern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Moder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9pPr>
          </a:lstStyle>
          <a:p>
            <a:pPr algn="ctr" eaLnBrk="1" hangingPunct="1"/>
            <a:r>
              <a:rPr lang="ru-RU" altLang="ru-RU">
                <a:solidFill>
                  <a:schemeClr val="tx1"/>
                </a:solidFill>
                <a:latin typeface="Arial" pitchFamily="34" charset="0"/>
              </a:rPr>
              <a:t>Импорт и экспорт</a:t>
            </a:r>
          </a:p>
          <a:p>
            <a:pPr algn="ctr" eaLnBrk="1" hangingPunct="1"/>
            <a:r>
              <a:rPr lang="ru-RU" altLang="ru-RU">
                <a:solidFill>
                  <a:schemeClr val="tx1"/>
                </a:solidFill>
                <a:latin typeface="Arial" pitchFamily="34" charset="0"/>
              </a:rPr>
              <a:t> в открытый </a:t>
            </a:r>
          </a:p>
          <a:p>
            <a:pPr algn="ctr" eaLnBrk="1" hangingPunct="1"/>
            <a:r>
              <a:rPr lang="ru-RU" altLang="ru-RU">
                <a:solidFill>
                  <a:schemeClr val="tx1"/>
                </a:solidFill>
                <a:latin typeface="Arial" pitchFamily="34" charset="0"/>
              </a:rPr>
              <a:t>формат</a:t>
            </a:r>
          </a:p>
        </p:txBody>
      </p:sp>
      <p:cxnSp>
        <p:nvCxnSpPr>
          <p:cNvPr id="61449" name="AutoShape 16"/>
          <p:cNvCxnSpPr>
            <a:cxnSpLocks noChangeShapeType="1"/>
            <a:stCxn id="61443" idx="2"/>
            <a:endCxn id="61445" idx="3"/>
          </p:cNvCxnSpPr>
          <p:nvPr/>
        </p:nvCxnSpPr>
        <p:spPr bwMode="auto">
          <a:xfrm rot="5400000">
            <a:off x="4118613" y="2363705"/>
            <a:ext cx="1032619" cy="233379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0" name="AutoShape 17"/>
          <p:cNvCxnSpPr>
            <a:cxnSpLocks noChangeShapeType="1"/>
            <a:stCxn id="61443" idx="2"/>
            <a:endCxn id="61444" idx="3"/>
          </p:cNvCxnSpPr>
          <p:nvPr/>
        </p:nvCxnSpPr>
        <p:spPr bwMode="auto">
          <a:xfrm rot="5400000">
            <a:off x="3450981" y="3031337"/>
            <a:ext cx="2367883" cy="233378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1" name="AutoShape 18"/>
          <p:cNvCxnSpPr>
            <a:cxnSpLocks noChangeShapeType="1"/>
            <a:stCxn id="61443" idx="2"/>
            <a:endCxn id="61447" idx="3"/>
          </p:cNvCxnSpPr>
          <p:nvPr/>
        </p:nvCxnSpPr>
        <p:spPr bwMode="auto">
          <a:xfrm rot="5400000">
            <a:off x="2948408" y="3533910"/>
            <a:ext cx="3373028" cy="233378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2" name="AutoShape 19"/>
          <p:cNvCxnSpPr>
            <a:cxnSpLocks noChangeShapeType="1"/>
            <a:stCxn id="61443" idx="2"/>
            <a:endCxn id="61446" idx="1"/>
          </p:cNvCxnSpPr>
          <p:nvPr/>
        </p:nvCxnSpPr>
        <p:spPr bwMode="auto">
          <a:xfrm rot="16200000" flipH="1">
            <a:off x="3906543" y="2809152"/>
            <a:ext cx="2367883" cy="677747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3" name="AutoShape 21"/>
          <p:cNvCxnSpPr>
            <a:cxnSpLocks noChangeShapeType="1"/>
            <a:stCxn id="61443" idx="2"/>
            <a:endCxn id="61448" idx="1"/>
          </p:cNvCxnSpPr>
          <p:nvPr/>
        </p:nvCxnSpPr>
        <p:spPr bwMode="auto">
          <a:xfrm rot="16200000" flipH="1">
            <a:off x="3433000" y="3282695"/>
            <a:ext cx="3342481" cy="705259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54" name="Rectangle 11"/>
          <p:cNvSpPr>
            <a:spLocks noChangeArrowheads="1"/>
          </p:cNvSpPr>
          <p:nvPr/>
        </p:nvSpPr>
        <p:spPr bwMode="auto">
          <a:xfrm>
            <a:off x="5456869" y="3191926"/>
            <a:ext cx="3095625" cy="441325"/>
          </a:xfrm>
          <a:prstGeom prst="rect">
            <a:avLst/>
          </a:prstGeom>
          <a:solidFill>
            <a:srgbClr val="FFE78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chemeClr val="bg1"/>
                </a:solidFill>
                <a:latin typeface="Modern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Modern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Modern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Modern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Moder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9pPr>
          </a:lstStyle>
          <a:p>
            <a:pPr algn="ctr" eaLnBrk="1" hangingPunct="1"/>
            <a:r>
              <a:rPr lang="ru-RU" altLang="ru-RU">
                <a:solidFill>
                  <a:schemeClr val="tx1"/>
                </a:solidFill>
                <a:latin typeface="Arial" pitchFamily="34" charset="0"/>
              </a:rPr>
              <a:t>Экспорт в </a:t>
            </a:r>
            <a:r>
              <a:rPr lang="en-US" altLang="ru-RU">
                <a:solidFill>
                  <a:schemeClr val="tx1"/>
                </a:solidFill>
                <a:latin typeface="Arial" pitchFamily="34" charset="0"/>
              </a:rPr>
              <a:t>DXF</a:t>
            </a:r>
            <a:endParaRPr lang="ru-RU" altLang="ru-RU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1455" name="Rectangle 11"/>
          <p:cNvSpPr>
            <a:spLocks noChangeArrowheads="1"/>
          </p:cNvSpPr>
          <p:nvPr/>
        </p:nvSpPr>
        <p:spPr bwMode="auto">
          <a:xfrm>
            <a:off x="5456870" y="2276773"/>
            <a:ext cx="3182046" cy="441325"/>
          </a:xfrm>
          <a:prstGeom prst="rect">
            <a:avLst/>
          </a:prstGeom>
          <a:solidFill>
            <a:srgbClr val="FFE78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chemeClr val="bg1"/>
                </a:solidFill>
                <a:latin typeface="Modern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Modern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Modern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Modern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Moder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9pPr>
          </a:lstStyle>
          <a:p>
            <a:pPr algn="ctr" eaLnBrk="1" hangingPunct="1"/>
            <a:r>
              <a:rPr lang="ru-RU" altLang="ru-RU">
                <a:solidFill>
                  <a:schemeClr val="tx1"/>
                </a:solidFill>
                <a:latin typeface="Arial" pitchFamily="34" charset="0"/>
              </a:rPr>
              <a:t>Экспорт в </a:t>
            </a:r>
            <a:r>
              <a:rPr lang="en-US" altLang="ru-RU">
                <a:solidFill>
                  <a:schemeClr val="tx1"/>
                </a:solidFill>
                <a:latin typeface="Arial" pitchFamily="34" charset="0"/>
              </a:rPr>
              <a:t>Word</a:t>
            </a:r>
            <a:endParaRPr lang="ru-RU" altLang="ru-RU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61456" name="AutoShape 19"/>
          <p:cNvCxnSpPr>
            <a:cxnSpLocks noChangeShapeType="1"/>
            <a:stCxn id="61443" idx="2"/>
            <a:endCxn id="61454" idx="1"/>
          </p:cNvCxnSpPr>
          <p:nvPr/>
        </p:nvCxnSpPr>
        <p:spPr bwMode="auto">
          <a:xfrm rot="16200000" flipH="1">
            <a:off x="4379988" y="2335708"/>
            <a:ext cx="1448504" cy="705258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7" name="AutoShape 19"/>
          <p:cNvCxnSpPr>
            <a:cxnSpLocks noChangeShapeType="1"/>
            <a:stCxn id="61443" idx="2"/>
            <a:endCxn id="61455" idx="1"/>
          </p:cNvCxnSpPr>
          <p:nvPr/>
        </p:nvCxnSpPr>
        <p:spPr bwMode="auto">
          <a:xfrm rot="16200000" flipH="1">
            <a:off x="4837565" y="1878130"/>
            <a:ext cx="533351" cy="705259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Shape 145"/>
          <p:cNvSpPr txBox="1">
            <a:spLocks/>
          </p:cNvSpPr>
          <p:nvPr/>
        </p:nvSpPr>
        <p:spPr>
          <a:xfrm>
            <a:off x="0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10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/>
            </a:r>
            <a:br>
              <a:rPr lang="ru-RU" sz="10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</a:br>
            <a:r>
              <a:rPr lang="ru-RU" altLang="ru-RU" sz="2400" b="1" dirty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Программа «СТАРТ». </a:t>
            </a:r>
            <a:r>
              <a:rPr lang="ru-RU" altLang="ru-RU" sz="24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Интерфейсы</a:t>
            </a:r>
            <a:endParaRPr lang="ru-RU" altLang="ru-RU" sz="2400" b="1" dirty="0">
              <a:solidFill>
                <a:srgbClr val="3F5F84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02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187450" y="1341438"/>
            <a:ext cx="77057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Modern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Modern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Modern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Modern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Moder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9pPr>
          </a:lstStyle>
          <a:p>
            <a:pPr eaLnBrk="1" hangingPunct="1"/>
            <a:r>
              <a:rPr lang="ru-RU" altLang="ru-RU" sz="2400">
                <a:solidFill>
                  <a:schemeClr val="tx1"/>
                </a:solidFill>
                <a:latin typeface="Arial" pitchFamily="34" charset="0"/>
              </a:rPr>
              <a:t>Анализ отдельных элементов трубопровода.</a:t>
            </a:r>
            <a:r>
              <a:rPr lang="ru-RU" altLang="ru-RU" sz="2400">
                <a:latin typeface="Arial" pitchFamily="34" charset="0"/>
              </a:rPr>
              <a:t> </a:t>
            </a:r>
            <a:r>
              <a:rPr lang="ru-RU" altLang="ru-RU" sz="2400">
                <a:solidFill>
                  <a:schemeClr val="tx1"/>
                </a:solidFill>
                <a:latin typeface="Arial" pitchFamily="34" charset="0"/>
              </a:rPr>
              <a:t>Эспресс-оценка компенсирующей способности, прочности и устойчивости отдельных участков трубопровода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187450" y="2997200"/>
            <a:ext cx="381635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Modern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Modern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Modern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Modern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Moder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odern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sz="1600">
                <a:solidFill>
                  <a:schemeClr val="tx1"/>
                </a:solidFill>
                <a:latin typeface="Arial" pitchFamily="34" charset="0"/>
              </a:rPr>
              <a:t> Трубы воздушные и в траншее</a:t>
            </a:r>
          </a:p>
          <a:p>
            <a:pPr eaLnBrk="1" hangingPunct="1">
              <a:buFontTx/>
              <a:buChar char="•"/>
            </a:pPr>
            <a:r>
              <a:rPr lang="ru-RU" altLang="ru-RU" sz="1600">
                <a:solidFill>
                  <a:schemeClr val="tx1"/>
                </a:solidFill>
                <a:latin typeface="Arial" pitchFamily="34" charset="0"/>
              </a:rPr>
              <a:t> Отводы, тройники и переходы различных видов</a:t>
            </a:r>
          </a:p>
          <a:p>
            <a:pPr eaLnBrk="1" hangingPunct="1">
              <a:buFontTx/>
              <a:buChar char="•"/>
            </a:pPr>
            <a:r>
              <a:rPr lang="ru-RU" altLang="ru-RU" sz="1600">
                <a:solidFill>
                  <a:schemeClr val="tx1"/>
                </a:solidFill>
                <a:latin typeface="Arial" pitchFamily="34" charset="0"/>
              </a:rPr>
              <a:t> Расчет компенсирующей способности П, Г и </a:t>
            </a:r>
            <a:r>
              <a:rPr lang="en-US" altLang="ru-RU" sz="1600">
                <a:solidFill>
                  <a:schemeClr val="tx1"/>
                </a:solidFill>
                <a:latin typeface="Arial" pitchFamily="34" charset="0"/>
              </a:rPr>
              <a:t>Z-</a:t>
            </a:r>
            <a:r>
              <a:rPr lang="ru-RU" altLang="ru-RU" sz="1600">
                <a:solidFill>
                  <a:schemeClr val="tx1"/>
                </a:solidFill>
                <a:latin typeface="Arial" pitchFamily="34" charset="0"/>
              </a:rPr>
              <a:t>образных компенсаторов (воздушные и в траншее)</a:t>
            </a:r>
          </a:p>
          <a:p>
            <a:pPr eaLnBrk="1" hangingPunct="1">
              <a:buFontTx/>
              <a:buChar char="•"/>
            </a:pPr>
            <a:r>
              <a:rPr lang="ru-RU" altLang="ru-RU" sz="1600">
                <a:solidFill>
                  <a:schemeClr val="tx1"/>
                </a:solidFill>
                <a:latin typeface="Arial" pitchFamily="34" charset="0"/>
              </a:rPr>
              <a:t> Расчет врезок для воздушных трубопроводов и в траншее</a:t>
            </a:r>
            <a:endParaRPr lang="en-US" altLang="ru-RU" sz="160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>
              <a:buFontTx/>
              <a:buChar char="•"/>
            </a:pPr>
            <a:r>
              <a:rPr lang="ru-RU" altLang="ru-RU" sz="1600">
                <a:solidFill>
                  <a:schemeClr val="tx1"/>
                </a:solidFill>
                <a:latin typeface="Arial" pitchFamily="34" charset="0"/>
              </a:rPr>
              <a:t> Расчет стартовых компенсаторов</a:t>
            </a:r>
          </a:p>
          <a:p>
            <a:pPr eaLnBrk="1" hangingPunct="1">
              <a:buFontTx/>
              <a:buChar char="•"/>
            </a:pPr>
            <a:r>
              <a:rPr lang="ru-RU" altLang="ru-RU" sz="1600">
                <a:solidFill>
                  <a:schemeClr val="tx1"/>
                </a:solidFill>
                <a:latin typeface="Arial" pitchFamily="34" charset="0"/>
              </a:rPr>
              <a:t> Общая устойчивость труб (воздушных и в траншее)</a:t>
            </a:r>
          </a:p>
          <a:p>
            <a:pPr eaLnBrk="1" hangingPunct="1"/>
            <a:endParaRPr lang="ru-RU" altLang="ru-RU" sz="16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62469" name="Picture 8" descr="a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41402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145"/>
          <p:cNvSpPr txBox="1">
            <a:spLocks/>
          </p:cNvSpPr>
          <p:nvPr/>
        </p:nvSpPr>
        <p:spPr>
          <a:xfrm>
            <a:off x="0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10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/>
            </a:r>
            <a:br>
              <a:rPr lang="ru-RU" sz="10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</a:br>
            <a:r>
              <a:rPr lang="ru-RU" altLang="ru-RU" sz="2400" b="1" dirty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Программа «СТАРТ </a:t>
            </a:r>
            <a:r>
              <a:rPr lang="en-US" altLang="ru-RU" sz="2400" b="1" dirty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altLang="ru-RU" sz="2400" b="1" dirty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ЭКСПРЕСС».  </a:t>
            </a:r>
            <a:r>
              <a:rPr lang="ru-RU" altLang="ru-RU" sz="24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Назначение</a:t>
            </a:r>
            <a:endParaRPr lang="ru-RU" altLang="ru-RU" sz="2400" b="1" dirty="0">
              <a:solidFill>
                <a:srgbClr val="3F5F84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091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9"/>
            <a:ext cx="9036496" cy="475252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4.72 </a:t>
            </a:r>
            <a:r>
              <a:rPr lang="en-US" dirty="0" smtClean="0"/>
              <a:t>R3 (</a:t>
            </a:r>
            <a:r>
              <a:rPr lang="ru-RU" dirty="0" smtClean="0"/>
              <a:t>март)</a:t>
            </a:r>
          </a:p>
          <a:p>
            <a:pPr lvl="1"/>
            <a:r>
              <a:rPr lang="ru-RU" dirty="0" smtClean="0"/>
              <a:t>Новый модуль </a:t>
            </a:r>
            <a:r>
              <a:rPr lang="en-US" dirty="0" smtClean="0"/>
              <a:t>PDMS-B </a:t>
            </a:r>
            <a:r>
              <a:rPr lang="ru-RU" dirty="0" smtClean="0"/>
              <a:t>обмена данными с </a:t>
            </a:r>
            <a:r>
              <a:rPr lang="en-US" dirty="0" smtClean="0"/>
              <a:t>PDMS</a:t>
            </a:r>
            <a:endParaRPr lang="ru-RU" dirty="0" smtClean="0"/>
          </a:p>
          <a:p>
            <a:r>
              <a:rPr lang="ru-RU" dirty="0" smtClean="0"/>
              <a:t>4.73 (апрель)</a:t>
            </a:r>
            <a:endParaRPr lang="en-US" dirty="0" smtClean="0"/>
          </a:p>
          <a:p>
            <a:pPr lvl="1"/>
            <a:r>
              <a:rPr lang="ru-RU" dirty="0"/>
              <a:t>расчет трубопроводов тепловых </a:t>
            </a:r>
            <a:r>
              <a:rPr lang="ru-RU" dirty="0" smtClean="0"/>
              <a:t>сетей из стеклопластика </a:t>
            </a:r>
            <a:r>
              <a:rPr lang="ru-RU" dirty="0"/>
              <a:t>в ППУ изоляции по СТО Синтез </a:t>
            </a:r>
            <a:r>
              <a:rPr lang="ru-RU" dirty="0" smtClean="0"/>
              <a:t>91579448-01.1-2013</a:t>
            </a:r>
            <a:endParaRPr lang="en-US" dirty="0" smtClean="0"/>
          </a:p>
          <a:p>
            <a:r>
              <a:rPr lang="ru-RU" dirty="0" smtClean="0"/>
              <a:t>4.75 </a:t>
            </a:r>
            <a:r>
              <a:rPr lang="ru-RU" dirty="0" smtClean="0"/>
              <a:t>(август)</a:t>
            </a:r>
          </a:p>
          <a:p>
            <a:pPr lvl="1"/>
            <a:r>
              <a:rPr lang="ru-RU" dirty="0" smtClean="0"/>
              <a:t>Расчет тепловых сетей </a:t>
            </a:r>
            <a:r>
              <a:rPr lang="ru-RU" dirty="0"/>
              <a:t>по ГОСТ Р 55596-2013 </a:t>
            </a:r>
            <a:r>
              <a:rPr lang="ru-RU" dirty="0" smtClean="0"/>
              <a:t>(</a:t>
            </a:r>
            <a:r>
              <a:rPr lang="ru-RU" dirty="0"/>
              <a:t>взамен СТО 10.001-2009</a:t>
            </a:r>
            <a:r>
              <a:rPr lang="ru-RU" dirty="0" smtClean="0"/>
              <a:t>)</a:t>
            </a:r>
          </a:p>
          <a:p>
            <a:pPr lvl="1"/>
            <a:r>
              <a:rPr lang="ru-RU" dirty="0"/>
              <a:t>автоматическая проверка герметичности фланцевых соединений по упрощенной </a:t>
            </a:r>
            <a:r>
              <a:rPr lang="ru-RU" dirty="0" smtClean="0"/>
              <a:t>методике</a:t>
            </a:r>
          </a:p>
          <a:p>
            <a:pPr lvl="1"/>
            <a:r>
              <a:rPr lang="ru-RU" dirty="0"/>
              <a:t>новый узловой элемент - сальниковый </a:t>
            </a:r>
            <a:r>
              <a:rPr lang="ru-RU" dirty="0" smtClean="0"/>
              <a:t>компенсатор</a:t>
            </a:r>
          </a:p>
          <a:p>
            <a:pPr lvl="1"/>
            <a:r>
              <a:rPr lang="ru-RU" dirty="0" smtClean="0"/>
              <a:t>Усовершенствованные расчеты устойчивости в СТАРТ-Элементы</a:t>
            </a:r>
          </a:p>
          <a:p>
            <a:r>
              <a:rPr lang="ru-RU" dirty="0" smtClean="0"/>
              <a:t>4.76 (октябрь)</a:t>
            </a:r>
          </a:p>
          <a:p>
            <a:pPr lvl="1"/>
            <a:r>
              <a:rPr lang="ru-RU" dirty="0"/>
              <a:t>расчет по стандарту Китайской Народной Республики CJJ/T 81-2013 Тепловые </a:t>
            </a:r>
            <a:r>
              <a:rPr lang="ru-RU" dirty="0" smtClean="0"/>
              <a:t>сети (включая соответствующие добавления в БД программы)</a:t>
            </a: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4.77 (</a:t>
            </a:r>
            <a:r>
              <a:rPr lang="ru-RU" dirty="0" smtClean="0">
                <a:solidFill>
                  <a:srgbClr val="C00000"/>
                </a:solidFill>
              </a:rPr>
              <a:t>декабрь)</a:t>
            </a:r>
          </a:p>
          <a:p>
            <a:pPr lvl="1"/>
            <a:r>
              <a:rPr lang="ru-RU" dirty="0" smtClean="0">
                <a:solidFill>
                  <a:srgbClr val="C00000"/>
                </a:solidFill>
              </a:rPr>
              <a:t>Расчет технологических трубопроводов по ГОСТ 32388-2013 (взамен СА 03-003-07)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Shape 145"/>
          <p:cNvSpPr txBox="1">
            <a:spLocks/>
          </p:cNvSpPr>
          <p:nvPr/>
        </p:nvSpPr>
        <p:spPr>
          <a:xfrm>
            <a:off x="0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10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/>
            </a:r>
            <a:br>
              <a:rPr lang="ru-RU" sz="10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</a:br>
            <a:r>
              <a:rPr lang="ru-RU" sz="2400" b="1" dirty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СТАРТ – новые версии в 2014 </a:t>
            </a:r>
            <a:r>
              <a:rPr lang="ru-RU" sz="24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г.</a:t>
            </a:r>
            <a:endParaRPr lang="ru-RU" altLang="ru-RU" sz="2400" b="1" dirty="0">
              <a:solidFill>
                <a:srgbClr val="3F5F84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4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Содержимое 2"/>
          <p:cNvSpPr>
            <a:spLocks noGrp="1"/>
          </p:cNvSpPr>
          <p:nvPr>
            <p:ph idx="1"/>
          </p:nvPr>
        </p:nvSpPr>
        <p:spPr>
          <a:xfrm>
            <a:off x="528034" y="1484784"/>
            <a:ext cx="8604250" cy="4797425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Идет активная работа над реализацией расчета на сейсмические воздействия. </a:t>
            </a:r>
          </a:p>
          <a:p>
            <a:pPr lvl="1" eaLnBrk="1" hangingPunct="1"/>
            <a:r>
              <a:rPr lang="ru-RU" altLang="ru-RU" dirty="0" smtClean="0"/>
              <a:t>Наземные трубопроводы – в начале 2015 г.</a:t>
            </a:r>
          </a:p>
          <a:p>
            <a:pPr lvl="1" eaLnBrk="1" hangingPunct="1"/>
            <a:r>
              <a:rPr lang="ru-RU" altLang="ru-RU" dirty="0" smtClean="0"/>
              <a:t>Подземные трубопроводы – в последующих версиях</a:t>
            </a:r>
          </a:p>
          <a:p>
            <a:pPr eaLnBrk="1" hangingPunct="1"/>
            <a:r>
              <a:rPr lang="ru-RU" altLang="ru-RU" dirty="0" smtClean="0"/>
              <a:t>Идет работа по реализации расчета трубопроводов из полимерных материалов</a:t>
            </a:r>
          </a:p>
          <a:p>
            <a:pPr eaLnBrk="1" hangingPunct="1"/>
            <a:r>
              <a:rPr lang="ru-RU" altLang="ru-RU" dirty="0" smtClean="0"/>
              <a:t>Реализация расчета по нормам </a:t>
            </a:r>
            <a:r>
              <a:rPr lang="en-US" altLang="ru-RU" dirty="0" smtClean="0"/>
              <a:t>ASME B31.1 </a:t>
            </a:r>
            <a:r>
              <a:rPr lang="ru-RU" altLang="ru-RU" dirty="0" smtClean="0"/>
              <a:t>и </a:t>
            </a:r>
            <a:r>
              <a:rPr lang="en-US" altLang="ru-RU" dirty="0" smtClean="0"/>
              <a:t>B31.3</a:t>
            </a:r>
            <a:endParaRPr lang="ru-RU" altLang="ru-RU" dirty="0" smtClean="0"/>
          </a:p>
        </p:txBody>
      </p:sp>
      <p:sp>
        <p:nvSpPr>
          <p:cNvPr id="4" name="Shape 145"/>
          <p:cNvSpPr txBox="1">
            <a:spLocks/>
          </p:cNvSpPr>
          <p:nvPr/>
        </p:nvSpPr>
        <p:spPr>
          <a:xfrm>
            <a:off x="0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10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/>
            </a:r>
            <a:br>
              <a:rPr lang="ru-RU" sz="10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</a:br>
            <a:r>
              <a:rPr lang="ru-RU" altLang="ru-RU" sz="2400" b="1" dirty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СТАРТ – что </a:t>
            </a:r>
            <a:r>
              <a:rPr lang="ru-RU" altLang="ru-RU" sz="24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впереди?</a:t>
            </a:r>
            <a:endParaRPr lang="ru-RU" altLang="ru-RU" sz="2400" b="1" dirty="0">
              <a:solidFill>
                <a:srgbClr val="3F5F84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684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99536" y="1268413"/>
            <a:ext cx="4211638" cy="4751858"/>
          </a:xfrm>
        </p:spPr>
        <p:txBody>
          <a:bodyPr lIns="0" tIns="0" rIns="0" bIns="0"/>
          <a:lstStyle/>
          <a:p>
            <a:pPr eaLnBrk="1" hangingPunct="1">
              <a:lnSpc>
                <a:spcPct val="73000"/>
              </a:lnSpc>
              <a:buClr>
                <a:srgbClr val="EB613D"/>
              </a:buClr>
            </a:pPr>
            <a:r>
              <a:rPr lang="ru-RU" altLang="ru-RU" sz="2000" dirty="0" smtClean="0"/>
              <a:t>Для ПКБ и отделов, проектирующих  и проводящие поверочные расчеты сосудов и аппаратов</a:t>
            </a:r>
          </a:p>
          <a:p>
            <a:pPr eaLnBrk="1" hangingPunct="1">
              <a:lnSpc>
                <a:spcPct val="73000"/>
              </a:lnSpc>
              <a:buClr>
                <a:srgbClr val="EB613D"/>
              </a:buClr>
            </a:pPr>
            <a:r>
              <a:rPr lang="ru-RU" altLang="ru-RU" sz="2000" dirty="0" smtClean="0"/>
              <a:t>Позволяет производить расчет отдельных элементов и полный расчет  </a:t>
            </a:r>
          </a:p>
          <a:p>
            <a:pPr lvl="1" eaLnBrk="1" hangingPunct="1">
              <a:lnSpc>
                <a:spcPct val="73000"/>
              </a:lnSpc>
              <a:buClr>
                <a:srgbClr val="EB613D"/>
              </a:buClr>
            </a:pPr>
            <a:r>
              <a:rPr lang="ru-RU" altLang="ru-RU" sz="1800" dirty="0" smtClean="0"/>
              <a:t>горизонтальных и вертикальных сосудов</a:t>
            </a:r>
          </a:p>
          <a:p>
            <a:pPr lvl="1" eaLnBrk="1" hangingPunct="1">
              <a:lnSpc>
                <a:spcPct val="73000"/>
              </a:lnSpc>
              <a:buClr>
                <a:srgbClr val="EB613D"/>
              </a:buClr>
            </a:pPr>
            <a:r>
              <a:rPr lang="ru-RU" altLang="ru-RU" sz="1800" dirty="0" smtClean="0"/>
              <a:t>аппаратов колонного типа</a:t>
            </a:r>
          </a:p>
          <a:p>
            <a:pPr lvl="1" eaLnBrk="1" hangingPunct="1">
              <a:lnSpc>
                <a:spcPct val="73000"/>
              </a:lnSpc>
              <a:buClr>
                <a:srgbClr val="EB613D"/>
              </a:buClr>
            </a:pPr>
            <a:r>
              <a:rPr lang="ru-RU" altLang="ru-RU" sz="1800" dirty="0" err="1" smtClean="0"/>
              <a:t>кожухотрубчатых</a:t>
            </a:r>
            <a:r>
              <a:rPr lang="ru-RU" altLang="ru-RU" sz="1800" dirty="0" smtClean="0"/>
              <a:t> теплообменников и аппаратов воздушного охлаждения</a:t>
            </a:r>
          </a:p>
          <a:p>
            <a:pPr lvl="1" eaLnBrk="1" hangingPunct="1">
              <a:lnSpc>
                <a:spcPct val="73000"/>
              </a:lnSpc>
              <a:buClr>
                <a:srgbClr val="EB613D"/>
              </a:buClr>
            </a:pPr>
            <a:r>
              <a:rPr lang="ru-RU" altLang="ru-RU" sz="1800" dirty="0" smtClean="0"/>
              <a:t>вертикальных </a:t>
            </a:r>
            <a:br>
              <a:rPr lang="ru-RU" altLang="ru-RU" sz="1800" dirty="0" smtClean="0"/>
            </a:br>
            <a:r>
              <a:rPr lang="ru-RU" altLang="ru-RU" sz="1800" dirty="0" smtClean="0"/>
              <a:t>резервуаров</a:t>
            </a:r>
          </a:p>
          <a:p>
            <a:pPr eaLnBrk="1" hangingPunct="1">
              <a:lnSpc>
                <a:spcPct val="73000"/>
              </a:lnSpc>
              <a:buClr>
                <a:srgbClr val="EB613D"/>
              </a:buClr>
            </a:pPr>
            <a:r>
              <a:rPr lang="ru-RU" altLang="ru-RU" sz="2200" dirty="0" smtClean="0"/>
              <a:t>Сертификат </a:t>
            </a:r>
            <a:br>
              <a:rPr lang="ru-RU" altLang="ru-RU" sz="2200" dirty="0" smtClean="0"/>
            </a:br>
            <a:r>
              <a:rPr lang="ru-RU" altLang="ru-RU" sz="2200" dirty="0" smtClean="0"/>
              <a:t>соответствия </a:t>
            </a:r>
            <a:br>
              <a:rPr lang="ru-RU" altLang="ru-RU" sz="2200" dirty="0" smtClean="0"/>
            </a:br>
            <a:r>
              <a:rPr lang="ru-RU" altLang="ru-RU" sz="2200" dirty="0" smtClean="0"/>
              <a:t>Российским </a:t>
            </a:r>
            <a:br>
              <a:rPr lang="ru-RU" altLang="ru-RU" sz="2200" dirty="0" smtClean="0"/>
            </a:br>
            <a:r>
              <a:rPr lang="ru-RU" altLang="ru-RU" sz="2200" dirty="0" smtClean="0"/>
              <a:t>стандартам!</a:t>
            </a:r>
          </a:p>
          <a:p>
            <a:pPr eaLnBrk="1" hangingPunct="1">
              <a:lnSpc>
                <a:spcPct val="73000"/>
              </a:lnSpc>
              <a:buClr>
                <a:srgbClr val="EB613D"/>
              </a:buClr>
            </a:pPr>
            <a:r>
              <a:rPr lang="ru-RU" altLang="ru-RU" sz="2200" dirty="0" smtClean="0"/>
              <a:t>БД по ГОСТ, </a:t>
            </a:r>
            <a:r>
              <a:rPr lang="en-US" altLang="ru-RU" sz="2200" dirty="0" smtClean="0"/>
              <a:t>EN </a:t>
            </a:r>
            <a:r>
              <a:rPr lang="ru-RU" altLang="ru-RU" sz="2200" dirty="0" smtClean="0"/>
              <a:t>и </a:t>
            </a:r>
            <a:r>
              <a:rPr lang="en-US" altLang="ru-RU" sz="2200" dirty="0" smtClean="0"/>
              <a:t>ASME</a:t>
            </a:r>
            <a:endParaRPr lang="ru-RU" altLang="ru-RU" sz="2200" dirty="0" smtClean="0"/>
          </a:p>
          <a:p>
            <a:pPr eaLnBrk="1" hangingPunct="1">
              <a:lnSpc>
                <a:spcPct val="73000"/>
              </a:lnSpc>
              <a:buClr>
                <a:srgbClr val="EB613D"/>
              </a:buClr>
            </a:pPr>
            <a:endParaRPr lang="en-GB" altLang="ru-RU" sz="1900" dirty="0" smtClean="0"/>
          </a:p>
          <a:p>
            <a:pPr eaLnBrk="1" hangingPunct="1">
              <a:lnSpc>
                <a:spcPct val="73000"/>
              </a:lnSpc>
              <a:buClr>
                <a:srgbClr val="EB613D"/>
              </a:buClr>
            </a:pPr>
            <a:endParaRPr lang="en-GB" altLang="ru-RU" sz="1800" dirty="0" smtClean="0"/>
          </a:p>
          <a:p>
            <a:pPr eaLnBrk="1" hangingPunct="1">
              <a:lnSpc>
                <a:spcPct val="73000"/>
              </a:lnSpc>
              <a:buClr>
                <a:srgbClr val="EB613D"/>
              </a:buClr>
            </a:pPr>
            <a:endParaRPr lang="en-GB" altLang="ru-RU" sz="1800" dirty="0" smtClean="0"/>
          </a:p>
          <a:p>
            <a:pPr eaLnBrk="1" hangingPunct="1">
              <a:lnSpc>
                <a:spcPct val="73000"/>
              </a:lnSpc>
              <a:buClr>
                <a:srgbClr val="EB613D"/>
              </a:buClr>
            </a:pPr>
            <a:endParaRPr lang="en-GB" altLang="ru-RU" sz="1800" dirty="0" smtClean="0"/>
          </a:p>
        </p:txBody>
      </p:sp>
      <p:pic>
        <p:nvPicPr>
          <p:cNvPr id="52228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60800"/>
            <a:ext cx="2089150" cy="1566863"/>
          </a:xfrm>
        </p:spPr>
      </p:pic>
      <p:pic>
        <p:nvPicPr>
          <p:cNvPr id="52229" name="Picture 4" descr="passat_horiz_sma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1268413"/>
            <a:ext cx="2808287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5" descr="passat_vert_sma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174" y="3500438"/>
            <a:ext cx="2832826" cy="223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6" descr="passat_col_sma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17145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2" descr="Резервуар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93096"/>
            <a:ext cx="1237556" cy="152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hape 145"/>
          <p:cNvSpPr txBox="1">
            <a:spLocks/>
          </p:cNvSpPr>
          <p:nvPr/>
        </p:nvSpPr>
        <p:spPr>
          <a:xfrm>
            <a:off x="0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10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/>
            </a:r>
            <a:br>
              <a:rPr lang="ru-RU" sz="10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</a:br>
            <a:r>
              <a:rPr lang="ru-RU" altLang="ru-RU" sz="2400" b="1" dirty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Расчет на прочность аппаратов. Программа </a:t>
            </a:r>
            <a:r>
              <a:rPr lang="ru-RU" altLang="ru-RU" sz="24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ПАССАТ</a:t>
            </a:r>
            <a:endParaRPr lang="ru-RU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35952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4156075"/>
          </a:xfrm>
        </p:spPr>
        <p:txBody>
          <a:bodyPr>
            <a:normAutofit fontScale="85000" lnSpcReduction="20000"/>
          </a:bodyPr>
          <a:lstStyle/>
          <a:p>
            <a:r>
              <a:rPr lang="ru-RU" altLang="ru-RU" dirty="0"/>
              <a:t>Новое твердотельное ядро </a:t>
            </a:r>
            <a:r>
              <a:rPr lang="en-US" altLang="ru-RU" dirty="0"/>
              <a:t>C3D</a:t>
            </a:r>
          </a:p>
          <a:p>
            <a:pPr lvl="1"/>
            <a:r>
              <a:rPr lang="ru-RU" altLang="ru-RU" dirty="0"/>
              <a:t>Новые возможности визуализации</a:t>
            </a:r>
          </a:p>
          <a:p>
            <a:pPr lvl="1"/>
            <a:r>
              <a:rPr lang="ru-RU" altLang="ru-RU" dirty="0"/>
              <a:t>Экспорт моделей в форматы </a:t>
            </a:r>
            <a:r>
              <a:rPr lang="en-US" altLang="ru-RU" dirty="0"/>
              <a:t>ACIS, IGES, </a:t>
            </a:r>
            <a:r>
              <a:rPr lang="en-US" altLang="ru-RU" dirty="0" err="1"/>
              <a:t>Parasolid</a:t>
            </a:r>
            <a:r>
              <a:rPr lang="en-US" altLang="ru-RU" dirty="0"/>
              <a:t>, STEP</a:t>
            </a:r>
            <a:endParaRPr lang="ru-RU" altLang="ru-RU" dirty="0"/>
          </a:p>
          <a:p>
            <a:r>
              <a:rPr lang="ru-RU" altLang="ru-RU" dirty="0"/>
              <a:t>Расчет основных элементов по </a:t>
            </a:r>
            <a:r>
              <a:rPr lang="en-US" dirty="0"/>
              <a:t>EN 13445-3 2009 </a:t>
            </a:r>
            <a:endParaRPr lang="ru-RU" altLang="ru-RU" dirty="0"/>
          </a:p>
          <a:p>
            <a:r>
              <a:rPr lang="ru-RU" altLang="ru-RU" dirty="0"/>
              <a:t>Добавлен вывод нагрузок на фундамент для резервуаров</a:t>
            </a:r>
          </a:p>
          <a:p>
            <a:r>
              <a:rPr lang="ru-RU" altLang="ru-RU" dirty="0"/>
              <a:t>Обновление БД</a:t>
            </a:r>
          </a:p>
          <a:p>
            <a:pPr lvl="1"/>
            <a:r>
              <a:rPr lang="ru-RU" altLang="ru-RU" dirty="0"/>
              <a:t>Добавления для </a:t>
            </a:r>
            <a:r>
              <a:rPr lang="en-US" altLang="ru-RU" dirty="0"/>
              <a:t>EN (</a:t>
            </a:r>
            <a:r>
              <a:rPr lang="ru-RU" altLang="ru-RU" dirty="0"/>
              <a:t>фланцы), </a:t>
            </a:r>
            <a:r>
              <a:rPr lang="en-US" altLang="ru-RU" dirty="0"/>
              <a:t>ASME (</a:t>
            </a:r>
            <a:r>
              <a:rPr lang="ru-RU" altLang="ru-RU" dirty="0"/>
              <a:t>прокладки)</a:t>
            </a:r>
          </a:p>
          <a:p>
            <a:pPr lvl="1"/>
            <a:r>
              <a:rPr lang="ru-RU" altLang="ru-RU" dirty="0"/>
              <a:t>Добавлены материалы по </a:t>
            </a:r>
            <a:r>
              <a:rPr lang="en-US" dirty="0"/>
              <a:t>JB 7432, GB713 (</a:t>
            </a:r>
            <a:r>
              <a:rPr lang="ru-RU" dirty="0"/>
              <a:t>Китай)</a:t>
            </a:r>
          </a:p>
          <a:p>
            <a:r>
              <a:rPr lang="ru-RU" altLang="ru-RU" dirty="0"/>
              <a:t>Другие улучшения…</a:t>
            </a:r>
            <a:endParaRPr lang="en-US" altLang="ru-RU" dirty="0"/>
          </a:p>
          <a:p>
            <a:pPr lvl="1"/>
            <a:endParaRPr lang="ru-RU" altLang="ru-RU" dirty="0"/>
          </a:p>
        </p:txBody>
      </p:sp>
      <p:sp>
        <p:nvSpPr>
          <p:cNvPr id="4" name="Shape 145"/>
          <p:cNvSpPr txBox="1">
            <a:spLocks/>
          </p:cNvSpPr>
          <p:nvPr/>
        </p:nvSpPr>
        <p:spPr>
          <a:xfrm>
            <a:off x="0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10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/>
            </a:r>
            <a:br>
              <a:rPr lang="ru-RU" sz="10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</a:br>
            <a:r>
              <a:rPr lang="ru-RU" sz="2400" b="1" dirty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ПАССАТ - версия 2.0</a:t>
            </a:r>
            <a:r>
              <a:rPr lang="en-US" sz="2400" b="1" dirty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ru-RU" sz="2400" b="1" dirty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(август </a:t>
            </a:r>
            <a:r>
              <a:rPr lang="ru-RU" sz="24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2014)</a:t>
            </a:r>
            <a:endParaRPr lang="ru-RU" sz="2400" b="1" dirty="0">
              <a:solidFill>
                <a:srgbClr val="3F5F84"/>
              </a:solidFill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2083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MO\Презентации\2014_Aspo\Pic\Scr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5904656" cy="472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EMO\Презентации\2014_Aspo\Pic\Scr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41119"/>
            <a:ext cx="5947512" cy="475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EMO\Презентации\2014_Aspo\Pic\Scr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080" y="1125349"/>
            <a:ext cx="5886400" cy="470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145"/>
          <p:cNvSpPr txBox="1">
            <a:spLocks/>
          </p:cNvSpPr>
          <p:nvPr/>
        </p:nvSpPr>
        <p:spPr>
          <a:xfrm>
            <a:off x="0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10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/>
            </a:r>
            <a:br>
              <a:rPr lang="ru-RU" sz="10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</a:br>
            <a:r>
              <a:rPr lang="ru-RU" sz="2400" b="1" dirty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ПАССАТ – новые возможности </a:t>
            </a:r>
            <a:r>
              <a:rPr lang="ru-RU" sz="24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графики</a:t>
            </a:r>
            <a:endParaRPr lang="ru-RU" sz="2400" b="1" dirty="0">
              <a:solidFill>
                <a:srgbClr val="3F5F84"/>
              </a:solidFill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940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MO\Презентации\2014_Aspo\Pic\Scr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7"/>
            <a:ext cx="7920880" cy="482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EMO\Презентации\2014_Aspo\Pic\scr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0" y="1052736"/>
            <a:ext cx="6489516" cy="48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EMO\Презентации\2014_Aspo\Pic\scr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54" y="1052736"/>
            <a:ext cx="6189745" cy="464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145"/>
          <p:cNvSpPr txBox="1">
            <a:spLocks/>
          </p:cNvSpPr>
          <p:nvPr/>
        </p:nvSpPr>
        <p:spPr>
          <a:xfrm>
            <a:off x="0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10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/>
            </a:r>
            <a:br>
              <a:rPr lang="ru-RU" sz="10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</a:br>
            <a:r>
              <a:rPr lang="ru-RU" sz="2400" b="1" dirty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ПАССАТ – новые возможности </a:t>
            </a:r>
            <a:r>
              <a:rPr lang="ru-RU" sz="24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экспорта</a:t>
            </a:r>
            <a:endParaRPr lang="ru-RU" sz="2400" b="1" dirty="0">
              <a:solidFill>
                <a:srgbClr val="3F5F84"/>
              </a:solidFill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404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268413"/>
            <a:ext cx="3888110" cy="5589587"/>
          </a:xfrm>
        </p:spPr>
        <p:txBody>
          <a:bodyPr lIns="0" tIns="0" rIns="0" bIns="0">
            <a:normAutofit/>
          </a:bodyPr>
          <a:lstStyle/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EB613D"/>
              </a:buClr>
              <a:buFont typeface="Wingdings 2"/>
              <a:buChar char=""/>
              <a:defRPr/>
            </a:pPr>
            <a:r>
              <a:rPr lang="ru-RU" sz="2000" dirty="0" smtClean="0"/>
              <a:t>Расчет методом МКЭ произвольных узлов врезки штуцеров в обечайки и днища</a:t>
            </a:r>
          </a:p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EB613D"/>
              </a:buClr>
              <a:buFont typeface="Wingdings 2"/>
              <a:buChar char=""/>
              <a:defRPr/>
            </a:pPr>
            <a:r>
              <a:rPr lang="ru-RU" sz="2000" dirty="0" smtClean="0"/>
              <a:t>Автоматическое разбиение на конечные элементы</a:t>
            </a:r>
          </a:p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EB613D"/>
              </a:buClr>
              <a:buFont typeface="Wingdings 2"/>
              <a:buChar char=""/>
              <a:defRPr/>
            </a:pPr>
            <a:r>
              <a:rPr lang="ru-RU" sz="2000" dirty="0" smtClean="0"/>
              <a:t>Поверочный расчет узла врезки </a:t>
            </a:r>
          </a:p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EB613D"/>
              </a:buClr>
              <a:buFont typeface="Wingdings 2"/>
              <a:buChar char=""/>
              <a:defRPr/>
            </a:pPr>
            <a:r>
              <a:rPr lang="ru-RU" sz="2000" dirty="0" smtClean="0"/>
              <a:t>Расчет допустимых нагрузок на штуцера</a:t>
            </a:r>
          </a:p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EB613D"/>
              </a:buClr>
              <a:buFont typeface="Wingdings 2"/>
              <a:buChar char=""/>
              <a:defRPr/>
            </a:pPr>
            <a:r>
              <a:rPr lang="ru-RU" sz="2000" dirty="0" smtClean="0"/>
              <a:t>Расчет податливости узлов врезки</a:t>
            </a:r>
            <a:endParaRPr lang="en-US" sz="2000" dirty="0" smtClean="0"/>
          </a:p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EB613D"/>
              </a:buClr>
              <a:buFont typeface="Wingdings 2"/>
              <a:buChar char=""/>
              <a:defRPr/>
            </a:pPr>
            <a:r>
              <a:rPr lang="en-US" sz="2000" dirty="0" smtClean="0"/>
              <a:t>C</a:t>
            </a:r>
            <a:r>
              <a:rPr lang="ru-RU" sz="2000" dirty="0" err="1" smtClean="0"/>
              <a:t>ертификат</a:t>
            </a:r>
            <a:r>
              <a:rPr lang="ru-RU" sz="2000" dirty="0" smtClean="0"/>
              <a:t> соответствия Российским стандартам!</a:t>
            </a:r>
            <a:endParaRPr lang="en-GB" sz="2000" dirty="0" smtClean="0"/>
          </a:p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EB613D"/>
              </a:buClr>
              <a:buFont typeface="Wingdings 2"/>
              <a:buChar char=""/>
              <a:defRPr/>
            </a:pPr>
            <a:endParaRPr lang="en-GB" sz="2000" dirty="0" smtClean="0"/>
          </a:p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EB613D"/>
              </a:buClr>
              <a:buFont typeface="Wingdings 2"/>
              <a:buChar char=""/>
              <a:defRPr/>
            </a:pPr>
            <a:endParaRPr lang="en-GB" sz="2000" dirty="0" smtClean="0"/>
          </a:p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EB613D"/>
              </a:buClr>
              <a:buFont typeface="Wingdings 2"/>
              <a:buChar char=""/>
              <a:defRPr/>
            </a:pPr>
            <a:endParaRPr lang="en-GB" sz="2000" dirty="0" smtClean="0"/>
          </a:p>
        </p:txBody>
      </p:sp>
      <p:pic>
        <p:nvPicPr>
          <p:cNvPr id="5530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5713" y="1600200"/>
            <a:ext cx="2547937" cy="1711325"/>
          </a:xfrm>
        </p:spPr>
      </p:pic>
      <p:pic>
        <p:nvPicPr>
          <p:cNvPr id="5530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7263" y="3494088"/>
            <a:ext cx="3981450" cy="881062"/>
          </a:xfrm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4448175"/>
            <a:ext cx="38544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8" y="1141413"/>
            <a:ext cx="2090737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145"/>
          <p:cNvSpPr txBox="1">
            <a:spLocks/>
          </p:cNvSpPr>
          <p:nvPr/>
        </p:nvSpPr>
        <p:spPr>
          <a:xfrm>
            <a:off x="0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10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/>
            </a:r>
            <a:br>
              <a:rPr lang="ru-RU" sz="10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</a:br>
            <a:r>
              <a:rPr lang="ru-RU" altLang="ru-RU" sz="2400" b="1" dirty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Расчет на прочность штуцеров. Программа </a:t>
            </a:r>
            <a:r>
              <a:rPr lang="ru-RU" altLang="ru-RU" sz="24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Штуцер-МКЭ</a:t>
            </a:r>
            <a:endParaRPr lang="ru-RU" sz="2400" b="1" dirty="0">
              <a:solidFill>
                <a:srgbClr val="3F5F84"/>
              </a:solidFill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43860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Содержимое 2"/>
          <p:cNvSpPr>
            <a:spLocks noGrp="1"/>
          </p:cNvSpPr>
          <p:nvPr>
            <p:ph idx="1"/>
          </p:nvPr>
        </p:nvSpPr>
        <p:spPr>
          <a:xfrm>
            <a:off x="250825" y="1844824"/>
            <a:ext cx="8893175" cy="4298950"/>
          </a:xfrm>
        </p:spPr>
        <p:txBody>
          <a:bodyPr>
            <a:normAutofit/>
          </a:bodyPr>
          <a:lstStyle/>
          <a:p>
            <a:r>
              <a:rPr lang="ru-RU" altLang="ru-RU" dirty="0"/>
              <a:t>Расчет по </a:t>
            </a:r>
            <a:r>
              <a:rPr lang="fr-FR" altLang="ru-RU" dirty="0"/>
              <a:t>ASME VIII Div. 2 и EN 13445-3</a:t>
            </a:r>
            <a:r>
              <a:rPr lang="ru-RU" altLang="ru-RU" dirty="0"/>
              <a:t> !</a:t>
            </a:r>
          </a:p>
          <a:p>
            <a:pPr lvl="1"/>
            <a:r>
              <a:rPr lang="ru-RU" altLang="ru-RU" dirty="0"/>
              <a:t>Протестировано ведущим европейским специалистом</a:t>
            </a:r>
          </a:p>
          <a:p>
            <a:pPr lvl="1"/>
            <a:r>
              <a:rPr lang="ru-RU" altLang="ru-RU" dirty="0"/>
              <a:t>Начались продажи западным пользователям!</a:t>
            </a:r>
          </a:p>
          <a:p>
            <a:r>
              <a:rPr lang="ru-RU" altLang="ru-RU" dirty="0"/>
              <a:t>В базу данных добавлены материалы по стандартам </a:t>
            </a:r>
            <a:r>
              <a:rPr lang="en-US" altLang="ru-RU" dirty="0"/>
              <a:t>EN</a:t>
            </a:r>
            <a:endParaRPr lang="ru-RU" altLang="ru-RU" dirty="0"/>
          </a:p>
          <a:p>
            <a:r>
              <a:rPr lang="ru-RU" altLang="ru-RU" dirty="0"/>
              <a:t>И другие улучшения</a:t>
            </a:r>
          </a:p>
        </p:txBody>
      </p:sp>
      <p:sp>
        <p:nvSpPr>
          <p:cNvPr id="4" name="Shape 145"/>
          <p:cNvSpPr txBox="1">
            <a:spLocks/>
          </p:cNvSpPr>
          <p:nvPr/>
        </p:nvSpPr>
        <p:spPr>
          <a:xfrm>
            <a:off x="0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10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/>
            </a:r>
            <a:br>
              <a:rPr lang="ru-RU" sz="10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</a:br>
            <a:r>
              <a:rPr lang="ru-RU" sz="2400" b="1" dirty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Штуцер-МКЭ - версия 2.09 (декабрь </a:t>
            </a:r>
            <a:r>
              <a:rPr lang="ru-RU" sz="24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2013)</a:t>
            </a:r>
            <a:endParaRPr lang="ru-RU" sz="2400" b="1" dirty="0">
              <a:solidFill>
                <a:srgbClr val="3F5F84"/>
              </a:solidFill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823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Содержимое 2"/>
          <p:cNvSpPr>
            <a:spLocks noGrp="1"/>
          </p:cNvSpPr>
          <p:nvPr>
            <p:ph idx="1"/>
          </p:nvPr>
        </p:nvSpPr>
        <p:spPr>
          <a:xfrm>
            <a:off x="179513" y="1412776"/>
            <a:ext cx="6995292" cy="4680520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dirty="0"/>
              <a:t>Расчет конических переходов и днищ от действия давления и внешних нагрузок в соответствии с п.4.2.9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ГОСТ </a:t>
            </a:r>
            <a:r>
              <a:rPr lang="ru-RU" altLang="ru-RU" dirty="0"/>
              <a:t>Р 52630-2012.</a:t>
            </a:r>
          </a:p>
          <a:p>
            <a:r>
              <a:rPr lang="ru-RU" dirty="0"/>
              <a:t>Добавлена оценка прочности по нормативному документу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JB </a:t>
            </a:r>
            <a:r>
              <a:rPr lang="ru-RU" dirty="0"/>
              <a:t>4732-1995 (Китай)</a:t>
            </a:r>
          </a:p>
          <a:p>
            <a:r>
              <a:rPr lang="ru-RU" dirty="0"/>
              <a:t>БД материалов пополнена основными материалами из китайских стандартов </a:t>
            </a:r>
            <a:br>
              <a:rPr lang="ru-RU" dirty="0"/>
            </a:br>
            <a:r>
              <a:rPr lang="ru-RU" dirty="0"/>
              <a:t>(JB 4732-1995 и GB 713-2008)</a:t>
            </a:r>
          </a:p>
          <a:p>
            <a:r>
              <a:rPr lang="ru-RU" altLang="ru-RU" dirty="0"/>
              <a:t>другие улучшения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608" y="1412776"/>
            <a:ext cx="1969195" cy="239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45"/>
          <p:cNvSpPr txBox="1">
            <a:spLocks/>
          </p:cNvSpPr>
          <p:nvPr/>
        </p:nvSpPr>
        <p:spPr>
          <a:xfrm>
            <a:off x="0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10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/>
            </a:r>
            <a:br>
              <a:rPr lang="ru-RU" sz="10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</a:br>
            <a:r>
              <a:rPr lang="ru-RU" sz="2400" b="1" dirty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Штуцер-МКЭ - версия 2.10 (сентябрь </a:t>
            </a:r>
            <a:r>
              <a:rPr lang="ru-RU" sz="24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2014)</a:t>
            </a:r>
            <a:endParaRPr lang="ru-RU" sz="2400" b="1" dirty="0">
              <a:solidFill>
                <a:srgbClr val="3F5F84"/>
              </a:solidFill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4080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412776"/>
            <a:ext cx="9036496" cy="47974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Расчет аппаратов по стандартам </a:t>
            </a:r>
            <a:r>
              <a:rPr lang="en-US" dirty="0"/>
              <a:t>ASME</a:t>
            </a:r>
            <a:r>
              <a:rPr lang="ru-RU" dirty="0"/>
              <a:t> и </a:t>
            </a:r>
            <a:r>
              <a:rPr lang="en-US" dirty="0"/>
              <a:t>EN</a:t>
            </a:r>
            <a:endParaRPr lang="ru-RU" dirty="0"/>
          </a:p>
          <a:p>
            <a:r>
              <a:rPr lang="ru-RU" dirty="0"/>
              <a:t>Подключение нового генератора сеток</a:t>
            </a:r>
          </a:p>
          <a:p>
            <a:pPr lvl="1"/>
            <a:r>
              <a:rPr lang="ru-RU" dirty="0"/>
              <a:t>Расчет штуцеров с учетом их взаимного расположения и взаимодействия, а также взаимодействия с элементами аппаратов</a:t>
            </a:r>
          </a:p>
          <a:p>
            <a:r>
              <a:rPr lang="ru-RU" dirty="0"/>
              <a:t>Модуль СТАРТ - Штуцер-МКЭ</a:t>
            </a:r>
            <a:endParaRPr lang="en-US" dirty="0"/>
          </a:p>
          <a:p>
            <a:r>
              <a:rPr lang="ru-RU" dirty="0"/>
              <a:t>Генерация чертежей аппаратов?</a:t>
            </a:r>
          </a:p>
          <a:p>
            <a:r>
              <a:rPr lang="ru-RU" dirty="0"/>
              <a:t>ВАШИ ПОЖЕЛАНИЯ?</a:t>
            </a:r>
            <a:endParaRPr lang="en-US" dirty="0"/>
          </a:p>
        </p:txBody>
      </p:sp>
      <p:sp>
        <p:nvSpPr>
          <p:cNvPr id="4" name="Shape 145"/>
          <p:cNvSpPr txBox="1">
            <a:spLocks/>
          </p:cNvSpPr>
          <p:nvPr/>
        </p:nvSpPr>
        <p:spPr>
          <a:xfrm>
            <a:off x="0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10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/>
            </a:r>
            <a:br>
              <a:rPr lang="ru-RU" sz="10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</a:br>
            <a:r>
              <a:rPr lang="ru-RU" altLang="ru-RU" sz="2400" b="1" dirty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Пассат, Штуцер-МКЭ - Что </a:t>
            </a:r>
            <a:r>
              <a:rPr lang="ru-RU" altLang="ru-RU" sz="2400" b="1" dirty="0" smtClean="0">
                <a:solidFill>
                  <a:srgbClr val="3F5F8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впереди?</a:t>
            </a:r>
            <a:endParaRPr lang="ru-RU" sz="2400" b="1" dirty="0">
              <a:solidFill>
                <a:srgbClr val="3F5F84"/>
              </a:solidFill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7559156"/>
      </p:ext>
    </p:extLst>
  </p:cSld>
  <p:clrMapOvr>
    <a:masterClrMapping/>
  </p:clrMapOvr>
  <p:transition advTm="24329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742</Words>
  <Application>Microsoft Office PowerPoint</Application>
  <PresentationFormat>Экран (4:3)</PresentationFormat>
  <Paragraphs>134</Paragraphs>
  <Slides>16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NTP Truboprovod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pronin</dc:creator>
  <cp:lastModifiedBy>korelstein</cp:lastModifiedBy>
  <cp:revision>46</cp:revision>
  <dcterms:created xsi:type="dcterms:W3CDTF">2014-11-14T09:41:55Z</dcterms:created>
  <dcterms:modified xsi:type="dcterms:W3CDTF">2014-11-20T12:37:30Z</dcterms:modified>
</cp:coreProperties>
</file>