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9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F5F8"/>
    <a:srgbClr val="B6DBEC"/>
    <a:srgbClr val="E1E9F3"/>
    <a:srgbClr val="D2DFEE"/>
    <a:srgbClr val="CFDDED"/>
    <a:srgbClr val="A9C1DF"/>
    <a:srgbClr val="92B1D6"/>
    <a:srgbClr val="2556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88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833EF-5EC6-4AED-A680-373FFD657599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5180F-5301-4144-934D-618E3547CD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108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73587" cy="3430588"/>
          </a:xfrm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637" y="4343144"/>
            <a:ext cx="5486727" cy="4037516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3491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F1551-80E4-473B-AA82-DA68332AC1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470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1150" y="114300"/>
            <a:ext cx="7448550" cy="10382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619250" y="1485900"/>
            <a:ext cx="3543300" cy="51625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314950" y="1485900"/>
            <a:ext cx="3543300" cy="2505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314950" y="4143375"/>
            <a:ext cx="3543300" cy="2505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A1DD6-3076-431D-A871-8605F566B1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20433"/>
      </p:ext>
    </p:extLst>
  </p:cSld>
  <p:clrMapOvr>
    <a:masterClrMapping/>
  </p:clrMapOvr>
  <p:transition advTm="1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817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7766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4289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-1" y="1"/>
            <a:ext cx="9144000" cy="809379"/>
          </a:xfrm>
          <a:prstGeom prst="rect">
            <a:avLst/>
          </a:prstGeom>
          <a:solidFill>
            <a:srgbClr val="E1E9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048621"/>
            <a:ext cx="9143999" cy="809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3364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uboprovod.ru/" TargetMode="External"/><Relationship Id="rId2" Type="http://schemas.openxmlformats.org/officeDocument/2006/relationships/hyperlink" Target="mailto:it@truboprovod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68313" y="1412875"/>
            <a:ext cx="8229600" cy="438943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Monotype Sorts"/>
              <a:buNone/>
            </a:pPr>
            <a:endParaRPr lang="en-US" altLang="ru-RU" sz="4000" dirty="0" smtClean="0"/>
          </a:p>
          <a:p>
            <a:pPr algn="ctr">
              <a:buFont typeface="Monotype Sorts"/>
              <a:buNone/>
            </a:pPr>
            <a:r>
              <a:rPr lang="ru-RU" altLang="ru-RU" sz="4000" dirty="0" err="1" smtClean="0"/>
              <a:t>Предклапан</a:t>
            </a:r>
            <a:endParaRPr lang="en-US" altLang="ru-RU" sz="4000" dirty="0" smtClean="0"/>
          </a:p>
          <a:p>
            <a:pPr algn="ctr">
              <a:buFont typeface="Monotype Sorts"/>
              <a:buNone/>
            </a:pPr>
            <a:r>
              <a:rPr lang="ru-RU" altLang="ru-RU" dirty="0" smtClean="0"/>
              <a:t>Проектирование и расчет</a:t>
            </a:r>
          </a:p>
          <a:p>
            <a:pPr algn="ctr">
              <a:buFont typeface="Monotype Sorts"/>
              <a:buNone/>
            </a:pPr>
            <a:r>
              <a:rPr lang="ru-RU" altLang="ru-RU" dirty="0" smtClean="0"/>
              <a:t>Систем аварийного сброса</a:t>
            </a:r>
            <a:endParaRPr lang="en-US" altLang="ru-RU" dirty="0" smtClean="0"/>
          </a:p>
          <a:p>
            <a:pPr algn="ctr">
              <a:buFont typeface="Monotype Sorts"/>
              <a:buNone/>
            </a:pPr>
            <a:endParaRPr lang="ru-RU" altLang="ru-RU" dirty="0" smtClean="0">
              <a:hlinkClick r:id="rId2"/>
            </a:endParaRPr>
          </a:p>
          <a:p>
            <a:pPr algn="ctr">
              <a:buFont typeface="Monotype Sorts"/>
              <a:buNone/>
            </a:pPr>
            <a:r>
              <a:rPr lang="en-US" altLang="ru-RU" dirty="0" smtClean="0">
                <a:hlinkClick r:id="rId2"/>
              </a:rPr>
              <a:t>it@truboprovod.ru</a:t>
            </a:r>
            <a:endParaRPr lang="en-US" altLang="ru-RU" dirty="0" smtClean="0"/>
          </a:p>
          <a:p>
            <a:pPr algn="ctr">
              <a:buFont typeface="Monotype Sorts"/>
              <a:buNone/>
            </a:pPr>
            <a:r>
              <a:rPr lang="ru-RU" altLang="ru-RU" dirty="0" smtClean="0">
                <a:hlinkClick r:id="rId3"/>
              </a:rPr>
              <a:t>http://www.truboprovod.ru</a:t>
            </a:r>
            <a:r>
              <a:rPr lang="en-US" altLang="ru-RU" dirty="0" smtClean="0"/>
              <a:t> </a:t>
            </a: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1213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32"/>
            <a:ext cx="9144000" cy="79208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4000" dirty="0" err="1" smtClean="0"/>
              <a:t>Предклапан</a:t>
            </a:r>
            <a:r>
              <a:rPr lang="ru-RU" altLang="ru-RU" sz="4000" dirty="0" smtClean="0"/>
              <a:t> </a:t>
            </a:r>
            <a:r>
              <a:rPr lang="ru-RU" altLang="ru-RU" sz="3600" dirty="0" smtClean="0"/>
              <a:t>3.1 </a:t>
            </a:r>
            <a:r>
              <a:rPr lang="en-US" altLang="ru-RU" sz="3600" dirty="0" smtClean="0"/>
              <a:t>R5</a:t>
            </a:r>
            <a:r>
              <a:rPr lang="ru-RU" altLang="ru-RU" sz="3600" dirty="0" smtClean="0"/>
              <a:t> (в ближайшие дни!)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836712"/>
            <a:ext cx="8820472" cy="5328592"/>
          </a:xfrm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Monotype Sorts" pitchFamily="2" charset="2"/>
              <a:buChar char="n"/>
            </a:pPr>
            <a:r>
              <a:rPr lang="ru-RU" altLang="ru-RU" sz="2400" dirty="0" smtClean="0"/>
              <a:t>Усовершенствован расчет </a:t>
            </a:r>
            <a:r>
              <a:rPr lang="ru-RU" altLang="ru-RU" sz="2400" dirty="0"/>
              <a:t>критического и околокритического течения </a:t>
            </a:r>
            <a:r>
              <a:rPr lang="ru-RU" altLang="ru-RU" sz="2400" dirty="0" smtClean="0"/>
              <a:t>двухфазных смесей и реального </a:t>
            </a:r>
            <a:r>
              <a:rPr lang="ru-RU" altLang="ru-RU" sz="2400" dirty="0"/>
              <a:t>газа в отводящем трубопроводе</a:t>
            </a:r>
          </a:p>
          <a:p>
            <a:pPr marL="640080" lvl="1" indent="-246888">
              <a:buFont typeface="Wingdings 2"/>
              <a:buChar char=""/>
            </a:pPr>
            <a:r>
              <a:rPr lang="ru-RU" altLang="ru-RU" sz="2000" dirty="0" smtClean="0"/>
              <a:t>Считает быстрее и более устойчиво</a:t>
            </a:r>
            <a:endParaRPr lang="en-US" altLang="ru-RU" sz="2000" dirty="0"/>
          </a:p>
          <a:p>
            <a:pPr marL="274320" indent="-274320">
              <a:buClr>
                <a:schemeClr val="accent3"/>
              </a:buClr>
              <a:buFont typeface="Monotype Sorts" pitchFamily="2" charset="2"/>
              <a:buChar char="n"/>
            </a:pPr>
            <a:r>
              <a:rPr lang="ru-RU" altLang="ru-RU" sz="2400" dirty="0" smtClean="0"/>
              <a:t>Усовершенствован расчет сброс продуктов в </a:t>
            </a:r>
            <a:r>
              <a:rPr lang="ru-RU" altLang="ru-RU" sz="2400" dirty="0" err="1" smtClean="0"/>
              <a:t>суперкритической</a:t>
            </a:r>
            <a:r>
              <a:rPr lang="ru-RU" altLang="ru-RU" sz="2400" dirty="0" smtClean="0"/>
              <a:t> области</a:t>
            </a:r>
            <a:endParaRPr lang="ru-RU" altLang="ru-RU" sz="2400" dirty="0"/>
          </a:p>
          <a:p>
            <a:pPr marL="274320" indent="-274320">
              <a:buClr>
                <a:schemeClr val="accent3"/>
              </a:buClr>
              <a:buFont typeface="Monotype Sorts" pitchFamily="2" charset="2"/>
              <a:buChar char="n"/>
            </a:pPr>
            <a:r>
              <a:rPr lang="ru-RU" altLang="ru-RU" sz="2400" dirty="0" smtClean="0"/>
              <a:t>Усовершенствована работа </a:t>
            </a:r>
            <a:r>
              <a:rPr lang="ru-RU" altLang="ru-RU" sz="2400" dirty="0"/>
              <a:t>термодинамических библиотек</a:t>
            </a:r>
          </a:p>
          <a:p>
            <a:pPr marL="640080" lvl="1" indent="-246888">
              <a:buFont typeface="Wingdings 2"/>
              <a:buChar char=""/>
            </a:pPr>
            <a:r>
              <a:rPr lang="ru-RU" altLang="ru-RU" sz="2000" dirty="0" smtClean="0"/>
              <a:t>Значительно улучшена работа с </a:t>
            </a:r>
            <a:r>
              <a:rPr lang="en-US" altLang="ru-RU" sz="2000" dirty="0" smtClean="0"/>
              <a:t>GERG-2008</a:t>
            </a:r>
            <a:endParaRPr lang="ru-RU" altLang="ru-RU" sz="2000" dirty="0"/>
          </a:p>
          <a:p>
            <a:pPr marL="274320" indent="-274320">
              <a:buClr>
                <a:schemeClr val="accent3"/>
              </a:buClr>
              <a:buFont typeface="Monotype Sorts" pitchFamily="2" charset="2"/>
              <a:buChar char="n"/>
            </a:pPr>
            <a:r>
              <a:rPr lang="ru-RU" altLang="ru-RU" sz="2400" dirty="0" smtClean="0"/>
              <a:t>многие </a:t>
            </a:r>
            <a:r>
              <a:rPr lang="ru-RU" altLang="ru-RU" sz="2400" dirty="0"/>
              <a:t>другие </a:t>
            </a:r>
            <a:r>
              <a:rPr lang="ru-RU" altLang="ru-RU" sz="2400" dirty="0" smtClean="0"/>
              <a:t>улучшения и исправления!</a:t>
            </a:r>
            <a:endParaRPr lang="ru-RU" altLang="ru-RU" sz="2400" dirty="0"/>
          </a:p>
          <a:p>
            <a:pPr marL="274320" indent="-274320">
              <a:buClr>
                <a:schemeClr val="accent3"/>
              </a:buClr>
              <a:buFont typeface="Monotype Sorts" pitchFamily="2" charset="2"/>
              <a:buChar char="n"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455697198"/>
      </p:ext>
    </p:extLst>
  </p:cSld>
  <p:clrMapOvr>
    <a:masterClrMapping/>
  </p:clrMapOvr>
  <p:transition advTm="28844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6648"/>
            <a:ext cx="8928992" cy="83006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4000" dirty="0" err="1" smtClean="0"/>
              <a:t>Предклапан</a:t>
            </a:r>
            <a:r>
              <a:rPr lang="ru-RU" altLang="ru-RU" sz="4000" dirty="0" smtClean="0"/>
              <a:t>. </a:t>
            </a:r>
            <a:r>
              <a:rPr lang="ru-RU" altLang="ru-RU" sz="3600" dirty="0" smtClean="0"/>
              <a:t>Дальнейшие перспективы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980728"/>
            <a:ext cx="8675687" cy="5877272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sz="2100" dirty="0" smtClean="0"/>
              <a:t>Разработка новых Российских нормативных документов на основе международного опыта</a:t>
            </a:r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sz="2100" dirty="0" smtClean="0"/>
              <a:t>Расчет количества сбрасываемого продукта</a:t>
            </a:r>
          </a:p>
          <a:p>
            <a:pPr marL="640080" lvl="1" indent="-246888" eaLnBrk="1" fontAlgn="auto" hangingPunct="1">
              <a:lnSpc>
                <a:spcPct val="110000"/>
              </a:lnSpc>
              <a:spcAft>
                <a:spcPts val="0"/>
              </a:spcAft>
              <a:buFont typeface="Monotype Sorts" pitchFamily="2" charset="2"/>
              <a:buChar char="n"/>
              <a:defRPr/>
            </a:pPr>
            <a:r>
              <a:rPr lang="ru-RU" sz="1700" dirty="0" smtClean="0"/>
              <a:t>Расчет </a:t>
            </a:r>
            <a:r>
              <a:rPr lang="ru-RU" sz="1600" dirty="0"/>
              <a:t>объема</a:t>
            </a:r>
            <a:r>
              <a:rPr lang="ru-RU" sz="1700" dirty="0" smtClean="0"/>
              <a:t> и площади смачиваемой поверхности защищаемых аппаратов</a:t>
            </a:r>
            <a:r>
              <a:rPr lang="en-US" sz="1700" dirty="0" smtClean="0"/>
              <a:t> (</a:t>
            </a:r>
            <a:r>
              <a:rPr lang="ru-RU" sz="1700" dirty="0" smtClean="0"/>
              <a:t>Мастер оборудования)</a:t>
            </a:r>
          </a:p>
          <a:p>
            <a:pPr marL="640080" lvl="1" indent="-246888" eaLnBrk="1" fontAlgn="auto" hangingPunct="1">
              <a:lnSpc>
                <a:spcPct val="110000"/>
              </a:lnSpc>
              <a:spcAft>
                <a:spcPts val="0"/>
              </a:spcAft>
              <a:buFont typeface="Monotype Sorts" pitchFamily="2" charset="2"/>
              <a:buChar char="n"/>
              <a:defRPr/>
            </a:pPr>
            <a:r>
              <a:rPr lang="ru-RU" sz="1700" dirty="0" smtClean="0"/>
              <a:t>Моделирование процессов вскипания и сброса на основе методологии </a:t>
            </a:r>
            <a:r>
              <a:rPr lang="en-US" sz="1700" dirty="0" smtClean="0"/>
              <a:t>DIERS</a:t>
            </a:r>
            <a:endParaRPr lang="ru-RU" sz="1700" dirty="0" smtClean="0"/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sz="2100" dirty="0" smtClean="0"/>
              <a:t>Расчет по </a:t>
            </a:r>
            <a:r>
              <a:rPr lang="en-US" sz="2100" dirty="0" smtClean="0"/>
              <a:t>API </a:t>
            </a:r>
            <a:r>
              <a:rPr lang="ru-RU" sz="2100" dirty="0" smtClean="0"/>
              <a:t>и</a:t>
            </a:r>
            <a:r>
              <a:rPr lang="en-US" sz="2100" dirty="0" smtClean="0"/>
              <a:t> EN</a:t>
            </a:r>
            <a:endParaRPr lang="ru-RU" sz="2100" dirty="0" smtClean="0"/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sz="2100" i="1" dirty="0" smtClean="0"/>
              <a:t>Расчет устойчивости работы клапана (на основе исследований </a:t>
            </a:r>
            <a:r>
              <a:rPr lang="en-US" sz="2100" i="1" dirty="0" smtClean="0"/>
              <a:t>DIERS</a:t>
            </a:r>
            <a:r>
              <a:rPr lang="en-US" sz="2100" i="1" dirty="0" smtClean="0"/>
              <a:t>)</a:t>
            </a:r>
          </a:p>
          <a:p>
            <a:pPr marL="674370" lvl="1" indent="-274320">
              <a:lnSpc>
                <a:spcPct val="110000"/>
              </a:lnSpc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sz="1700" dirty="0" smtClean="0"/>
              <a:t>С динамическим моделированием работы клапана и трубопроводов</a:t>
            </a:r>
            <a:endParaRPr lang="ru-RU" sz="1700" dirty="0" smtClean="0"/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sz="2100" dirty="0" smtClean="0"/>
              <a:t>Расчет для высоковязких продуктов</a:t>
            </a:r>
            <a:endParaRPr lang="en-US" sz="2100" dirty="0" smtClean="0"/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sz="2100" i="1" dirty="0" smtClean="0"/>
              <a:t>Учет термической неравновесности при сбросе двухфазных продуктов</a:t>
            </a:r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sz="2100" dirty="0" smtClean="0"/>
              <a:t>Подбор переключающих устройств к клапанам</a:t>
            </a:r>
            <a:endParaRPr lang="en-US" sz="2100" dirty="0" smtClean="0"/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sz="2100" dirty="0" smtClean="0"/>
              <a:t>Добавление в БД импортных клапанов (</a:t>
            </a:r>
            <a:r>
              <a:rPr lang="en-US" sz="2100" dirty="0" smtClean="0"/>
              <a:t>LESER)</a:t>
            </a:r>
            <a:endParaRPr lang="ru-RU" sz="2100" dirty="0" smtClean="0"/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sz="2100" dirty="0" smtClean="0"/>
              <a:t>Расчет разветвленных отводящих трубопроводов</a:t>
            </a:r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sz="2100" dirty="0" smtClean="0"/>
              <a:t>Интеграция расчета факельных систем</a:t>
            </a:r>
            <a:endParaRPr lang="en-US" sz="2100" dirty="0" smtClean="0"/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sz="2100" dirty="0" smtClean="0"/>
              <a:t>Расчет шума и вибраций</a:t>
            </a:r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sz="2100" dirty="0" smtClean="0"/>
              <a:t>Графический интерфейс и показ результатов</a:t>
            </a:r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sz="2100" dirty="0" smtClean="0"/>
              <a:t>Интеграция с программой «</a:t>
            </a:r>
            <a:r>
              <a:rPr lang="ru-RU" sz="2100" dirty="0" err="1" smtClean="0"/>
              <a:t>Гидросистема</a:t>
            </a:r>
            <a:r>
              <a:rPr lang="ru-RU" sz="2100" dirty="0" smtClean="0"/>
              <a:t>»</a:t>
            </a:r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sz="3600" dirty="0" smtClean="0"/>
              <a:t>Ваши пожелания?</a:t>
            </a:r>
          </a:p>
          <a:p>
            <a:pPr marL="274320" indent="-27432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1840632237"/>
      </p:ext>
    </p:extLst>
  </p:cSld>
  <p:clrMapOvr>
    <a:masterClrMapping/>
  </p:clrMapOvr>
  <p:transition advTm="28844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-29716" y="19348"/>
            <a:ext cx="9144000" cy="1033388"/>
          </a:xfrm>
        </p:spPr>
        <p:txBody>
          <a:bodyPr tIns="0"/>
          <a:lstStyle/>
          <a:p>
            <a:pPr marL="85725" algn="ctr" defTabSz="449263" eaLnBrk="1" hangingPunct="1"/>
            <a:r>
              <a:rPr lang="ru-RU" altLang="ru-RU" sz="3600" dirty="0" smtClean="0"/>
              <a:t>Расчет систем  аварийного сброса</a:t>
            </a:r>
            <a:br>
              <a:rPr lang="ru-RU" altLang="ru-RU" sz="3600" dirty="0" smtClean="0"/>
            </a:br>
            <a:r>
              <a:rPr lang="ru-RU" altLang="ru-RU" sz="3600" dirty="0" smtClean="0"/>
              <a:t>Программа </a:t>
            </a:r>
            <a:r>
              <a:rPr lang="ru-RU" altLang="ru-RU" sz="3600" dirty="0" err="1" smtClean="0"/>
              <a:t>Предклапан</a:t>
            </a:r>
            <a:endParaRPr lang="ru-RU" altLang="ru-RU" sz="3600" dirty="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1412776"/>
            <a:ext cx="3943226" cy="4968552"/>
          </a:xfrm>
        </p:spPr>
        <p:txBody>
          <a:bodyPr lIns="0" tIns="0" rIns="0" bIns="0"/>
          <a:lstStyle/>
          <a:p>
            <a:pPr eaLnBrk="1" hangingPunct="1">
              <a:buClr>
                <a:srgbClr val="EB613D"/>
              </a:buClr>
            </a:pPr>
            <a:r>
              <a:rPr lang="ru-RU" altLang="ru-RU" sz="2000" dirty="0" smtClean="0"/>
              <a:t>Расчет и выбор из БД предохранительных клапанов прямого действия</a:t>
            </a:r>
          </a:p>
          <a:p>
            <a:pPr eaLnBrk="1" hangingPunct="1">
              <a:buClr>
                <a:srgbClr val="EB613D"/>
              </a:buClr>
            </a:pPr>
            <a:r>
              <a:rPr lang="ru-RU" altLang="ru-RU" sz="2000" dirty="0" smtClean="0"/>
              <a:t>Проектный и поверочный расчет</a:t>
            </a:r>
          </a:p>
          <a:p>
            <a:pPr eaLnBrk="1" hangingPunct="1">
              <a:buClr>
                <a:srgbClr val="EB613D"/>
              </a:buClr>
            </a:pPr>
            <a:r>
              <a:rPr lang="ru-RU" altLang="ru-RU" sz="2000" dirty="0" smtClean="0"/>
              <a:t>Гидравлический расчет подводящего и отводящего трубопроводов</a:t>
            </a:r>
          </a:p>
          <a:p>
            <a:pPr eaLnBrk="1" hangingPunct="1">
              <a:buClr>
                <a:srgbClr val="EB613D"/>
              </a:buClr>
            </a:pPr>
            <a:r>
              <a:rPr lang="ru-RU" altLang="ru-RU" sz="2000" dirty="0" smtClean="0"/>
              <a:t>Формирование и вывод проектных документов (Протокол расчета, Спецификация, Экспликация) в соответствии со стандартами СПДС</a:t>
            </a:r>
          </a:p>
          <a:p>
            <a:pPr eaLnBrk="1" hangingPunct="1">
              <a:buClr>
                <a:srgbClr val="EB613D"/>
              </a:buClr>
            </a:pPr>
            <a:r>
              <a:rPr lang="ru-RU" altLang="ru-RU" sz="2000" dirty="0" smtClean="0"/>
              <a:t>Рекомендована </a:t>
            </a:r>
            <a:r>
              <a:rPr lang="ru-RU" altLang="ru-RU" sz="2000" dirty="0" err="1" smtClean="0"/>
              <a:t>Ростехнадзором</a:t>
            </a:r>
            <a:endParaRPr lang="en-GB" altLang="ru-RU" sz="2000" dirty="0" smtClean="0"/>
          </a:p>
          <a:p>
            <a:pPr eaLnBrk="1" hangingPunct="1">
              <a:buClr>
                <a:srgbClr val="EB613D"/>
              </a:buClr>
            </a:pPr>
            <a:endParaRPr lang="en-GB" altLang="ru-RU" sz="2000" dirty="0" smtClean="0"/>
          </a:p>
          <a:p>
            <a:pPr eaLnBrk="1" hangingPunct="1">
              <a:buClr>
                <a:srgbClr val="EB613D"/>
              </a:buClr>
            </a:pPr>
            <a:endParaRPr lang="en-GB" altLang="ru-RU" sz="1600" dirty="0" smtClean="0"/>
          </a:p>
          <a:p>
            <a:pPr eaLnBrk="1" hangingPunct="1">
              <a:lnSpc>
                <a:spcPct val="80000"/>
              </a:lnSpc>
              <a:buClr>
                <a:srgbClr val="EB613D"/>
              </a:buClr>
            </a:pPr>
            <a:endParaRPr lang="en-GB" altLang="ru-RU" sz="1600" dirty="0" smtClean="0"/>
          </a:p>
        </p:txBody>
      </p:sp>
      <p:pic>
        <p:nvPicPr>
          <p:cNvPr id="53252" name="Picture 4" descr="pksel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98938" y="2225675"/>
            <a:ext cx="4310062" cy="3135313"/>
          </a:xfrm>
        </p:spPr>
      </p:pic>
      <p:graphicFrame>
        <p:nvGraphicFramePr>
          <p:cNvPr id="206853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365409071"/>
              </p:ext>
            </p:extLst>
          </p:nvPr>
        </p:nvGraphicFramePr>
        <p:xfrm>
          <a:off x="4859338" y="1247123"/>
          <a:ext cx="3457078" cy="4836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Фотография Photo Editor" r:id="rId5" imgW="5847619" imgH="8183117" progId="">
                  <p:embed/>
                </p:oleObj>
              </mc:Choice>
              <mc:Fallback>
                <p:oleObj name="Фотография Photo Editor" r:id="rId5" imgW="5847619" imgH="8183117" progId="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31358"/>
                      <a:stretch>
                        <a:fillRect/>
                      </a:stretch>
                    </p:blipFill>
                    <p:spPr bwMode="auto">
                      <a:xfrm>
                        <a:off x="4859338" y="1247123"/>
                        <a:ext cx="3457078" cy="48361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55909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3200" dirty="0" smtClean="0"/>
              <a:t>Отсталость российской нормативно-правовой базы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256584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sz="1400" dirty="0" smtClean="0"/>
              <a:t>«Зоопарк» нормативных документов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sz="1400" dirty="0" smtClean="0"/>
              <a:t>Нечетко разделены параметры защищаемой системы и предохранительного устройства (из-за этого споры, какие параметры первичны)</a:t>
            </a:r>
          </a:p>
          <a:p>
            <a:pPr marL="640080" lvl="1" indent="-246888"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1200" dirty="0" smtClean="0"/>
              <a:t>Расчетное давление вовсе не обязано совпадать с давлением начала открытия (давлением настройки) ПК!</a:t>
            </a:r>
          </a:p>
          <a:p>
            <a:pPr marL="640080" lvl="1" indent="-246888"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sz="1200" dirty="0" smtClean="0"/>
              <a:t>Расчет пропускной способности может быть и при давлении выше полного открытия клапана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sz="1400" dirty="0" smtClean="0"/>
              <a:t>Не определены критерии допустимости потерь на отводящем трубопроводе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sz="1400" dirty="0" smtClean="0"/>
              <a:t>Нет учета влияния</a:t>
            </a:r>
            <a:r>
              <a:rPr lang="en-US" sz="1400" dirty="0" smtClean="0"/>
              <a:t> </a:t>
            </a:r>
            <a:r>
              <a:rPr lang="ru-RU" sz="1400" dirty="0" smtClean="0"/>
              <a:t>большого противодавления на пропускную способность для </a:t>
            </a:r>
            <a:r>
              <a:rPr lang="ru-RU" sz="1400" dirty="0" err="1" smtClean="0"/>
              <a:t>сильфонных</a:t>
            </a:r>
            <a:r>
              <a:rPr lang="ru-RU" sz="1400" dirty="0" smtClean="0"/>
              <a:t> клапанов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sz="1400" dirty="0" smtClean="0"/>
              <a:t>Нет учета сопротивления на предохранительных мембранах до и после ПК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sz="1400" dirty="0" smtClean="0"/>
              <a:t>Нет поправки на температуру при подборе пружин</a:t>
            </a:r>
          </a:p>
          <a:p>
            <a:pPr marL="274320" indent="-274320">
              <a:lnSpc>
                <a:spcPct val="110000"/>
              </a:lnSpc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sz="1400" dirty="0"/>
              <a:t>Отсутствует или плохо проработано описание многих алгоритмов и методов расчета</a:t>
            </a:r>
          </a:p>
          <a:p>
            <a:pPr marL="640080" lvl="1" indent="-246888">
              <a:lnSpc>
                <a:spcPct val="110000"/>
              </a:lnSpc>
              <a:buFont typeface="Wingdings 2"/>
              <a:buChar char=""/>
              <a:defRPr/>
            </a:pPr>
            <a:r>
              <a:rPr lang="ru-RU" sz="1200" dirty="0"/>
              <a:t>Расчет количества сброса – требуемой пропускной способности (кроме старого УТБ и его клонов)</a:t>
            </a:r>
          </a:p>
          <a:p>
            <a:pPr marL="640080" lvl="1" indent="-246888">
              <a:lnSpc>
                <a:spcPct val="110000"/>
              </a:lnSpc>
              <a:buFont typeface="Wingdings 2"/>
              <a:buChar char=""/>
              <a:defRPr/>
            </a:pPr>
            <a:r>
              <a:rPr lang="ru-RU" sz="1200" dirty="0"/>
              <a:t>Расчет пропускной способности при сбросе многофазного продукта или вскипании</a:t>
            </a:r>
            <a:r>
              <a:rPr lang="en-US" sz="1200" dirty="0"/>
              <a:t>/</a:t>
            </a:r>
            <a:r>
              <a:rPr lang="ru-RU" sz="1200" dirty="0"/>
              <a:t>конденсации при сбросе</a:t>
            </a:r>
          </a:p>
          <a:p>
            <a:pPr marL="640080" lvl="1" indent="-246888">
              <a:lnSpc>
                <a:spcPct val="110000"/>
              </a:lnSpc>
              <a:buFont typeface="Wingdings 2"/>
              <a:buChar char=""/>
              <a:defRPr/>
            </a:pPr>
            <a:r>
              <a:rPr lang="ru-RU" sz="1200" dirty="0"/>
              <a:t>Гидравлический расчет отводящего трубопровода </a:t>
            </a:r>
          </a:p>
          <a:p>
            <a:pPr lvl="2" indent="-246888">
              <a:lnSpc>
                <a:spcPct val="110000"/>
              </a:lnSpc>
              <a:buFont typeface="Wingdings 2"/>
              <a:buChar char=""/>
              <a:defRPr/>
            </a:pPr>
            <a:r>
              <a:rPr lang="ru-RU" sz="1100" dirty="0"/>
              <a:t>режимы теплообмена (изотермический? Адиабатический – течение </a:t>
            </a:r>
            <a:r>
              <a:rPr lang="en-US" sz="1100" dirty="0" err="1"/>
              <a:t>Fanno</a:t>
            </a:r>
            <a:r>
              <a:rPr lang="ru-RU" sz="1100" dirty="0"/>
              <a:t>?) </a:t>
            </a:r>
          </a:p>
          <a:p>
            <a:pPr lvl="2" indent="-246888">
              <a:lnSpc>
                <a:spcPct val="110000"/>
              </a:lnSpc>
              <a:buFont typeface="Wingdings 2"/>
              <a:buChar char=""/>
              <a:defRPr/>
            </a:pPr>
            <a:r>
              <a:rPr lang="ru-RU" sz="1100" dirty="0"/>
              <a:t>Учет возможности множественного критического истечения – слабая попытка сделана в ГОСТ 31294-2005)</a:t>
            </a:r>
          </a:p>
          <a:p>
            <a:pPr marL="640080" lvl="1" indent="-246888">
              <a:lnSpc>
                <a:spcPct val="110000"/>
              </a:lnSpc>
              <a:buFont typeface="Wingdings 2"/>
              <a:buChar char=""/>
              <a:defRPr/>
            </a:pPr>
            <a:r>
              <a:rPr lang="ru-RU" sz="1200" dirty="0"/>
              <a:t>Расчета температуры продукта в системе сброса</a:t>
            </a:r>
          </a:p>
          <a:p>
            <a:pPr marL="640080" lvl="1" indent="-246888">
              <a:lnSpc>
                <a:spcPct val="110000"/>
              </a:lnSpc>
              <a:buFont typeface="Wingdings 2"/>
              <a:buChar char=""/>
              <a:defRPr/>
            </a:pPr>
            <a:r>
              <a:rPr lang="ru-RU" sz="1200" dirty="0"/>
              <a:t>Поправки на вязкость для высоковязких продуктов при расчете пропускной способности</a:t>
            </a:r>
          </a:p>
          <a:p>
            <a:pPr marL="640080" lvl="1" indent="-246888">
              <a:lnSpc>
                <a:spcPct val="110000"/>
              </a:lnSpc>
              <a:buFont typeface="Wingdings 2"/>
              <a:buChar char=""/>
              <a:defRPr/>
            </a:pPr>
            <a:r>
              <a:rPr lang="ru-RU" sz="1200" dirty="0"/>
              <a:t>Расчет реактивной силы при сбросе</a:t>
            </a:r>
          </a:p>
          <a:p>
            <a:pPr marL="640080" lvl="1" indent="-246888">
              <a:lnSpc>
                <a:spcPct val="110000"/>
              </a:lnSpc>
              <a:buFont typeface="Wingdings 2"/>
              <a:buChar char=""/>
              <a:defRPr/>
            </a:pPr>
            <a:r>
              <a:rPr lang="ru-RU" sz="1200" dirty="0"/>
              <a:t>Оценка шума и вибрации при сбросе</a:t>
            </a:r>
          </a:p>
        </p:txBody>
      </p:sp>
    </p:spTree>
    <p:extLst>
      <p:ext uri="{BB962C8B-B14F-4D97-AF65-F5344CB8AC3E}">
        <p14:creationId xmlns:p14="http://schemas.microsoft.com/office/powerpoint/2010/main" val="1283088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Заголовок 1"/>
          <p:cNvSpPr>
            <a:spLocks noGrp="1"/>
          </p:cNvSpPr>
          <p:nvPr>
            <p:ph type="title"/>
          </p:nvPr>
        </p:nvSpPr>
        <p:spPr>
          <a:xfrm>
            <a:off x="0" y="-9624"/>
            <a:ext cx="9144000" cy="1484784"/>
          </a:xfrm>
        </p:spPr>
        <p:txBody>
          <a:bodyPr/>
          <a:lstStyle/>
          <a:p>
            <a:pPr algn="ctr" eaLnBrk="1" hangingPunct="1"/>
            <a:r>
              <a:rPr lang="ru-RU" altLang="ru-RU" sz="2800" dirty="0" smtClean="0"/>
              <a:t>Что делать?</a:t>
            </a:r>
            <a:br>
              <a:rPr lang="ru-RU" altLang="ru-RU" sz="2800" dirty="0" smtClean="0"/>
            </a:br>
            <a:r>
              <a:rPr lang="ru-RU" altLang="ru-RU" sz="2800" dirty="0" smtClean="0"/>
              <a:t>Проектирование систем</a:t>
            </a:r>
            <a:r>
              <a:rPr lang="en-US" altLang="ru-RU" sz="2800" dirty="0" smtClean="0"/>
              <a:t> </a:t>
            </a:r>
            <a:r>
              <a:rPr lang="ru-RU" altLang="ru-RU" sz="2800" dirty="0" smtClean="0"/>
              <a:t>аварийного сброса в России</a:t>
            </a:r>
            <a:r>
              <a:rPr lang="en-US" altLang="ru-RU" sz="2800" dirty="0" smtClean="0"/>
              <a:t> </a:t>
            </a:r>
            <a:r>
              <a:rPr lang="ru-RU" altLang="ru-RU" sz="2800" dirty="0" smtClean="0"/>
              <a:t/>
            </a:r>
            <a:br>
              <a:rPr lang="ru-RU" altLang="ru-RU" sz="2800" dirty="0" smtClean="0"/>
            </a:br>
            <a:r>
              <a:rPr lang="ru-RU" altLang="ru-RU" sz="2800" dirty="0" smtClean="0"/>
              <a:t>и роль НТП Трубопровод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989640" cy="5301208"/>
          </a:xfrm>
        </p:spPr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dirty="0" smtClean="0"/>
              <a:t>Изучение международного опыта, участие в работе международных организаций и в разработке новых международных нормативно-методических документов (</a:t>
            </a:r>
            <a:r>
              <a:rPr lang="en-US" dirty="0" smtClean="0"/>
              <a:t>DIERS)</a:t>
            </a:r>
          </a:p>
          <a:p>
            <a:pPr marL="640080" lvl="1" indent="-246888" eaLnBrk="1" fontAlgn="auto" hangingPunct="1">
              <a:lnSpc>
                <a:spcPct val="120000"/>
              </a:lnSpc>
              <a:spcAft>
                <a:spcPts val="0"/>
              </a:spcAft>
              <a:buFont typeface="Monotype Sorts" pitchFamily="2" charset="2"/>
              <a:buChar char="n"/>
              <a:defRPr/>
            </a:pPr>
            <a:r>
              <a:rPr lang="en-US" b="1" dirty="0" smtClean="0"/>
              <a:t>Guidelines for Pressure Relief and Effluent Handling Systems, 2</a:t>
            </a:r>
            <a:r>
              <a:rPr lang="en-US" b="1" baseline="30000" dirty="0" smtClean="0"/>
              <a:t>nd</a:t>
            </a:r>
            <a:r>
              <a:rPr lang="en-US" b="1" dirty="0" smtClean="0"/>
              <a:t> Edition </a:t>
            </a:r>
            <a:r>
              <a:rPr lang="en-US" dirty="0" smtClean="0"/>
              <a:t>– </a:t>
            </a:r>
            <a:r>
              <a:rPr lang="ru-RU" dirty="0" smtClean="0"/>
              <a:t>разработка завершается, издание ожидается в 2015 г.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dirty="0" smtClean="0"/>
              <a:t>Инициативная разработка новых российских стандартов и нормативно-методических документов</a:t>
            </a:r>
          </a:p>
          <a:p>
            <a:pPr marL="640080" lvl="1" indent="-246888"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Поэтапно</a:t>
            </a:r>
          </a:p>
          <a:p>
            <a:pPr lvl="2" indent="-246888"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Внутренние стандарты ЗАО ИПН и НТП Трубопровод</a:t>
            </a:r>
          </a:p>
          <a:p>
            <a:pPr lvl="2" indent="-246888"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Стандарты СРО и ассоциаций</a:t>
            </a:r>
          </a:p>
          <a:p>
            <a:pPr lvl="2" indent="-246888"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Национальные нормативно-методические документы</a:t>
            </a:r>
          </a:p>
          <a:p>
            <a:pPr marL="640080" lvl="1" indent="-246888"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solidFill>
                  <a:srgbClr val="FF0000"/>
                </a:solidFill>
              </a:rPr>
              <a:t>Приглашаем к сотрудничеству всех заинтересованных!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dirty="0" smtClean="0"/>
              <a:t>Реализация и проверка в программе «</a:t>
            </a:r>
            <a:r>
              <a:rPr lang="ru-RU" dirty="0" err="1" smtClean="0"/>
              <a:t>Предклапан</a:t>
            </a:r>
            <a:r>
              <a:rPr lang="ru-RU" dirty="0" smtClean="0"/>
              <a:t>»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43971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Заголовок 1"/>
          <p:cNvSpPr>
            <a:spLocks noGrp="1"/>
          </p:cNvSpPr>
          <p:nvPr>
            <p:ph type="title"/>
          </p:nvPr>
        </p:nvSpPr>
        <p:spPr>
          <a:xfrm>
            <a:off x="755650" y="0"/>
            <a:ext cx="8388350" cy="1196975"/>
          </a:xfrm>
        </p:spPr>
        <p:txBody>
          <a:bodyPr/>
          <a:lstStyle/>
          <a:p>
            <a:pPr algn="ctr" eaLnBrk="1" hangingPunct="1"/>
            <a:r>
              <a:rPr lang="ru-RU" altLang="ru-RU" sz="3600" smtClean="0"/>
              <a:t>Предклапан версия 3.0 (сентябрь 2012)</a:t>
            </a:r>
          </a:p>
        </p:txBody>
      </p:sp>
      <p:sp>
        <p:nvSpPr>
          <p:cNvPr id="13315" name="Содержимое 3"/>
          <p:cNvSpPr>
            <a:spLocks noGrp="1"/>
          </p:cNvSpPr>
          <p:nvPr>
            <p:ph idx="1"/>
          </p:nvPr>
        </p:nvSpPr>
        <p:spPr>
          <a:xfrm>
            <a:off x="454844" y="836712"/>
            <a:ext cx="8676456" cy="5516562"/>
          </a:xfrm>
        </p:spPr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dirty="0" smtClean="0"/>
              <a:t>Самая большая модернизация с момента переноса под </a:t>
            </a:r>
            <a:r>
              <a:rPr lang="en-US" dirty="0" smtClean="0"/>
              <a:t>Windows</a:t>
            </a:r>
            <a:r>
              <a:rPr lang="ru-RU" dirty="0" smtClean="0"/>
              <a:t> (год тяжелой работы всей команды!)</a:t>
            </a:r>
            <a:endParaRPr lang="en-US" dirty="0" smtClean="0"/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dirty="0" smtClean="0"/>
              <a:t>Создал основу для ответа на запросы наших пользователей </a:t>
            </a:r>
            <a:r>
              <a:rPr lang="en-US" dirty="0" smtClean="0"/>
              <a:t>– </a:t>
            </a:r>
            <a:r>
              <a:rPr lang="ru-RU" dirty="0" smtClean="0"/>
              <a:t>сегодня и в будущем</a:t>
            </a:r>
            <a:endParaRPr lang="en-US" dirty="0" smtClean="0"/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dirty="0" smtClean="0"/>
              <a:t>Первый шаг реализации в программе современной международной методологии </a:t>
            </a:r>
            <a:r>
              <a:rPr lang="en-US" dirty="0" smtClean="0"/>
              <a:t>DIERS </a:t>
            </a:r>
            <a:r>
              <a:rPr lang="ru-RU" dirty="0" smtClean="0"/>
              <a:t>по системам аварийного сброса</a:t>
            </a:r>
            <a:endParaRPr lang="en-US" dirty="0" smtClean="0"/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dirty="0" smtClean="0"/>
              <a:t>Инструмент для работы по готовящимся новым российским стандартам </a:t>
            </a:r>
            <a:r>
              <a:rPr lang="en-US" dirty="0" smtClean="0"/>
              <a:t>(</a:t>
            </a:r>
            <a:r>
              <a:rPr lang="ru-RU" dirty="0" smtClean="0"/>
              <a:t>в работе</a:t>
            </a:r>
            <a:r>
              <a:rPr lang="en-US" dirty="0" smtClean="0"/>
              <a:t>) </a:t>
            </a:r>
            <a:r>
              <a:rPr lang="ru-RU" dirty="0" smtClean="0"/>
              <a:t>на основе наиболее современных подходов и международной практики</a:t>
            </a:r>
            <a:endParaRPr lang="en-US" dirty="0" smtClean="0"/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dirty="0" smtClean="0"/>
              <a:t>Глубокая интеграция с другими нашими программами</a:t>
            </a:r>
            <a:r>
              <a:rPr lang="en-US" dirty="0" smtClean="0"/>
              <a:t>, </a:t>
            </a:r>
            <a:r>
              <a:rPr lang="ru-RU" dirty="0" smtClean="0"/>
              <a:t>включая 2-х фазное течение в </a:t>
            </a:r>
            <a:r>
              <a:rPr lang="ru-RU" dirty="0" err="1" smtClean="0"/>
              <a:t>Гидросистеме</a:t>
            </a:r>
            <a:endParaRPr lang="en-US" dirty="0" smtClean="0"/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dirty="0" smtClean="0"/>
              <a:t>Задел для поддержки в будущем стандартов </a:t>
            </a:r>
            <a:r>
              <a:rPr lang="en-US" dirty="0" smtClean="0"/>
              <a:t>API</a:t>
            </a:r>
            <a:r>
              <a:rPr lang="ru-RU" dirty="0" smtClean="0"/>
              <a:t> и</a:t>
            </a:r>
            <a:r>
              <a:rPr lang="en-US" dirty="0" smtClean="0"/>
              <a:t> EN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99589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Заголовок 3"/>
          <p:cNvSpPr>
            <a:spLocks noGrp="1"/>
          </p:cNvSpPr>
          <p:nvPr>
            <p:ph type="title"/>
          </p:nvPr>
        </p:nvSpPr>
        <p:spPr>
          <a:xfrm>
            <a:off x="174824" y="0"/>
            <a:ext cx="8964612" cy="7647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4000" b="0" dirty="0" err="1" smtClean="0"/>
              <a:t>Предклапан</a:t>
            </a:r>
            <a:r>
              <a:rPr lang="ru-RU" altLang="ru-RU" sz="4000" b="0" dirty="0" smtClean="0"/>
              <a:t> версии 3.0. Что нового?</a:t>
            </a:r>
          </a:p>
        </p:txBody>
      </p:sp>
      <p:sp>
        <p:nvSpPr>
          <p:cNvPr id="14339" name="Содержимое 4"/>
          <p:cNvSpPr>
            <a:spLocks noGrp="1"/>
          </p:cNvSpPr>
          <p:nvPr>
            <p:ph sz="half" idx="1"/>
          </p:nvPr>
        </p:nvSpPr>
        <p:spPr>
          <a:xfrm>
            <a:off x="107504" y="836712"/>
            <a:ext cx="9036496" cy="5544616"/>
          </a:xfrm>
        </p:spPr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sz="2400" dirty="0" smtClean="0"/>
              <a:t>Расчет и выбор клапана при сбросе двухфазных газожидкостных смесей, вскипании жидкости, ретроградной конденсации газа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000" dirty="0" smtClean="0"/>
              <a:t>Современный общепринятый метод </a:t>
            </a:r>
            <a:r>
              <a:rPr lang="en-US" sz="2000" dirty="0" smtClean="0"/>
              <a:t>HDI, </a:t>
            </a:r>
            <a:r>
              <a:rPr lang="ru-RU" sz="2000" dirty="0" smtClean="0"/>
              <a:t>рекомендованный </a:t>
            </a:r>
            <a:r>
              <a:rPr lang="en-US" sz="2000" dirty="0" smtClean="0"/>
              <a:t>API 520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000" dirty="0" smtClean="0"/>
              <a:t>Может  быть применен также при сбросе сильно неидеального газа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sz="2400" dirty="0" smtClean="0"/>
              <a:t>Расчет примыкающих трубопроводов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000" dirty="0" smtClean="0"/>
              <a:t>Идентичен используемому в </a:t>
            </a:r>
            <a:r>
              <a:rPr lang="ru-RU" sz="2000" dirty="0" err="1" smtClean="0"/>
              <a:t>Гидросистеме</a:t>
            </a:r>
            <a:r>
              <a:rPr lang="ru-RU" sz="2000" dirty="0" smtClean="0"/>
              <a:t>, все улучшения попадут в обе программы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000" dirty="0" smtClean="0"/>
              <a:t>Тепловой и гидравлический расчет с учетом теплоизоляции и теплообмена с окружающей средой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000" dirty="0" smtClean="0"/>
              <a:t>Расчет двухфазного газожидкостного течения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000" dirty="0" smtClean="0"/>
              <a:t>Расчет отводящего трубопровода с учетом возможности двухфазного околокритического и критического истечения в отдельных элементах</a:t>
            </a:r>
            <a:endParaRPr lang="en-US" sz="2000" dirty="0" smtClean="0"/>
          </a:p>
          <a:p>
            <a:pPr marL="274320" indent="-274320">
              <a:lnSpc>
                <a:spcPct val="110000"/>
              </a:lnSpc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sz="2400" dirty="0"/>
              <a:t>Модернизация библиотек ТФС и ФР</a:t>
            </a:r>
          </a:p>
          <a:p>
            <a:pPr marL="640080" lvl="1" indent="-246888">
              <a:lnSpc>
                <a:spcPct val="110000"/>
              </a:lnSpc>
              <a:buFont typeface="Wingdings 2"/>
              <a:buChar char=""/>
              <a:defRPr/>
            </a:pPr>
            <a:r>
              <a:rPr lang="ru-RU" sz="2000" dirty="0"/>
              <a:t>Подключение модернизированной библиотеки СТАРС для расчета процессов сброса и других сложных задач ФР</a:t>
            </a:r>
          </a:p>
          <a:p>
            <a:pPr marL="640080" lvl="1" indent="-246888">
              <a:lnSpc>
                <a:spcPct val="110000"/>
              </a:lnSpc>
              <a:buFont typeface="Wingdings 2"/>
              <a:buChar char=""/>
              <a:defRPr/>
            </a:pPr>
            <a:r>
              <a:rPr lang="ru-RU" sz="2000" dirty="0"/>
              <a:t>Подключение новейшей версии </a:t>
            </a:r>
            <a:r>
              <a:rPr lang="en-US" sz="2000" dirty="0" err="1"/>
              <a:t>WaterSteamPro</a:t>
            </a:r>
            <a:r>
              <a:rPr lang="en-US" sz="2000" dirty="0"/>
              <a:t> 6.5</a:t>
            </a:r>
          </a:p>
          <a:p>
            <a:pPr marL="640080" lvl="1" indent="-246888">
              <a:lnSpc>
                <a:spcPct val="110000"/>
              </a:lnSpc>
              <a:buFont typeface="Wingdings 2"/>
              <a:buChar char=""/>
              <a:defRPr/>
            </a:pPr>
            <a:r>
              <a:rPr lang="ru-RU" sz="2000" dirty="0"/>
              <a:t>Интеграция с системой </a:t>
            </a:r>
            <a:r>
              <a:rPr lang="en-US" sz="2000" dirty="0"/>
              <a:t>Simulis Thermodynamics</a:t>
            </a:r>
            <a:endParaRPr lang="ru-RU" sz="2000" dirty="0"/>
          </a:p>
          <a:p>
            <a:pPr marL="274320" indent="-274320">
              <a:lnSpc>
                <a:spcPct val="110000"/>
              </a:lnSpc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sz="2400" dirty="0"/>
              <a:t>База данных предохранительных клапанов</a:t>
            </a:r>
          </a:p>
          <a:p>
            <a:pPr marL="640080" lvl="1" indent="-246888">
              <a:lnSpc>
                <a:spcPct val="110000"/>
              </a:lnSpc>
              <a:buFont typeface="Wingdings 2"/>
              <a:buChar char=""/>
              <a:defRPr/>
            </a:pPr>
            <a:r>
              <a:rPr lang="ru-RU" sz="2000" dirty="0"/>
              <a:t>Пополнение блоками предохранительных клапанов с переключающими устройствами заводов БАЗ, </a:t>
            </a:r>
            <a:r>
              <a:rPr lang="ru-RU" sz="2000" dirty="0" err="1"/>
              <a:t>Армагус</a:t>
            </a:r>
            <a:r>
              <a:rPr lang="ru-RU" sz="2000" dirty="0"/>
              <a:t>, подбор как клапанов, так и блоков</a:t>
            </a:r>
          </a:p>
          <a:p>
            <a:pPr marL="640080" lvl="1" indent="-246888">
              <a:lnSpc>
                <a:spcPct val="110000"/>
              </a:lnSpc>
              <a:buFont typeface="Wingdings 2"/>
              <a:buChar char=""/>
              <a:defRPr/>
            </a:pPr>
            <a:r>
              <a:rPr lang="ru-RU" sz="2000" dirty="0"/>
              <a:t>Модернизированный, более удобный редактор базы данных</a:t>
            </a:r>
            <a:endParaRPr lang="en-US" sz="2000" dirty="0"/>
          </a:p>
          <a:p>
            <a:pPr marL="274320" indent="-274320">
              <a:lnSpc>
                <a:spcPct val="110000"/>
              </a:lnSpc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sz="2400" dirty="0"/>
              <a:t>Включение БД и редактора теплоизоляционных материалов, БД климатологии, БД материалов трубопроводов, БД грунтов</a:t>
            </a:r>
          </a:p>
          <a:p>
            <a:pPr marL="274320" indent="-274320">
              <a:lnSpc>
                <a:spcPct val="110000"/>
              </a:lnSpc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sz="2400" dirty="0"/>
              <a:t>Последняя версия генератора отчетов </a:t>
            </a:r>
            <a:r>
              <a:rPr lang="en-US" sz="2400" dirty="0"/>
              <a:t>List &amp; Label</a:t>
            </a:r>
          </a:p>
          <a:p>
            <a:pPr marL="274320" indent="-274320">
              <a:lnSpc>
                <a:spcPct val="110000"/>
              </a:lnSpc>
              <a:buClr>
                <a:schemeClr val="accent3"/>
              </a:buClr>
              <a:buFont typeface="Monotype Sorts" pitchFamily="2" charset="2"/>
              <a:buChar char="n"/>
              <a:defRPr/>
            </a:pPr>
            <a:r>
              <a:rPr lang="ru-RU" sz="2400" dirty="0"/>
              <a:t>Система автоматической установки новых </a:t>
            </a:r>
            <a:r>
              <a:rPr lang="ru-RU" sz="2400" dirty="0" smtClean="0"/>
              <a:t>версий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161669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9144000" cy="86409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3600" dirty="0" err="1" smtClean="0"/>
              <a:t>Предклапан</a:t>
            </a:r>
            <a:r>
              <a:rPr lang="ru-RU" altLang="ru-RU" sz="3600" dirty="0" smtClean="0"/>
              <a:t> 3.0. Интерфейс пользователя</a:t>
            </a:r>
          </a:p>
        </p:txBody>
      </p:sp>
      <p:pic>
        <p:nvPicPr>
          <p:cNvPr id="60419" name="Picture 2" descr="D:\444win\Документы\CADMaster\2013\Предклапан\рис1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908720"/>
            <a:ext cx="6264275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3610241"/>
      </p:ext>
    </p:extLst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9144000" cy="90872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4000" dirty="0" err="1" smtClean="0"/>
              <a:t>Предклапан</a:t>
            </a:r>
            <a:r>
              <a:rPr lang="ru-RU" altLang="ru-RU" sz="4000" dirty="0" smtClean="0"/>
              <a:t> 3.0. Редактор БД. Блоки с ПУ</a:t>
            </a:r>
          </a:p>
        </p:txBody>
      </p:sp>
      <p:pic>
        <p:nvPicPr>
          <p:cNvPr id="61443" name="Picture 3" descr="D:\444win\Документы\CADMaster\2013\Предклапан\рис2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829994"/>
            <a:ext cx="7416824" cy="5196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4831141"/>
      </p:ext>
    </p:extLst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32"/>
            <a:ext cx="9144000" cy="7920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4000" dirty="0" err="1" smtClean="0"/>
              <a:t>Предклапан</a:t>
            </a:r>
            <a:r>
              <a:rPr lang="ru-RU" altLang="ru-RU" sz="4000" dirty="0" smtClean="0"/>
              <a:t> </a:t>
            </a:r>
            <a:r>
              <a:rPr lang="ru-RU" altLang="ru-RU" sz="3600" dirty="0" smtClean="0"/>
              <a:t>3.1 (июнь 2014 - 5 месяцев работы!)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836712"/>
            <a:ext cx="8820472" cy="5328592"/>
          </a:xfrm>
        </p:spPr>
        <p:txBody>
          <a:bodyPr>
            <a:normAutofit lnSpcReduction="10000"/>
          </a:bodyPr>
          <a:lstStyle/>
          <a:p>
            <a:pPr marL="274320" indent="-274320">
              <a:buClr>
                <a:schemeClr val="accent3"/>
              </a:buClr>
              <a:buFont typeface="Monotype Sorts" pitchFamily="2" charset="2"/>
              <a:buChar char="n"/>
            </a:pPr>
            <a:r>
              <a:rPr lang="ru-RU" altLang="ru-RU" sz="2400" dirty="0"/>
              <a:t>Расчет критического и околокритического течения реального газа в отводящем трубопроводе</a:t>
            </a:r>
          </a:p>
          <a:p>
            <a:pPr marL="640080" lvl="1" indent="-246888">
              <a:buFont typeface="Wingdings 2"/>
              <a:buChar char=""/>
            </a:pPr>
            <a:r>
              <a:rPr lang="ru-RU" altLang="ru-RU" sz="2000" dirty="0"/>
              <a:t>Вывод и расчет компонентов потерь</a:t>
            </a:r>
            <a:endParaRPr lang="en-US" altLang="ru-RU" sz="2000" dirty="0"/>
          </a:p>
          <a:p>
            <a:pPr marL="274320" indent="-274320">
              <a:buClr>
                <a:schemeClr val="accent3"/>
              </a:buClr>
              <a:buFont typeface="Monotype Sorts" pitchFamily="2" charset="2"/>
              <a:buChar char="n"/>
            </a:pPr>
            <a:r>
              <a:rPr lang="ru-RU" altLang="ru-RU" sz="2400" dirty="0"/>
              <a:t>Пополнение и уточнение БД клапанов</a:t>
            </a:r>
          </a:p>
          <a:p>
            <a:pPr marL="640080" lvl="1" indent="-246888">
              <a:buFont typeface="Wingdings 2"/>
              <a:buChar char=""/>
            </a:pPr>
            <a:r>
              <a:rPr lang="ru-RU" altLang="ru-RU" sz="2000" dirty="0"/>
              <a:t>ОАО «Благовещенский арматурный завод» – уточнение и дополнение номенклатуры</a:t>
            </a:r>
          </a:p>
          <a:p>
            <a:pPr marL="640080" lvl="1" indent="-246888">
              <a:buFont typeface="Wingdings 2"/>
              <a:buChar char=""/>
            </a:pPr>
            <a:r>
              <a:rPr lang="ru-RU" altLang="ru-RU" sz="2000" dirty="0"/>
              <a:t>ОАО «</a:t>
            </a:r>
            <a:r>
              <a:rPr lang="ru-RU" altLang="ru-RU" sz="2000" dirty="0" err="1"/>
              <a:t>Армагус</a:t>
            </a:r>
            <a:r>
              <a:rPr lang="ru-RU" altLang="ru-RU" sz="2000" dirty="0"/>
              <a:t>» – уточнение и дополнение номенклатуры</a:t>
            </a:r>
          </a:p>
          <a:p>
            <a:pPr marL="640080" lvl="1" indent="-246888">
              <a:buFont typeface="Wingdings 2"/>
              <a:buChar char=""/>
            </a:pPr>
            <a:r>
              <a:rPr lang="ru-RU" altLang="ru-RU" sz="2000" dirty="0"/>
              <a:t>Новый изготовитель – ООО «Арматурный завод»</a:t>
            </a:r>
          </a:p>
          <a:p>
            <a:pPr marL="274320" indent="-274320">
              <a:buClr>
                <a:schemeClr val="accent3"/>
              </a:buClr>
              <a:buFont typeface="Monotype Sorts" pitchFamily="2" charset="2"/>
              <a:buChar char="n"/>
            </a:pPr>
            <a:r>
              <a:rPr lang="ru-RU" altLang="ru-RU" sz="2400" dirty="0"/>
              <a:t>Усовершенствование термодинамических библиотек</a:t>
            </a:r>
          </a:p>
          <a:p>
            <a:pPr marL="640080" lvl="1" indent="-246888">
              <a:buFont typeface="Wingdings 2"/>
              <a:buChar char=""/>
            </a:pPr>
            <a:r>
              <a:rPr lang="ru-RU" altLang="ru-RU" sz="2000" dirty="0"/>
              <a:t>Новая версия </a:t>
            </a:r>
            <a:r>
              <a:rPr lang="en-US" altLang="ru-RU" sz="2000" dirty="0"/>
              <a:t>Simulis</a:t>
            </a:r>
          </a:p>
          <a:p>
            <a:pPr marL="640080" lvl="1" indent="-246888">
              <a:buFont typeface="Wingdings 2"/>
              <a:buChar char=""/>
            </a:pPr>
            <a:r>
              <a:rPr lang="ru-RU" altLang="ru-RU" sz="2000" dirty="0"/>
              <a:t>Подключение </a:t>
            </a:r>
            <a:r>
              <a:rPr lang="en-US" altLang="ru-RU" sz="2000" dirty="0"/>
              <a:t>GERG-2008</a:t>
            </a:r>
            <a:endParaRPr lang="ru-RU" altLang="ru-RU" sz="2000" dirty="0"/>
          </a:p>
          <a:p>
            <a:pPr marL="274320" indent="-274320">
              <a:buClr>
                <a:schemeClr val="accent3"/>
              </a:buClr>
              <a:buFont typeface="Monotype Sorts" pitchFamily="2" charset="2"/>
              <a:buChar char="n"/>
            </a:pPr>
            <a:r>
              <a:rPr lang="ru-RU" altLang="ru-RU" sz="2400" dirty="0"/>
              <a:t>Настройка единиц измерения</a:t>
            </a:r>
          </a:p>
          <a:p>
            <a:pPr marL="274320" indent="-274320">
              <a:buClr>
                <a:schemeClr val="accent3"/>
              </a:buClr>
              <a:buFont typeface="Monotype Sorts" pitchFamily="2" charset="2"/>
              <a:buChar char="n"/>
            </a:pPr>
            <a:r>
              <a:rPr lang="ru-RU" altLang="ru-RU" sz="2400" dirty="0"/>
              <a:t>Диапазоны настройки пружин в БД в единицах изготовителей</a:t>
            </a:r>
          </a:p>
          <a:p>
            <a:pPr marL="274320" indent="-274320">
              <a:buClr>
                <a:schemeClr val="accent3"/>
              </a:buClr>
              <a:buFont typeface="Monotype Sorts" pitchFamily="2" charset="2"/>
              <a:buChar char="n"/>
            </a:pPr>
            <a:r>
              <a:rPr lang="ru-RU" altLang="ru-RU" sz="2400" dirty="0"/>
              <a:t>И многие другие улучшения</a:t>
            </a:r>
          </a:p>
          <a:p>
            <a:pPr marL="274320" indent="-274320">
              <a:buClr>
                <a:schemeClr val="accent3"/>
              </a:buClr>
              <a:buFont typeface="Monotype Sorts" pitchFamily="2" charset="2"/>
              <a:buChar char="n"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3111413354"/>
      </p:ext>
    </p:extLst>
  </p:cSld>
  <p:clrMapOvr>
    <a:masterClrMapping/>
  </p:clrMapOvr>
  <p:transition advTm="28844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830</Words>
  <Application>Microsoft Office PowerPoint</Application>
  <PresentationFormat>Экран (4:3)</PresentationFormat>
  <Paragraphs>109</Paragraphs>
  <Slides>11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Фотография Photo Editor</vt:lpstr>
      <vt:lpstr>Презентация PowerPoint</vt:lpstr>
      <vt:lpstr>Расчет систем  аварийного сброса Программа Предклапан</vt:lpstr>
      <vt:lpstr>Отсталость российской нормативно-правовой базы</vt:lpstr>
      <vt:lpstr>Что делать? Проектирование систем аварийного сброса в России  и роль НТП Трубопровод</vt:lpstr>
      <vt:lpstr>Предклапан версия 3.0 (сентябрь 2012)</vt:lpstr>
      <vt:lpstr>Предклапан версии 3.0. Что нового?</vt:lpstr>
      <vt:lpstr>Предклапан 3.0. Интерфейс пользователя</vt:lpstr>
      <vt:lpstr>Предклапан 3.0. Редактор БД. Блоки с ПУ</vt:lpstr>
      <vt:lpstr>Предклапан 3.1 (июнь 2014 - 5 месяцев работы!)</vt:lpstr>
      <vt:lpstr>Предклапан 3.1 R5 (в ближайшие дни!)</vt:lpstr>
      <vt:lpstr>Предклапан. Дальнейшие перспективы</vt:lpstr>
    </vt:vector>
  </TitlesOfParts>
  <Company>NTP Truboprovod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pronin</dc:creator>
  <cp:lastModifiedBy>Корельштейн</cp:lastModifiedBy>
  <cp:revision>112</cp:revision>
  <dcterms:created xsi:type="dcterms:W3CDTF">2014-11-14T09:41:55Z</dcterms:created>
  <dcterms:modified xsi:type="dcterms:W3CDTF">2014-11-26T04:54:41Z</dcterms:modified>
</cp:coreProperties>
</file>