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E9F3"/>
    <a:srgbClr val="D2DFEE"/>
    <a:srgbClr val="CFDDED"/>
    <a:srgbClr val="A9C1DF"/>
    <a:srgbClr val="92B1D6"/>
    <a:srgbClr val="B6DBEC"/>
    <a:srgbClr val="255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34F29-4348-43C3-BA94-00465C6E3749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5C0716-C633-4F6F-93F5-8412E0CE1A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500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349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F1551-80E4-473B-AA82-DA68332AC1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535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-1" y="1"/>
            <a:ext cx="9144000" cy="809379"/>
          </a:xfrm>
          <a:prstGeom prst="rect">
            <a:avLst/>
          </a:prstGeom>
          <a:solidFill>
            <a:srgbClr val="E1E9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048621"/>
            <a:ext cx="9143999" cy="809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3364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uboprovod.ru/" TargetMode="External"/><Relationship Id="rId2" Type="http://schemas.openxmlformats.org/officeDocument/2006/relationships/hyperlink" Target="mailto:it@truboprovod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68313" y="1412875"/>
            <a:ext cx="8229600" cy="43894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Monotype Sorts"/>
              <a:buNone/>
            </a:pPr>
            <a:endParaRPr lang="en-US" altLang="ru-RU" sz="4000" dirty="0" smtClean="0"/>
          </a:p>
          <a:p>
            <a:pPr algn="ctr">
              <a:buFont typeface="Monotype Sorts"/>
              <a:buNone/>
            </a:pPr>
            <a:r>
              <a:rPr lang="ru-RU" altLang="ru-RU" sz="4000" b="1" dirty="0" smtClean="0"/>
              <a:t>Программы НТП «Трубопровод»</a:t>
            </a:r>
            <a:endParaRPr lang="en-US" altLang="ru-RU" sz="4000" b="1" dirty="0" smtClean="0"/>
          </a:p>
          <a:p>
            <a:pPr algn="ctr">
              <a:buFont typeface="Monotype Sorts"/>
              <a:buNone/>
            </a:pPr>
            <a:r>
              <a:rPr lang="ru-RU" altLang="ru-RU" b="1" dirty="0" smtClean="0"/>
              <a:t>Состояние и перспективы</a:t>
            </a:r>
            <a:endParaRPr lang="en-US" altLang="ru-RU" b="1" dirty="0" smtClean="0"/>
          </a:p>
          <a:p>
            <a:pPr algn="ctr">
              <a:buFont typeface="Monotype Sorts"/>
              <a:buNone/>
            </a:pPr>
            <a:endParaRPr lang="ru-RU" altLang="ru-RU" dirty="0" smtClean="0">
              <a:hlinkClick r:id="rId2"/>
            </a:endParaRPr>
          </a:p>
          <a:p>
            <a:pPr algn="ctr">
              <a:buFont typeface="Monotype Sorts"/>
              <a:buNone/>
            </a:pPr>
            <a:r>
              <a:rPr lang="en-US" altLang="ru-RU" dirty="0" smtClean="0">
                <a:hlinkClick r:id="rId2"/>
              </a:rPr>
              <a:t>it@truboprovod.ru</a:t>
            </a:r>
            <a:endParaRPr lang="en-US" altLang="ru-RU" dirty="0" smtClean="0"/>
          </a:p>
          <a:p>
            <a:pPr algn="ctr">
              <a:buFont typeface="Monotype Sorts"/>
              <a:buNone/>
            </a:pPr>
            <a:r>
              <a:rPr lang="ru-RU" altLang="ru-RU" dirty="0" smtClean="0">
                <a:hlinkClick r:id="rId3"/>
              </a:rPr>
              <a:t>http://www.truboprovod.ru</a:t>
            </a:r>
            <a:r>
              <a:rPr lang="en-US" altLang="ru-RU" dirty="0" smtClean="0"/>
              <a:t> </a:t>
            </a: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1213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46"/>
          <p:cNvSpPr/>
          <p:nvPr/>
        </p:nvSpPr>
        <p:spPr>
          <a:xfrm>
            <a:off x="150859" y="1888671"/>
            <a:ext cx="2649900" cy="827100"/>
          </a:xfrm>
          <a:prstGeom prst="roundRect">
            <a:avLst>
              <a:gd name="adj" fmla="val 16667"/>
            </a:avLst>
          </a:prstGeom>
          <a:solidFill>
            <a:srgbClr val="C5F0FF"/>
          </a:solidFill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БД </a:t>
            </a:r>
            <a:r>
              <a:rPr lang="en-US" sz="1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элементов</a:t>
            </a:r>
            <a:r>
              <a:rPr lang="en-US" sz="1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трубопроводов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 </a:t>
            </a:r>
            <a:r>
              <a:rPr lang="en-US" sz="1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оборудования</a:t>
            </a:r>
            <a:r>
              <a:rPr lang="en-US" sz="1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(УБД)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600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Генератор</a:t>
            </a:r>
            <a:r>
              <a:rPr lang="en-US" sz="1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классов</a:t>
            </a:r>
            <a:r>
              <a:rPr lang="en-US" sz="1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(ГК)</a:t>
            </a:r>
          </a:p>
        </p:txBody>
      </p:sp>
      <p:sp>
        <p:nvSpPr>
          <p:cNvPr id="3" name="Shape 147"/>
          <p:cNvSpPr/>
          <p:nvPr/>
        </p:nvSpPr>
        <p:spPr>
          <a:xfrm>
            <a:off x="150859" y="3857846"/>
            <a:ext cx="4597200" cy="465600"/>
          </a:xfrm>
          <a:prstGeom prst="roundRect">
            <a:avLst>
              <a:gd name="adj" fmla="val 16667"/>
            </a:avLst>
          </a:prstGeom>
          <a:solidFill>
            <a:srgbClr val="C5F0FF"/>
          </a:solidFill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Генератор выходных документов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(по российским стандартам) (БДТП)</a:t>
            </a:r>
          </a:p>
        </p:txBody>
      </p:sp>
      <p:sp>
        <p:nvSpPr>
          <p:cNvPr id="4" name="Shape 148"/>
          <p:cNvSpPr/>
          <p:nvPr/>
        </p:nvSpPr>
        <p:spPr>
          <a:xfrm>
            <a:off x="3148084" y="1672696"/>
            <a:ext cx="1600500" cy="1785000"/>
          </a:xfrm>
          <a:prstGeom prst="roundRect">
            <a:avLst>
              <a:gd name="adj" fmla="val 16667"/>
            </a:avLst>
          </a:prstGeom>
          <a:solidFill>
            <a:srgbClr val="557CF9"/>
          </a:solidFill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-RU" b="1" dirty="0" smtClean="0">
                <a:solidFill>
                  <a:schemeClr val="dk1"/>
                </a:solidFill>
              </a:rPr>
              <a:t>3</a:t>
            </a:r>
            <a:r>
              <a:rPr lang="en-US" b="1" dirty="0" smtClean="0">
                <a:solidFill>
                  <a:schemeClr val="dk1"/>
                </a:solidFill>
              </a:rPr>
              <a:t>D </a:t>
            </a:r>
            <a:r>
              <a:rPr lang="ru-RU" b="1" dirty="0" smtClean="0">
                <a:solidFill>
                  <a:schemeClr val="dk1"/>
                </a:solidFill>
              </a:rPr>
              <a:t>система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-RU" b="1" dirty="0" smtClean="0">
                <a:solidFill>
                  <a:schemeClr val="dk1"/>
                </a:solidFill>
              </a:rPr>
              <a:t>(например</a:t>
            </a:r>
            <a:br>
              <a:rPr lang="ru-RU" b="1" dirty="0" smtClean="0">
                <a:solidFill>
                  <a:schemeClr val="dk1"/>
                </a:solidFill>
              </a:rPr>
            </a:br>
            <a:r>
              <a:rPr lang="en-US" b="1" dirty="0" smtClean="0">
                <a:solidFill>
                  <a:schemeClr val="dk1"/>
                </a:solidFill>
              </a:rPr>
              <a:t>AVEVA PDMS)</a:t>
            </a:r>
            <a:endParaRPr lang="en-US" b="1" dirty="0">
              <a:solidFill>
                <a:schemeClr val="dk1"/>
              </a:solidFill>
            </a:endParaRPr>
          </a:p>
        </p:txBody>
      </p:sp>
      <p:sp>
        <p:nvSpPr>
          <p:cNvPr id="5" name="Shape 149"/>
          <p:cNvSpPr/>
          <p:nvPr/>
        </p:nvSpPr>
        <p:spPr>
          <a:xfrm>
            <a:off x="86089" y="4640853"/>
            <a:ext cx="792071" cy="576071"/>
          </a:xfrm>
          <a:prstGeom prst="flowChartMultidocument">
            <a:avLst/>
          </a:prstGeom>
          <a:solidFill>
            <a:srgbClr val="C5F0FF"/>
          </a:solidFill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СЭУ</a:t>
            </a:r>
          </a:p>
        </p:txBody>
      </p:sp>
      <p:sp>
        <p:nvSpPr>
          <p:cNvPr id="6" name="Shape 150"/>
          <p:cNvSpPr/>
          <p:nvPr/>
        </p:nvSpPr>
        <p:spPr>
          <a:xfrm>
            <a:off x="1187624" y="4640853"/>
            <a:ext cx="792071" cy="576071"/>
          </a:xfrm>
          <a:prstGeom prst="flowChartMultidocument">
            <a:avLst/>
          </a:prstGeom>
          <a:solidFill>
            <a:srgbClr val="C5F0FF"/>
          </a:solidFill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</a:t>
            </a:r>
          </a:p>
        </p:txBody>
      </p:sp>
      <p:sp>
        <p:nvSpPr>
          <p:cNvPr id="7" name="Shape 151"/>
          <p:cNvSpPr/>
          <p:nvPr/>
        </p:nvSpPr>
        <p:spPr>
          <a:xfrm>
            <a:off x="2289170" y="4601103"/>
            <a:ext cx="792071" cy="576071"/>
          </a:xfrm>
          <a:prstGeom prst="flowChartMultidocument">
            <a:avLst/>
          </a:prstGeom>
          <a:solidFill>
            <a:srgbClr val="C5F0FF"/>
          </a:solidFill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ВТ</a:t>
            </a:r>
          </a:p>
        </p:txBody>
      </p:sp>
      <p:sp>
        <p:nvSpPr>
          <p:cNvPr id="8" name="Shape 152"/>
          <p:cNvSpPr/>
          <p:nvPr/>
        </p:nvSpPr>
        <p:spPr>
          <a:xfrm>
            <a:off x="3390727" y="4601103"/>
            <a:ext cx="792071" cy="576071"/>
          </a:xfrm>
          <a:prstGeom prst="flowChartMultidocument">
            <a:avLst/>
          </a:prstGeom>
          <a:solidFill>
            <a:srgbClr val="C5F0FF"/>
          </a:solidFill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Задание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 сметы</a:t>
            </a:r>
          </a:p>
        </p:txBody>
      </p:sp>
      <p:sp>
        <p:nvSpPr>
          <p:cNvPr id="9" name="Shape 153"/>
          <p:cNvSpPr/>
          <p:nvPr/>
        </p:nvSpPr>
        <p:spPr>
          <a:xfrm rot="-5400000">
            <a:off x="2902428" y="2194209"/>
            <a:ext cx="144000" cy="215999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57CF9"/>
          </a:solidFill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Shape 154"/>
          <p:cNvSpPr/>
          <p:nvPr/>
        </p:nvSpPr>
        <p:spPr>
          <a:xfrm>
            <a:off x="3876328" y="3574983"/>
            <a:ext cx="144000" cy="215999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57CF9"/>
          </a:solidFill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55"/>
          <p:cNvSpPr/>
          <p:nvPr/>
        </p:nvSpPr>
        <p:spPr>
          <a:xfrm>
            <a:off x="5215109" y="1764508"/>
            <a:ext cx="2508900" cy="358200"/>
          </a:xfrm>
          <a:prstGeom prst="rect">
            <a:avLst/>
          </a:prstGeom>
          <a:solidFill>
            <a:srgbClr val="ABFFAB"/>
          </a:solidFill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Гидравлические,тепловые</a:t>
            </a:r>
            <a:r>
              <a:rPr lang="en-US" sz="1000">
                <a:solidFill>
                  <a:schemeClr val="dk1"/>
                </a:solidFill>
              </a:rPr>
              <a:t> </a:t>
            </a:r>
            <a:r>
              <a:rPr lang="en-US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расчеты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0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(Гидросистема)</a:t>
            </a:r>
          </a:p>
        </p:txBody>
      </p:sp>
      <p:sp>
        <p:nvSpPr>
          <p:cNvPr id="12" name="Shape 156"/>
          <p:cNvSpPr/>
          <p:nvPr/>
        </p:nvSpPr>
        <p:spPr>
          <a:xfrm>
            <a:off x="5215109" y="1314496"/>
            <a:ext cx="2508900" cy="358200"/>
          </a:xfrm>
          <a:prstGeom prst="rect">
            <a:avLst/>
          </a:prstGeom>
          <a:solidFill>
            <a:srgbClr val="ABFFAB"/>
          </a:solidFill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Выбор арматуры</a:t>
            </a:r>
            <a:r>
              <a:rPr lang="en-US" sz="1000"/>
              <a:t> </a:t>
            </a:r>
            <a:r>
              <a:rPr lang="en-US"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 оборудования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0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(Предклапан)</a:t>
            </a:r>
          </a:p>
        </p:txBody>
      </p:sp>
      <p:sp>
        <p:nvSpPr>
          <p:cNvPr id="13" name="Shape 157"/>
          <p:cNvSpPr/>
          <p:nvPr/>
        </p:nvSpPr>
        <p:spPr>
          <a:xfrm>
            <a:off x="5217035" y="2680770"/>
            <a:ext cx="2508900" cy="358200"/>
          </a:xfrm>
          <a:prstGeom prst="rect">
            <a:avLst/>
          </a:prstGeom>
          <a:solidFill>
            <a:srgbClr val="ABFFAB"/>
          </a:solidFill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0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Расчет</a:t>
            </a:r>
            <a:r>
              <a:rPr lang="en-US" sz="1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прочности</a:t>
            </a:r>
            <a:r>
              <a:rPr lang="en-US" sz="1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00" dirty="0" err="1">
                <a:solidFill>
                  <a:schemeClr val="dk1"/>
                </a:solidFill>
              </a:rPr>
              <a:t>трубопроводов</a:t>
            </a:r>
            <a:r>
              <a:rPr lang="en-US" sz="1000" dirty="0"/>
              <a:t> </a:t>
            </a:r>
            <a:r>
              <a:rPr lang="en-US" sz="10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(СТАРТ)</a:t>
            </a:r>
          </a:p>
        </p:txBody>
      </p:sp>
      <p:sp>
        <p:nvSpPr>
          <p:cNvPr id="14" name="Shape 158"/>
          <p:cNvSpPr/>
          <p:nvPr/>
        </p:nvSpPr>
        <p:spPr>
          <a:xfrm>
            <a:off x="5229659" y="3094822"/>
            <a:ext cx="2508900" cy="1200299"/>
          </a:xfrm>
          <a:prstGeom prst="rect">
            <a:avLst/>
          </a:prstGeom>
          <a:solidFill>
            <a:srgbClr val="ABFFAB"/>
          </a:solidFill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Расчет теплоизоляции,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выпуск документов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1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(Изоляция)</a:t>
            </a:r>
          </a:p>
        </p:txBody>
      </p:sp>
      <p:sp>
        <p:nvSpPr>
          <p:cNvPr id="15" name="Shape 159"/>
          <p:cNvSpPr/>
          <p:nvPr/>
        </p:nvSpPr>
        <p:spPr>
          <a:xfrm rot="-5400000">
            <a:off x="4917122" y="3063522"/>
            <a:ext cx="144000" cy="335099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57CF9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Shape 160"/>
          <p:cNvSpPr/>
          <p:nvPr/>
        </p:nvSpPr>
        <p:spPr>
          <a:xfrm rot="-5400000">
            <a:off x="4904497" y="2695319"/>
            <a:ext cx="144000" cy="3291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557CF9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Shape 161"/>
          <p:cNvSpPr/>
          <p:nvPr/>
        </p:nvSpPr>
        <p:spPr>
          <a:xfrm>
            <a:off x="410128" y="4410203"/>
            <a:ext cx="144000" cy="14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57CF9"/>
          </a:solidFill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Shape 162"/>
          <p:cNvSpPr/>
          <p:nvPr/>
        </p:nvSpPr>
        <p:spPr>
          <a:xfrm>
            <a:off x="1511662" y="4410203"/>
            <a:ext cx="144000" cy="14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57CF9"/>
          </a:solidFill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163"/>
          <p:cNvSpPr/>
          <p:nvPr/>
        </p:nvSpPr>
        <p:spPr>
          <a:xfrm>
            <a:off x="2842805" y="4390328"/>
            <a:ext cx="144000" cy="14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57CF9"/>
          </a:solidFill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Shape 164"/>
          <p:cNvSpPr/>
          <p:nvPr/>
        </p:nvSpPr>
        <p:spPr>
          <a:xfrm>
            <a:off x="3889088" y="4390328"/>
            <a:ext cx="144000" cy="14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57CF9"/>
          </a:solidFill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Shape 165"/>
          <p:cNvSpPr/>
          <p:nvPr/>
        </p:nvSpPr>
        <p:spPr>
          <a:xfrm rot="-5400000">
            <a:off x="4909847" y="1776072"/>
            <a:ext cx="144000" cy="335099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57CF9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Shape 166"/>
          <p:cNvSpPr/>
          <p:nvPr/>
        </p:nvSpPr>
        <p:spPr>
          <a:xfrm rot="-5400000">
            <a:off x="4916997" y="3867997"/>
            <a:ext cx="144000" cy="335099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57CF9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Shape 155"/>
          <p:cNvSpPr/>
          <p:nvPr/>
        </p:nvSpPr>
        <p:spPr>
          <a:xfrm>
            <a:off x="7755671" y="1764508"/>
            <a:ext cx="1136809" cy="358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-RU" sz="1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Выбор Насосов</a:t>
            </a:r>
            <a:endParaRPr lang="en-US" sz="1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000" b="1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000" b="1" i="0" u="none" strike="noStrike" cap="none" baseline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Spaix</a:t>
            </a:r>
            <a:r>
              <a:rPr lang="en-US" sz="1000" b="1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lang="en-US" sz="10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Shape 155"/>
          <p:cNvSpPr/>
          <p:nvPr/>
        </p:nvSpPr>
        <p:spPr>
          <a:xfrm>
            <a:off x="5217035" y="2206996"/>
            <a:ext cx="2508900" cy="358200"/>
          </a:xfrm>
          <a:prstGeom prst="rect">
            <a:avLst/>
          </a:prstGeom>
          <a:solidFill>
            <a:srgbClr val="ABFFAB"/>
          </a:solidFill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-RU" sz="1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Расчет прочности аппаратов</a:t>
            </a:r>
            <a:endParaRPr lang="en-US" sz="1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000" b="1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ru-RU" sz="1000" b="1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ПАССАТ,</a:t>
            </a:r>
            <a:r>
              <a:rPr lang="ru-RU" sz="10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Штуцер-МКЭ</a:t>
            </a:r>
            <a:r>
              <a:rPr lang="en-US" sz="1000" b="1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lang="en-US" sz="1000" b="1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Shape 165"/>
          <p:cNvSpPr/>
          <p:nvPr/>
        </p:nvSpPr>
        <p:spPr>
          <a:xfrm rot="-5400000">
            <a:off x="4897996" y="2206658"/>
            <a:ext cx="144000" cy="335099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57CF9"/>
          </a:solidFill>
          <a:ln>
            <a:solidFill>
              <a:schemeClr val="tx1"/>
            </a:solidFill>
            <a:prstDash val="sysDash"/>
          </a:ln>
          <a:scene3d>
            <a:camera prst="orthographicFront">
              <a:rot lat="0" lon="0" rev="10799999"/>
            </a:camera>
            <a:lightRig rig="threePt" dir="t"/>
          </a:scene3d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Shape 152"/>
          <p:cNvSpPr/>
          <p:nvPr/>
        </p:nvSpPr>
        <p:spPr>
          <a:xfrm>
            <a:off x="4438912" y="4551084"/>
            <a:ext cx="792071" cy="576071"/>
          </a:xfrm>
          <a:prstGeom prst="flowChartMultidocument">
            <a:avLst/>
          </a:prstGeom>
          <a:solidFill>
            <a:srgbClr val="C5F0FF"/>
          </a:solidFill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9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Задание</a:t>
            </a:r>
            <a:endParaRPr lang="en-US" sz="9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ru-RU" sz="900" b="0" i="0" u="none" strike="noStrike" cap="none" baseline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КиПиА</a:t>
            </a:r>
            <a:endParaRPr lang="en-US" sz="9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Shape 164"/>
          <p:cNvSpPr/>
          <p:nvPr/>
        </p:nvSpPr>
        <p:spPr>
          <a:xfrm>
            <a:off x="4584499" y="4374835"/>
            <a:ext cx="144000" cy="14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57CF9"/>
          </a:solidFill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Shape 145"/>
          <p:cNvSpPr txBox="1">
            <a:spLocks/>
          </p:cNvSpPr>
          <p:nvPr/>
        </p:nvSpPr>
        <p:spPr>
          <a:xfrm>
            <a:off x="0" y="1"/>
            <a:ext cx="9144000" cy="71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dk1"/>
              </a:buClr>
              <a:buSzPct val="25000"/>
              <a:buFont typeface="Trebuchet MS"/>
              <a:buNone/>
            </a:pPr>
            <a:r>
              <a:rPr lang="ru-RU" sz="1000" b="1" dirty="0" smtClean="0">
                <a:solidFill>
                  <a:srgbClr val="3F5F84"/>
                </a:solidFill>
                <a:ea typeface="Tahoma" panose="020B0604030504040204" pitchFamily="34" charset="0"/>
                <a:cs typeface="Tahoma" panose="020B0604030504040204" pitchFamily="34" charset="0"/>
                <a:sym typeface="Trebuchet MS"/>
              </a:rPr>
              <a:t/>
            </a:r>
            <a:br>
              <a:rPr lang="ru-RU" sz="1000" b="1" dirty="0" smtClean="0">
                <a:solidFill>
                  <a:srgbClr val="3F5F84"/>
                </a:solidFill>
                <a:ea typeface="Tahoma" panose="020B0604030504040204" pitchFamily="34" charset="0"/>
                <a:cs typeface="Tahoma" panose="020B0604030504040204" pitchFamily="34" charset="0"/>
                <a:sym typeface="Trebuchet MS"/>
              </a:rPr>
            </a:br>
            <a:r>
              <a:rPr lang="ru-RU" sz="2400" b="1" dirty="0" smtClean="0">
                <a:solidFill>
                  <a:srgbClr val="3F5F84"/>
                </a:solidFill>
                <a:ea typeface="Tahoma" panose="020B0604030504040204" pitchFamily="34" charset="0"/>
                <a:cs typeface="Tahoma" panose="020B0604030504040204" pitchFamily="34" charset="0"/>
                <a:sym typeface="Trebuchet MS"/>
              </a:rPr>
              <a:t>Комплексные решения ООО «НТП Трубопровод»</a:t>
            </a:r>
          </a:p>
          <a:p>
            <a:pPr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lang="ru-RU"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19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63713" y="23495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000" b="1">
                <a:solidFill>
                  <a:schemeClr val="bg1"/>
                </a:solidFill>
                <a:latin typeface="Modern"/>
              </a:defRPr>
            </a:lvl1pPr>
            <a:lvl2pPr marL="742950" indent="-285750" defTabSz="952500">
              <a:defRPr sz="2000" b="1">
                <a:solidFill>
                  <a:schemeClr val="bg1"/>
                </a:solidFill>
                <a:latin typeface="Modern"/>
              </a:defRPr>
            </a:lvl2pPr>
            <a:lvl3pPr marL="1143000" indent="-228600" defTabSz="952500">
              <a:defRPr sz="2000" b="1">
                <a:solidFill>
                  <a:schemeClr val="bg1"/>
                </a:solidFill>
                <a:latin typeface="Modern"/>
              </a:defRPr>
            </a:lvl3pPr>
            <a:lvl4pPr marL="1600200" indent="-228600" defTabSz="952500">
              <a:defRPr sz="2000" b="1">
                <a:solidFill>
                  <a:schemeClr val="bg1"/>
                </a:solidFill>
                <a:latin typeface="Modern"/>
              </a:defRPr>
            </a:lvl4pPr>
            <a:lvl5pPr marL="2057400" indent="-228600" defTabSz="952500">
              <a:defRPr sz="2000" b="1">
                <a:solidFill>
                  <a:schemeClr val="bg1"/>
                </a:solidFill>
                <a:latin typeface="Modern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Modern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Modern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Modern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Modern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rgbClr val="A70D0D"/>
              </a:buClr>
              <a:buSzPct val="95000"/>
              <a:buFont typeface="Monotype Sorts"/>
              <a:buNone/>
            </a:pPr>
            <a:endParaRPr lang="ru-RU" altLang="ru-RU" sz="280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5364" name="Picture 5" descr="3-01525-blueBo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713" y="1663700"/>
            <a:ext cx="160020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9622" name="Rectangle 6"/>
          <p:cNvSpPr>
            <a:spLocks noChangeArrowheads="1"/>
          </p:cNvSpPr>
          <p:nvPr/>
        </p:nvSpPr>
        <p:spPr bwMode="auto">
          <a:xfrm>
            <a:off x="1001713" y="1739900"/>
            <a:ext cx="1524000" cy="533400"/>
          </a:xfrm>
          <a:prstGeom prst="rect">
            <a:avLst/>
          </a:prstGeom>
          <a:gradFill rotWithShape="1">
            <a:gsLst>
              <a:gs pos="0">
                <a:schemeClr val="tx1">
                  <a:alpha val="25000"/>
                </a:schemeClr>
              </a:gs>
              <a:gs pos="100000">
                <a:schemeClr val="tx1">
                  <a:gamma/>
                  <a:shade val="46275"/>
                  <a:invGamma/>
                  <a:alpha val="0"/>
                </a:schemeClr>
              </a:gs>
            </a:gsLst>
            <a:lin ang="18900000" scaled="1"/>
          </a:gradFill>
          <a:ln w="12700" algn="ctr">
            <a:noFill/>
            <a:miter lim="800000"/>
            <a:headEnd/>
            <a:tailEnd/>
          </a:ln>
          <a:effectLst/>
        </p:spPr>
        <p:txBody>
          <a:bodyPr wrap="none" tIns="91440" anchor="ctr"/>
          <a:lstStyle/>
          <a:p>
            <a:pPr>
              <a:defRPr/>
            </a:pPr>
            <a:endParaRPr lang="ru-RU">
              <a:latin typeface="Modern" pitchFamily="50"/>
              <a:cs typeface="Arial" charset="0"/>
            </a:endParaRPr>
          </a:p>
        </p:txBody>
      </p:sp>
      <p:pic>
        <p:nvPicPr>
          <p:cNvPr id="15366" name="Picture 7" descr="3-01525-orangeBo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713" y="1663700"/>
            <a:ext cx="1600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9624" name="Rectangle 8"/>
          <p:cNvSpPr>
            <a:spLocks noChangeArrowheads="1"/>
          </p:cNvSpPr>
          <p:nvPr/>
        </p:nvSpPr>
        <p:spPr bwMode="auto">
          <a:xfrm>
            <a:off x="6716713" y="1739900"/>
            <a:ext cx="1524000" cy="533400"/>
          </a:xfrm>
          <a:prstGeom prst="rect">
            <a:avLst/>
          </a:prstGeom>
          <a:gradFill rotWithShape="1">
            <a:gsLst>
              <a:gs pos="0">
                <a:schemeClr val="tx1">
                  <a:alpha val="25000"/>
                </a:schemeClr>
              </a:gs>
              <a:gs pos="100000">
                <a:schemeClr val="tx1">
                  <a:gamma/>
                  <a:shade val="46275"/>
                  <a:invGamma/>
                  <a:alpha val="0"/>
                </a:schemeClr>
              </a:gs>
            </a:gsLst>
            <a:lin ang="18900000" scaled="1"/>
          </a:gradFill>
          <a:ln w="12700" algn="ctr">
            <a:noFill/>
            <a:miter lim="800000"/>
            <a:headEnd/>
            <a:tailEnd/>
          </a:ln>
          <a:effectLst/>
        </p:spPr>
        <p:txBody>
          <a:bodyPr wrap="none" tIns="91440" anchor="ctr"/>
          <a:lstStyle/>
          <a:p>
            <a:pPr>
              <a:defRPr/>
            </a:pPr>
            <a:endParaRPr lang="ru-RU">
              <a:latin typeface="Modern" pitchFamily="50"/>
              <a:cs typeface="Arial" charset="0"/>
            </a:endParaRPr>
          </a:p>
        </p:txBody>
      </p:sp>
      <p:sp>
        <p:nvSpPr>
          <p:cNvPr id="239625" name="Text Box 9"/>
          <p:cNvSpPr txBox="1">
            <a:spLocks noChangeArrowheads="1"/>
          </p:cNvSpPr>
          <p:nvPr/>
        </p:nvSpPr>
        <p:spPr bwMode="auto">
          <a:xfrm>
            <a:off x="6716713" y="1816100"/>
            <a:ext cx="1524000" cy="3508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tIns="91440">
            <a:spAutoFit/>
          </a:bodyPr>
          <a:lstStyle/>
          <a:p>
            <a:pPr algn="ctr">
              <a:defRPr/>
            </a:pPr>
            <a:r>
              <a:rPr lang="ru-RU" sz="1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Изоляция</a:t>
            </a:r>
            <a:endParaRPr lang="ru-RU" sz="18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15369" name="Picture 10" descr="3-01525-greenBox"/>
          <p:cNvPicPr>
            <a:picLocks noChangeAspect="1" noChangeArrowheads="1"/>
          </p:cNvPicPr>
          <p:nvPr/>
        </p:nvPicPr>
        <p:blipFill>
          <a:blip r:embed="rId4" cstate="print">
            <a:lum bright="-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13" y="5048250"/>
            <a:ext cx="16002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9627" name="Rectangle 11"/>
          <p:cNvSpPr>
            <a:spLocks noChangeArrowheads="1"/>
          </p:cNvSpPr>
          <p:nvPr/>
        </p:nvSpPr>
        <p:spPr bwMode="auto">
          <a:xfrm>
            <a:off x="1077913" y="5124450"/>
            <a:ext cx="1493837" cy="533400"/>
          </a:xfrm>
          <a:prstGeom prst="rect">
            <a:avLst/>
          </a:prstGeom>
          <a:gradFill rotWithShape="1">
            <a:gsLst>
              <a:gs pos="0">
                <a:schemeClr val="tx1">
                  <a:alpha val="25000"/>
                </a:schemeClr>
              </a:gs>
              <a:gs pos="100000">
                <a:schemeClr val="tx1">
                  <a:gamma/>
                  <a:shade val="46275"/>
                  <a:invGamma/>
                  <a:alpha val="0"/>
                </a:schemeClr>
              </a:gs>
            </a:gsLst>
            <a:lin ang="18900000" scaled="1"/>
          </a:gradFill>
          <a:ln w="12700" algn="ctr">
            <a:noFill/>
            <a:miter lim="800000"/>
            <a:headEnd/>
            <a:tailEnd/>
          </a:ln>
          <a:effectLst/>
        </p:spPr>
        <p:txBody>
          <a:bodyPr wrap="none" tIns="91440" anchor="ctr"/>
          <a:lstStyle/>
          <a:p>
            <a:pPr>
              <a:defRPr/>
            </a:pPr>
            <a:endParaRPr lang="ru-RU">
              <a:latin typeface="Modern" pitchFamily="50"/>
              <a:cs typeface="Arial" charset="0"/>
            </a:endParaRPr>
          </a:p>
        </p:txBody>
      </p:sp>
      <p:sp>
        <p:nvSpPr>
          <p:cNvPr id="239628" name="Text Box 12"/>
          <p:cNvSpPr txBox="1">
            <a:spLocks noChangeArrowheads="1"/>
          </p:cNvSpPr>
          <p:nvPr/>
        </p:nvSpPr>
        <p:spPr bwMode="auto">
          <a:xfrm>
            <a:off x="1077913" y="5200650"/>
            <a:ext cx="1439862" cy="3508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tIns="91440" anchor="b">
            <a:spAutoFit/>
          </a:bodyPr>
          <a:lstStyle/>
          <a:p>
            <a:pPr algn="ctr">
              <a:defRPr/>
            </a:pPr>
            <a:r>
              <a:rPr lang="ru-RU" sz="1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ПАССАТ</a:t>
            </a:r>
            <a:endParaRPr lang="ru-RU" sz="1400" i="1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39629" name="Text Box 13"/>
          <p:cNvSpPr txBox="1">
            <a:spLocks noChangeArrowheads="1"/>
          </p:cNvSpPr>
          <p:nvPr/>
        </p:nvSpPr>
        <p:spPr bwMode="auto">
          <a:xfrm>
            <a:off x="1001713" y="1816100"/>
            <a:ext cx="1439862" cy="3508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tIns="91440" anchor="b">
            <a:spAutoFit/>
          </a:bodyPr>
          <a:lstStyle/>
          <a:p>
            <a:pPr algn="ctr">
              <a:defRPr/>
            </a:pPr>
            <a:r>
              <a:rPr lang="ru-RU" sz="1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СТАРТ</a:t>
            </a:r>
            <a:endParaRPr lang="ru-RU" sz="1400" i="1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15373" name="Picture 14" descr="3-01525-orangeBox"/>
          <p:cNvPicPr>
            <a:picLocks noChangeAspect="1" noChangeArrowheads="1"/>
          </p:cNvPicPr>
          <p:nvPr/>
        </p:nvPicPr>
        <p:blipFill>
          <a:blip r:embed="rId3" cstate="print">
            <a:lum bright="-24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313" y="1663700"/>
            <a:ext cx="1600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9631" name="Rectangle 15"/>
          <p:cNvSpPr>
            <a:spLocks noChangeArrowheads="1"/>
          </p:cNvSpPr>
          <p:nvPr/>
        </p:nvSpPr>
        <p:spPr bwMode="auto">
          <a:xfrm>
            <a:off x="3897313" y="1739900"/>
            <a:ext cx="1524000" cy="533400"/>
          </a:xfrm>
          <a:prstGeom prst="rect">
            <a:avLst/>
          </a:prstGeom>
          <a:gradFill rotWithShape="1">
            <a:gsLst>
              <a:gs pos="0">
                <a:schemeClr val="tx1">
                  <a:alpha val="25000"/>
                </a:schemeClr>
              </a:gs>
              <a:gs pos="100000">
                <a:schemeClr val="tx1">
                  <a:gamma/>
                  <a:shade val="46275"/>
                  <a:invGamma/>
                  <a:alpha val="0"/>
                </a:schemeClr>
              </a:gs>
            </a:gsLst>
            <a:lin ang="18900000" scaled="1"/>
          </a:gradFill>
          <a:ln w="12700" algn="ctr">
            <a:noFill/>
            <a:miter lim="800000"/>
            <a:headEnd/>
            <a:tailEnd/>
          </a:ln>
          <a:effectLst/>
        </p:spPr>
        <p:txBody>
          <a:bodyPr wrap="none" tIns="91440" anchor="ctr"/>
          <a:lstStyle/>
          <a:p>
            <a:pPr>
              <a:defRPr/>
            </a:pPr>
            <a:endParaRPr lang="ru-RU">
              <a:latin typeface="Modern" pitchFamily="50"/>
              <a:cs typeface="Arial" charset="0"/>
            </a:endParaRPr>
          </a:p>
        </p:txBody>
      </p:sp>
      <p:sp>
        <p:nvSpPr>
          <p:cNvPr id="239632" name="Text Box 16"/>
          <p:cNvSpPr txBox="1">
            <a:spLocks noChangeArrowheads="1"/>
          </p:cNvSpPr>
          <p:nvPr/>
        </p:nvSpPr>
        <p:spPr bwMode="auto">
          <a:xfrm>
            <a:off x="3897313" y="1816100"/>
            <a:ext cx="1524000" cy="3508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tIns="91440">
            <a:spAutoFit/>
          </a:bodyPr>
          <a:lstStyle/>
          <a:p>
            <a:pPr algn="ctr">
              <a:defRPr/>
            </a:pPr>
            <a:r>
              <a:rPr lang="ru-RU" sz="1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Гидросистема</a:t>
            </a:r>
            <a:endParaRPr lang="ru-RU" sz="18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15376" name="Picture 17" descr="3-01525-greenBox"/>
          <p:cNvPicPr>
            <a:picLocks noChangeAspect="1" noChangeArrowheads="1"/>
          </p:cNvPicPr>
          <p:nvPr/>
        </p:nvPicPr>
        <p:blipFill>
          <a:blip r:embed="rId4" cstate="print">
            <a:lum bright="-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713" y="3263900"/>
            <a:ext cx="16002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9634" name="Rectangle 18"/>
          <p:cNvSpPr>
            <a:spLocks noChangeArrowheads="1"/>
          </p:cNvSpPr>
          <p:nvPr/>
        </p:nvSpPr>
        <p:spPr bwMode="auto">
          <a:xfrm>
            <a:off x="1001713" y="3340100"/>
            <a:ext cx="1493837" cy="533400"/>
          </a:xfrm>
          <a:prstGeom prst="rect">
            <a:avLst/>
          </a:prstGeom>
          <a:gradFill rotWithShape="1">
            <a:gsLst>
              <a:gs pos="0">
                <a:schemeClr val="tx1">
                  <a:alpha val="25000"/>
                </a:schemeClr>
              </a:gs>
              <a:gs pos="100000">
                <a:schemeClr val="tx1">
                  <a:gamma/>
                  <a:shade val="46275"/>
                  <a:invGamma/>
                  <a:alpha val="0"/>
                </a:schemeClr>
              </a:gs>
            </a:gsLst>
            <a:lin ang="18900000" scaled="1"/>
          </a:gradFill>
          <a:ln w="12700" algn="ctr">
            <a:noFill/>
            <a:miter lim="800000"/>
            <a:headEnd/>
            <a:tailEnd/>
          </a:ln>
          <a:effectLst/>
        </p:spPr>
        <p:txBody>
          <a:bodyPr wrap="none" tIns="91440" anchor="ctr"/>
          <a:lstStyle/>
          <a:p>
            <a:pPr>
              <a:defRPr/>
            </a:pPr>
            <a:endParaRPr lang="ru-RU">
              <a:latin typeface="Modern" pitchFamily="50"/>
              <a:cs typeface="Arial" charset="0"/>
            </a:endParaRPr>
          </a:p>
        </p:txBody>
      </p:sp>
      <p:sp>
        <p:nvSpPr>
          <p:cNvPr id="239635" name="Text Box 19"/>
          <p:cNvSpPr txBox="1">
            <a:spLocks noChangeArrowheads="1"/>
          </p:cNvSpPr>
          <p:nvPr/>
        </p:nvSpPr>
        <p:spPr bwMode="auto">
          <a:xfrm>
            <a:off x="1001713" y="3416300"/>
            <a:ext cx="1439862" cy="3508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tIns="91440" anchor="b">
            <a:spAutoFit/>
          </a:bodyPr>
          <a:lstStyle/>
          <a:p>
            <a:pPr algn="ctr">
              <a:defRPr/>
            </a:pPr>
            <a:r>
              <a:rPr lang="ru-RU" sz="1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ШТУЦЕР-МКЭ</a:t>
            </a:r>
            <a:endParaRPr lang="ru-RU" sz="1400" i="1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39636" name="AutoShape 20"/>
          <p:cNvSpPr>
            <a:spLocks noChangeArrowheads="1"/>
          </p:cNvSpPr>
          <p:nvPr/>
        </p:nvSpPr>
        <p:spPr bwMode="auto">
          <a:xfrm rot="16200000">
            <a:off x="1358901" y="2525712"/>
            <a:ext cx="838200" cy="485775"/>
          </a:xfrm>
          <a:prstGeom prst="rightArrow">
            <a:avLst>
              <a:gd name="adj1" fmla="val 50333"/>
              <a:gd name="adj2" fmla="val 48042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56078"/>
                  <a:invGamma/>
                </a:schemeClr>
              </a:gs>
            </a:gsLst>
            <a:lin ang="5400000" scaled="1"/>
          </a:gra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Modern" pitchFamily="50"/>
              <a:cs typeface="Arial" charset="0"/>
            </a:endParaRPr>
          </a:p>
        </p:txBody>
      </p:sp>
      <p:sp>
        <p:nvSpPr>
          <p:cNvPr id="239638" name="AutoShape 22"/>
          <p:cNvSpPr>
            <a:spLocks noChangeArrowheads="1"/>
          </p:cNvSpPr>
          <p:nvPr/>
        </p:nvSpPr>
        <p:spPr bwMode="auto">
          <a:xfrm>
            <a:off x="2678113" y="1739900"/>
            <a:ext cx="1143000" cy="485775"/>
          </a:xfrm>
          <a:prstGeom prst="rightArrow">
            <a:avLst>
              <a:gd name="adj1" fmla="val 45102"/>
              <a:gd name="adj2" fmla="val 47614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56078"/>
                  <a:invGamma/>
                </a:schemeClr>
              </a:gs>
            </a:gsLst>
            <a:lin ang="5400000" scaled="1"/>
          </a:gra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Modern" pitchFamily="50"/>
              <a:cs typeface="Arial" charset="0"/>
            </a:endParaRPr>
          </a:p>
        </p:txBody>
      </p:sp>
      <p:sp>
        <p:nvSpPr>
          <p:cNvPr id="239644" name="AutoShape 28"/>
          <p:cNvSpPr>
            <a:spLocks noChangeArrowheads="1"/>
          </p:cNvSpPr>
          <p:nvPr/>
        </p:nvSpPr>
        <p:spPr bwMode="auto">
          <a:xfrm>
            <a:off x="5554663" y="1735138"/>
            <a:ext cx="1143000" cy="485775"/>
          </a:xfrm>
          <a:prstGeom prst="rightArrow">
            <a:avLst>
              <a:gd name="adj1" fmla="val 45102"/>
              <a:gd name="adj2" fmla="val 47614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56078"/>
                  <a:invGamma/>
                </a:schemeClr>
              </a:gs>
            </a:gsLst>
            <a:lin ang="5400000" scaled="1"/>
          </a:gra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Modern" pitchFamily="50"/>
              <a:cs typeface="Arial" charset="0"/>
            </a:endParaRPr>
          </a:p>
        </p:txBody>
      </p:sp>
      <p:sp>
        <p:nvSpPr>
          <p:cNvPr id="23" name="AutoShape 20"/>
          <p:cNvSpPr>
            <a:spLocks noChangeArrowheads="1"/>
          </p:cNvSpPr>
          <p:nvPr/>
        </p:nvSpPr>
        <p:spPr bwMode="auto">
          <a:xfrm rot="16200000">
            <a:off x="1358901" y="4278312"/>
            <a:ext cx="838200" cy="485775"/>
          </a:xfrm>
          <a:prstGeom prst="rightArrow">
            <a:avLst>
              <a:gd name="adj1" fmla="val 50333"/>
              <a:gd name="adj2" fmla="val 48042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56078"/>
                  <a:invGamma/>
                </a:schemeClr>
              </a:gs>
            </a:gsLst>
            <a:lin ang="5400000" scaled="1"/>
          </a:gra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Modern" pitchFamily="50"/>
              <a:cs typeface="Arial" charset="0"/>
            </a:endParaRPr>
          </a:p>
        </p:txBody>
      </p:sp>
      <p:pic>
        <p:nvPicPr>
          <p:cNvPr id="15383" name="Picture 7" descr="3-01525-orangeBo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3563938"/>
            <a:ext cx="1600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6804025" y="3640138"/>
            <a:ext cx="1524000" cy="533400"/>
          </a:xfrm>
          <a:prstGeom prst="rect">
            <a:avLst/>
          </a:prstGeom>
          <a:gradFill rotWithShape="1">
            <a:gsLst>
              <a:gs pos="0">
                <a:schemeClr val="tx1">
                  <a:alpha val="25000"/>
                </a:schemeClr>
              </a:gs>
              <a:gs pos="100000">
                <a:schemeClr val="tx1">
                  <a:gamma/>
                  <a:shade val="46275"/>
                  <a:invGamma/>
                  <a:alpha val="0"/>
                </a:schemeClr>
              </a:gs>
            </a:gsLst>
            <a:lin ang="18900000" scaled="1"/>
          </a:gradFill>
          <a:ln w="12700" algn="ctr">
            <a:noFill/>
            <a:miter lim="800000"/>
            <a:headEnd/>
            <a:tailEnd/>
          </a:ln>
          <a:effectLst/>
        </p:spPr>
        <p:txBody>
          <a:bodyPr wrap="none" tIns="91440" anchor="ctr"/>
          <a:lstStyle/>
          <a:p>
            <a:pPr>
              <a:defRPr/>
            </a:pPr>
            <a:endParaRPr lang="ru-RU">
              <a:latin typeface="Modern" pitchFamily="50"/>
              <a:cs typeface="Arial" charset="0"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6804025" y="3716338"/>
            <a:ext cx="1524000" cy="3508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tIns="91440">
            <a:spAutoFit/>
          </a:bodyPr>
          <a:lstStyle/>
          <a:p>
            <a:pPr algn="ctr">
              <a:defRPr/>
            </a:pPr>
            <a:r>
              <a:rPr lang="ru-RU" sz="14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СУБД Проект</a:t>
            </a:r>
            <a:endParaRPr lang="ru-RU" sz="18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8" name="AutoShape 20"/>
          <p:cNvSpPr>
            <a:spLocks noChangeArrowheads="1"/>
          </p:cNvSpPr>
          <p:nvPr/>
        </p:nvSpPr>
        <p:spPr bwMode="auto">
          <a:xfrm rot="16200000">
            <a:off x="7105651" y="2601912"/>
            <a:ext cx="838200" cy="485775"/>
          </a:xfrm>
          <a:prstGeom prst="rightArrow">
            <a:avLst>
              <a:gd name="adj1" fmla="val 50333"/>
              <a:gd name="adj2" fmla="val 48042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56078"/>
                  <a:invGamma/>
                </a:schemeClr>
              </a:gs>
            </a:gsLst>
            <a:lin ang="5400000" scaled="1"/>
          </a:gradFill>
          <a:ln w="127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Modern" pitchFamily="50"/>
              <a:cs typeface="Arial" charset="0"/>
            </a:endParaRPr>
          </a:p>
        </p:txBody>
      </p:sp>
      <p:sp>
        <p:nvSpPr>
          <p:cNvPr id="27" name="Shape 145"/>
          <p:cNvSpPr txBox="1">
            <a:spLocks/>
          </p:cNvSpPr>
          <p:nvPr/>
        </p:nvSpPr>
        <p:spPr>
          <a:xfrm>
            <a:off x="0" y="1"/>
            <a:ext cx="9144000" cy="71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ru-RU" sz="1000" b="1" dirty="0" smtClean="0">
                <a:solidFill>
                  <a:srgbClr val="3F5F84"/>
                </a:solidFill>
                <a:ea typeface="Tahoma" panose="020B0604030504040204" pitchFamily="34" charset="0"/>
                <a:cs typeface="Tahoma" panose="020B0604030504040204" pitchFamily="34" charset="0"/>
                <a:sym typeface="Trebuchet MS"/>
              </a:rPr>
              <a:t/>
            </a:r>
            <a:br>
              <a:rPr lang="ru-RU" sz="1000" b="1" dirty="0" smtClean="0">
                <a:solidFill>
                  <a:srgbClr val="3F5F84"/>
                </a:solidFill>
                <a:ea typeface="Tahoma" panose="020B0604030504040204" pitchFamily="34" charset="0"/>
                <a:cs typeface="Tahoma" panose="020B0604030504040204" pitchFamily="34" charset="0"/>
                <a:sym typeface="Trebuchet MS"/>
              </a:rPr>
            </a:br>
            <a:r>
              <a:rPr lang="ru-RU" altLang="ru-RU" sz="2400" b="1" dirty="0">
                <a:solidFill>
                  <a:srgbClr val="3F5F84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Интеграция </a:t>
            </a:r>
            <a:r>
              <a:rPr lang="ru-RU" altLang="ru-RU" sz="2400" b="1" dirty="0" smtClean="0">
                <a:solidFill>
                  <a:srgbClr val="3F5F84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программ </a:t>
            </a:r>
            <a:r>
              <a:rPr lang="ru-RU" altLang="ru-RU" sz="2400" b="1" dirty="0">
                <a:solidFill>
                  <a:srgbClr val="3F5F84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между собой</a:t>
            </a:r>
            <a:endParaRPr lang="ru-RU" sz="2400" b="1" dirty="0">
              <a:solidFill>
                <a:srgbClr val="3F5F84"/>
              </a:solidFill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84197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1029197" y="1717775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000" b="1">
                <a:solidFill>
                  <a:schemeClr val="bg1"/>
                </a:solidFill>
                <a:latin typeface="Modern"/>
              </a:defRPr>
            </a:lvl1pPr>
            <a:lvl2pPr marL="742950" indent="-285750" defTabSz="952500">
              <a:defRPr sz="2000" b="1">
                <a:solidFill>
                  <a:schemeClr val="bg1"/>
                </a:solidFill>
                <a:latin typeface="Modern"/>
              </a:defRPr>
            </a:lvl2pPr>
            <a:lvl3pPr marL="1143000" indent="-228600" defTabSz="952500">
              <a:defRPr sz="2000" b="1">
                <a:solidFill>
                  <a:schemeClr val="bg1"/>
                </a:solidFill>
                <a:latin typeface="Modern"/>
              </a:defRPr>
            </a:lvl3pPr>
            <a:lvl4pPr marL="1600200" indent="-228600" defTabSz="952500">
              <a:defRPr sz="2000" b="1">
                <a:solidFill>
                  <a:schemeClr val="bg1"/>
                </a:solidFill>
                <a:latin typeface="Modern"/>
              </a:defRPr>
            </a:lvl4pPr>
            <a:lvl5pPr marL="2057400" indent="-228600" defTabSz="952500">
              <a:defRPr sz="2000" b="1">
                <a:solidFill>
                  <a:schemeClr val="bg1"/>
                </a:solidFill>
                <a:latin typeface="Modern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Modern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Modern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Modern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Modern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rgbClr val="A70D0D"/>
              </a:buClr>
              <a:buSzPct val="95000"/>
              <a:buFont typeface="Monotype Sorts"/>
              <a:buNone/>
            </a:pPr>
            <a:endParaRPr lang="ru-RU" altLang="ru-RU" sz="280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6388" name="Picture 5" descr="3-01525-orangeBox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184" y="2420888"/>
            <a:ext cx="1600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0646" name="Rectangle 6"/>
          <p:cNvSpPr>
            <a:spLocks noChangeArrowheads="1"/>
          </p:cNvSpPr>
          <p:nvPr/>
        </p:nvSpPr>
        <p:spPr bwMode="auto">
          <a:xfrm>
            <a:off x="6517184" y="2497088"/>
            <a:ext cx="1524000" cy="533400"/>
          </a:xfrm>
          <a:prstGeom prst="rect">
            <a:avLst/>
          </a:prstGeom>
          <a:gradFill rotWithShape="1">
            <a:gsLst>
              <a:gs pos="0">
                <a:schemeClr val="tx1">
                  <a:alpha val="25000"/>
                </a:schemeClr>
              </a:gs>
              <a:gs pos="100000">
                <a:schemeClr val="tx1">
                  <a:gamma/>
                  <a:shade val="46275"/>
                  <a:invGamma/>
                  <a:alpha val="0"/>
                </a:schemeClr>
              </a:gs>
            </a:gsLst>
            <a:lin ang="18900000" scaled="1"/>
          </a:gradFill>
          <a:ln w="12700" algn="ctr">
            <a:noFill/>
            <a:miter lim="800000"/>
            <a:headEnd/>
            <a:tailEnd/>
          </a:ln>
          <a:effectLst/>
        </p:spPr>
        <p:txBody>
          <a:bodyPr wrap="none" tIns="91440" anchor="ctr"/>
          <a:lstStyle/>
          <a:p>
            <a:pPr>
              <a:defRPr/>
            </a:pPr>
            <a:endParaRPr lang="ru-RU">
              <a:latin typeface="Modern" pitchFamily="50"/>
            </a:endParaRPr>
          </a:p>
        </p:txBody>
      </p:sp>
      <p:sp>
        <p:nvSpPr>
          <p:cNvPr id="240647" name="Text Box 7"/>
          <p:cNvSpPr txBox="1">
            <a:spLocks noChangeArrowheads="1"/>
          </p:cNvSpPr>
          <p:nvPr/>
        </p:nvSpPr>
        <p:spPr bwMode="auto">
          <a:xfrm>
            <a:off x="6517184" y="2573288"/>
            <a:ext cx="1524000" cy="3508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tIns="91440">
            <a:spAutoFit/>
          </a:bodyPr>
          <a:lstStyle/>
          <a:p>
            <a:pPr algn="ctr" eaLnBrk="1" hangingPunct="1">
              <a:defRPr/>
            </a:pPr>
            <a:r>
              <a:rPr lang="ru-RU" sz="1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Изоляция</a:t>
            </a:r>
            <a:endParaRPr lang="ru-RU" sz="180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48135" name="Picture 8" descr="3-01525-orangeBox"/>
          <p:cNvPicPr>
            <a:picLocks noChangeAspect="1" noChangeArrowheads="1"/>
          </p:cNvPicPr>
          <p:nvPr/>
        </p:nvPicPr>
        <p:blipFill>
          <a:blip r:embed="rId2" cstate="print">
            <a:lum bright="-24000" contrast="54000"/>
          </a:blip>
          <a:srcRect/>
          <a:stretch>
            <a:fillRect/>
          </a:stretch>
        </p:blipFill>
        <p:spPr bwMode="auto">
          <a:xfrm>
            <a:off x="3708624" y="836712"/>
            <a:ext cx="1600200" cy="609600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240649" name="Rectangle 9"/>
          <p:cNvSpPr>
            <a:spLocks noChangeArrowheads="1"/>
          </p:cNvSpPr>
          <p:nvPr/>
        </p:nvSpPr>
        <p:spPr bwMode="auto">
          <a:xfrm>
            <a:off x="3708624" y="912912"/>
            <a:ext cx="1524000" cy="533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tIns="91440" anchor="ctr"/>
          <a:lstStyle/>
          <a:p>
            <a:pPr>
              <a:defRPr/>
            </a:pPr>
            <a:endParaRPr lang="ru-RU"/>
          </a:p>
        </p:txBody>
      </p:sp>
      <p:sp>
        <p:nvSpPr>
          <p:cNvPr id="240650" name="Text Box 10"/>
          <p:cNvSpPr txBox="1">
            <a:spLocks noChangeArrowheads="1"/>
          </p:cNvSpPr>
          <p:nvPr/>
        </p:nvSpPr>
        <p:spPr bwMode="auto">
          <a:xfrm>
            <a:off x="3708897" y="989113"/>
            <a:ext cx="1524000" cy="3508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tIns="91440">
            <a:spAutoFit/>
          </a:bodyPr>
          <a:lstStyle/>
          <a:p>
            <a:pPr algn="ctr" eaLnBrk="1" hangingPunct="1">
              <a:defRPr/>
            </a:pPr>
            <a:r>
              <a:rPr lang="ru-RU" sz="1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Гидросистема</a:t>
            </a:r>
            <a:endParaRPr lang="ru-RU" sz="180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6396" name="Picture 11" descr="3-01525-blueBo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497088"/>
            <a:ext cx="160020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0652" name="Rectangle 12"/>
          <p:cNvSpPr>
            <a:spLocks noChangeArrowheads="1"/>
          </p:cNvSpPr>
          <p:nvPr/>
        </p:nvSpPr>
        <p:spPr bwMode="auto">
          <a:xfrm>
            <a:off x="827584" y="2568526"/>
            <a:ext cx="1524000" cy="533400"/>
          </a:xfrm>
          <a:prstGeom prst="rect">
            <a:avLst/>
          </a:prstGeom>
          <a:gradFill rotWithShape="1">
            <a:gsLst>
              <a:gs pos="0">
                <a:schemeClr val="tx1">
                  <a:alpha val="25000"/>
                </a:schemeClr>
              </a:gs>
              <a:gs pos="100000">
                <a:schemeClr val="tx1">
                  <a:gamma/>
                  <a:shade val="46275"/>
                  <a:invGamma/>
                  <a:alpha val="0"/>
                </a:schemeClr>
              </a:gs>
            </a:gsLst>
            <a:lin ang="18900000" scaled="1"/>
          </a:gradFill>
          <a:ln w="12700" algn="ctr">
            <a:noFill/>
            <a:miter lim="800000"/>
            <a:headEnd/>
            <a:tailEnd/>
          </a:ln>
          <a:effectLst/>
        </p:spPr>
        <p:txBody>
          <a:bodyPr wrap="none" tIns="91440" anchor="ctr"/>
          <a:lstStyle/>
          <a:p>
            <a:pPr>
              <a:defRPr/>
            </a:pPr>
            <a:endParaRPr lang="ru-RU">
              <a:latin typeface="Modern" pitchFamily="50"/>
            </a:endParaRPr>
          </a:p>
        </p:txBody>
      </p:sp>
      <p:sp>
        <p:nvSpPr>
          <p:cNvPr id="240653" name="Text Box 13"/>
          <p:cNvSpPr txBox="1">
            <a:spLocks noChangeArrowheads="1"/>
          </p:cNvSpPr>
          <p:nvPr/>
        </p:nvSpPr>
        <p:spPr bwMode="auto">
          <a:xfrm>
            <a:off x="900609" y="2641551"/>
            <a:ext cx="1439863" cy="3508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tIns="91440" anchor="b">
            <a:spAutoFit/>
          </a:bodyPr>
          <a:lstStyle/>
          <a:p>
            <a:pPr algn="ctr" eaLnBrk="1" hangingPunct="1">
              <a:defRPr/>
            </a:pPr>
            <a:r>
              <a:rPr lang="ru-RU" sz="14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Предклапан</a:t>
            </a:r>
            <a:endParaRPr lang="ru-RU" sz="1400" i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40654" name="AutoShape 14"/>
          <p:cNvSpPr>
            <a:spLocks noChangeArrowheads="1"/>
          </p:cNvSpPr>
          <p:nvPr/>
        </p:nvSpPr>
        <p:spPr bwMode="auto">
          <a:xfrm>
            <a:off x="3188146" y="1581903"/>
            <a:ext cx="2607990" cy="1775089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gradFill rotWithShape="0">
            <a:gsLst>
              <a:gs pos="0">
                <a:schemeClr val="accent2">
                  <a:gamma/>
                  <a:shade val="56078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56078"/>
                  <a:invGamma/>
                </a:schemeClr>
              </a:gs>
            </a:gsLst>
            <a:lin ang="2700000" scaled="1"/>
          </a:gradFill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Modern" pitchFamily="50"/>
            </a:endParaRPr>
          </a:p>
        </p:txBody>
      </p:sp>
      <p:sp>
        <p:nvSpPr>
          <p:cNvPr id="16400" name="Rectangle 15"/>
          <p:cNvSpPr>
            <a:spLocks noChangeArrowheads="1"/>
          </p:cNvSpPr>
          <p:nvPr/>
        </p:nvSpPr>
        <p:spPr bwMode="auto">
          <a:xfrm>
            <a:off x="3275856" y="2869427"/>
            <a:ext cx="2520280" cy="775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71500" indent="-571500">
              <a:defRPr sz="2000" b="1">
                <a:solidFill>
                  <a:schemeClr val="bg1"/>
                </a:solidFill>
                <a:latin typeface="Modern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Modern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Modern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Modern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Modern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Modern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Modern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Modern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Modern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rgbClr val="A70D0D"/>
              </a:buClr>
              <a:buSzPct val="95000"/>
              <a:buFont typeface="Monotype Sorts"/>
              <a:buNone/>
            </a:pPr>
            <a:r>
              <a:rPr lang="en-US" altLang="ru-RU" sz="1200" b="0" dirty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altLang="ru-RU" sz="1200" b="0" dirty="0">
                <a:solidFill>
                  <a:schemeClr val="tx1"/>
                </a:solidFill>
                <a:latin typeface="Tahoma" pitchFamily="34" charset="0"/>
              </a:rPr>
              <a:t>Состав продукта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buClr>
                <a:srgbClr val="A70D0D"/>
              </a:buClr>
              <a:buSzPct val="95000"/>
              <a:buFont typeface="Monotype Sorts"/>
              <a:buNone/>
            </a:pPr>
            <a:r>
              <a:rPr lang="ru-RU" altLang="ru-RU" sz="1200" b="0" dirty="0">
                <a:solidFill>
                  <a:schemeClr val="tx1"/>
                </a:solidFill>
                <a:latin typeface="Tahoma" pitchFamily="34" charset="0"/>
              </a:rPr>
              <a:t>Теплоизоляция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buClr>
                <a:srgbClr val="A70D0D"/>
              </a:buClr>
              <a:buSzPct val="95000"/>
              <a:buFont typeface="Monotype Sorts"/>
              <a:buNone/>
            </a:pPr>
            <a:r>
              <a:rPr lang="ru-RU" altLang="ru-RU" sz="1200" b="0" dirty="0">
                <a:solidFill>
                  <a:schemeClr val="tx1"/>
                </a:solidFill>
                <a:latin typeface="Tahoma" pitchFamily="34" charset="0"/>
              </a:rPr>
              <a:t>(Структура трубопровода)</a:t>
            </a:r>
          </a:p>
        </p:txBody>
      </p:sp>
      <p:sp>
        <p:nvSpPr>
          <p:cNvPr id="16401" name="Прямоугольник 14"/>
          <p:cNvSpPr>
            <a:spLocks noChangeArrowheads="1"/>
          </p:cNvSpPr>
          <p:nvPr/>
        </p:nvSpPr>
        <p:spPr bwMode="auto">
          <a:xfrm>
            <a:off x="898525" y="3644230"/>
            <a:ext cx="7705725" cy="230505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2000" b="1">
                <a:solidFill>
                  <a:schemeClr val="bg1"/>
                </a:solidFill>
                <a:latin typeface="Modern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Modern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Modern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Modern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Modern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Modern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Modern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Modern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Modern"/>
              </a:defRPr>
            </a:lvl9pPr>
          </a:lstStyle>
          <a:p>
            <a:endParaRPr lang="ru-RU" altLang="ru-RU"/>
          </a:p>
        </p:txBody>
      </p:sp>
      <p:sp>
        <p:nvSpPr>
          <p:cNvPr id="16402" name="Прямоугольник 15"/>
          <p:cNvSpPr>
            <a:spLocks noChangeArrowheads="1"/>
          </p:cNvSpPr>
          <p:nvPr/>
        </p:nvSpPr>
        <p:spPr bwMode="auto">
          <a:xfrm>
            <a:off x="971550" y="3715668"/>
            <a:ext cx="7561263" cy="360362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2000" b="1">
                <a:solidFill>
                  <a:schemeClr val="bg1"/>
                </a:solidFill>
                <a:latin typeface="Modern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Modern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Modern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Modern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Modern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Modern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Modern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Modern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Modern"/>
              </a:defRPr>
            </a:lvl9pPr>
          </a:lstStyle>
          <a:p>
            <a:pPr algn="ctr"/>
            <a:r>
              <a:rPr lang="ru-RU" altLang="ru-RU"/>
              <a:t>Общие библиотеки и базы данных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3003278" y="4149055"/>
            <a:ext cx="3511550" cy="57467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" tIns="0" rIns="18000" bIns="18000"/>
          <a:lstStyle/>
          <a:p>
            <a:pPr algn="ctr">
              <a:defRPr/>
            </a:pPr>
            <a:r>
              <a:rPr lang="ru-RU" dirty="0">
                <a:solidFill>
                  <a:schemeClr val="bg1"/>
                </a:solidFill>
                <a:latin typeface="Modern" pitchFamily="50"/>
              </a:rPr>
              <a:t>Расчет ТФС и ФР</a:t>
            </a:r>
          </a:p>
          <a:p>
            <a:pPr algn="ctr">
              <a:defRPr/>
            </a:pPr>
            <a:r>
              <a:rPr lang="ru-RU" dirty="0">
                <a:solidFill>
                  <a:schemeClr val="bg1"/>
                </a:solidFill>
                <a:latin typeface="Modern" pitchFamily="50"/>
              </a:rPr>
              <a:t>СТАРС, </a:t>
            </a:r>
            <a:r>
              <a:rPr lang="en-US" dirty="0">
                <a:solidFill>
                  <a:schemeClr val="bg1"/>
                </a:solidFill>
                <a:latin typeface="Modern" pitchFamily="50"/>
              </a:rPr>
              <a:t>WSP, </a:t>
            </a:r>
            <a:r>
              <a:rPr lang="en-US" dirty="0" err="1">
                <a:solidFill>
                  <a:schemeClr val="bg1"/>
                </a:solidFill>
                <a:latin typeface="Modern" pitchFamily="50"/>
              </a:rPr>
              <a:t>Simulis</a:t>
            </a:r>
            <a:r>
              <a:rPr lang="en-US" dirty="0">
                <a:solidFill>
                  <a:schemeClr val="bg1"/>
                </a:solidFill>
                <a:latin typeface="Modern" pitchFamily="50"/>
              </a:rPr>
              <a:t>, GERG</a:t>
            </a:r>
            <a:endParaRPr lang="ru-RU" dirty="0">
              <a:solidFill>
                <a:schemeClr val="bg1"/>
              </a:solidFill>
              <a:latin typeface="Modern" pitchFamily="50"/>
            </a:endParaRPr>
          </a:p>
          <a:p>
            <a:pPr algn="ctr">
              <a:defRPr/>
            </a:pPr>
            <a:endParaRPr lang="ru-RU" dirty="0">
              <a:solidFill>
                <a:schemeClr val="bg1"/>
              </a:solidFill>
              <a:latin typeface="Modern" pitchFamily="5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971278" y="4149055"/>
            <a:ext cx="1944687" cy="100806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/>
          <a:lstStyle/>
          <a:p>
            <a:pPr algn="ctr">
              <a:defRPr/>
            </a:pPr>
            <a:r>
              <a:rPr lang="ru-RU" dirty="0">
                <a:solidFill>
                  <a:schemeClr val="bg1"/>
                </a:solidFill>
                <a:latin typeface="Modern" pitchFamily="50"/>
              </a:rPr>
              <a:t>Строительная</a:t>
            </a:r>
          </a:p>
          <a:p>
            <a:pPr algn="ctr">
              <a:defRPr/>
            </a:pPr>
            <a:r>
              <a:rPr lang="ru-RU" dirty="0">
                <a:solidFill>
                  <a:schemeClr val="bg1"/>
                </a:solidFill>
                <a:latin typeface="Modern" pitchFamily="50"/>
              </a:rPr>
              <a:t>Климатология</a:t>
            </a:r>
          </a:p>
          <a:p>
            <a:pPr algn="ctr">
              <a:defRPr/>
            </a:pPr>
            <a:endParaRPr lang="ru-RU" dirty="0">
              <a:solidFill>
                <a:schemeClr val="bg1"/>
              </a:solidFill>
              <a:latin typeface="Modern" pitchFamily="50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6602140" y="4149055"/>
            <a:ext cx="1928813" cy="100806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dirty="0">
                <a:solidFill>
                  <a:schemeClr val="bg1"/>
                </a:solidFill>
                <a:latin typeface="Modern" pitchFamily="50"/>
              </a:rPr>
              <a:t>Материалы изоляции</a:t>
            </a:r>
          </a:p>
          <a:p>
            <a:pPr algn="ctr">
              <a:defRPr/>
            </a:pPr>
            <a:r>
              <a:rPr lang="ru-RU" dirty="0">
                <a:solidFill>
                  <a:schemeClr val="bg1"/>
                </a:solidFill>
                <a:latin typeface="Modern" pitchFamily="50"/>
              </a:rPr>
              <a:t>БД, редактор</a:t>
            </a:r>
          </a:p>
          <a:p>
            <a:pPr algn="ctr">
              <a:defRPr/>
            </a:pPr>
            <a:endParaRPr lang="ru-RU" dirty="0">
              <a:solidFill>
                <a:schemeClr val="bg1"/>
              </a:solidFill>
              <a:latin typeface="Modern" pitchFamily="50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3003278" y="5228555"/>
            <a:ext cx="3511550" cy="6477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dirty="0">
                <a:solidFill>
                  <a:schemeClr val="bg1"/>
                </a:solidFill>
                <a:latin typeface="Modern" pitchFamily="50"/>
              </a:rPr>
              <a:t>Генератор отчетов </a:t>
            </a:r>
            <a:endParaRPr lang="en-US" dirty="0">
              <a:solidFill>
                <a:schemeClr val="bg1"/>
              </a:solidFill>
              <a:latin typeface="Modern" pitchFamily="50"/>
            </a:endParaRPr>
          </a:p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Modern" pitchFamily="50"/>
              </a:rPr>
              <a:t>List &amp; Label</a:t>
            </a:r>
            <a:endParaRPr lang="ru-RU" dirty="0">
              <a:solidFill>
                <a:schemeClr val="bg1"/>
              </a:solidFill>
              <a:latin typeface="Modern" pitchFamily="50"/>
            </a:endParaRPr>
          </a:p>
          <a:p>
            <a:pPr algn="ctr">
              <a:defRPr/>
            </a:pPr>
            <a:endParaRPr lang="ru-RU" dirty="0">
              <a:solidFill>
                <a:schemeClr val="bg1"/>
              </a:solidFill>
              <a:latin typeface="Modern" pitchFamily="50"/>
            </a:endParaRP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6602140" y="5228555"/>
            <a:ext cx="1928813" cy="66675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dirty="0">
                <a:solidFill>
                  <a:schemeClr val="bg1"/>
                </a:solidFill>
                <a:latin typeface="Modern" pitchFamily="50"/>
              </a:rPr>
              <a:t>Материалы труб</a:t>
            </a:r>
          </a:p>
          <a:p>
            <a:pPr algn="ctr">
              <a:defRPr/>
            </a:pPr>
            <a:endParaRPr lang="ru-RU" dirty="0">
              <a:solidFill>
                <a:schemeClr val="bg1"/>
              </a:solidFill>
              <a:latin typeface="Modern" pitchFamily="50"/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971278" y="5228555"/>
            <a:ext cx="1944687" cy="66675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dirty="0">
                <a:solidFill>
                  <a:schemeClr val="bg1"/>
                </a:solidFill>
                <a:latin typeface="Modern" pitchFamily="50"/>
              </a:rPr>
              <a:t>Свойства грунтов</a:t>
            </a:r>
          </a:p>
          <a:p>
            <a:pPr algn="ctr">
              <a:defRPr/>
            </a:pPr>
            <a:endParaRPr lang="ru-RU" dirty="0">
              <a:solidFill>
                <a:schemeClr val="bg1"/>
              </a:solidFill>
              <a:latin typeface="Modern" pitchFamily="50"/>
            </a:endParaRP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3003278" y="4796755"/>
            <a:ext cx="3511550" cy="36036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dirty="0">
                <a:solidFill>
                  <a:schemeClr val="bg1"/>
                </a:solidFill>
                <a:latin typeface="Modern" pitchFamily="50"/>
              </a:rPr>
              <a:t>Расчет трубопроводов</a:t>
            </a:r>
          </a:p>
          <a:p>
            <a:pPr algn="ctr">
              <a:defRPr/>
            </a:pPr>
            <a:endParaRPr lang="ru-RU" dirty="0">
              <a:solidFill>
                <a:schemeClr val="bg1"/>
              </a:solidFill>
              <a:latin typeface="Modern" pitchFamily="50"/>
            </a:endParaRPr>
          </a:p>
        </p:txBody>
      </p:sp>
      <p:sp>
        <p:nvSpPr>
          <p:cNvPr id="24" name="Shape 145"/>
          <p:cNvSpPr txBox="1">
            <a:spLocks/>
          </p:cNvSpPr>
          <p:nvPr/>
        </p:nvSpPr>
        <p:spPr>
          <a:xfrm>
            <a:off x="0" y="1"/>
            <a:ext cx="9144000" cy="71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ru-RU" sz="1000" b="1" dirty="0" smtClean="0">
                <a:solidFill>
                  <a:srgbClr val="3F5F84"/>
                </a:solidFill>
                <a:ea typeface="Tahoma" panose="020B0604030504040204" pitchFamily="34" charset="0"/>
                <a:cs typeface="Tahoma" panose="020B0604030504040204" pitchFamily="34" charset="0"/>
                <a:sym typeface="Trebuchet MS"/>
              </a:rPr>
              <a:t/>
            </a:r>
            <a:br>
              <a:rPr lang="ru-RU" sz="1000" b="1" dirty="0" smtClean="0">
                <a:solidFill>
                  <a:srgbClr val="3F5F84"/>
                </a:solidFill>
                <a:ea typeface="Tahoma" panose="020B0604030504040204" pitchFamily="34" charset="0"/>
                <a:cs typeface="Tahoma" panose="020B0604030504040204" pitchFamily="34" charset="0"/>
                <a:sym typeface="Trebuchet MS"/>
              </a:rPr>
            </a:br>
            <a:r>
              <a:rPr lang="ru-RU" altLang="ru-RU" sz="2400" b="1" dirty="0">
                <a:solidFill>
                  <a:srgbClr val="3F5F84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Интеграция программ </a:t>
            </a:r>
            <a:r>
              <a:rPr lang="ru-RU" altLang="ru-RU" sz="2400" b="1" dirty="0" smtClean="0">
                <a:solidFill>
                  <a:srgbClr val="3F5F84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технологических расчетов</a:t>
            </a:r>
            <a:endParaRPr lang="ru-RU" sz="2400" b="1" dirty="0">
              <a:solidFill>
                <a:srgbClr val="3F5F84"/>
              </a:solidFill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86885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45"/>
          <p:cNvSpPr txBox="1">
            <a:spLocks/>
          </p:cNvSpPr>
          <p:nvPr/>
        </p:nvSpPr>
        <p:spPr>
          <a:xfrm>
            <a:off x="0" y="1"/>
            <a:ext cx="9144000" cy="71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ru-RU" sz="1000" b="1" dirty="0" smtClean="0">
                <a:solidFill>
                  <a:srgbClr val="3F5F84"/>
                </a:solidFill>
                <a:ea typeface="Tahoma" panose="020B0604030504040204" pitchFamily="34" charset="0"/>
                <a:cs typeface="Tahoma" panose="020B0604030504040204" pitchFamily="34" charset="0"/>
                <a:sym typeface="Trebuchet MS"/>
              </a:rPr>
              <a:t/>
            </a:r>
            <a:br>
              <a:rPr lang="ru-RU" sz="1000" b="1" dirty="0" smtClean="0">
                <a:solidFill>
                  <a:srgbClr val="3F5F84"/>
                </a:solidFill>
                <a:ea typeface="Tahoma" panose="020B0604030504040204" pitchFamily="34" charset="0"/>
                <a:cs typeface="Tahoma" panose="020B0604030504040204" pitchFamily="34" charset="0"/>
                <a:sym typeface="Trebuchet MS"/>
              </a:rPr>
            </a:br>
            <a:r>
              <a:rPr lang="ru-RU" altLang="ru-RU" sz="2400" b="1" dirty="0">
                <a:solidFill>
                  <a:srgbClr val="3F5F84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Интеграция</a:t>
            </a:r>
            <a:r>
              <a:rPr lang="en-US" altLang="ru-RU" sz="2400" b="1" dirty="0">
                <a:solidFill>
                  <a:srgbClr val="3F5F84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2400" b="1" dirty="0">
                <a:solidFill>
                  <a:srgbClr val="3F5F84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 графическими </a:t>
            </a:r>
            <a:r>
              <a:rPr lang="ru-RU" altLang="ru-RU" sz="2400" b="1" dirty="0" smtClean="0">
                <a:solidFill>
                  <a:srgbClr val="3F5F84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системами</a:t>
            </a:r>
            <a:endParaRPr lang="ru-RU" sz="2400" b="1" dirty="0">
              <a:solidFill>
                <a:srgbClr val="3F5F84"/>
              </a:solidFill>
              <a:ea typeface="Tahoma" panose="020B0604030504040204" pitchFamily="34" charset="0"/>
              <a:cs typeface="Tahoma" panose="020B0604030504040204" pitchFamily="34" charset="0"/>
              <a:sym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89665" y="2747654"/>
            <a:ext cx="936104" cy="2880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dk1"/>
                </a:solidFill>
              </a:rPr>
              <a:t>Компас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89971" y="3107949"/>
            <a:ext cx="936104" cy="2880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DXF</a:t>
            </a:r>
            <a:endParaRPr lang="ru-RU" dirty="0">
              <a:solidFill>
                <a:schemeClr val="dk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4513" y="5290972"/>
            <a:ext cx="936104" cy="2880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DXF</a:t>
            </a:r>
            <a:endParaRPr lang="ru-RU" dirty="0">
              <a:solidFill>
                <a:schemeClr val="dk1"/>
              </a:solidFill>
            </a:endParaRPr>
          </a:p>
        </p:txBody>
      </p:sp>
      <p:sp>
        <p:nvSpPr>
          <p:cNvPr id="8" name="Стрелка влево 7"/>
          <p:cNvSpPr/>
          <p:nvPr/>
        </p:nvSpPr>
        <p:spPr>
          <a:xfrm>
            <a:off x="1888480" y="1061528"/>
            <a:ext cx="288032" cy="144016"/>
          </a:xfrm>
          <a:prstGeom prst="lef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364318" y="940997"/>
            <a:ext cx="1080120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Plant4D</a:t>
            </a:r>
            <a:endParaRPr lang="ru-RU" sz="1400" dirty="0"/>
          </a:p>
        </p:txBody>
      </p:sp>
      <p:sp>
        <p:nvSpPr>
          <p:cNvPr id="10" name="Стрелка влево 9"/>
          <p:cNvSpPr/>
          <p:nvPr/>
        </p:nvSpPr>
        <p:spPr>
          <a:xfrm>
            <a:off x="1878175" y="1406665"/>
            <a:ext cx="288032" cy="144016"/>
          </a:xfrm>
          <a:prstGeom prst="lef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364318" y="1281114"/>
            <a:ext cx="1080120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PCF</a:t>
            </a:r>
            <a:endParaRPr lang="ru-RU" sz="1400" dirty="0"/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1878175" y="1748281"/>
            <a:ext cx="288032" cy="144016"/>
          </a:xfrm>
          <a:prstGeom prst="left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364318" y="1627750"/>
            <a:ext cx="1080120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PDMS</a:t>
            </a:r>
            <a:endParaRPr lang="ru-RU" sz="14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364318" y="1987790"/>
            <a:ext cx="1080120" cy="38507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/>
              <a:t>Открытый формат</a:t>
            </a:r>
            <a:endParaRPr lang="ru-RU" sz="1050" dirty="0"/>
          </a:p>
        </p:txBody>
      </p:sp>
      <p:sp>
        <p:nvSpPr>
          <p:cNvPr id="16" name="Стрелка влево 15"/>
          <p:cNvSpPr/>
          <p:nvPr/>
        </p:nvSpPr>
        <p:spPr>
          <a:xfrm>
            <a:off x="1891509" y="4155496"/>
            <a:ext cx="288032" cy="144016"/>
          </a:xfrm>
          <a:prstGeom prst="lef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64318" y="4078468"/>
            <a:ext cx="1080120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lt1"/>
                </a:solidFill>
              </a:rPr>
              <a:t>PCF</a:t>
            </a:r>
            <a:endParaRPr lang="ru-RU" sz="1050" dirty="0">
              <a:solidFill>
                <a:schemeClr val="lt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042640" y="4522447"/>
            <a:ext cx="1080120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PDMS</a:t>
            </a:r>
            <a:endParaRPr lang="ru-RU" sz="1400" dirty="0"/>
          </a:p>
        </p:txBody>
      </p:sp>
      <p:sp>
        <p:nvSpPr>
          <p:cNvPr id="19" name="Стрелка влево 18"/>
          <p:cNvSpPr/>
          <p:nvPr/>
        </p:nvSpPr>
        <p:spPr>
          <a:xfrm>
            <a:off x="1891509" y="4594455"/>
            <a:ext cx="288032" cy="144016"/>
          </a:xfrm>
          <a:prstGeom prst="lef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364318" y="4500234"/>
            <a:ext cx="1080120" cy="37344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/>
              <a:t>Открытый формат</a:t>
            </a:r>
            <a:endParaRPr lang="ru-RU" sz="1050" dirty="0"/>
          </a:p>
        </p:txBody>
      </p:sp>
      <p:sp>
        <p:nvSpPr>
          <p:cNvPr id="21" name="Стрелка влево 20"/>
          <p:cNvSpPr/>
          <p:nvPr/>
        </p:nvSpPr>
        <p:spPr>
          <a:xfrm>
            <a:off x="3569831" y="4594455"/>
            <a:ext cx="288032" cy="144016"/>
          </a:xfrm>
          <a:prstGeom prst="lef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лево 21"/>
          <p:cNvSpPr/>
          <p:nvPr/>
        </p:nvSpPr>
        <p:spPr>
          <a:xfrm>
            <a:off x="5896528" y="1130172"/>
            <a:ext cx="288032" cy="144016"/>
          </a:xfrm>
          <a:prstGeom prst="lef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09338" y="1018638"/>
            <a:ext cx="1080120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Plant4D</a:t>
            </a:r>
            <a:endParaRPr lang="ru-RU" sz="1400" dirty="0"/>
          </a:p>
        </p:txBody>
      </p:sp>
      <p:sp>
        <p:nvSpPr>
          <p:cNvPr id="24" name="Стрелка влево 23"/>
          <p:cNvSpPr/>
          <p:nvPr/>
        </p:nvSpPr>
        <p:spPr>
          <a:xfrm>
            <a:off x="5898512" y="1543289"/>
            <a:ext cx="288032" cy="144016"/>
          </a:xfrm>
          <a:prstGeom prst="lef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323053" y="1389634"/>
            <a:ext cx="1080120" cy="3821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/>
              <a:t>Открытый формат</a:t>
            </a:r>
            <a:endParaRPr lang="ru-RU" sz="1050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323053" y="2347830"/>
            <a:ext cx="1080120" cy="39982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/>
              <a:t>Открытый формат</a:t>
            </a:r>
            <a:endParaRPr lang="ru-RU" sz="1050" dirty="0"/>
          </a:p>
        </p:txBody>
      </p:sp>
      <p:pic>
        <p:nvPicPr>
          <p:cNvPr id="28" name="Picture 5" descr="3-01525-blueBo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78" y="992493"/>
            <a:ext cx="1450975" cy="135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77078" y="1062343"/>
            <a:ext cx="1381125" cy="1285487"/>
          </a:xfrm>
          <a:prstGeom prst="rect">
            <a:avLst/>
          </a:prstGeom>
          <a:gradFill rotWithShape="1">
            <a:gsLst>
              <a:gs pos="0">
                <a:schemeClr val="tx1">
                  <a:alpha val="25000"/>
                </a:schemeClr>
              </a:gs>
              <a:gs pos="100000">
                <a:schemeClr val="tx1">
                  <a:gamma/>
                  <a:shade val="46275"/>
                  <a:invGamma/>
                  <a:alpha val="0"/>
                </a:schemeClr>
              </a:gs>
            </a:gsLst>
            <a:lin ang="18900000" scaled="1"/>
          </a:gradFill>
          <a:ln w="12700" algn="ctr">
            <a:noFill/>
            <a:miter lim="800000"/>
            <a:headEnd/>
            <a:tailEnd/>
          </a:ln>
          <a:effectLst/>
        </p:spPr>
        <p:txBody>
          <a:bodyPr wrap="none" tIns="91440" anchor="ctr"/>
          <a:lstStyle/>
          <a:p>
            <a:pPr>
              <a:defRPr/>
            </a:pPr>
            <a:endParaRPr lang="ru-RU">
              <a:latin typeface="Modern" pitchFamily="50"/>
            </a:endParaRPr>
          </a:p>
        </p:txBody>
      </p: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333255" y="1468845"/>
            <a:ext cx="1304925" cy="40263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82945" tIns="82945" rIns="82945" bIns="41473" anchor="b">
            <a:spAutoFit/>
          </a:bodyPr>
          <a:lstStyle/>
          <a:p>
            <a:pPr algn="ctr" defTabSz="828675" eaLnBrk="1" hangingPunct="1">
              <a:defRPr/>
            </a:pPr>
            <a:r>
              <a:rPr lang="ru-RU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rPr>
              <a:t>СТАРТ</a:t>
            </a:r>
            <a:endParaRPr lang="ru-RU" i="1" dirty="0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1" name="Picture 26" descr="3-01525-orangeBox"/>
          <p:cNvPicPr>
            <a:picLocks noChangeAspect="1" noChangeArrowheads="1"/>
          </p:cNvPicPr>
          <p:nvPr/>
        </p:nvPicPr>
        <p:blipFill>
          <a:blip r:embed="rId3">
            <a:lum bright="30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873" y="940996"/>
            <a:ext cx="1450975" cy="974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ectangle 27"/>
          <p:cNvSpPr>
            <a:spLocks noChangeArrowheads="1"/>
          </p:cNvSpPr>
          <p:nvPr/>
        </p:nvSpPr>
        <p:spPr bwMode="auto">
          <a:xfrm>
            <a:off x="4315873" y="1044495"/>
            <a:ext cx="1381125" cy="871286"/>
          </a:xfrm>
          <a:prstGeom prst="rect">
            <a:avLst/>
          </a:prstGeom>
          <a:gradFill rotWithShape="1">
            <a:gsLst>
              <a:gs pos="0">
                <a:schemeClr val="tx1">
                  <a:alpha val="25000"/>
                </a:schemeClr>
              </a:gs>
              <a:gs pos="100000">
                <a:schemeClr val="tx1">
                  <a:gamma/>
                  <a:shade val="46275"/>
                  <a:invGamma/>
                  <a:alpha val="0"/>
                </a:schemeClr>
              </a:gs>
            </a:gsLst>
            <a:lin ang="18900000" scaled="1"/>
          </a:gradFill>
          <a:ln w="12700" algn="ctr">
            <a:noFill/>
            <a:miter lim="800000"/>
            <a:headEnd/>
            <a:tailEnd/>
          </a:ln>
          <a:effectLst/>
        </p:spPr>
        <p:txBody>
          <a:bodyPr wrap="none" tIns="91440" anchor="ctr"/>
          <a:lstStyle/>
          <a:p>
            <a:pPr>
              <a:defRPr/>
            </a:pPr>
            <a:endParaRPr lang="ru-RU">
              <a:latin typeface="Modern" pitchFamily="50"/>
            </a:endParaRPr>
          </a:p>
        </p:txBody>
      </p:sp>
      <p:sp>
        <p:nvSpPr>
          <p:cNvPr id="33" name="Text Box 28"/>
          <p:cNvSpPr txBox="1">
            <a:spLocks noChangeArrowheads="1"/>
          </p:cNvSpPr>
          <p:nvPr/>
        </p:nvSpPr>
        <p:spPr bwMode="auto">
          <a:xfrm>
            <a:off x="4315873" y="1298307"/>
            <a:ext cx="1381125" cy="37185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82945" tIns="82945" rIns="82945" bIns="41473">
            <a:spAutoFit/>
          </a:bodyPr>
          <a:lstStyle/>
          <a:p>
            <a:pPr algn="ctr" defTabSz="828675" eaLnBrk="1" hangingPunct="1">
              <a:defRPr/>
            </a:pPr>
            <a:r>
              <a:rPr lang="ru-RU" sz="1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rPr>
              <a:t>ИЗОЛЯЦИЯ</a:t>
            </a:r>
            <a:endParaRPr lang="ru-RU" sz="2000" dirty="0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4" name="Picture 7" descr="3-01525-greenBox"/>
          <p:cNvPicPr>
            <a:picLocks noChangeAspect="1" noChangeArrowheads="1"/>
          </p:cNvPicPr>
          <p:nvPr/>
        </p:nvPicPr>
        <p:blipFill>
          <a:blip r:embed="rId4" cstate="print">
            <a:lum bright="-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872" y="2235180"/>
            <a:ext cx="1450975" cy="656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4315872" y="2303442"/>
            <a:ext cx="1354137" cy="568833"/>
          </a:xfrm>
          <a:prstGeom prst="rect">
            <a:avLst/>
          </a:prstGeom>
          <a:gradFill rotWithShape="1">
            <a:gsLst>
              <a:gs pos="0">
                <a:schemeClr val="tx1">
                  <a:alpha val="25000"/>
                </a:schemeClr>
              </a:gs>
              <a:gs pos="100000">
                <a:schemeClr val="tx1">
                  <a:gamma/>
                  <a:shade val="46275"/>
                  <a:invGamma/>
                  <a:alpha val="0"/>
                </a:schemeClr>
              </a:gs>
            </a:gsLst>
            <a:lin ang="18900000" scaled="1"/>
          </a:gradFill>
          <a:ln w="12700" algn="ctr">
            <a:noFill/>
            <a:miter lim="800000"/>
            <a:headEnd/>
            <a:tailEnd/>
          </a:ln>
          <a:effectLst/>
        </p:spPr>
        <p:txBody>
          <a:bodyPr wrap="none" tIns="91440" anchor="ctr"/>
          <a:lstStyle/>
          <a:p>
            <a:pPr>
              <a:defRPr/>
            </a:pPr>
            <a:endParaRPr lang="ru-RU">
              <a:latin typeface="Modern" pitchFamily="50"/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4315872" y="2402965"/>
            <a:ext cx="1304925" cy="37185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82945" tIns="82945" rIns="82945" bIns="41473" anchor="b">
            <a:spAutoFit/>
          </a:bodyPr>
          <a:lstStyle/>
          <a:p>
            <a:pPr algn="ctr" defTabSz="828675" eaLnBrk="1" hangingPunct="1">
              <a:defRPr/>
            </a:pPr>
            <a:r>
              <a:rPr lang="ru-RU" sz="1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rPr>
              <a:t>ПАССАТ</a:t>
            </a:r>
            <a:endParaRPr lang="ru-RU" sz="1600" i="1" dirty="0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7" name="Picture 11" descr="3-01525-orangeBox"/>
          <p:cNvPicPr>
            <a:picLocks noChangeAspect="1" noChangeArrowheads="1"/>
          </p:cNvPicPr>
          <p:nvPr/>
        </p:nvPicPr>
        <p:blipFill>
          <a:blip r:embed="rId3">
            <a:lum bright="-24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78" y="3595809"/>
            <a:ext cx="1450975" cy="123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Rectangle 12"/>
          <p:cNvSpPr>
            <a:spLocks noChangeArrowheads="1"/>
          </p:cNvSpPr>
          <p:nvPr/>
        </p:nvSpPr>
        <p:spPr bwMode="auto">
          <a:xfrm>
            <a:off x="277078" y="3694234"/>
            <a:ext cx="1354137" cy="1139222"/>
          </a:xfrm>
          <a:prstGeom prst="rect">
            <a:avLst/>
          </a:prstGeom>
          <a:gradFill rotWithShape="1">
            <a:gsLst>
              <a:gs pos="0">
                <a:schemeClr val="tx1">
                  <a:alpha val="25000"/>
                </a:schemeClr>
              </a:gs>
              <a:gs pos="100000">
                <a:schemeClr val="tx1">
                  <a:gamma/>
                  <a:shade val="46275"/>
                  <a:invGamma/>
                  <a:alpha val="0"/>
                </a:schemeClr>
              </a:gs>
            </a:gsLst>
            <a:lin ang="18900000" scaled="1"/>
          </a:gradFill>
          <a:ln w="12700" algn="ctr">
            <a:noFill/>
            <a:miter lim="800000"/>
            <a:headEnd/>
            <a:tailEnd/>
          </a:ln>
          <a:effectLst/>
        </p:spPr>
        <p:txBody>
          <a:bodyPr wrap="none" tIns="91440" anchor="ctr"/>
          <a:lstStyle/>
          <a:p>
            <a:pPr>
              <a:defRPr/>
            </a:pPr>
            <a:endParaRPr lang="ru-RU">
              <a:latin typeface="Modern" pitchFamily="50"/>
            </a:endParaRPr>
          </a:p>
        </p:txBody>
      </p:sp>
      <p:sp>
        <p:nvSpPr>
          <p:cNvPr id="39" name="Стрелка влево 38"/>
          <p:cNvSpPr/>
          <p:nvPr/>
        </p:nvSpPr>
        <p:spPr>
          <a:xfrm rot="16200000">
            <a:off x="908033" y="2475734"/>
            <a:ext cx="288032" cy="144016"/>
          </a:xfrm>
          <a:prstGeom prst="lef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лево 39"/>
          <p:cNvSpPr/>
          <p:nvPr/>
        </p:nvSpPr>
        <p:spPr>
          <a:xfrm rot="16200000">
            <a:off x="858549" y="4991870"/>
            <a:ext cx="288032" cy="144016"/>
          </a:xfrm>
          <a:prstGeom prst="lef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227865" y="4025423"/>
            <a:ext cx="1479550" cy="34107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82945" tIns="82945" rIns="82945" bIns="41473">
            <a:spAutoFit/>
          </a:bodyPr>
          <a:lstStyle/>
          <a:p>
            <a:pPr algn="ctr" defTabSz="828675" eaLnBrk="1" hangingPunct="1">
              <a:defRPr/>
            </a:pPr>
            <a:r>
              <a:rPr lang="ru-RU" sz="1400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rPr>
              <a:t>Гидросистема</a:t>
            </a:r>
            <a:endParaRPr lang="ru-RU" dirty="0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2" name="Стрелка влево 41"/>
          <p:cNvSpPr/>
          <p:nvPr/>
        </p:nvSpPr>
        <p:spPr>
          <a:xfrm rot="10800000">
            <a:off x="6187272" y="3639376"/>
            <a:ext cx="649064" cy="144016"/>
          </a:xfrm>
          <a:prstGeom prst="lef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лево 42"/>
          <p:cNvSpPr/>
          <p:nvPr/>
        </p:nvSpPr>
        <p:spPr>
          <a:xfrm rot="10800000">
            <a:off x="6187270" y="4070615"/>
            <a:ext cx="649065" cy="144016"/>
          </a:xfrm>
          <a:prstGeom prst="lef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 Box 16"/>
          <p:cNvSpPr txBox="1">
            <a:spLocks noChangeArrowheads="1"/>
          </p:cNvSpPr>
          <p:nvPr/>
        </p:nvSpPr>
        <p:spPr bwMode="auto">
          <a:xfrm>
            <a:off x="6908344" y="3524880"/>
            <a:ext cx="1440160" cy="3102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82945" tIns="82945" rIns="82945" bIns="41473" anchor="b">
            <a:spAutoFit/>
          </a:bodyPr>
          <a:lstStyle/>
          <a:p>
            <a:pPr defTabSz="828675" eaLnBrk="1" hangingPunct="1">
              <a:defRPr/>
            </a:pPr>
            <a:r>
              <a:rPr lang="ru-RU" sz="1200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rPr>
              <a:t>Существующие</a:t>
            </a:r>
            <a:endParaRPr lang="ru-RU" sz="1100" i="1" dirty="0">
              <a:solidFill>
                <a:schemeClr val="tx1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5" name="Text Box 17"/>
          <p:cNvSpPr txBox="1">
            <a:spLocks noChangeArrowheads="1"/>
          </p:cNvSpPr>
          <p:nvPr/>
        </p:nvSpPr>
        <p:spPr bwMode="auto">
          <a:xfrm>
            <a:off x="6930814" y="3904333"/>
            <a:ext cx="1866900" cy="3102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82945" tIns="82945" rIns="82945" bIns="41473" anchor="b">
            <a:spAutoFit/>
          </a:bodyPr>
          <a:lstStyle/>
          <a:p>
            <a:pPr defTabSz="828675" eaLnBrk="1" hangingPunct="1">
              <a:defRPr/>
            </a:pPr>
            <a:r>
              <a:rPr lang="ru-RU" sz="1200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rPr>
              <a:t>Бета-тестируется</a:t>
            </a:r>
            <a:endParaRPr lang="ru-RU" sz="1200" i="1" dirty="0">
              <a:solidFill>
                <a:schemeClr val="tx1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5292080" y="4341785"/>
            <a:ext cx="3661368" cy="1582070"/>
          </a:xfrm>
          <a:prstGeom prst="roundRect">
            <a:avLst>
              <a:gd name="adj" fmla="val 660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PCF</a:t>
            </a:r>
            <a:endParaRPr lang="ru-RU" sz="1400" b="1" dirty="0" smtClean="0"/>
          </a:p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endParaRPr lang="ru-RU" sz="1400" dirty="0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465154" y="4701825"/>
            <a:ext cx="1616086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SmartPlant</a:t>
            </a:r>
            <a:r>
              <a:rPr lang="en-US" sz="1400" dirty="0" smtClean="0"/>
              <a:t> </a:t>
            </a:r>
            <a:r>
              <a:rPr lang="en-US" sz="1400" dirty="0" smtClean="0"/>
              <a:t>3D</a:t>
            </a:r>
            <a:endParaRPr lang="ru-RU" sz="1400" dirty="0"/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5483373" y="5075269"/>
            <a:ext cx="1597867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CADWorx</a:t>
            </a:r>
            <a:endParaRPr lang="ru-RU" sz="1400" dirty="0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483373" y="5464804"/>
            <a:ext cx="1597867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OpenPlant</a:t>
            </a:r>
            <a:endParaRPr lang="ru-RU" sz="1400" dirty="0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7181898" y="4701825"/>
            <a:ext cx="1597867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AutoPlant</a:t>
            </a:r>
            <a:endParaRPr lang="ru-RU" sz="1400" dirty="0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7186410" y="5075846"/>
            <a:ext cx="1597867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Plant3D</a:t>
            </a:r>
            <a:endParaRPr lang="ru-RU" sz="1400" dirty="0"/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7186410" y="5449100"/>
            <a:ext cx="1597867" cy="2880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ModelStudio</a:t>
            </a:r>
            <a:endParaRPr lang="ru-RU" sz="1400" dirty="0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7740352" y="1284372"/>
            <a:ext cx="1186832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PDMS</a:t>
            </a:r>
            <a:endParaRPr lang="ru-RU" sz="1400" dirty="0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7740352" y="1651991"/>
            <a:ext cx="1213096" cy="288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ModelStudio</a:t>
            </a:r>
            <a:endParaRPr lang="ru-RU" sz="1400" dirty="0"/>
          </a:p>
        </p:txBody>
      </p:sp>
      <p:sp>
        <p:nvSpPr>
          <p:cNvPr id="55" name="Стрелка влево 54"/>
          <p:cNvSpPr/>
          <p:nvPr/>
        </p:nvSpPr>
        <p:spPr>
          <a:xfrm>
            <a:off x="7403411" y="1439589"/>
            <a:ext cx="288032" cy="144016"/>
          </a:xfrm>
          <a:prstGeom prst="lef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трелка влево 55"/>
          <p:cNvSpPr/>
          <p:nvPr/>
        </p:nvSpPr>
        <p:spPr>
          <a:xfrm>
            <a:off x="7422278" y="1627750"/>
            <a:ext cx="288032" cy="144016"/>
          </a:xfrm>
          <a:prstGeom prst="lef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Двойная стрелка влево/вправо 56"/>
          <p:cNvSpPr/>
          <p:nvPr/>
        </p:nvSpPr>
        <p:spPr>
          <a:xfrm>
            <a:off x="5896528" y="2515850"/>
            <a:ext cx="288032" cy="144016"/>
          </a:xfrm>
          <a:prstGeom prst="left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Двойная стрелка влево/вправо 57"/>
          <p:cNvSpPr/>
          <p:nvPr/>
        </p:nvSpPr>
        <p:spPr>
          <a:xfrm>
            <a:off x="1886559" y="2091164"/>
            <a:ext cx="288032" cy="144016"/>
          </a:xfrm>
          <a:prstGeom prst="left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4280948" y="3231778"/>
            <a:ext cx="725487" cy="2880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dk1"/>
                </a:solidFill>
              </a:rPr>
              <a:t>ACIS</a:t>
            </a:r>
            <a:endParaRPr lang="ru-RU" dirty="0">
              <a:solidFill>
                <a:schemeClr val="dk1"/>
              </a:solidFill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5099900" y="3231778"/>
            <a:ext cx="748464" cy="2880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  <a:r>
              <a:rPr lang="en-US" dirty="0" smtClean="0">
                <a:solidFill>
                  <a:schemeClr val="dk1"/>
                </a:solidFill>
              </a:rPr>
              <a:t>GES</a:t>
            </a:r>
            <a:endParaRPr lang="ru-RU" dirty="0">
              <a:solidFill>
                <a:schemeClr val="dk1"/>
              </a:solidFill>
            </a:endParaRPr>
          </a:p>
        </p:txBody>
      </p:sp>
      <p:sp>
        <p:nvSpPr>
          <p:cNvPr id="61" name="Стрелка влево 60"/>
          <p:cNvSpPr/>
          <p:nvPr/>
        </p:nvSpPr>
        <p:spPr>
          <a:xfrm rot="16200000">
            <a:off x="4515720" y="3000128"/>
            <a:ext cx="288032" cy="144016"/>
          </a:xfrm>
          <a:prstGeom prst="lef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Стрелка влево 61"/>
          <p:cNvSpPr/>
          <p:nvPr/>
        </p:nvSpPr>
        <p:spPr>
          <a:xfrm rot="16200000">
            <a:off x="5283077" y="2984503"/>
            <a:ext cx="288032" cy="144016"/>
          </a:xfrm>
          <a:prstGeom prst="lef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4280948" y="3620903"/>
            <a:ext cx="725487" cy="2880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dk1"/>
                </a:solidFill>
              </a:rPr>
              <a:t>XT</a:t>
            </a:r>
            <a:endParaRPr lang="ru-RU" dirty="0">
              <a:solidFill>
                <a:schemeClr val="dk1"/>
              </a:solidFill>
            </a:endParaRP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5099900" y="3620903"/>
            <a:ext cx="748464" cy="2880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STEP</a:t>
            </a:r>
            <a:endParaRPr lang="ru-RU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98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177</Words>
  <Application>Microsoft Office PowerPoint</Application>
  <PresentationFormat>Экран (4:3)</PresentationFormat>
  <Paragraphs>97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NTP Truboprovod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pronin</dc:creator>
  <cp:lastModifiedBy>korelstein</cp:lastModifiedBy>
  <cp:revision>21</cp:revision>
  <dcterms:created xsi:type="dcterms:W3CDTF">2014-11-14T09:41:55Z</dcterms:created>
  <dcterms:modified xsi:type="dcterms:W3CDTF">2014-11-20T15:29:17Z</dcterms:modified>
</cp:coreProperties>
</file>