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90" r:id="rId3"/>
    <p:sldId id="274" r:id="rId4"/>
    <p:sldId id="275" r:id="rId5"/>
    <p:sldId id="296" r:id="rId6"/>
    <p:sldId id="315" r:id="rId7"/>
    <p:sldId id="297" r:id="rId8"/>
    <p:sldId id="278" r:id="rId9"/>
    <p:sldId id="298" r:id="rId10"/>
    <p:sldId id="338" r:id="rId11"/>
    <p:sldId id="339" r:id="rId12"/>
    <p:sldId id="340" r:id="rId13"/>
    <p:sldId id="341" r:id="rId14"/>
    <p:sldId id="320" r:id="rId15"/>
    <p:sldId id="302" r:id="rId16"/>
    <p:sldId id="322" r:id="rId17"/>
    <p:sldId id="323" r:id="rId18"/>
    <p:sldId id="325" r:id="rId19"/>
    <p:sldId id="327" r:id="rId20"/>
    <p:sldId id="300" r:id="rId21"/>
    <p:sldId id="331" r:id="rId22"/>
    <p:sldId id="328" r:id="rId23"/>
    <p:sldId id="329" r:id="rId24"/>
    <p:sldId id="330" r:id="rId25"/>
    <p:sldId id="301" r:id="rId26"/>
    <p:sldId id="334" r:id="rId27"/>
    <p:sldId id="303" r:id="rId28"/>
    <p:sldId id="335" r:id="rId29"/>
    <p:sldId id="307" r:id="rId30"/>
    <p:sldId id="332" r:id="rId31"/>
    <p:sldId id="333" r:id="rId32"/>
    <p:sldId id="289" r:id="rId33"/>
    <p:sldId id="309" r:id="rId34"/>
    <p:sldId id="310" r:id="rId35"/>
    <p:sldId id="311" r:id="rId36"/>
    <p:sldId id="312" r:id="rId37"/>
    <p:sldId id="313" r:id="rId38"/>
    <p:sldId id="314" r:id="rId39"/>
    <p:sldId id="288" r:id="rId40"/>
    <p:sldId id="316" r:id="rId41"/>
    <p:sldId id="317" r:id="rId42"/>
    <p:sldId id="318" r:id="rId43"/>
    <p:sldId id="291" r:id="rId44"/>
    <p:sldId id="286" r:id="rId45"/>
  </p:sldIdLst>
  <p:sldSz cx="9144000" cy="6858000" type="screen4x3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A4E2"/>
    <a:srgbClr val="D21700"/>
    <a:srgbClr val="080B7A"/>
    <a:srgbClr val="7A7DF6"/>
    <a:srgbClr val="5F5F5F"/>
    <a:srgbClr val="C73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3" autoAdjust="0"/>
    <p:restoredTop sz="82400" autoAdjust="0"/>
  </p:normalViewPr>
  <p:slideViewPr>
    <p:cSldViewPr>
      <p:cViewPr varScale="1">
        <p:scale>
          <a:sx n="92" d="100"/>
          <a:sy n="92" d="100"/>
        </p:scale>
        <p:origin x="-20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61CC2-8306-43D0-862D-7FB3C101CEA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D9059F2-111E-49FE-BDDD-94CF289CDF8C}">
      <dgm:prSet phldrT="[Texte]" custT="1"/>
      <dgm:spPr/>
      <dgm:t>
        <a:bodyPr/>
        <a:lstStyle/>
        <a:p>
          <a:r>
            <a:rPr lang="fr-FR" sz="1800" dirty="0" smtClean="0">
              <a:solidFill>
                <a:srgbClr val="6FA1E2"/>
              </a:solidFill>
            </a:rPr>
            <a:t>Condenser</a:t>
          </a:r>
          <a:endParaRPr lang="fr-FR" sz="1800" dirty="0">
            <a:solidFill>
              <a:srgbClr val="6FA1E2"/>
            </a:solidFill>
          </a:endParaRPr>
        </a:p>
      </dgm:t>
    </dgm:pt>
    <dgm:pt modelId="{DB969BF0-78DC-4BC9-95A6-EE61AF62806A}" type="parTrans" cxnId="{D8F60784-2B92-4585-809F-7F453AA288D5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3D9CE036-BE4C-4542-9BCF-97FCFD256D34}" type="sibTrans" cxnId="{D8F60784-2B92-4585-809F-7F453AA288D5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DF745FE9-B4BA-4F58-B68B-AFB0E8D2DD26}">
      <dgm:prSet phldrT="[Texte]" custT="1"/>
      <dgm:spPr/>
      <dgm:t>
        <a:bodyPr/>
        <a:lstStyle/>
        <a:p>
          <a:r>
            <a:rPr lang="fr-FR" sz="1000" dirty="0" smtClean="0">
              <a:solidFill>
                <a:srgbClr val="6FA1E2"/>
              </a:solidFill>
            </a:rPr>
            <a:t>1 or 2 condensation stages</a:t>
          </a:r>
          <a:endParaRPr lang="fr-FR" sz="1000" dirty="0">
            <a:solidFill>
              <a:srgbClr val="6FA1E2"/>
            </a:solidFill>
          </a:endParaRPr>
        </a:p>
      </dgm:t>
    </dgm:pt>
    <dgm:pt modelId="{8DE0AB2D-5704-452E-8FFE-3CD703BFB903}" type="parTrans" cxnId="{5840C632-00F2-4178-88EF-556B9F8264C5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7AB67A73-9343-4ACF-8EA0-78D7B2F9DA28}" type="sibTrans" cxnId="{5840C632-00F2-4178-88EF-556B9F8264C5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6D9B49D9-0650-4AAC-9B3C-45445802561A}">
      <dgm:prSet phldrT="[Texte]" custT="1"/>
      <dgm:spPr/>
      <dgm:t>
        <a:bodyPr/>
        <a:lstStyle/>
        <a:p>
          <a:r>
            <a:rPr lang="en-US" sz="1000" noProof="0" dirty="0" smtClean="0">
              <a:solidFill>
                <a:srgbClr val="6FA1E2"/>
              </a:solidFill>
            </a:rPr>
            <a:t>Rigorous calculation of heat  exchange coefficient</a:t>
          </a:r>
          <a:endParaRPr lang="en-US" sz="1000" noProof="0" dirty="0">
            <a:solidFill>
              <a:srgbClr val="6FA1E2"/>
            </a:solidFill>
          </a:endParaRPr>
        </a:p>
      </dgm:t>
    </dgm:pt>
    <dgm:pt modelId="{11842B05-0289-4E8D-923E-7BE33F0242A4}" type="parTrans" cxnId="{C32FE373-41C7-4FA1-A109-3FEFBADE2F50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82042474-0B39-4C4D-8026-22E9800897F5}" type="sibTrans" cxnId="{C32FE373-41C7-4FA1-A109-3FEFBADE2F50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F5EB59E4-84AD-4436-850C-D99653F459C0}">
      <dgm:prSet phldrT="[Texte]" custT="1"/>
      <dgm:spPr/>
      <dgm:t>
        <a:bodyPr/>
        <a:lstStyle/>
        <a:p>
          <a:r>
            <a:rPr lang="en-US" sz="1000" noProof="0" dirty="0" smtClean="0">
              <a:solidFill>
                <a:srgbClr val="6FA1E2"/>
              </a:solidFill>
            </a:rPr>
            <a:t>Thermal fluid choice</a:t>
          </a:r>
          <a:endParaRPr lang="en-US" sz="1000" noProof="0" dirty="0">
            <a:solidFill>
              <a:srgbClr val="6FA1E2"/>
            </a:solidFill>
          </a:endParaRPr>
        </a:p>
      </dgm:t>
    </dgm:pt>
    <dgm:pt modelId="{3C585E02-1EE7-4436-8900-91DFF36261F0}" type="parTrans" cxnId="{C9F28210-5455-438A-937D-91BFCC8251EE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9F0186A8-6D3F-4615-BBE1-842BB9B2BF31}" type="sibTrans" cxnId="{C9F28210-5455-438A-937D-91BFCC8251EE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E4786EF4-657E-4182-96F5-3A9385EBC811}">
      <dgm:prSet phldrT="[Texte]" custT="1"/>
      <dgm:spPr/>
      <dgm:t>
        <a:bodyPr/>
        <a:lstStyle/>
        <a:p>
          <a:r>
            <a:rPr lang="en-US" sz="1000" noProof="0" dirty="0" smtClean="0">
              <a:solidFill>
                <a:srgbClr val="6FA1E2"/>
              </a:solidFill>
            </a:rPr>
            <a:t>Non-condensable calculations</a:t>
          </a:r>
          <a:endParaRPr lang="en-US" sz="1000" noProof="0" dirty="0">
            <a:solidFill>
              <a:srgbClr val="6FA1E2"/>
            </a:solidFill>
          </a:endParaRPr>
        </a:p>
      </dgm:t>
    </dgm:pt>
    <dgm:pt modelId="{0B71EA28-B898-4862-A706-B5459DD4C2AB}" type="parTrans" cxnId="{CFCB2B66-221B-4425-9583-40827DDF84B2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E1BE993F-75D7-4B83-BE75-E6DE75C30C53}" type="sibTrans" cxnId="{CFCB2B66-221B-4425-9583-40827DDF84B2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05B18CC9-98D5-4139-AB9E-2740BE842123}" type="pres">
      <dgm:prSet presAssocID="{42C61CC2-8306-43D0-862D-7FB3C101CEA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CD105E1B-CECF-4245-8DFD-B1F6877FE9B9}" type="pres">
      <dgm:prSet presAssocID="{1D9059F2-111E-49FE-BDDD-94CF289CDF8C}" presName="root" presStyleCnt="0">
        <dgm:presLayoutVars>
          <dgm:chMax/>
          <dgm:chPref/>
        </dgm:presLayoutVars>
      </dgm:prSet>
      <dgm:spPr/>
    </dgm:pt>
    <dgm:pt modelId="{23A1AFBA-3034-4BA3-9513-75E51738513F}" type="pres">
      <dgm:prSet presAssocID="{1D9059F2-111E-49FE-BDDD-94CF289CDF8C}" presName="rootComposite" presStyleCnt="0">
        <dgm:presLayoutVars/>
      </dgm:prSet>
      <dgm:spPr/>
    </dgm:pt>
    <dgm:pt modelId="{02289C04-411A-4537-B6E6-F8F8AA7327B0}" type="pres">
      <dgm:prSet presAssocID="{1D9059F2-111E-49FE-BDDD-94CF289CDF8C}" presName="ParentAccent" presStyleLbl="alignNode1" presStyleIdx="0" presStyleCnt="1"/>
      <dgm:spPr>
        <a:solidFill>
          <a:srgbClr val="6FA1E2"/>
        </a:solidFill>
      </dgm:spPr>
    </dgm:pt>
    <dgm:pt modelId="{3A10C4E2-E355-4A81-A8A2-6C86A35CA7EF}" type="pres">
      <dgm:prSet presAssocID="{1D9059F2-111E-49FE-BDDD-94CF289CDF8C}" presName="ParentSmallAccent" presStyleLbl="fgAcc1" presStyleIdx="0" presStyleCnt="1"/>
      <dgm:spPr/>
    </dgm:pt>
    <dgm:pt modelId="{26DF54FC-7072-427A-A3B6-2F90F842B50A}" type="pres">
      <dgm:prSet presAssocID="{1D9059F2-111E-49FE-BDDD-94CF289CDF8C}" presName="Parent" presStyleLbl="revTx" presStyleIdx="0" presStyleCnt="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9349FF-FF57-4059-9BC8-4311DC2401DC}" type="pres">
      <dgm:prSet presAssocID="{1D9059F2-111E-49FE-BDDD-94CF289CDF8C}" presName="childShape" presStyleCnt="0">
        <dgm:presLayoutVars>
          <dgm:chMax val="0"/>
          <dgm:chPref val="0"/>
        </dgm:presLayoutVars>
      </dgm:prSet>
      <dgm:spPr/>
    </dgm:pt>
    <dgm:pt modelId="{2C583400-0567-4A66-8A1A-B70E23299B2D}" type="pres">
      <dgm:prSet presAssocID="{DF745FE9-B4BA-4F58-B68B-AFB0E8D2DD26}" presName="childComposite" presStyleCnt="0">
        <dgm:presLayoutVars>
          <dgm:chMax val="0"/>
          <dgm:chPref val="0"/>
        </dgm:presLayoutVars>
      </dgm:prSet>
      <dgm:spPr/>
    </dgm:pt>
    <dgm:pt modelId="{2849CBC3-2387-4343-B63E-85917F4C69F8}" type="pres">
      <dgm:prSet presAssocID="{DF745FE9-B4BA-4F58-B68B-AFB0E8D2DD26}" presName="ChildAccent" presStyleLbl="solidFgAcc1" presStyleIdx="0" presStyleCnt="4"/>
      <dgm:spPr/>
    </dgm:pt>
    <dgm:pt modelId="{199ABBF9-9E2B-4B1E-9068-B28C39D3C1F6}" type="pres">
      <dgm:prSet presAssocID="{DF745FE9-B4BA-4F58-B68B-AFB0E8D2DD26}" presName="Child" presStyleLbl="revTx" presStyleIdx="1" presStyleCnt="5" custLinFactNeighborY="-105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3ECBA9-719D-4AA8-B7A7-16A2EFBE745C}" type="pres">
      <dgm:prSet presAssocID="{6D9B49D9-0650-4AAC-9B3C-45445802561A}" presName="childComposite" presStyleCnt="0">
        <dgm:presLayoutVars>
          <dgm:chMax val="0"/>
          <dgm:chPref val="0"/>
        </dgm:presLayoutVars>
      </dgm:prSet>
      <dgm:spPr/>
    </dgm:pt>
    <dgm:pt modelId="{027A7B2E-726C-4240-9B40-E71FFBF38E02}" type="pres">
      <dgm:prSet presAssocID="{6D9B49D9-0650-4AAC-9B3C-45445802561A}" presName="ChildAccent" presStyleLbl="solidFgAcc1" presStyleIdx="1" presStyleCnt="4"/>
      <dgm:spPr/>
    </dgm:pt>
    <dgm:pt modelId="{D8F18530-ABEF-43BE-9336-2584A2908A9D}" type="pres">
      <dgm:prSet presAssocID="{6D9B49D9-0650-4AAC-9B3C-45445802561A}" presName="Child" presStyleLbl="revTx" presStyleIdx="2" presStyleCnt="5" custLinFactNeighborY="6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93ADC4-FF5B-4640-AA4D-807CF9F00744}" type="pres">
      <dgm:prSet presAssocID="{F5EB59E4-84AD-4436-850C-D99653F459C0}" presName="childComposite" presStyleCnt="0">
        <dgm:presLayoutVars>
          <dgm:chMax val="0"/>
          <dgm:chPref val="0"/>
        </dgm:presLayoutVars>
      </dgm:prSet>
      <dgm:spPr/>
    </dgm:pt>
    <dgm:pt modelId="{9B178D25-2BF2-4D62-B917-768B68D07909}" type="pres">
      <dgm:prSet presAssocID="{F5EB59E4-84AD-4436-850C-D99653F459C0}" presName="ChildAccent" presStyleLbl="solidFgAcc1" presStyleIdx="2" presStyleCnt="4"/>
      <dgm:spPr/>
    </dgm:pt>
    <dgm:pt modelId="{588B7999-56A0-4143-92C1-53F7E3E9D6EB}" type="pres">
      <dgm:prSet presAssocID="{F5EB59E4-84AD-4436-850C-D99653F459C0}" presName="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734E1D-84E0-4CBD-87EB-9AF566900CED}" type="pres">
      <dgm:prSet presAssocID="{E4786EF4-657E-4182-96F5-3A9385EBC811}" presName="childComposite" presStyleCnt="0">
        <dgm:presLayoutVars>
          <dgm:chMax val="0"/>
          <dgm:chPref val="0"/>
        </dgm:presLayoutVars>
      </dgm:prSet>
      <dgm:spPr/>
    </dgm:pt>
    <dgm:pt modelId="{037D3888-2502-4077-8BBC-3A08C2FECF60}" type="pres">
      <dgm:prSet presAssocID="{E4786EF4-657E-4182-96F5-3A9385EBC811}" presName="ChildAccent" presStyleLbl="solidFgAcc1" presStyleIdx="3" presStyleCnt="4"/>
      <dgm:spPr/>
    </dgm:pt>
    <dgm:pt modelId="{47AEB686-F4C6-45C3-8FF5-A7CADEAA59F6}" type="pres">
      <dgm:prSet presAssocID="{E4786EF4-657E-4182-96F5-3A9385EBC811}" presName="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F072DEF-1368-4BC9-AD1F-3FAC16E4DD5F}" type="presOf" srcId="{1D9059F2-111E-49FE-BDDD-94CF289CDF8C}" destId="{26DF54FC-7072-427A-A3B6-2F90F842B50A}" srcOrd="0" destOrd="0" presId="urn:microsoft.com/office/officeart/2008/layout/SquareAccentList"/>
    <dgm:cxn modelId="{22E8CBC8-DAE1-4366-B92C-CFF2CBA60443}" type="presOf" srcId="{42C61CC2-8306-43D0-862D-7FB3C101CEAD}" destId="{05B18CC9-98D5-4139-AB9E-2740BE842123}" srcOrd="0" destOrd="0" presId="urn:microsoft.com/office/officeart/2008/layout/SquareAccentList"/>
    <dgm:cxn modelId="{D8F60784-2B92-4585-809F-7F453AA288D5}" srcId="{42C61CC2-8306-43D0-862D-7FB3C101CEAD}" destId="{1D9059F2-111E-49FE-BDDD-94CF289CDF8C}" srcOrd="0" destOrd="0" parTransId="{DB969BF0-78DC-4BC9-95A6-EE61AF62806A}" sibTransId="{3D9CE036-BE4C-4542-9BCF-97FCFD256D34}"/>
    <dgm:cxn modelId="{C32FE373-41C7-4FA1-A109-3FEFBADE2F50}" srcId="{1D9059F2-111E-49FE-BDDD-94CF289CDF8C}" destId="{6D9B49D9-0650-4AAC-9B3C-45445802561A}" srcOrd="1" destOrd="0" parTransId="{11842B05-0289-4E8D-923E-7BE33F0242A4}" sibTransId="{82042474-0B39-4C4D-8026-22E9800897F5}"/>
    <dgm:cxn modelId="{B41081C0-9AE1-49C5-B424-727B36624742}" type="presOf" srcId="{F5EB59E4-84AD-4436-850C-D99653F459C0}" destId="{588B7999-56A0-4143-92C1-53F7E3E9D6EB}" srcOrd="0" destOrd="0" presId="urn:microsoft.com/office/officeart/2008/layout/SquareAccentList"/>
    <dgm:cxn modelId="{C9F28210-5455-438A-937D-91BFCC8251EE}" srcId="{1D9059F2-111E-49FE-BDDD-94CF289CDF8C}" destId="{F5EB59E4-84AD-4436-850C-D99653F459C0}" srcOrd="2" destOrd="0" parTransId="{3C585E02-1EE7-4436-8900-91DFF36261F0}" sibTransId="{9F0186A8-6D3F-4615-BBE1-842BB9B2BF31}"/>
    <dgm:cxn modelId="{DB1607B6-DCD0-4F58-A141-9CC8C6E4562C}" type="presOf" srcId="{DF745FE9-B4BA-4F58-B68B-AFB0E8D2DD26}" destId="{199ABBF9-9E2B-4B1E-9068-B28C39D3C1F6}" srcOrd="0" destOrd="0" presId="urn:microsoft.com/office/officeart/2008/layout/SquareAccentList"/>
    <dgm:cxn modelId="{CFCB2B66-221B-4425-9583-40827DDF84B2}" srcId="{1D9059F2-111E-49FE-BDDD-94CF289CDF8C}" destId="{E4786EF4-657E-4182-96F5-3A9385EBC811}" srcOrd="3" destOrd="0" parTransId="{0B71EA28-B898-4862-A706-B5459DD4C2AB}" sibTransId="{E1BE993F-75D7-4B83-BE75-E6DE75C30C53}"/>
    <dgm:cxn modelId="{5840C632-00F2-4178-88EF-556B9F8264C5}" srcId="{1D9059F2-111E-49FE-BDDD-94CF289CDF8C}" destId="{DF745FE9-B4BA-4F58-B68B-AFB0E8D2DD26}" srcOrd="0" destOrd="0" parTransId="{8DE0AB2D-5704-452E-8FFE-3CD703BFB903}" sibTransId="{7AB67A73-9343-4ACF-8EA0-78D7B2F9DA28}"/>
    <dgm:cxn modelId="{36CB205B-BEBE-44E1-AA27-12D2765A6ACE}" type="presOf" srcId="{E4786EF4-657E-4182-96F5-3A9385EBC811}" destId="{47AEB686-F4C6-45C3-8FF5-A7CADEAA59F6}" srcOrd="0" destOrd="0" presId="urn:microsoft.com/office/officeart/2008/layout/SquareAccentList"/>
    <dgm:cxn modelId="{221A14DB-F7F9-4BB5-B43B-B3736EA9DE78}" type="presOf" srcId="{6D9B49D9-0650-4AAC-9B3C-45445802561A}" destId="{D8F18530-ABEF-43BE-9336-2584A2908A9D}" srcOrd="0" destOrd="0" presId="urn:microsoft.com/office/officeart/2008/layout/SquareAccentList"/>
    <dgm:cxn modelId="{57ED21C4-7C9A-4C16-AC74-789EB3A6D52A}" type="presParOf" srcId="{05B18CC9-98D5-4139-AB9E-2740BE842123}" destId="{CD105E1B-CECF-4245-8DFD-B1F6877FE9B9}" srcOrd="0" destOrd="0" presId="urn:microsoft.com/office/officeart/2008/layout/SquareAccentList"/>
    <dgm:cxn modelId="{D1F11B04-C9C4-4569-91C4-525C5F7269E4}" type="presParOf" srcId="{CD105E1B-CECF-4245-8DFD-B1F6877FE9B9}" destId="{23A1AFBA-3034-4BA3-9513-75E51738513F}" srcOrd="0" destOrd="0" presId="urn:microsoft.com/office/officeart/2008/layout/SquareAccentList"/>
    <dgm:cxn modelId="{092DD9F1-0AFF-456E-8991-EA8227AABCFF}" type="presParOf" srcId="{23A1AFBA-3034-4BA3-9513-75E51738513F}" destId="{02289C04-411A-4537-B6E6-F8F8AA7327B0}" srcOrd="0" destOrd="0" presId="urn:microsoft.com/office/officeart/2008/layout/SquareAccentList"/>
    <dgm:cxn modelId="{BFBAA3E8-600B-4B07-ADE9-2A1C4AC17FB3}" type="presParOf" srcId="{23A1AFBA-3034-4BA3-9513-75E51738513F}" destId="{3A10C4E2-E355-4A81-A8A2-6C86A35CA7EF}" srcOrd="1" destOrd="0" presId="urn:microsoft.com/office/officeart/2008/layout/SquareAccentList"/>
    <dgm:cxn modelId="{558FE761-31B2-4215-A9E4-ED2CD41A835E}" type="presParOf" srcId="{23A1AFBA-3034-4BA3-9513-75E51738513F}" destId="{26DF54FC-7072-427A-A3B6-2F90F842B50A}" srcOrd="2" destOrd="0" presId="urn:microsoft.com/office/officeart/2008/layout/SquareAccentList"/>
    <dgm:cxn modelId="{B6A9072B-E879-4E76-A050-989482DAC89A}" type="presParOf" srcId="{CD105E1B-CECF-4245-8DFD-B1F6877FE9B9}" destId="{159349FF-FF57-4059-9BC8-4311DC2401DC}" srcOrd="1" destOrd="0" presId="urn:microsoft.com/office/officeart/2008/layout/SquareAccentList"/>
    <dgm:cxn modelId="{A857F7A4-F61E-4F78-8CC2-8FF8ECD7B98C}" type="presParOf" srcId="{159349FF-FF57-4059-9BC8-4311DC2401DC}" destId="{2C583400-0567-4A66-8A1A-B70E23299B2D}" srcOrd="0" destOrd="0" presId="urn:microsoft.com/office/officeart/2008/layout/SquareAccentList"/>
    <dgm:cxn modelId="{E6227FF8-F59F-48E3-8E44-73194DC74FB3}" type="presParOf" srcId="{2C583400-0567-4A66-8A1A-B70E23299B2D}" destId="{2849CBC3-2387-4343-B63E-85917F4C69F8}" srcOrd="0" destOrd="0" presId="urn:microsoft.com/office/officeart/2008/layout/SquareAccentList"/>
    <dgm:cxn modelId="{FE586377-0A93-444E-B9AF-262253C1F90F}" type="presParOf" srcId="{2C583400-0567-4A66-8A1A-B70E23299B2D}" destId="{199ABBF9-9E2B-4B1E-9068-B28C39D3C1F6}" srcOrd="1" destOrd="0" presId="urn:microsoft.com/office/officeart/2008/layout/SquareAccentList"/>
    <dgm:cxn modelId="{29E62F5B-51D7-4E6D-AAB5-352DB3F2969C}" type="presParOf" srcId="{159349FF-FF57-4059-9BC8-4311DC2401DC}" destId="{253ECBA9-719D-4AA8-B7A7-16A2EFBE745C}" srcOrd="1" destOrd="0" presId="urn:microsoft.com/office/officeart/2008/layout/SquareAccentList"/>
    <dgm:cxn modelId="{A6D9335F-C05F-4002-B140-79C517A77DD6}" type="presParOf" srcId="{253ECBA9-719D-4AA8-B7A7-16A2EFBE745C}" destId="{027A7B2E-726C-4240-9B40-E71FFBF38E02}" srcOrd="0" destOrd="0" presId="urn:microsoft.com/office/officeart/2008/layout/SquareAccentList"/>
    <dgm:cxn modelId="{2FEB37C3-1127-48E4-9C99-5F3355659436}" type="presParOf" srcId="{253ECBA9-719D-4AA8-B7A7-16A2EFBE745C}" destId="{D8F18530-ABEF-43BE-9336-2584A2908A9D}" srcOrd="1" destOrd="0" presId="urn:microsoft.com/office/officeart/2008/layout/SquareAccentList"/>
    <dgm:cxn modelId="{52A8ED49-9691-4109-8FD5-56A7A76813CE}" type="presParOf" srcId="{159349FF-FF57-4059-9BC8-4311DC2401DC}" destId="{7B93ADC4-FF5B-4640-AA4D-807CF9F00744}" srcOrd="2" destOrd="0" presId="urn:microsoft.com/office/officeart/2008/layout/SquareAccentList"/>
    <dgm:cxn modelId="{7DFA5436-0FCE-49F5-8599-440FF9DC6DFB}" type="presParOf" srcId="{7B93ADC4-FF5B-4640-AA4D-807CF9F00744}" destId="{9B178D25-2BF2-4D62-B917-768B68D07909}" srcOrd="0" destOrd="0" presId="urn:microsoft.com/office/officeart/2008/layout/SquareAccentList"/>
    <dgm:cxn modelId="{7B2E7917-74C3-4B41-9865-C1F2AFB1ECAE}" type="presParOf" srcId="{7B93ADC4-FF5B-4640-AA4D-807CF9F00744}" destId="{588B7999-56A0-4143-92C1-53F7E3E9D6EB}" srcOrd="1" destOrd="0" presId="urn:microsoft.com/office/officeart/2008/layout/SquareAccentList"/>
    <dgm:cxn modelId="{4A440F23-D2AF-4396-8D13-C55AE9CE33DB}" type="presParOf" srcId="{159349FF-FF57-4059-9BC8-4311DC2401DC}" destId="{E6734E1D-84E0-4CBD-87EB-9AF566900CED}" srcOrd="3" destOrd="0" presId="urn:microsoft.com/office/officeart/2008/layout/SquareAccentList"/>
    <dgm:cxn modelId="{6E9ABA47-4A7A-445D-BD6F-A0DEDAB09A1A}" type="presParOf" srcId="{E6734E1D-84E0-4CBD-87EB-9AF566900CED}" destId="{037D3888-2502-4077-8BBC-3A08C2FECF60}" srcOrd="0" destOrd="0" presId="urn:microsoft.com/office/officeart/2008/layout/SquareAccentList"/>
    <dgm:cxn modelId="{86E569AD-63E3-4375-B6FC-CF1106C3752E}" type="presParOf" srcId="{E6734E1D-84E0-4CBD-87EB-9AF566900CED}" destId="{47AEB686-F4C6-45C3-8FF5-A7CADEAA59F6}" srcOrd="1" destOrd="0" presId="urn:microsoft.com/office/officeart/2008/layout/SquareAccentList"/>
  </dgm:cxnLst>
  <dgm:bg>
    <a:solidFill>
      <a:schemeClr val="bg1"/>
    </a:solidFill>
  </dgm:bg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61CC2-8306-43D0-862D-7FB3C101CEA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D9059F2-111E-49FE-BDDD-94CF289CDF8C}">
      <dgm:prSet phldrT="[Texte]" custT="1"/>
      <dgm:spPr/>
      <dgm:t>
        <a:bodyPr/>
        <a:lstStyle/>
        <a:p>
          <a:r>
            <a:rPr lang="en-US" sz="1800" noProof="0" dirty="0" smtClean="0">
              <a:solidFill>
                <a:srgbClr val="6FA1E2"/>
              </a:solidFill>
            </a:rPr>
            <a:t>Decanter</a:t>
          </a:r>
          <a:endParaRPr lang="en-US" sz="1800" noProof="0" dirty="0">
            <a:solidFill>
              <a:srgbClr val="6FA1E2"/>
            </a:solidFill>
          </a:endParaRPr>
        </a:p>
      </dgm:t>
    </dgm:pt>
    <dgm:pt modelId="{DB969BF0-78DC-4BC9-95A6-EE61AF62806A}" type="parTrans" cxnId="{D8F60784-2B92-4585-809F-7F453AA288D5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3D9CE036-BE4C-4542-9BCF-97FCFD256D34}" type="sibTrans" cxnId="{D8F60784-2B92-4585-809F-7F453AA288D5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DF745FE9-B4BA-4F58-B68B-AFB0E8D2DD26}">
      <dgm:prSet phldrT="[Texte]" custT="1"/>
      <dgm:spPr/>
      <dgm:t>
        <a:bodyPr/>
        <a:lstStyle/>
        <a:p>
          <a:r>
            <a:rPr lang="fr-FR" sz="1000" dirty="0" smtClean="0">
              <a:solidFill>
                <a:srgbClr val="6FA1E2"/>
              </a:solidFill>
            </a:rPr>
            <a:t>Constant or variable </a:t>
          </a:r>
          <a:r>
            <a:rPr lang="fr-FR" sz="1000" dirty="0" err="1" smtClean="0">
              <a:solidFill>
                <a:srgbClr val="6FA1E2"/>
              </a:solidFill>
            </a:rPr>
            <a:t>level</a:t>
          </a:r>
          <a:endParaRPr lang="fr-FR" sz="1000" dirty="0">
            <a:solidFill>
              <a:srgbClr val="6FA1E2"/>
            </a:solidFill>
          </a:endParaRPr>
        </a:p>
      </dgm:t>
    </dgm:pt>
    <dgm:pt modelId="{8DE0AB2D-5704-452E-8FFE-3CD703BFB903}" type="parTrans" cxnId="{5840C632-00F2-4178-88EF-556B9F8264C5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7AB67A73-9343-4ACF-8EA0-78D7B2F9DA28}" type="sibTrans" cxnId="{5840C632-00F2-4178-88EF-556B9F8264C5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6D9B49D9-0650-4AAC-9B3C-45445802561A}">
      <dgm:prSet phldrT="[Texte]" custT="1"/>
      <dgm:spPr/>
      <dgm:t>
        <a:bodyPr/>
        <a:lstStyle/>
        <a:p>
          <a:r>
            <a:rPr lang="en-GB" sz="1000" dirty="0" smtClean="0">
              <a:solidFill>
                <a:srgbClr val="6FA1E2"/>
              </a:solidFill>
              <a:latin typeface="+mj-lt"/>
            </a:rPr>
            <a:t>Decanter featuring reflux phase selection</a:t>
          </a:r>
          <a:endParaRPr lang="fr-FR" sz="1000" dirty="0">
            <a:solidFill>
              <a:srgbClr val="6FA1E2"/>
            </a:solidFill>
            <a:latin typeface="+mj-lt"/>
          </a:endParaRPr>
        </a:p>
      </dgm:t>
    </dgm:pt>
    <dgm:pt modelId="{11842B05-0289-4E8D-923E-7BE33F0242A4}" type="parTrans" cxnId="{C32FE373-41C7-4FA1-A109-3FEFBADE2F50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82042474-0B39-4C4D-8026-22E9800897F5}" type="sibTrans" cxnId="{C32FE373-41C7-4FA1-A109-3FEFBADE2F50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F5EB59E4-84AD-4436-850C-D99653F459C0}">
      <dgm:prSet phldrT="[Texte]" custT="1"/>
      <dgm:spPr/>
      <dgm:t>
        <a:bodyPr/>
        <a:lstStyle/>
        <a:p>
          <a:r>
            <a:rPr lang="en-GB" sz="1000" dirty="0" smtClean="0">
              <a:solidFill>
                <a:srgbClr val="6FA1E2"/>
              </a:solidFill>
              <a:latin typeface="+mj-lt"/>
            </a:rPr>
            <a:t>Decanter total or partial by-pass</a:t>
          </a:r>
          <a:endParaRPr lang="fr-FR" sz="1000" dirty="0">
            <a:solidFill>
              <a:srgbClr val="6FA1E2"/>
            </a:solidFill>
            <a:latin typeface="+mj-lt"/>
          </a:endParaRPr>
        </a:p>
      </dgm:t>
    </dgm:pt>
    <dgm:pt modelId="{3C585E02-1EE7-4436-8900-91DFF36261F0}" type="parTrans" cxnId="{C9F28210-5455-438A-937D-91BFCC8251EE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9F0186A8-6D3F-4615-BBE1-842BB9B2BF31}" type="sibTrans" cxnId="{C9F28210-5455-438A-937D-91BFCC8251EE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E4786EF4-657E-4182-96F5-3A9385EBC811}">
      <dgm:prSet phldrT="[Texte]" custT="1"/>
      <dgm:spPr/>
      <dgm:t>
        <a:bodyPr/>
        <a:lstStyle/>
        <a:p>
          <a:r>
            <a:rPr lang="en-US" sz="1000" noProof="0" dirty="0" smtClean="0">
              <a:solidFill>
                <a:srgbClr val="6FA1E2"/>
              </a:solidFill>
            </a:rPr>
            <a:t>Possible specific thermodynamic model</a:t>
          </a:r>
          <a:endParaRPr lang="en-US" sz="1000" noProof="0" dirty="0">
            <a:solidFill>
              <a:srgbClr val="6FA1E2"/>
            </a:solidFill>
          </a:endParaRPr>
        </a:p>
      </dgm:t>
    </dgm:pt>
    <dgm:pt modelId="{0B71EA28-B898-4862-A706-B5459DD4C2AB}" type="parTrans" cxnId="{CFCB2B66-221B-4425-9583-40827DDF84B2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E1BE993F-75D7-4B83-BE75-E6DE75C30C53}" type="sibTrans" cxnId="{CFCB2B66-221B-4425-9583-40827DDF84B2}">
      <dgm:prSet/>
      <dgm:spPr/>
      <dgm:t>
        <a:bodyPr/>
        <a:lstStyle/>
        <a:p>
          <a:endParaRPr lang="fr-FR">
            <a:solidFill>
              <a:srgbClr val="6FA1E2"/>
            </a:solidFill>
          </a:endParaRPr>
        </a:p>
      </dgm:t>
    </dgm:pt>
    <dgm:pt modelId="{05B18CC9-98D5-4139-AB9E-2740BE842123}" type="pres">
      <dgm:prSet presAssocID="{42C61CC2-8306-43D0-862D-7FB3C101CEA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CD105E1B-CECF-4245-8DFD-B1F6877FE9B9}" type="pres">
      <dgm:prSet presAssocID="{1D9059F2-111E-49FE-BDDD-94CF289CDF8C}" presName="root" presStyleCnt="0">
        <dgm:presLayoutVars>
          <dgm:chMax/>
          <dgm:chPref/>
        </dgm:presLayoutVars>
      </dgm:prSet>
      <dgm:spPr/>
    </dgm:pt>
    <dgm:pt modelId="{23A1AFBA-3034-4BA3-9513-75E51738513F}" type="pres">
      <dgm:prSet presAssocID="{1D9059F2-111E-49FE-BDDD-94CF289CDF8C}" presName="rootComposite" presStyleCnt="0">
        <dgm:presLayoutVars/>
      </dgm:prSet>
      <dgm:spPr/>
    </dgm:pt>
    <dgm:pt modelId="{02289C04-411A-4537-B6E6-F8F8AA7327B0}" type="pres">
      <dgm:prSet presAssocID="{1D9059F2-111E-49FE-BDDD-94CF289CDF8C}" presName="ParentAccent" presStyleLbl="alignNode1" presStyleIdx="0" presStyleCnt="1"/>
      <dgm:spPr>
        <a:solidFill>
          <a:srgbClr val="6FA1E2"/>
        </a:solidFill>
      </dgm:spPr>
    </dgm:pt>
    <dgm:pt modelId="{3A10C4E2-E355-4A81-A8A2-6C86A35CA7EF}" type="pres">
      <dgm:prSet presAssocID="{1D9059F2-111E-49FE-BDDD-94CF289CDF8C}" presName="ParentSmallAccent" presStyleLbl="fgAcc1" presStyleIdx="0" presStyleCnt="1"/>
      <dgm:spPr/>
    </dgm:pt>
    <dgm:pt modelId="{26DF54FC-7072-427A-A3B6-2F90F842B50A}" type="pres">
      <dgm:prSet presAssocID="{1D9059F2-111E-49FE-BDDD-94CF289CDF8C}" presName="Parent" presStyleLbl="revTx" presStyleIdx="0" presStyleCnt="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9349FF-FF57-4059-9BC8-4311DC2401DC}" type="pres">
      <dgm:prSet presAssocID="{1D9059F2-111E-49FE-BDDD-94CF289CDF8C}" presName="childShape" presStyleCnt="0">
        <dgm:presLayoutVars>
          <dgm:chMax val="0"/>
          <dgm:chPref val="0"/>
        </dgm:presLayoutVars>
      </dgm:prSet>
      <dgm:spPr/>
    </dgm:pt>
    <dgm:pt modelId="{2C583400-0567-4A66-8A1A-B70E23299B2D}" type="pres">
      <dgm:prSet presAssocID="{DF745FE9-B4BA-4F58-B68B-AFB0E8D2DD26}" presName="childComposite" presStyleCnt="0">
        <dgm:presLayoutVars>
          <dgm:chMax val="0"/>
          <dgm:chPref val="0"/>
        </dgm:presLayoutVars>
      </dgm:prSet>
      <dgm:spPr/>
    </dgm:pt>
    <dgm:pt modelId="{2849CBC3-2387-4343-B63E-85917F4C69F8}" type="pres">
      <dgm:prSet presAssocID="{DF745FE9-B4BA-4F58-B68B-AFB0E8D2DD26}" presName="ChildAccent" presStyleLbl="solidFgAcc1" presStyleIdx="0" presStyleCnt="4"/>
      <dgm:spPr/>
    </dgm:pt>
    <dgm:pt modelId="{199ABBF9-9E2B-4B1E-9068-B28C39D3C1F6}" type="pres">
      <dgm:prSet presAssocID="{DF745FE9-B4BA-4F58-B68B-AFB0E8D2DD26}" presName="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3ECBA9-719D-4AA8-B7A7-16A2EFBE745C}" type="pres">
      <dgm:prSet presAssocID="{6D9B49D9-0650-4AAC-9B3C-45445802561A}" presName="childComposite" presStyleCnt="0">
        <dgm:presLayoutVars>
          <dgm:chMax val="0"/>
          <dgm:chPref val="0"/>
        </dgm:presLayoutVars>
      </dgm:prSet>
      <dgm:spPr/>
    </dgm:pt>
    <dgm:pt modelId="{027A7B2E-726C-4240-9B40-E71FFBF38E02}" type="pres">
      <dgm:prSet presAssocID="{6D9B49D9-0650-4AAC-9B3C-45445802561A}" presName="ChildAccent" presStyleLbl="solidFgAcc1" presStyleIdx="1" presStyleCnt="4"/>
      <dgm:spPr/>
    </dgm:pt>
    <dgm:pt modelId="{D8F18530-ABEF-43BE-9336-2584A2908A9D}" type="pres">
      <dgm:prSet presAssocID="{6D9B49D9-0650-4AAC-9B3C-45445802561A}" presName="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93ADC4-FF5B-4640-AA4D-807CF9F00744}" type="pres">
      <dgm:prSet presAssocID="{F5EB59E4-84AD-4436-850C-D99653F459C0}" presName="childComposite" presStyleCnt="0">
        <dgm:presLayoutVars>
          <dgm:chMax val="0"/>
          <dgm:chPref val="0"/>
        </dgm:presLayoutVars>
      </dgm:prSet>
      <dgm:spPr/>
    </dgm:pt>
    <dgm:pt modelId="{9B178D25-2BF2-4D62-B917-768B68D07909}" type="pres">
      <dgm:prSet presAssocID="{F5EB59E4-84AD-4436-850C-D99653F459C0}" presName="ChildAccent" presStyleLbl="solidFgAcc1" presStyleIdx="2" presStyleCnt="4"/>
      <dgm:spPr/>
    </dgm:pt>
    <dgm:pt modelId="{588B7999-56A0-4143-92C1-53F7E3E9D6EB}" type="pres">
      <dgm:prSet presAssocID="{F5EB59E4-84AD-4436-850C-D99653F459C0}" presName="Child" presStyleLbl="revTx" presStyleIdx="3" presStyleCnt="5" custLinFactNeighborY="162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734E1D-84E0-4CBD-87EB-9AF566900CED}" type="pres">
      <dgm:prSet presAssocID="{E4786EF4-657E-4182-96F5-3A9385EBC811}" presName="childComposite" presStyleCnt="0">
        <dgm:presLayoutVars>
          <dgm:chMax val="0"/>
          <dgm:chPref val="0"/>
        </dgm:presLayoutVars>
      </dgm:prSet>
      <dgm:spPr/>
    </dgm:pt>
    <dgm:pt modelId="{037D3888-2502-4077-8BBC-3A08C2FECF60}" type="pres">
      <dgm:prSet presAssocID="{E4786EF4-657E-4182-96F5-3A9385EBC811}" presName="ChildAccent" presStyleLbl="solidFgAcc1" presStyleIdx="3" presStyleCnt="4"/>
      <dgm:spPr/>
    </dgm:pt>
    <dgm:pt modelId="{47AEB686-F4C6-45C3-8FF5-A7CADEAA59F6}" type="pres">
      <dgm:prSet presAssocID="{E4786EF4-657E-4182-96F5-3A9385EBC811}" presName="Child" presStyleLbl="revTx" presStyleIdx="4" presStyleCnt="5" custLinFactNeighborX="4223" custLinFactNeighborY="16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CAB0CCE-CF2E-4805-999A-166BF53EA5DE}" type="presOf" srcId="{DF745FE9-B4BA-4F58-B68B-AFB0E8D2DD26}" destId="{199ABBF9-9E2B-4B1E-9068-B28C39D3C1F6}" srcOrd="0" destOrd="0" presId="urn:microsoft.com/office/officeart/2008/layout/SquareAccentList"/>
    <dgm:cxn modelId="{E2CE60C4-0983-4DE9-9CAA-5B0EEA897916}" type="presOf" srcId="{6D9B49D9-0650-4AAC-9B3C-45445802561A}" destId="{D8F18530-ABEF-43BE-9336-2584A2908A9D}" srcOrd="0" destOrd="0" presId="urn:microsoft.com/office/officeart/2008/layout/SquareAccentList"/>
    <dgm:cxn modelId="{C32FE373-41C7-4FA1-A109-3FEFBADE2F50}" srcId="{1D9059F2-111E-49FE-BDDD-94CF289CDF8C}" destId="{6D9B49D9-0650-4AAC-9B3C-45445802561A}" srcOrd="1" destOrd="0" parTransId="{11842B05-0289-4E8D-923E-7BE33F0242A4}" sibTransId="{82042474-0B39-4C4D-8026-22E9800897F5}"/>
    <dgm:cxn modelId="{7BE4E97C-DC37-4AA0-918B-1D354B1D0121}" type="presOf" srcId="{F5EB59E4-84AD-4436-850C-D99653F459C0}" destId="{588B7999-56A0-4143-92C1-53F7E3E9D6EB}" srcOrd="0" destOrd="0" presId="urn:microsoft.com/office/officeart/2008/layout/SquareAccentList"/>
    <dgm:cxn modelId="{D8F60784-2B92-4585-809F-7F453AA288D5}" srcId="{42C61CC2-8306-43D0-862D-7FB3C101CEAD}" destId="{1D9059F2-111E-49FE-BDDD-94CF289CDF8C}" srcOrd="0" destOrd="0" parTransId="{DB969BF0-78DC-4BC9-95A6-EE61AF62806A}" sibTransId="{3D9CE036-BE4C-4542-9BCF-97FCFD256D34}"/>
    <dgm:cxn modelId="{C9F28210-5455-438A-937D-91BFCC8251EE}" srcId="{1D9059F2-111E-49FE-BDDD-94CF289CDF8C}" destId="{F5EB59E4-84AD-4436-850C-D99653F459C0}" srcOrd="2" destOrd="0" parTransId="{3C585E02-1EE7-4436-8900-91DFF36261F0}" sibTransId="{9F0186A8-6D3F-4615-BBE1-842BB9B2BF31}"/>
    <dgm:cxn modelId="{AA736C68-CE37-42DF-B612-8443521BA10A}" type="presOf" srcId="{1D9059F2-111E-49FE-BDDD-94CF289CDF8C}" destId="{26DF54FC-7072-427A-A3B6-2F90F842B50A}" srcOrd="0" destOrd="0" presId="urn:microsoft.com/office/officeart/2008/layout/SquareAccentList"/>
    <dgm:cxn modelId="{5840C632-00F2-4178-88EF-556B9F8264C5}" srcId="{1D9059F2-111E-49FE-BDDD-94CF289CDF8C}" destId="{DF745FE9-B4BA-4F58-B68B-AFB0E8D2DD26}" srcOrd="0" destOrd="0" parTransId="{8DE0AB2D-5704-452E-8FFE-3CD703BFB903}" sibTransId="{7AB67A73-9343-4ACF-8EA0-78D7B2F9DA28}"/>
    <dgm:cxn modelId="{E3FF7ED3-40CA-436A-9A06-62DCF938C86B}" type="presOf" srcId="{42C61CC2-8306-43D0-862D-7FB3C101CEAD}" destId="{05B18CC9-98D5-4139-AB9E-2740BE842123}" srcOrd="0" destOrd="0" presId="urn:microsoft.com/office/officeart/2008/layout/SquareAccentList"/>
    <dgm:cxn modelId="{DABABB9E-9C02-4D46-9226-3D77896DDED5}" type="presOf" srcId="{E4786EF4-657E-4182-96F5-3A9385EBC811}" destId="{47AEB686-F4C6-45C3-8FF5-A7CADEAA59F6}" srcOrd="0" destOrd="0" presId="urn:microsoft.com/office/officeart/2008/layout/SquareAccentList"/>
    <dgm:cxn modelId="{CFCB2B66-221B-4425-9583-40827DDF84B2}" srcId="{1D9059F2-111E-49FE-BDDD-94CF289CDF8C}" destId="{E4786EF4-657E-4182-96F5-3A9385EBC811}" srcOrd="3" destOrd="0" parTransId="{0B71EA28-B898-4862-A706-B5459DD4C2AB}" sibTransId="{E1BE993F-75D7-4B83-BE75-E6DE75C30C53}"/>
    <dgm:cxn modelId="{86C64F8F-2E26-4E25-82A7-D1244BF40072}" type="presParOf" srcId="{05B18CC9-98D5-4139-AB9E-2740BE842123}" destId="{CD105E1B-CECF-4245-8DFD-B1F6877FE9B9}" srcOrd="0" destOrd="0" presId="urn:microsoft.com/office/officeart/2008/layout/SquareAccentList"/>
    <dgm:cxn modelId="{E3E9B84E-5531-444B-AD53-32665C4C2662}" type="presParOf" srcId="{CD105E1B-CECF-4245-8DFD-B1F6877FE9B9}" destId="{23A1AFBA-3034-4BA3-9513-75E51738513F}" srcOrd="0" destOrd="0" presId="urn:microsoft.com/office/officeart/2008/layout/SquareAccentList"/>
    <dgm:cxn modelId="{1BB334BF-7C71-4919-8654-73B1C8ABD5FE}" type="presParOf" srcId="{23A1AFBA-3034-4BA3-9513-75E51738513F}" destId="{02289C04-411A-4537-B6E6-F8F8AA7327B0}" srcOrd="0" destOrd="0" presId="urn:microsoft.com/office/officeart/2008/layout/SquareAccentList"/>
    <dgm:cxn modelId="{A3994AA7-3A0C-4652-8FAE-59D767E62B85}" type="presParOf" srcId="{23A1AFBA-3034-4BA3-9513-75E51738513F}" destId="{3A10C4E2-E355-4A81-A8A2-6C86A35CA7EF}" srcOrd="1" destOrd="0" presId="urn:microsoft.com/office/officeart/2008/layout/SquareAccentList"/>
    <dgm:cxn modelId="{AC1B25B3-CEB5-4804-8CAB-D8405C5DFA62}" type="presParOf" srcId="{23A1AFBA-3034-4BA3-9513-75E51738513F}" destId="{26DF54FC-7072-427A-A3B6-2F90F842B50A}" srcOrd="2" destOrd="0" presId="urn:microsoft.com/office/officeart/2008/layout/SquareAccentList"/>
    <dgm:cxn modelId="{55746DA9-A3BA-442E-A2C8-8C8C81DE7F53}" type="presParOf" srcId="{CD105E1B-CECF-4245-8DFD-B1F6877FE9B9}" destId="{159349FF-FF57-4059-9BC8-4311DC2401DC}" srcOrd="1" destOrd="0" presId="urn:microsoft.com/office/officeart/2008/layout/SquareAccentList"/>
    <dgm:cxn modelId="{77BC33FB-E467-4601-B41D-F5C0079D3F8B}" type="presParOf" srcId="{159349FF-FF57-4059-9BC8-4311DC2401DC}" destId="{2C583400-0567-4A66-8A1A-B70E23299B2D}" srcOrd="0" destOrd="0" presId="urn:microsoft.com/office/officeart/2008/layout/SquareAccentList"/>
    <dgm:cxn modelId="{5A6BDBA3-03E9-4F5A-AFF9-9ACB9999FCD1}" type="presParOf" srcId="{2C583400-0567-4A66-8A1A-B70E23299B2D}" destId="{2849CBC3-2387-4343-B63E-85917F4C69F8}" srcOrd="0" destOrd="0" presId="urn:microsoft.com/office/officeart/2008/layout/SquareAccentList"/>
    <dgm:cxn modelId="{FEA7AAD3-62C8-4192-9DA4-2A80240EC517}" type="presParOf" srcId="{2C583400-0567-4A66-8A1A-B70E23299B2D}" destId="{199ABBF9-9E2B-4B1E-9068-B28C39D3C1F6}" srcOrd="1" destOrd="0" presId="urn:microsoft.com/office/officeart/2008/layout/SquareAccentList"/>
    <dgm:cxn modelId="{B63E2BCF-1BFE-48A8-ADBE-EAEB30B43184}" type="presParOf" srcId="{159349FF-FF57-4059-9BC8-4311DC2401DC}" destId="{253ECBA9-719D-4AA8-B7A7-16A2EFBE745C}" srcOrd="1" destOrd="0" presId="urn:microsoft.com/office/officeart/2008/layout/SquareAccentList"/>
    <dgm:cxn modelId="{8C77BF6E-1D9D-4A4C-AD4D-D3B74F3D0E60}" type="presParOf" srcId="{253ECBA9-719D-4AA8-B7A7-16A2EFBE745C}" destId="{027A7B2E-726C-4240-9B40-E71FFBF38E02}" srcOrd="0" destOrd="0" presId="urn:microsoft.com/office/officeart/2008/layout/SquareAccentList"/>
    <dgm:cxn modelId="{913588DA-3678-412C-9ACA-B45C3F33F2A8}" type="presParOf" srcId="{253ECBA9-719D-4AA8-B7A7-16A2EFBE745C}" destId="{D8F18530-ABEF-43BE-9336-2584A2908A9D}" srcOrd="1" destOrd="0" presId="urn:microsoft.com/office/officeart/2008/layout/SquareAccentList"/>
    <dgm:cxn modelId="{5129D74B-0A0A-45F7-AA63-B71A39740850}" type="presParOf" srcId="{159349FF-FF57-4059-9BC8-4311DC2401DC}" destId="{7B93ADC4-FF5B-4640-AA4D-807CF9F00744}" srcOrd="2" destOrd="0" presId="urn:microsoft.com/office/officeart/2008/layout/SquareAccentList"/>
    <dgm:cxn modelId="{E8A08A8F-E3E1-4146-A3E5-25E36FDD8337}" type="presParOf" srcId="{7B93ADC4-FF5B-4640-AA4D-807CF9F00744}" destId="{9B178D25-2BF2-4D62-B917-768B68D07909}" srcOrd="0" destOrd="0" presId="urn:microsoft.com/office/officeart/2008/layout/SquareAccentList"/>
    <dgm:cxn modelId="{B0D33D67-A0B5-47F9-A62B-F37FD21DB271}" type="presParOf" srcId="{7B93ADC4-FF5B-4640-AA4D-807CF9F00744}" destId="{588B7999-56A0-4143-92C1-53F7E3E9D6EB}" srcOrd="1" destOrd="0" presId="urn:microsoft.com/office/officeart/2008/layout/SquareAccentList"/>
    <dgm:cxn modelId="{EB08E05A-FFC2-441C-9D3D-E46637EC7B5C}" type="presParOf" srcId="{159349FF-FF57-4059-9BC8-4311DC2401DC}" destId="{E6734E1D-84E0-4CBD-87EB-9AF566900CED}" srcOrd="3" destOrd="0" presId="urn:microsoft.com/office/officeart/2008/layout/SquareAccentList"/>
    <dgm:cxn modelId="{7CF229C9-30B2-45C3-BD88-E80486C5B618}" type="presParOf" srcId="{E6734E1D-84E0-4CBD-87EB-9AF566900CED}" destId="{037D3888-2502-4077-8BBC-3A08C2FECF60}" srcOrd="0" destOrd="0" presId="urn:microsoft.com/office/officeart/2008/layout/SquareAccentList"/>
    <dgm:cxn modelId="{318B2848-2BF0-4882-A822-F153D8051A7C}" type="presParOf" srcId="{E6734E1D-84E0-4CBD-87EB-9AF566900CED}" destId="{47AEB686-F4C6-45C3-8FF5-A7CADEAA59F6}" srcOrd="1" destOrd="0" presId="urn:microsoft.com/office/officeart/2008/layout/SquareAccentList"/>
  </dgm:cxnLst>
  <dgm:bg>
    <a:solidFill>
      <a:schemeClr val="bg1"/>
    </a:solidFill>
  </dgm:bg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89C04-411A-4537-B6E6-F8F8AA7327B0}">
      <dsp:nvSpPr>
        <dsp:cNvPr id="0" name=""/>
        <dsp:cNvSpPr/>
      </dsp:nvSpPr>
      <dsp:spPr>
        <a:xfrm>
          <a:off x="6359" y="359840"/>
          <a:ext cx="1702631" cy="200309"/>
        </a:xfrm>
        <a:prstGeom prst="rect">
          <a:avLst/>
        </a:prstGeom>
        <a:solidFill>
          <a:srgbClr val="6FA1E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0C4E2-E355-4A81-A8A2-6C86A35CA7EF}">
      <dsp:nvSpPr>
        <dsp:cNvPr id="0" name=""/>
        <dsp:cNvSpPr/>
      </dsp:nvSpPr>
      <dsp:spPr>
        <a:xfrm>
          <a:off x="6359" y="435068"/>
          <a:ext cx="125081" cy="1250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F54FC-7072-427A-A3B6-2F90F842B50A}">
      <dsp:nvSpPr>
        <dsp:cNvPr id="0" name=""/>
        <dsp:cNvSpPr/>
      </dsp:nvSpPr>
      <dsp:spPr>
        <a:xfrm>
          <a:off x="6359" y="0"/>
          <a:ext cx="1702631" cy="3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rgbClr val="6FA1E2"/>
              </a:solidFill>
            </a:rPr>
            <a:t>Condenser</a:t>
          </a:r>
          <a:endParaRPr lang="fr-FR" sz="1800" kern="1200" dirty="0">
            <a:solidFill>
              <a:srgbClr val="6FA1E2"/>
            </a:solidFill>
          </a:endParaRPr>
        </a:p>
      </dsp:txBody>
      <dsp:txXfrm>
        <a:off x="6359" y="0"/>
        <a:ext cx="1702631" cy="359840"/>
      </dsp:txXfrm>
    </dsp:sp>
    <dsp:sp modelId="{2849CBC3-2387-4343-B63E-85917F4C69F8}">
      <dsp:nvSpPr>
        <dsp:cNvPr id="0" name=""/>
        <dsp:cNvSpPr/>
      </dsp:nvSpPr>
      <dsp:spPr>
        <a:xfrm>
          <a:off x="6359" y="726629"/>
          <a:ext cx="125078" cy="12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ABBF9-9E2B-4B1E-9068-B28C39D3C1F6}">
      <dsp:nvSpPr>
        <dsp:cNvPr id="0" name=""/>
        <dsp:cNvSpPr/>
      </dsp:nvSpPr>
      <dsp:spPr>
        <a:xfrm>
          <a:off x="125543" y="612522"/>
          <a:ext cx="1583447" cy="291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rgbClr val="6FA1E2"/>
              </a:solidFill>
            </a:rPr>
            <a:t>1 or 2 condensation stages</a:t>
          </a:r>
          <a:endParaRPr lang="fr-FR" sz="1000" kern="1200" dirty="0">
            <a:solidFill>
              <a:srgbClr val="6FA1E2"/>
            </a:solidFill>
          </a:endParaRPr>
        </a:p>
      </dsp:txBody>
      <dsp:txXfrm>
        <a:off x="125543" y="612522"/>
        <a:ext cx="1583447" cy="291558"/>
      </dsp:txXfrm>
    </dsp:sp>
    <dsp:sp modelId="{027A7B2E-726C-4240-9B40-E71FFBF38E02}">
      <dsp:nvSpPr>
        <dsp:cNvPr id="0" name=""/>
        <dsp:cNvSpPr/>
      </dsp:nvSpPr>
      <dsp:spPr>
        <a:xfrm>
          <a:off x="6359" y="1018187"/>
          <a:ext cx="125078" cy="12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18530-ABEF-43BE-9336-2584A2908A9D}">
      <dsp:nvSpPr>
        <dsp:cNvPr id="0" name=""/>
        <dsp:cNvSpPr/>
      </dsp:nvSpPr>
      <dsp:spPr>
        <a:xfrm>
          <a:off x="125543" y="952811"/>
          <a:ext cx="1583447" cy="291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>
              <a:solidFill>
                <a:srgbClr val="6FA1E2"/>
              </a:solidFill>
            </a:rPr>
            <a:t>Rigorous calculation of heat  exchange coefficient</a:t>
          </a:r>
          <a:endParaRPr lang="en-US" sz="1000" kern="1200" noProof="0" dirty="0">
            <a:solidFill>
              <a:srgbClr val="6FA1E2"/>
            </a:solidFill>
          </a:endParaRPr>
        </a:p>
      </dsp:txBody>
      <dsp:txXfrm>
        <a:off x="125543" y="952811"/>
        <a:ext cx="1583447" cy="291558"/>
      </dsp:txXfrm>
    </dsp:sp>
    <dsp:sp modelId="{9B178D25-2BF2-4D62-B917-768B68D07909}">
      <dsp:nvSpPr>
        <dsp:cNvPr id="0" name=""/>
        <dsp:cNvSpPr/>
      </dsp:nvSpPr>
      <dsp:spPr>
        <a:xfrm>
          <a:off x="6359" y="1309745"/>
          <a:ext cx="125078" cy="12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B7999-56A0-4143-92C1-53F7E3E9D6EB}">
      <dsp:nvSpPr>
        <dsp:cNvPr id="0" name=""/>
        <dsp:cNvSpPr/>
      </dsp:nvSpPr>
      <dsp:spPr>
        <a:xfrm>
          <a:off x="125543" y="1226505"/>
          <a:ext cx="1583447" cy="291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>
              <a:solidFill>
                <a:srgbClr val="6FA1E2"/>
              </a:solidFill>
            </a:rPr>
            <a:t>Thermal fluid choice</a:t>
          </a:r>
          <a:endParaRPr lang="en-US" sz="1000" kern="1200" noProof="0" dirty="0">
            <a:solidFill>
              <a:srgbClr val="6FA1E2"/>
            </a:solidFill>
          </a:endParaRPr>
        </a:p>
      </dsp:txBody>
      <dsp:txXfrm>
        <a:off x="125543" y="1226505"/>
        <a:ext cx="1583447" cy="291558"/>
      </dsp:txXfrm>
    </dsp:sp>
    <dsp:sp modelId="{037D3888-2502-4077-8BBC-3A08C2FECF60}">
      <dsp:nvSpPr>
        <dsp:cNvPr id="0" name=""/>
        <dsp:cNvSpPr/>
      </dsp:nvSpPr>
      <dsp:spPr>
        <a:xfrm>
          <a:off x="6359" y="1601303"/>
          <a:ext cx="125078" cy="12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EB686-F4C6-45C3-8FF5-A7CADEAA59F6}">
      <dsp:nvSpPr>
        <dsp:cNvPr id="0" name=""/>
        <dsp:cNvSpPr/>
      </dsp:nvSpPr>
      <dsp:spPr>
        <a:xfrm>
          <a:off x="125543" y="1518064"/>
          <a:ext cx="1583447" cy="291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>
              <a:solidFill>
                <a:srgbClr val="6FA1E2"/>
              </a:solidFill>
            </a:rPr>
            <a:t>Non-condensable calculations</a:t>
          </a:r>
          <a:endParaRPr lang="en-US" sz="1000" kern="1200" noProof="0" dirty="0">
            <a:solidFill>
              <a:srgbClr val="6FA1E2"/>
            </a:solidFill>
          </a:endParaRPr>
        </a:p>
      </dsp:txBody>
      <dsp:txXfrm>
        <a:off x="125543" y="1518064"/>
        <a:ext cx="1583447" cy="291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89C04-411A-4537-B6E6-F8F8AA7327B0}">
      <dsp:nvSpPr>
        <dsp:cNvPr id="0" name=""/>
        <dsp:cNvSpPr/>
      </dsp:nvSpPr>
      <dsp:spPr>
        <a:xfrm>
          <a:off x="6359" y="359840"/>
          <a:ext cx="1702631" cy="200309"/>
        </a:xfrm>
        <a:prstGeom prst="rect">
          <a:avLst/>
        </a:prstGeom>
        <a:solidFill>
          <a:srgbClr val="6FA1E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0C4E2-E355-4A81-A8A2-6C86A35CA7EF}">
      <dsp:nvSpPr>
        <dsp:cNvPr id="0" name=""/>
        <dsp:cNvSpPr/>
      </dsp:nvSpPr>
      <dsp:spPr>
        <a:xfrm>
          <a:off x="6359" y="435068"/>
          <a:ext cx="125081" cy="1250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F54FC-7072-427A-A3B6-2F90F842B50A}">
      <dsp:nvSpPr>
        <dsp:cNvPr id="0" name=""/>
        <dsp:cNvSpPr/>
      </dsp:nvSpPr>
      <dsp:spPr>
        <a:xfrm>
          <a:off x="6359" y="0"/>
          <a:ext cx="1702631" cy="3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6FA1E2"/>
              </a:solidFill>
            </a:rPr>
            <a:t>Decanter</a:t>
          </a:r>
          <a:endParaRPr lang="en-US" sz="1800" kern="1200" noProof="0" dirty="0">
            <a:solidFill>
              <a:srgbClr val="6FA1E2"/>
            </a:solidFill>
          </a:endParaRPr>
        </a:p>
      </dsp:txBody>
      <dsp:txXfrm>
        <a:off x="6359" y="0"/>
        <a:ext cx="1702631" cy="359840"/>
      </dsp:txXfrm>
    </dsp:sp>
    <dsp:sp modelId="{2849CBC3-2387-4343-B63E-85917F4C69F8}">
      <dsp:nvSpPr>
        <dsp:cNvPr id="0" name=""/>
        <dsp:cNvSpPr/>
      </dsp:nvSpPr>
      <dsp:spPr>
        <a:xfrm>
          <a:off x="6359" y="726629"/>
          <a:ext cx="125078" cy="12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ABBF9-9E2B-4B1E-9068-B28C39D3C1F6}">
      <dsp:nvSpPr>
        <dsp:cNvPr id="0" name=""/>
        <dsp:cNvSpPr/>
      </dsp:nvSpPr>
      <dsp:spPr>
        <a:xfrm>
          <a:off x="125543" y="643389"/>
          <a:ext cx="1583447" cy="291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rgbClr val="6FA1E2"/>
              </a:solidFill>
            </a:rPr>
            <a:t>Constant or variable </a:t>
          </a:r>
          <a:r>
            <a:rPr lang="fr-FR" sz="1000" kern="1200" dirty="0" err="1" smtClean="0">
              <a:solidFill>
                <a:srgbClr val="6FA1E2"/>
              </a:solidFill>
            </a:rPr>
            <a:t>level</a:t>
          </a:r>
          <a:endParaRPr lang="fr-FR" sz="1000" kern="1200" dirty="0">
            <a:solidFill>
              <a:srgbClr val="6FA1E2"/>
            </a:solidFill>
          </a:endParaRPr>
        </a:p>
      </dsp:txBody>
      <dsp:txXfrm>
        <a:off x="125543" y="643389"/>
        <a:ext cx="1583447" cy="291558"/>
      </dsp:txXfrm>
    </dsp:sp>
    <dsp:sp modelId="{027A7B2E-726C-4240-9B40-E71FFBF38E02}">
      <dsp:nvSpPr>
        <dsp:cNvPr id="0" name=""/>
        <dsp:cNvSpPr/>
      </dsp:nvSpPr>
      <dsp:spPr>
        <a:xfrm>
          <a:off x="6359" y="1018187"/>
          <a:ext cx="125078" cy="12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18530-ABEF-43BE-9336-2584A2908A9D}">
      <dsp:nvSpPr>
        <dsp:cNvPr id="0" name=""/>
        <dsp:cNvSpPr/>
      </dsp:nvSpPr>
      <dsp:spPr>
        <a:xfrm>
          <a:off x="125543" y="934947"/>
          <a:ext cx="1583447" cy="291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6FA1E2"/>
              </a:solidFill>
              <a:latin typeface="+mj-lt"/>
            </a:rPr>
            <a:t>Decanter featuring reflux phase selection</a:t>
          </a:r>
          <a:endParaRPr lang="fr-FR" sz="1000" kern="1200" dirty="0">
            <a:solidFill>
              <a:srgbClr val="6FA1E2"/>
            </a:solidFill>
            <a:latin typeface="+mj-lt"/>
          </a:endParaRPr>
        </a:p>
      </dsp:txBody>
      <dsp:txXfrm>
        <a:off x="125543" y="934947"/>
        <a:ext cx="1583447" cy="291558"/>
      </dsp:txXfrm>
    </dsp:sp>
    <dsp:sp modelId="{9B178D25-2BF2-4D62-B917-768B68D07909}">
      <dsp:nvSpPr>
        <dsp:cNvPr id="0" name=""/>
        <dsp:cNvSpPr/>
      </dsp:nvSpPr>
      <dsp:spPr>
        <a:xfrm>
          <a:off x="6359" y="1309745"/>
          <a:ext cx="125078" cy="12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B7999-56A0-4143-92C1-53F7E3E9D6EB}">
      <dsp:nvSpPr>
        <dsp:cNvPr id="0" name=""/>
        <dsp:cNvSpPr/>
      </dsp:nvSpPr>
      <dsp:spPr>
        <a:xfrm>
          <a:off x="125543" y="1273779"/>
          <a:ext cx="1583447" cy="291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rgbClr val="6FA1E2"/>
              </a:solidFill>
              <a:latin typeface="+mj-lt"/>
            </a:rPr>
            <a:t>Decanter total or partial by-pass</a:t>
          </a:r>
          <a:endParaRPr lang="fr-FR" sz="1000" kern="1200" dirty="0">
            <a:solidFill>
              <a:srgbClr val="6FA1E2"/>
            </a:solidFill>
            <a:latin typeface="+mj-lt"/>
          </a:endParaRPr>
        </a:p>
      </dsp:txBody>
      <dsp:txXfrm>
        <a:off x="125543" y="1273779"/>
        <a:ext cx="1583447" cy="291558"/>
      </dsp:txXfrm>
    </dsp:sp>
    <dsp:sp modelId="{037D3888-2502-4077-8BBC-3A08C2FECF60}">
      <dsp:nvSpPr>
        <dsp:cNvPr id="0" name=""/>
        <dsp:cNvSpPr/>
      </dsp:nvSpPr>
      <dsp:spPr>
        <a:xfrm>
          <a:off x="6359" y="1601303"/>
          <a:ext cx="125078" cy="12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EB686-F4C6-45C3-8FF5-A7CADEAA59F6}">
      <dsp:nvSpPr>
        <dsp:cNvPr id="0" name=""/>
        <dsp:cNvSpPr/>
      </dsp:nvSpPr>
      <dsp:spPr>
        <a:xfrm>
          <a:off x="131903" y="1520743"/>
          <a:ext cx="1583447" cy="291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>
              <a:solidFill>
                <a:srgbClr val="6FA1E2"/>
              </a:solidFill>
            </a:rPr>
            <a:t>Possible specific thermodynamic model</a:t>
          </a:r>
          <a:endParaRPr lang="en-US" sz="1000" kern="1200" noProof="0" dirty="0">
            <a:solidFill>
              <a:srgbClr val="6FA1E2"/>
            </a:solidFill>
          </a:endParaRPr>
        </a:p>
      </dsp:txBody>
      <dsp:txXfrm>
        <a:off x="131903" y="1520743"/>
        <a:ext cx="1583447" cy="291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26" Type="http://schemas.openxmlformats.org/officeDocument/2006/relationships/image" Target="../media/image124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3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image" Target="../media/image100.png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24" Type="http://schemas.openxmlformats.org/officeDocument/2006/relationships/image" Target="../media/image122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23" Type="http://schemas.openxmlformats.org/officeDocument/2006/relationships/image" Target="../media/image15.png"/><Relationship Id="rId28" Type="http://schemas.openxmlformats.org/officeDocument/2006/relationships/image" Target="../media/image126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Relationship Id="rId27" Type="http://schemas.openxmlformats.org/officeDocument/2006/relationships/image" Target="../media/image1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A889E-DED6-4554-87F4-F7461E33E73A}" type="datetimeFigureOut">
              <a:rPr lang="fr-FR" smtClean="0"/>
              <a:t>21/11/2013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C9BEE-30C0-409C-A1BC-C5CED1C10F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10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A53B6-90DA-43E4-8417-099F374D8CCF}" type="datetimeFigureOut">
              <a:rPr lang="fr-FR" smtClean="0"/>
              <a:pPr/>
              <a:t>21/11/2013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07CD2-45D1-4B5C-B809-24C7F6D817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58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7CD2-45D1-4B5C-B809-24C7F6D8177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451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46907-66E6-407C-8948-EBDCC0C7830F}" type="slidenum">
              <a:rPr lang="fr-FR"/>
              <a:pPr/>
              <a:t>13</a:t>
            </a:fld>
            <a:endParaRPr lang="fr-FR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AA093-3673-4906-A850-158C3FC183C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770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AA093-3673-4906-A850-158C3FC183C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77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AA093-3673-4906-A850-158C3FC183C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770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46623" y="9431485"/>
            <a:ext cx="2922215" cy="45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080" tIns="44040" rIns="88080" bIns="44040" anchor="b"/>
          <a:lstStyle/>
          <a:p>
            <a:pPr algn="r">
              <a:spcBef>
                <a:spcPct val="20000"/>
              </a:spcBef>
            </a:pPr>
            <a:fld id="{25FCEB5E-202D-408C-A747-2B3794E3BD7F}" type="slidenum">
              <a:rPr lang="fr-FR" sz="1200"/>
              <a:pPr algn="r">
                <a:spcBef>
                  <a:spcPct val="20000"/>
                </a:spcBef>
              </a:pPr>
              <a:t>21</a:t>
            </a:fld>
            <a:endParaRPr lang="fr-FR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1pPr>
            <a:lvl2pPr marL="716947" indent="-275749" algn="ctr" eaLnBrk="0" hangingPunct="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2pPr>
            <a:lvl3pPr marL="1102995" indent="-220599" algn="ctr" eaLnBrk="0" hangingPunct="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3pPr>
            <a:lvl4pPr marL="1544193" indent="-220599" algn="ctr" eaLnBrk="0" hangingPunct="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4pPr>
            <a:lvl5pPr marL="1985391" indent="-220599" algn="ctr" eaLnBrk="0" hangingPunct="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5pPr>
            <a:lvl6pPr marL="2426589" indent="-220599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6pPr>
            <a:lvl7pPr marL="2867787" indent="-220599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7pPr>
            <a:lvl8pPr marL="3308985" indent="-220599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8pPr>
            <a:lvl9pPr marL="3750183" indent="-220599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fld id="{C7332C65-B8CC-4789-99C7-CFC32C5FD1CD}" type="slidenum">
              <a:rPr lang="fr-FR" sz="1300">
                <a:solidFill>
                  <a:schemeClr val="tx1"/>
                </a:solidFill>
                <a:latin typeface="Times" pitchFamily="18" charset="0"/>
              </a:rPr>
              <a:pPr algn="r">
                <a:lnSpc>
                  <a:spcPct val="100000"/>
                </a:lnSpc>
                <a:buClrTx/>
                <a:buFontTx/>
                <a:buNone/>
                <a:defRPr/>
              </a:pPr>
              <a:t>30</a:t>
            </a:fld>
            <a:endParaRPr lang="fr-FR" sz="13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5862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6161"/>
            <a:ext cx="4985772" cy="4469725"/>
          </a:xfrm>
          <a:noFill/>
        </p:spPr>
        <p:txBody>
          <a:bodyPr/>
          <a:lstStyle/>
          <a:p>
            <a:endParaRPr lang="fr-FR" altLang="fr-FR" smtClean="0">
              <a:latin typeface="Arial" charset="0"/>
            </a:endParaRPr>
          </a:p>
          <a:p>
            <a:r>
              <a:rPr lang="fr-FR" altLang="fr-FR" smtClean="0">
                <a:latin typeface="Arial" charset="0"/>
              </a:rPr>
              <a:t>Basically, Ariane determines the best operating configuration by indicating which boiler ad/or which turbine should be stopped or started.</a:t>
            </a:r>
          </a:p>
          <a:p>
            <a:endParaRPr lang="fr-FR" altLang="fr-FR" smtClean="0">
              <a:latin typeface="Arial" charset="0"/>
            </a:endParaRPr>
          </a:p>
          <a:p>
            <a:r>
              <a:rPr lang="fr-FR" altLang="fr-FR" smtClean="0">
                <a:latin typeface="Arial" charset="0"/>
              </a:rPr>
              <a:t>It also gived the optimum operating parameters of the plant, such as the optimum boiler output temperature, optimum flosrate to send to the turbine</a:t>
            </a:r>
          </a:p>
          <a:p>
            <a:endParaRPr lang="fr-FR" altLang="fr-FR" smtClean="0">
              <a:latin typeface="Arial" charset="0"/>
            </a:endParaRPr>
          </a:p>
          <a:p>
            <a:r>
              <a:rPr lang="fr-FR" altLang="fr-FR" smtClean="0">
                <a:latin typeface="Arial" charset="0"/>
              </a:rPr>
              <a:t>And this information is calculated from the need in steam and hot water of the industrial site, taking into account :</a:t>
            </a:r>
          </a:p>
          <a:p>
            <a:r>
              <a:rPr lang="fr-FR" altLang="fr-FR" smtClean="0">
                <a:latin typeface="Arial" charset="0"/>
              </a:rPr>
              <a:t> the price of the various fuels and of the electricity purchased</a:t>
            </a:r>
          </a:p>
          <a:p>
            <a:r>
              <a:rPr lang="fr-FR" altLang="fr-FR" smtClean="0">
                <a:latin typeface="Arial" charset="0"/>
              </a:rPr>
              <a:t>And also all the technical, environmental and operational constraints.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1pPr>
            <a:lvl2pPr marL="716947" indent="-275749" algn="ctr" eaLnBrk="0" hangingPunct="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2pPr>
            <a:lvl3pPr marL="1102995" indent="-220599" algn="ctr" eaLnBrk="0" hangingPunct="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3pPr>
            <a:lvl4pPr marL="1544193" indent="-220599" algn="ctr" eaLnBrk="0" hangingPunct="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4pPr>
            <a:lvl5pPr marL="1985391" indent="-220599" algn="ctr" eaLnBrk="0" hangingPunct="0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5pPr>
            <a:lvl6pPr marL="2426589" indent="-220599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6pPr>
            <a:lvl7pPr marL="2867787" indent="-220599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7pPr>
            <a:lvl8pPr marL="3308985" indent="-220599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8pPr>
            <a:lvl9pPr marL="3750183" indent="-220599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19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  <a:defRPr/>
            </a:pPr>
            <a:fld id="{BA7C8999-213C-4AB8-AC51-9F9ED0BCA290}" type="slidenum">
              <a:rPr lang="fr-FR" sz="1300">
                <a:solidFill>
                  <a:schemeClr val="tx1"/>
                </a:solidFill>
                <a:latin typeface="Times" pitchFamily="18" charset="0"/>
              </a:rPr>
              <a:pPr algn="r">
                <a:lnSpc>
                  <a:spcPct val="100000"/>
                </a:lnSpc>
                <a:buClrTx/>
                <a:buFontTx/>
                <a:buNone/>
                <a:defRPr/>
              </a:pPr>
              <a:t>31</a:t>
            </a:fld>
            <a:endParaRPr lang="fr-FR" sz="13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fr-FR" smtClean="0">
                <a:latin typeface="Times" pitchFamily="18" charset="0"/>
              </a:rPr>
              <a:t>In a few words, </a:t>
            </a:r>
          </a:p>
          <a:p>
            <a:endParaRPr lang="en-US" altLang="fr-FR" smtClean="0">
              <a:latin typeface="Times" pitchFamily="18" charset="0"/>
            </a:endParaRPr>
          </a:p>
          <a:p>
            <a:r>
              <a:rPr lang="en-US" altLang="fr-FR" smtClean="0">
                <a:latin typeface="Times" pitchFamily="18" charset="0"/>
              </a:rPr>
              <a:t>Ariane helps to make decision when managing plants that produce utilities from different fuels.</a:t>
            </a:r>
          </a:p>
          <a:p>
            <a:endParaRPr lang="en-US" altLang="fr-FR" smtClean="0">
              <a:latin typeface="Times" pitchFamily="18" charset="0"/>
            </a:endParaRPr>
          </a:p>
          <a:p>
            <a:r>
              <a:rPr lang="en-US" altLang="fr-FR" smtClean="0">
                <a:latin typeface="Times" pitchFamily="18" charset="0"/>
              </a:rPr>
              <a:t>It gives the optimal operating conditions and configuration thanks to a comprehensive analysis of economical and technical aspects of utilities production/</a:t>
            </a:r>
          </a:p>
          <a:p>
            <a:endParaRPr lang="en-US" altLang="fr-FR" smtClean="0">
              <a:latin typeface="Times" pitchFamily="18" charset="0"/>
            </a:endParaRPr>
          </a:p>
          <a:p>
            <a:r>
              <a:rPr lang="en-US" altLang="fr-FR" smtClean="0">
                <a:latin typeface="Times" pitchFamily="18" charset="0"/>
              </a:rPr>
              <a:t>To reach this goal, even on very large and complex units, powerful modeling and optimization methods are used.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CAF9A-3E44-46D7-A833-7169C6B5C604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26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2FA01-AA12-4F7C-9208-F781E9B00E27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6041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2688"/>
          </a:xfrm>
          <a:ln/>
        </p:spPr>
      </p:sp>
      <p:sp>
        <p:nvSpPr>
          <p:cNvPr id="6042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3C29A-6EB9-47CE-BBBF-E67C0011FBDE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26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/>
              <a:t>Pour illustrer notre activité d'études de procédés par la simulation et la modélisation, j'ai donné ici le titre des derniers projets que l'on a mené pour le compte d'industriels.</a:t>
            </a:r>
          </a:p>
          <a:p>
            <a:pPr eaLnBrk="1" hangingPunct="1"/>
            <a:r>
              <a:rPr lang="fr-FR" sz="1800" dirty="0">
                <a:sym typeface="Wingdings" pitchFamily="2" charset="2"/>
              </a:rPr>
              <a:t> lire</a:t>
            </a:r>
          </a:p>
          <a:p>
            <a:pPr eaLnBrk="1" hangingPunct="1"/>
            <a:r>
              <a:rPr lang="fr-FR" sz="1800" dirty="0">
                <a:sym typeface="Wingdings" pitchFamily="2" charset="2"/>
              </a:rPr>
              <a:t> lire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dirty="0">
                <a:sym typeface="Wingdings" pitchFamily="2" charset="2"/>
              </a:rPr>
              <a:t>Une étude sur la pressurisation d'un réservoir de vol de satellite par liquide volatil. Il nous a paru intéressant de vous présenter ce projet car d'une part il est original. D'autre part il montre comment on a pu associer des essais expérimentaux qui ont été sous-traités à différents partenaires et de la modélisation.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activity</a:t>
            </a:r>
            <a:r>
              <a:rPr lang="fr-FR" dirty="0" smtClean="0"/>
              <a:t>, CAPE,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divided</a:t>
            </a:r>
            <a:r>
              <a:rPr lang="fr-FR" dirty="0" smtClean="0"/>
              <a:t> up in 3 </a:t>
            </a:r>
            <a:r>
              <a:rPr lang="fr-FR" dirty="0" err="1" smtClean="0"/>
              <a:t>fields</a:t>
            </a:r>
            <a:r>
              <a:rPr lang="fr-FR" dirty="0" smtClean="0"/>
              <a:t>, </a:t>
            </a:r>
            <a:r>
              <a:rPr lang="fr-FR" dirty="0" err="1" smtClean="0"/>
              <a:t>each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representing</a:t>
            </a:r>
            <a:r>
              <a:rPr lang="fr-FR" baseline="0" dirty="0" smtClean="0"/>
              <a:t> about 1/3 of </a:t>
            </a:r>
            <a:r>
              <a:rPr lang="fr-FR" baseline="0" dirty="0" err="1" smtClean="0"/>
              <a:t>ProSim’s</a:t>
            </a:r>
            <a:r>
              <a:rPr lang="fr-FR" baseline="0" dirty="0" smtClean="0"/>
              <a:t> turnover.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7CD2-45D1-4B5C-B809-24C7F6D8177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605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6AAED-2836-4E29-9B45-516CC92F238E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2688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/>
              <a:t>Pour illustrer notre activité d'études de procédés par la simulation et la modélisation, j'ai donné ici le titre des derniers projets que l'on a mené pour le compte d'industriels.</a:t>
            </a:r>
          </a:p>
          <a:p>
            <a:pPr eaLnBrk="1" hangingPunct="1"/>
            <a:r>
              <a:rPr lang="fr-FR" sz="1800" dirty="0">
                <a:sym typeface="Wingdings" pitchFamily="2" charset="2"/>
              </a:rPr>
              <a:t> lire</a:t>
            </a:r>
          </a:p>
          <a:p>
            <a:pPr eaLnBrk="1" hangingPunct="1"/>
            <a:r>
              <a:rPr lang="fr-FR" sz="1800" dirty="0">
                <a:sym typeface="Wingdings" pitchFamily="2" charset="2"/>
              </a:rPr>
              <a:t> lire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1800" dirty="0">
                <a:sym typeface="Wingdings" pitchFamily="2" charset="2"/>
              </a:rPr>
              <a:t>Une étude sur la pressurisation d'un réservoir de vol de satellite par liquide volatil. Il nous a paru intéressant de vous présenter ce projet car d'une part il est original. D'autre part il montre comment on a pu associer des essais expérimentaux qui ont été sous-traités à différents partenaires et de la modélisation.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4DE9E-538D-4CBC-A29A-A2AF50AB4E1B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0938" cy="37226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La </a:t>
            </a:r>
            <a:r>
              <a:rPr lang="fr-FR" b="1" dirty="0" smtClean="0">
                <a:latin typeface="Arial" charset="0"/>
              </a:rPr>
              <a:t>seconde facette</a:t>
            </a:r>
            <a:r>
              <a:rPr lang="fr-FR" dirty="0" smtClean="0">
                <a:latin typeface="Arial" charset="0"/>
              </a:rPr>
              <a:t> de notre activité en prestations de service est le développement de logiciels spécifiques, "à façon".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A4F22-4BE5-4728-AB56-05A36FB7E652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2688"/>
          </a:xfrm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En ce qui concerne le développement de logiciels spécifiques ceux-ci peuvent aller du développement d'une Interface Homme/Machine sur un logiciel interne au développement complet d'un nouvel outil depuis les aspects modèles jusqu'aux aspects IHM.</a:t>
            </a:r>
          </a:p>
          <a:p>
            <a:pPr eaLnBrk="1" hangingPunct="1"/>
            <a:r>
              <a:rPr lang="fr-FR" smtClean="0"/>
              <a:t>Par exemple il s'agissait ici d'un logiciel de formation d'opérateurs sur une unité de chimie fine. Donc un environnement de simulation dynamique.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Flexible software : open solutions to value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, the contents to fit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, </a:t>
            </a:r>
            <a:r>
              <a:rPr lang="fr-FR" dirty="0" err="1" smtClean="0"/>
              <a:t>obtain</a:t>
            </a:r>
            <a:r>
              <a:rPr lang="fr-FR" dirty="0" smtClean="0"/>
              <a:t> </a:t>
            </a:r>
            <a:r>
              <a:rPr lang="fr-FR" dirty="0" err="1" smtClean="0"/>
              <a:t>exactly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necessary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activity</a:t>
            </a:r>
            <a:r>
              <a:rPr lang="fr-FR" baseline="0" dirty="0" smtClean="0"/>
              <a:t> (adaptation of contents, </a:t>
            </a:r>
            <a:r>
              <a:rPr lang="fr-FR" baseline="0" dirty="0" err="1" smtClean="0"/>
              <a:t>implementation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features</a:t>
            </a:r>
            <a:r>
              <a:rPr lang="fr-FR" baseline="0" dirty="0" smtClean="0"/>
              <a:t>…).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Business</a:t>
            </a:r>
            <a:r>
              <a:rPr lang="fr-FR" baseline="0" dirty="0" smtClean="0"/>
              <a:t> model : </a:t>
            </a:r>
          </a:p>
          <a:p>
            <a:r>
              <a:rPr lang="fr-FR" baseline="0" dirty="0" err="1" smtClean="0"/>
              <a:t>Industry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constantly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evolving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investment</a:t>
            </a:r>
            <a:r>
              <a:rPr lang="fr-FR" baseline="0" dirty="0" smtClean="0"/>
              <a:t> budgets are </a:t>
            </a:r>
            <a:r>
              <a:rPr lang="fr-FR" baseline="0" dirty="0" err="1" smtClean="0"/>
              <a:t>fluctuating</a:t>
            </a:r>
            <a:r>
              <a:rPr lang="fr-FR" baseline="0" dirty="0" smtClean="0"/>
              <a:t> and services are essential =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propose 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‘Software as a Service’ business model. With this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 + services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approach: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You can adapt your software expenses to the duration of your projects;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You are sure that that you always have the latest versions of our software;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You have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flexibility of adding or removing licenses over time;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You benefit from our premium services: support, training, application examples ... as long as your subscription remains active.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value-added solution allows our customers full access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ProSim’s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 team throughout the entire duration of their contract.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its creation in 1989, ProSim has developed close and long term relationships with many universities, research centers and other establishments with educational vocation. This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good mean for ProSim to share knowledge and gain visibility, helping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 centers and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suporting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training of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engineers.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  <a:p>
            <a:r>
              <a:rPr lang="fr-FR" baseline="0" dirty="0" smtClean="0"/>
              <a:t>Universités = vecteurs de notoriété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7CD2-45D1-4B5C-B809-24C7F6D8177A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414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76007-558D-4D1B-9A5D-27CB52F497A6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9A1EB-58B4-444E-8947-E8536F892AF6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4AA7A-D12F-4D14-89C6-9B7F7B616727}" type="slidenum">
              <a:rPr lang="fr-FR" smtClean="0">
                <a:latin typeface="Times" pitchFamily="18" charset="0"/>
              </a:rPr>
              <a:pPr/>
              <a:t>42</a:t>
            </a:fld>
            <a:endParaRPr lang="fr-FR" smtClean="0">
              <a:latin typeface="Times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1951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This </a:t>
            </a:r>
            <a:r>
              <a:rPr lang="fr-FR" dirty="0" err="1" smtClean="0">
                <a:latin typeface="Arial" charset="0"/>
              </a:rPr>
              <a:t>why</a:t>
            </a:r>
            <a:r>
              <a:rPr lang="fr-FR" dirty="0" smtClean="0">
                <a:latin typeface="Arial" charset="0"/>
              </a:rPr>
              <a:t> ProSim </a:t>
            </a:r>
            <a:r>
              <a:rPr lang="fr-FR" dirty="0" err="1" smtClean="0">
                <a:latin typeface="Arial" charset="0"/>
              </a:rPr>
              <a:t>is</a:t>
            </a:r>
            <a:r>
              <a:rPr lang="fr-FR" baseline="0" dirty="0" smtClean="0">
                <a:latin typeface="Arial" charset="0"/>
              </a:rPr>
              <a:t> </a:t>
            </a:r>
            <a:r>
              <a:rPr lang="fr-FR" baseline="0" dirty="0" err="1" smtClean="0">
                <a:latin typeface="Arial" charset="0"/>
              </a:rPr>
              <a:t>today</a:t>
            </a:r>
            <a:r>
              <a:rPr lang="fr-FR" baseline="0" dirty="0" smtClean="0">
                <a:latin typeface="Arial" charset="0"/>
              </a:rPr>
              <a:t> the premium alternative in </a:t>
            </a:r>
            <a:r>
              <a:rPr lang="fr-FR" baseline="0" dirty="0" err="1" smtClean="0">
                <a:latin typeface="Arial" charset="0"/>
              </a:rPr>
              <a:t>Process</a:t>
            </a:r>
            <a:r>
              <a:rPr lang="fr-FR" baseline="0" dirty="0" smtClean="0">
                <a:latin typeface="Arial" charset="0"/>
              </a:rPr>
              <a:t> Simulation</a:t>
            </a:r>
            <a:endParaRPr lang="fr-F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DBC6F090-9114-42AF-9275-A44109483BB5}" type="slidenum">
              <a:rPr lang="fr-FR" sz="1200">
                <a:solidFill>
                  <a:schemeClr val="tx1"/>
                </a:solidFill>
                <a:latin typeface="Times" charset="0"/>
              </a:rPr>
              <a:pPr/>
              <a:t>43</a:t>
            </a:fld>
            <a:endParaRPr lang="fr-FR" sz="12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4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mtClean="0">
                <a:latin typeface="Arial" charset="0"/>
              </a:rPr>
              <a:t>En ce qui concerne notre clientèle une de ses principales caractéristiques est sa fidélité. Et nous en tirons une certaine fierté.</a:t>
            </a:r>
          </a:p>
          <a:p>
            <a:pPr eaLnBrk="1" hangingPunct="1"/>
            <a:r>
              <a:rPr lang="fr-FR" smtClean="0">
                <a:latin typeface="Arial" charset="0"/>
              </a:rPr>
              <a:t>Compte tenu de la taille de nos concurrents Nord-Américains notre accès au marché est difficile. Par contre lorsqu'on a gagné un nouveau client on le conserve, c'est que quelque part il ne doit pas être trop mécontent des services rendus et du rapport qualité/prix.</a:t>
            </a:r>
          </a:p>
          <a:p>
            <a:pPr eaLnBrk="1" hangingPunct="1"/>
            <a:endParaRPr lang="fr-FR" smtClean="0">
              <a:latin typeface="Arial" charset="0"/>
            </a:endParaRPr>
          </a:p>
          <a:p>
            <a:pPr eaLnBrk="1" hangingPunct="1"/>
            <a:r>
              <a:rPr lang="fr-FR" smtClean="0">
                <a:latin typeface="Arial" charset="0"/>
              </a:rPr>
              <a:t>Je pense qu'il y a les logos de la plupart d'entre vous. Par contre ne vous vexez pas s'il n'y a pas celui de votre société, je ne prétends pas avoir mis celui de tous nos clients.</a:t>
            </a:r>
          </a:p>
          <a:p>
            <a:pPr eaLnBrk="1" hangingPunct="1"/>
            <a:endParaRPr lang="fr-FR" smtClean="0">
              <a:latin typeface="Arial" charset="0"/>
            </a:endParaRPr>
          </a:p>
          <a:p>
            <a:pPr eaLnBrk="1" hangingPunct="1"/>
            <a:r>
              <a:rPr lang="fr-FR" smtClean="0">
                <a:latin typeface="Arial" charset="0"/>
              </a:rPr>
              <a:t>Je n'ai pas mis ici non plus les logos des écoles d'ingénieurs ou universités qui utilisent nos logiciels en enseignement. Sachez qu'ils sont également nombreux et il y a  d'ailleurs certains représentants dans la salle.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Remercier ASPO et M. </a:t>
            </a:r>
            <a:r>
              <a:rPr lang="fr-FR" smtClean="0"/>
              <a:t>Berezin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7CD2-45D1-4B5C-B809-24C7F6D8177A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70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68C4E-5D5D-45DB-A130-ACDD3A97EABF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26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D1E06-CA6D-4D83-B277-48C132507A1C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0938" cy="37226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err="1" smtClean="0">
                <a:latin typeface="Arial" charset="0"/>
              </a:rPr>
              <a:t>We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invest</a:t>
            </a:r>
            <a:r>
              <a:rPr lang="fr-FR" dirty="0" smtClean="0">
                <a:latin typeface="Arial" charset="0"/>
              </a:rPr>
              <a:t> a lot in R&amp;D</a:t>
            </a:r>
            <a:r>
              <a:rPr lang="fr-FR" dirty="0" smtClean="0">
                <a:latin typeface="Arial" charset="0"/>
              </a:rPr>
              <a:t>.</a:t>
            </a:r>
          </a:p>
          <a:p>
            <a:pPr eaLnBrk="1" hangingPunct="1"/>
            <a:endParaRPr lang="fr-FR" dirty="0" smtClean="0">
              <a:latin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</a:rPr>
              <a:t>You </a:t>
            </a:r>
            <a:r>
              <a:rPr lang="fr-FR" dirty="0" err="1" smtClean="0">
                <a:latin typeface="Arial" charset="0"/>
              </a:rPr>
              <a:t>can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see</a:t>
            </a:r>
            <a:r>
              <a:rPr lang="fr-FR" dirty="0" smtClean="0">
                <a:latin typeface="Arial" charset="0"/>
              </a:rPr>
              <a:t> on </a:t>
            </a:r>
            <a:r>
              <a:rPr lang="fr-FR" dirty="0" err="1" smtClean="0">
                <a:latin typeface="Arial" charset="0"/>
              </a:rPr>
              <a:t>this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 err="1" smtClean="0">
                <a:latin typeface="Arial" charset="0"/>
              </a:rPr>
              <a:t>chart</a:t>
            </a:r>
            <a:r>
              <a:rPr lang="fr-FR" dirty="0" smtClean="0">
                <a:latin typeface="Arial" charset="0"/>
              </a:rPr>
              <a:t> the ratio …</a:t>
            </a:r>
            <a:endParaRPr lang="fr-FR" dirty="0" smtClean="0">
              <a:latin typeface="Arial" charset="0"/>
            </a:endParaRPr>
          </a:p>
          <a:p>
            <a:pPr eaLnBrk="1" hangingPunct="1"/>
            <a:endParaRPr lang="fr-FR" dirty="0" smtClean="0">
              <a:latin typeface="Arial" charset="0"/>
            </a:endParaRPr>
          </a:p>
          <a:p>
            <a:pPr eaLnBrk="1" hangingPunct="1"/>
            <a:r>
              <a:rPr lang="fr-FR" dirty="0" smtClean="0">
                <a:latin typeface="Arial" charset="0"/>
              </a:rPr>
              <a:t>For </a:t>
            </a:r>
            <a:r>
              <a:rPr lang="fr-FR" dirty="0" err="1" smtClean="0">
                <a:latin typeface="Arial" charset="0"/>
              </a:rPr>
              <a:t>comparison</a:t>
            </a:r>
            <a:r>
              <a:rPr lang="fr-FR" baseline="0" dirty="0" smtClean="0">
                <a:latin typeface="Arial" charset="0"/>
              </a:rPr>
              <a:t> </a:t>
            </a:r>
            <a:r>
              <a:rPr lang="fr-FR" baseline="0" dirty="0" err="1" smtClean="0">
                <a:latin typeface="Arial" charset="0"/>
              </a:rPr>
              <a:t>purpose</a:t>
            </a:r>
            <a:r>
              <a:rPr lang="fr-FR" baseline="0" dirty="0" smtClean="0">
                <a:latin typeface="Arial" charset="0"/>
              </a:rPr>
              <a:t>, </a:t>
            </a:r>
            <a:r>
              <a:rPr lang="fr-FR" baseline="0" dirty="0" err="1" smtClean="0">
                <a:latin typeface="Arial" charset="0"/>
              </a:rPr>
              <a:t>you</a:t>
            </a:r>
            <a:r>
              <a:rPr lang="fr-FR" baseline="0" dirty="0" smtClean="0">
                <a:latin typeface="Arial" charset="0"/>
              </a:rPr>
              <a:t> </a:t>
            </a:r>
            <a:r>
              <a:rPr lang="fr-FR" baseline="0" dirty="0" err="1" smtClean="0">
                <a:latin typeface="Arial" charset="0"/>
              </a:rPr>
              <a:t>can</a:t>
            </a:r>
            <a:r>
              <a:rPr lang="fr-FR" baseline="0" dirty="0" smtClean="0">
                <a:latin typeface="Arial" charset="0"/>
              </a:rPr>
              <a:t> note </a:t>
            </a:r>
            <a:r>
              <a:rPr lang="fr-FR" baseline="0" dirty="0" err="1" smtClean="0">
                <a:latin typeface="Arial" charset="0"/>
              </a:rPr>
              <a:t>that</a:t>
            </a:r>
            <a:r>
              <a:rPr lang="fr-FR" baseline="0" dirty="0" smtClean="0">
                <a:latin typeface="Arial" charset="0"/>
              </a:rPr>
              <a:t> the R&amp;D </a:t>
            </a:r>
            <a:r>
              <a:rPr lang="fr-FR" baseline="0" dirty="0" err="1" smtClean="0">
                <a:latin typeface="Arial" charset="0"/>
              </a:rPr>
              <a:t>investment</a:t>
            </a:r>
            <a:r>
              <a:rPr lang="fr-FR" baseline="0" dirty="0" smtClean="0">
                <a:latin typeface="Arial" charset="0"/>
              </a:rPr>
              <a:t> made by the </a:t>
            </a:r>
            <a:r>
              <a:rPr lang="fr-FR" dirty="0" smtClean="0">
                <a:latin typeface="Arial" charset="0"/>
              </a:rPr>
              <a:t>500th first </a:t>
            </a:r>
            <a:r>
              <a:rPr lang="fr-FR" dirty="0" err="1" smtClean="0">
                <a:latin typeface="Arial" charset="0"/>
              </a:rPr>
              <a:t>companies</a:t>
            </a:r>
            <a:r>
              <a:rPr lang="fr-FR" baseline="0" dirty="0" smtClean="0">
                <a:latin typeface="Arial" charset="0"/>
              </a:rPr>
              <a:t> in the world </a:t>
            </a:r>
            <a:r>
              <a:rPr lang="fr-FR" baseline="0" dirty="0" err="1" smtClean="0">
                <a:latin typeface="Arial" charset="0"/>
              </a:rPr>
              <a:t>is</a:t>
            </a:r>
            <a:r>
              <a:rPr lang="fr-FR" baseline="0" dirty="0" smtClean="0">
                <a:latin typeface="Arial" charset="0"/>
              </a:rPr>
              <a:t> about 5% and </a:t>
            </a:r>
            <a:r>
              <a:rPr lang="fr-FR" baseline="0" dirty="0" err="1" smtClean="0">
                <a:latin typeface="Arial" charset="0"/>
              </a:rPr>
              <a:t>other</a:t>
            </a:r>
            <a:r>
              <a:rPr lang="fr-FR" baseline="0" dirty="0" smtClean="0">
                <a:latin typeface="Arial" charset="0"/>
              </a:rPr>
              <a:t> </a:t>
            </a:r>
            <a:r>
              <a:rPr lang="fr-FR" baseline="0" dirty="0" err="1" smtClean="0">
                <a:latin typeface="Arial" charset="0"/>
              </a:rPr>
              <a:t>process</a:t>
            </a:r>
            <a:r>
              <a:rPr lang="fr-FR" baseline="0" dirty="0" smtClean="0">
                <a:latin typeface="Arial" charset="0"/>
              </a:rPr>
              <a:t> engineering simulation providers une to </a:t>
            </a:r>
            <a:r>
              <a:rPr lang="fr-FR" baseline="0" dirty="0" err="1" smtClean="0">
                <a:latin typeface="Arial" charset="0"/>
              </a:rPr>
              <a:t>invest</a:t>
            </a:r>
            <a:r>
              <a:rPr lang="fr-FR" baseline="0" dirty="0" smtClean="0">
                <a:latin typeface="Arial" charset="0"/>
              </a:rPr>
              <a:t> 20% in the </a:t>
            </a:r>
            <a:r>
              <a:rPr lang="fr-FR" baseline="0" dirty="0" err="1" smtClean="0">
                <a:latin typeface="Arial" charset="0"/>
              </a:rPr>
              <a:t>better</a:t>
            </a:r>
            <a:r>
              <a:rPr lang="fr-FR" baseline="0" dirty="0" smtClean="0">
                <a:latin typeface="Arial" charset="0"/>
              </a:rPr>
              <a:t> case </a:t>
            </a:r>
            <a:r>
              <a:rPr lang="fr-FR" baseline="0" dirty="0" err="1" smtClean="0">
                <a:latin typeface="Arial" charset="0"/>
              </a:rPr>
              <a:t>while</a:t>
            </a:r>
            <a:r>
              <a:rPr lang="fr-FR" baseline="0" dirty="0" smtClean="0">
                <a:latin typeface="Arial" charset="0"/>
              </a:rPr>
              <a:t> </a:t>
            </a:r>
            <a:r>
              <a:rPr lang="fr-FR" baseline="0" dirty="0" err="1" smtClean="0">
                <a:latin typeface="Arial" charset="0"/>
              </a:rPr>
              <a:t>we</a:t>
            </a:r>
            <a:r>
              <a:rPr lang="fr-FR" baseline="0" dirty="0" smtClean="0">
                <a:latin typeface="Arial" charset="0"/>
              </a:rPr>
              <a:t> use to </a:t>
            </a:r>
            <a:r>
              <a:rPr lang="fr-FR" baseline="0" dirty="0" err="1" smtClean="0">
                <a:latin typeface="Arial" charset="0"/>
              </a:rPr>
              <a:t>be</a:t>
            </a:r>
            <a:r>
              <a:rPr lang="fr-FR" baseline="0" dirty="0" smtClean="0">
                <a:latin typeface="Arial" charset="0"/>
              </a:rPr>
              <a:t> </a:t>
            </a:r>
            <a:r>
              <a:rPr lang="fr-FR" baseline="0" dirty="0" err="1" smtClean="0">
                <a:latin typeface="Arial" charset="0"/>
              </a:rPr>
              <a:t>above</a:t>
            </a:r>
            <a:r>
              <a:rPr lang="fr-FR" baseline="0" dirty="0" smtClean="0">
                <a:latin typeface="Arial" charset="0"/>
              </a:rPr>
              <a:t> 30%.</a:t>
            </a:r>
            <a:endParaRPr lang="fr-F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DA47C-B469-4B25-8280-AFA1E722CABA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z="1800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38CBA-DF50-4536-BCF3-EAEB9F5A8654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26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/>
              <a:t>Tout d'abord ProSimPlus, notre simulateur général de procédés continus en régime permanent.</a:t>
            </a:r>
          </a:p>
          <a:p>
            <a:pPr eaLnBrk="1" hangingPunct="1"/>
            <a:r>
              <a:rPr lang="fr-FR" sz="1800" dirty="0">
                <a:sym typeface="Wingdings" pitchFamily="2" charset="2"/>
              </a:rPr>
              <a:t></a:t>
            </a:r>
          </a:p>
          <a:p>
            <a:pPr eaLnBrk="1" hangingPunct="1"/>
            <a:r>
              <a:rPr lang="fr-FR" sz="1800" dirty="0">
                <a:sym typeface="Wingdings" pitchFamily="2" charset="2"/>
              </a:rPr>
              <a:t>Ce n'est malheureusement pas le seul produit sur le marché puisqu'il s'agit d'outils dont l'usage est devenu maintenant très banalisé.</a:t>
            </a:r>
          </a:p>
          <a:p>
            <a:pPr eaLnBrk="1" hangingPunct="1"/>
            <a:r>
              <a:rPr lang="fr-FR" sz="1800" dirty="0">
                <a:sym typeface="Wingdings" pitchFamily="2" charset="2"/>
              </a:rPr>
              <a:t>Ce qui fait la spécificité de ProSimPlus, hormis le fait que c'est le seul produit français ce sont certaines fonctionnalités que l'on ne va pas retrouver ailleurs.</a:t>
            </a:r>
          </a:p>
          <a:p>
            <a:pPr eaLnBrk="1" hangingPunct="1"/>
            <a:r>
              <a:rPr lang="fr-FR" sz="1800" dirty="0">
                <a:sym typeface="Wingdings" pitchFamily="2" charset="2"/>
              </a:rPr>
              <a:t></a:t>
            </a:r>
            <a:endParaRPr lang="fr-FR" sz="1800" dirty="0"/>
          </a:p>
          <a:p>
            <a:pPr eaLnBrk="1" hangingPunct="1"/>
            <a:r>
              <a:rPr lang="fr-FR" sz="1800" dirty="0">
                <a:sym typeface="Wingdings" pitchFamily="2" charset="2"/>
              </a:rPr>
              <a:t>Un module pour le calcul des colonnes de séparation multi-étagées, éventuellement réactives par étage de non équilibre : "Rate-</a:t>
            </a:r>
            <a:r>
              <a:rPr lang="fr-FR" sz="1800" dirty="0" err="1">
                <a:sym typeface="Wingdings" pitchFamily="2" charset="2"/>
              </a:rPr>
              <a:t>Based</a:t>
            </a:r>
            <a:r>
              <a:rPr lang="fr-FR" sz="1800" dirty="0">
                <a:sym typeface="Wingdings" pitchFamily="2" charset="2"/>
              </a:rPr>
              <a:t> </a:t>
            </a:r>
            <a:r>
              <a:rPr lang="fr-FR" sz="1800" dirty="0" err="1">
                <a:sym typeface="Wingdings" pitchFamily="2" charset="2"/>
              </a:rPr>
              <a:t>Approach</a:t>
            </a:r>
            <a:r>
              <a:rPr lang="fr-FR" sz="1800" dirty="0">
                <a:sym typeface="Wingdings" pitchFamily="2" charset="2"/>
              </a:rPr>
              <a:t>" chez nos amis anglo-saxons</a:t>
            </a:r>
          </a:p>
          <a:p>
            <a:pPr eaLnBrk="1" hangingPunct="1"/>
            <a:endParaRPr lang="fr-FR" sz="1800" dirty="0">
              <a:sym typeface="Wingdings" pitchFamily="2" charset="2"/>
            </a:endParaRPr>
          </a:p>
          <a:p>
            <a:pPr eaLnBrk="1" hangingPunct="1"/>
            <a:r>
              <a:rPr lang="fr-FR" sz="1800" dirty="0">
                <a:sym typeface="Wingdings" pitchFamily="2" charset="2"/>
              </a:rPr>
              <a:t>Parmi les spécificités de ProSim, on peut également citer ses capacités d'optimisation et l'existence d'une version spécifique pour les unités de production d'acide nitrique : ProSimPlus HNO3 qui renferme un gros savoir-faire dans ce domaine et en particulier sur l'</a:t>
            </a:r>
            <a:r>
              <a:rPr lang="fr-FR" sz="1800" dirty="0" err="1">
                <a:sym typeface="Wingdings" pitchFamily="2" charset="2"/>
              </a:rPr>
              <a:t>oxydo</a:t>
            </a:r>
            <a:r>
              <a:rPr lang="fr-FR" sz="1800" dirty="0">
                <a:sym typeface="Wingdings" pitchFamily="2" charset="2"/>
              </a:rPr>
              <a:t>-absorption de vapeurs nitreuses. Certains d'entre vous utilisent ce logiciel.</a:t>
            </a:r>
            <a:endParaRPr lang="fr-FR" sz="1800" dirty="0"/>
          </a:p>
          <a:p>
            <a:pPr eaLnBrk="1" hangingPunct="1"/>
            <a:endParaRPr lang="fr-FR" sz="1800" dirty="0">
              <a:sym typeface="Wingdings" pitchFamily="2" charset="2"/>
            </a:endParaRPr>
          </a:p>
          <a:p>
            <a:pPr eaLnBrk="1" hangingPunct="1"/>
            <a:r>
              <a:rPr lang="fr-FR" sz="1800" dirty="0">
                <a:sym typeface="Wingdings" pitchFamily="2" charset="2"/>
              </a:rPr>
              <a:t>ProSimPlus renferme également un module pour la simulation des échangeurs compacts multi-passes et multi-fluides. Il s'agit d'échangeurs de chaleur assez complexes qui sont utilisés principalement en cryogénie ou sur des procédés de liquéfaction de gaz. </a:t>
            </a:r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D058C-F977-4138-B049-ABF5ED54A5EE}" type="slidenum">
              <a:rPr lang="fr-FR"/>
              <a:pPr/>
              <a:t>10</a:t>
            </a:fld>
            <a:endParaRPr lang="fr-FR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463E7-2F3D-43C8-A30E-46B187ADC99C}" type="slidenum">
              <a:rPr lang="fr-FR"/>
              <a:pPr/>
              <a:t>11</a:t>
            </a:fld>
            <a:endParaRPr lang="fr-FR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BB782-52CD-49E9-8756-B3DCA6F546B3}" type="slidenum">
              <a:rPr lang="fr-FR"/>
              <a:pPr/>
              <a:t>12</a:t>
            </a:fld>
            <a:endParaRPr lang="fr-FR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6881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9050" y="-27384"/>
            <a:ext cx="9163050" cy="41044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Aft>
                <a:spcPts val="400"/>
              </a:spcAft>
              <a:defRPr sz="4000" b="1">
                <a:latin typeface="Trebuchet MS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9144000" cy="14401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400"/>
              </a:spcAft>
              <a:buNone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41" y="5805264"/>
            <a:ext cx="1579255" cy="102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3"/>
          <p:cNvSpPr txBox="1">
            <a:spLocks noChangeArrowheads="1"/>
          </p:cNvSpPr>
          <p:nvPr userDrawn="1"/>
        </p:nvSpPr>
        <p:spPr bwMode="auto">
          <a:xfrm>
            <a:off x="-36512" y="6639163"/>
            <a:ext cx="26277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080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80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80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80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806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1000" dirty="0">
                <a:latin typeface="Arial" charset="0"/>
              </a:rPr>
              <a:t>© </a:t>
            </a:r>
            <a:r>
              <a:rPr lang="en-US" sz="1000" dirty="0" smtClean="0">
                <a:latin typeface="Arial" charset="0"/>
              </a:rPr>
              <a:t>2013 </a:t>
            </a:r>
            <a:r>
              <a:rPr lang="en-US" sz="1000" dirty="0" err="1">
                <a:latin typeface="Arial" charset="0"/>
              </a:rPr>
              <a:t>ProSim</a:t>
            </a:r>
            <a:r>
              <a:rPr lang="en-US" sz="1000" dirty="0">
                <a:latin typeface="Arial" charset="0"/>
              </a:rPr>
              <a:t> S.A. All rights reserved</a:t>
            </a:r>
            <a:r>
              <a:rPr lang="en-US" sz="1000" dirty="0" smtClean="0">
                <a:latin typeface="Arial" charset="0"/>
              </a:rPr>
              <a:t>.</a:t>
            </a:r>
            <a:endParaRPr lang="en-US" sz="1000" dirty="0">
              <a:latin typeface="Arial" charset="0"/>
            </a:endParaRP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251520" y="5805488"/>
            <a:ext cx="4464943" cy="780053"/>
          </a:xfrm>
        </p:spPr>
        <p:txBody>
          <a:bodyPr anchor="ctr"/>
          <a:lstStyle>
            <a:lvl1pPr marL="0" indent="0">
              <a:buFontTx/>
              <a:buNone/>
              <a:defRPr sz="2000">
                <a:solidFill>
                  <a:srgbClr val="0BA4E2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966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1520" y="1412776"/>
            <a:ext cx="8435280" cy="4525963"/>
          </a:xfrm>
        </p:spPr>
        <p:txBody>
          <a:bodyPr vert="eaVert"/>
          <a:lstStyle>
            <a:lvl1pPr>
              <a:defRPr>
                <a:latin typeface="Trebuchet MS" pitchFamily="34" charset="0"/>
                <a:cs typeface="Arial" pitchFamily="34" charset="0"/>
              </a:defRPr>
            </a:lvl1pPr>
            <a:lvl2pPr>
              <a:defRPr>
                <a:latin typeface="Trebuchet MS" pitchFamily="34" charset="0"/>
                <a:cs typeface="Arial" pitchFamily="34" charset="0"/>
              </a:defRPr>
            </a:lvl2pPr>
            <a:lvl3pPr>
              <a:defRPr>
                <a:latin typeface="Trebuchet MS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83568" y="6403970"/>
            <a:ext cx="5544616" cy="40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Trebuchet MS" pitchFamily="34" charset="0"/>
              </a:defRPr>
            </a:lvl1pPr>
          </a:lstStyle>
          <a:p>
            <a:r>
              <a:rPr lang="fr-FR" smtClean="0"/>
              <a:t>ASPO Seminar – Nov 26th 2013 – Joëlle Torta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6695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2320" y="1268761"/>
            <a:ext cx="1234480" cy="4320480"/>
          </a:xfrm>
          <a:prstGeom prst="rect">
            <a:avLst/>
          </a:prstGeom>
        </p:spPr>
        <p:txBody>
          <a:bodyPr vert="eaVert">
            <a:normAutofit/>
          </a:bodyPr>
          <a:lstStyle>
            <a:lvl1pPr algn="l"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1520" y="1268760"/>
            <a:ext cx="7056784" cy="4857403"/>
          </a:xfrm>
        </p:spPr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83568" y="6403970"/>
            <a:ext cx="5544616" cy="40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Trebuchet MS" pitchFamily="34" charset="0"/>
              </a:defRPr>
            </a:lvl1pPr>
          </a:lstStyle>
          <a:p>
            <a:r>
              <a:rPr lang="fr-FR" smtClean="0"/>
              <a:t>ASPO Seminar – Nov 26th 2013 – Joëlle Torta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5043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83568" y="6403970"/>
            <a:ext cx="5544616" cy="40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Trebuchet MS" pitchFamily="34" charset="0"/>
              </a:defRPr>
            </a:lvl1pPr>
          </a:lstStyle>
          <a:p>
            <a:r>
              <a:rPr lang="fr-FR" smtClean="0"/>
              <a:t>ASPO Seminar – Nov 26th 2013 – Joëlle Torta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8693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85051" y="5502830"/>
            <a:ext cx="8175678" cy="583555"/>
          </a:xfrm>
        </p:spPr>
        <p:txBody>
          <a:bodyPr/>
          <a:lstStyle>
            <a:lvl1pPr>
              <a:buNone/>
              <a:defRPr sz="1300" b="0" i="1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83568" y="6403970"/>
            <a:ext cx="5544616" cy="40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Trebuchet MS" pitchFamily="34" charset="0"/>
              </a:defRPr>
            </a:lvl1pPr>
          </a:lstStyle>
          <a:p>
            <a:r>
              <a:rPr lang="fr-FR" smtClean="0"/>
              <a:t>ASPO Seminar – Nov 26th 2013 – Joëlle Torta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5325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467544" y="1268413"/>
            <a:ext cx="8065269" cy="4608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14338" name="Рисунок 2" descr="Логотип АСПО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3336"/>
            <a:ext cx="678586" cy="39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83568" y="6403970"/>
            <a:ext cx="5544616" cy="40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Trebuchet MS" pitchFamily="34" charset="0"/>
              </a:defRPr>
            </a:lvl1pPr>
          </a:lstStyle>
          <a:p>
            <a:r>
              <a:rPr lang="pt-BR" i="1" dirty="0" smtClean="0"/>
              <a:t>ASPO Seminar – Nov 26th 2013 – Joëlle Torta</a:t>
            </a:r>
            <a:r>
              <a:rPr lang="pt-BR" dirty="0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8716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4669979"/>
          </a:xfrm>
        </p:spPr>
        <p:txBody>
          <a:bodyPr/>
          <a:lstStyle>
            <a:lvl1pPr marL="0" indent="0">
              <a:buFontTx/>
              <a:buNone/>
              <a:defRPr sz="2800">
                <a:latin typeface="Trebuchet MS" pitchFamily="34" charset="0"/>
                <a:cs typeface="Arial" pitchFamily="34" charset="0"/>
              </a:defRPr>
            </a:lvl1pPr>
            <a:lvl2pPr>
              <a:defRPr>
                <a:latin typeface="Trebuchet MS" pitchFamily="34" charset="0"/>
                <a:cs typeface="Arial" pitchFamily="34" charset="0"/>
              </a:defRPr>
            </a:lvl2pPr>
            <a:lvl3pPr>
              <a:defRPr>
                <a:latin typeface="Trebuchet MS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347"/>
            <a:ext cx="7704856" cy="908720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Trebuchet MS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83568" y="6403970"/>
            <a:ext cx="5544616" cy="40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Trebuchet MS" pitchFamily="34" charset="0"/>
              </a:defRPr>
            </a:lvl1pPr>
          </a:lstStyle>
          <a:p>
            <a:r>
              <a:rPr lang="fr-FR" smtClean="0"/>
              <a:t>ASPO Seminar – Nov 26th 2013 – Joëlle Torta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28269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 baseline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83568" y="6403970"/>
            <a:ext cx="5544616" cy="40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Trebuchet MS" pitchFamily="34" charset="0"/>
              </a:defRPr>
            </a:lvl1pPr>
          </a:lstStyle>
          <a:p>
            <a:r>
              <a:rPr lang="fr-FR" smtClean="0"/>
              <a:t>ASPO Seminar – Nov 26th 2013 – Joëlle Torta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3285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25963"/>
          </a:xfrm>
        </p:spPr>
        <p:txBody>
          <a:bodyPr/>
          <a:lstStyle>
            <a:lvl1pPr>
              <a:defRPr sz="2800">
                <a:latin typeface="Trebuchet MS" pitchFamily="34" charset="0"/>
                <a:cs typeface="Arial" pitchFamily="34" charset="0"/>
              </a:defRPr>
            </a:lvl1pPr>
            <a:lvl2pPr>
              <a:defRPr sz="2400">
                <a:latin typeface="Trebuchet MS" pitchFamily="34" charset="0"/>
                <a:cs typeface="Arial" pitchFamily="34" charset="0"/>
              </a:defRPr>
            </a:lvl2pPr>
            <a:lvl3pPr>
              <a:defRPr sz="2000">
                <a:latin typeface="Trebuchet MS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525963"/>
          </a:xfrm>
        </p:spPr>
        <p:txBody>
          <a:bodyPr/>
          <a:lstStyle>
            <a:lvl1pPr>
              <a:defRPr sz="2800">
                <a:latin typeface="Trebuchet MS" pitchFamily="34" charset="0"/>
                <a:cs typeface="Arial" pitchFamily="34" charset="0"/>
              </a:defRPr>
            </a:lvl1pPr>
            <a:lvl2pPr>
              <a:defRPr sz="2400">
                <a:latin typeface="Trebuchet MS" pitchFamily="34" charset="0"/>
                <a:cs typeface="Arial" pitchFamily="34" charset="0"/>
              </a:defRPr>
            </a:lvl2pPr>
            <a:lvl3pPr>
              <a:defRPr sz="2000">
                <a:latin typeface="Trebuchet MS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7704856" cy="908720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Trebuchet MS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83568" y="6403970"/>
            <a:ext cx="5544616" cy="40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Trebuchet MS" pitchFamily="34" charset="0"/>
              </a:defRPr>
            </a:lvl1pPr>
          </a:lstStyle>
          <a:p>
            <a:r>
              <a:rPr lang="fr-FR" smtClean="0"/>
              <a:t>ASPO Seminar – Nov 26th 2013 – Joëlle Torta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3887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 anchor="b"/>
          <a:lstStyle>
            <a:lvl1pPr marL="0" indent="0">
              <a:buNone/>
              <a:defRPr sz="2400" b="1">
                <a:latin typeface="Trebuchet MS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rebuchet MS" pitchFamily="34" charset="0"/>
                <a:cs typeface="Arial" pitchFamily="34" charset="0"/>
              </a:defRPr>
            </a:lvl1pPr>
            <a:lvl2pPr>
              <a:defRPr sz="2000">
                <a:latin typeface="Trebuchet MS" pitchFamily="34" charset="0"/>
                <a:cs typeface="Arial" pitchFamily="34" charset="0"/>
              </a:defRPr>
            </a:lvl2pPr>
            <a:lvl3pPr>
              <a:defRPr sz="1800">
                <a:latin typeface="Trebuchet MS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 anchor="b"/>
          <a:lstStyle>
            <a:lvl1pPr marL="0" indent="0">
              <a:buNone/>
              <a:defRPr sz="2400" b="1">
                <a:latin typeface="Trebuchet MS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rebuchet MS" pitchFamily="34" charset="0"/>
                <a:cs typeface="Arial" pitchFamily="34" charset="0"/>
              </a:defRPr>
            </a:lvl1pPr>
            <a:lvl2pPr>
              <a:defRPr sz="2000">
                <a:latin typeface="Trebuchet MS" pitchFamily="34" charset="0"/>
                <a:cs typeface="Arial" pitchFamily="34" charset="0"/>
              </a:defRPr>
            </a:lvl2pPr>
            <a:lvl3pPr>
              <a:defRPr sz="1800">
                <a:latin typeface="Trebuchet MS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7704906" cy="908720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Trebuchet MS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683568" y="6403970"/>
            <a:ext cx="5544616" cy="40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Trebuchet MS" pitchFamily="34" charset="0"/>
              </a:defRPr>
            </a:lvl1pPr>
          </a:lstStyle>
          <a:p>
            <a:r>
              <a:rPr lang="fr-FR" smtClean="0"/>
              <a:t>ASPO Seminar – Nov 26th 2013 – Joëlle Torta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0469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83568" y="6403970"/>
            <a:ext cx="5544616" cy="40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Trebuchet MS" pitchFamily="34" charset="0"/>
              </a:defRPr>
            </a:lvl1pPr>
          </a:lstStyle>
          <a:p>
            <a:r>
              <a:rPr lang="fr-FR" smtClean="0"/>
              <a:t>ASPO Seminar – Nov 26th 2013 – Joëlle Torta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0191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412776"/>
            <a:ext cx="4669358" cy="4641379"/>
          </a:xfrm>
        </p:spPr>
        <p:txBody>
          <a:bodyPr/>
          <a:lstStyle>
            <a:lvl1pPr>
              <a:defRPr sz="3200">
                <a:latin typeface="Trebuchet MS" pitchFamily="34" charset="0"/>
                <a:cs typeface="Arial" pitchFamily="34" charset="0"/>
              </a:defRPr>
            </a:lvl1pPr>
            <a:lvl2pPr>
              <a:defRPr sz="2800">
                <a:latin typeface="Trebuchet MS" pitchFamily="34" charset="0"/>
                <a:cs typeface="Arial" pitchFamily="34" charset="0"/>
              </a:defRPr>
            </a:lvl2pPr>
            <a:lvl3pPr>
              <a:defRPr sz="2400">
                <a:latin typeface="Trebuchet MS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7704856" cy="908720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Trebuchet MS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83568" y="6403970"/>
            <a:ext cx="5544616" cy="40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Trebuchet MS" pitchFamily="34" charset="0"/>
              </a:defRPr>
            </a:lvl1pPr>
          </a:lstStyle>
          <a:p>
            <a:r>
              <a:rPr lang="fr-FR" smtClean="0"/>
              <a:t>ASPO Seminar – Nov 26th 2013 – Joëlle Torta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9753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35696" y="1124744"/>
            <a:ext cx="5544616" cy="3538736"/>
          </a:xfrm>
        </p:spPr>
        <p:txBody>
          <a:bodyPr/>
          <a:lstStyle>
            <a:lvl1pPr marL="0" indent="0">
              <a:buNone/>
              <a:defRPr sz="3200">
                <a:latin typeface="Trebuchet MS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35696" y="5415921"/>
            <a:ext cx="5544616" cy="692183"/>
          </a:xfrm>
        </p:spPr>
        <p:txBody>
          <a:bodyPr/>
          <a:lstStyle>
            <a:lvl1pPr marL="0" indent="0">
              <a:buNone/>
              <a:defRPr sz="1400">
                <a:latin typeface="Trebuchet MS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0"/>
            <a:ext cx="7704856" cy="908720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latin typeface="Trebuchet MS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83568" y="6403970"/>
            <a:ext cx="5544616" cy="40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Trebuchet MS" pitchFamily="34" charset="0"/>
              </a:defRPr>
            </a:lvl1pPr>
          </a:lstStyle>
          <a:p>
            <a:r>
              <a:rPr lang="fr-FR" smtClean="0"/>
              <a:t>ASPO Seminar – Nov 26th 2013 – Joëlle Torta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2662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0"/>
          <a:stretch/>
        </p:blipFill>
        <p:spPr>
          <a:xfrm>
            <a:off x="0" y="-27384"/>
            <a:ext cx="9144000" cy="9798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-8138" y="6223969"/>
            <a:ext cx="7907684" cy="162000"/>
          </a:xfrm>
          <a:prstGeom prst="rect">
            <a:avLst/>
          </a:prstGeom>
          <a:solidFill>
            <a:srgbClr val="0BA4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44" tIns="46024" rIns="92044" bIns="4602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620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•"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424936" cy="4669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588224" y="6165304"/>
            <a:ext cx="1288752" cy="2622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44" tIns="46024" rIns="92044" bIns="46024">
            <a:spAutoFit/>
          </a:bodyPr>
          <a:lstStyle/>
          <a:p>
            <a:pPr defTabSz="762000">
              <a:buFont typeface="Wingdings" pitchFamily="2" charset="2"/>
              <a:buNone/>
              <a:defRPr/>
            </a:pPr>
            <a:r>
              <a:rPr lang="fr-FR" sz="1100" b="1" dirty="0">
                <a:solidFill>
                  <a:schemeClr val="bg1"/>
                </a:solidFill>
                <a:latin typeface="Trebuchet MS" pitchFamily="34" charset="0"/>
              </a:rPr>
              <a:t>www.prosim.net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3" b="12769"/>
          <a:stretch/>
        </p:blipFill>
        <p:spPr>
          <a:xfrm>
            <a:off x="7884368" y="6081439"/>
            <a:ext cx="1154857" cy="73193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77152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10" name="Рисунок 2" descr="Логотип АСПО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3336"/>
            <a:ext cx="678586" cy="39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683568" y="6403970"/>
            <a:ext cx="5544616" cy="409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F5F5F"/>
                </a:solidFill>
                <a:latin typeface="Trebuchet MS" pitchFamily="34" charset="0"/>
              </a:defRPr>
            </a:lvl1pPr>
          </a:lstStyle>
          <a:p>
            <a:r>
              <a:rPr lang="pt-BR" i="1" dirty="0" smtClean="0"/>
              <a:t>ASPO Seminar – Nov 26th 2013 – Joëlle Torta</a:t>
            </a:r>
            <a:r>
              <a:rPr lang="pt-BR" dirty="0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6311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Arial" pitchFamily="34" charset="0"/>
        </a:defRPr>
      </a:lvl1pPr>
      <a:lvl2pPr marL="712788" indent="-255588" algn="l" defTabSz="914400" rtl="0" eaLnBrk="1" latinLnBrk="0" hangingPunct="1">
        <a:spcBef>
          <a:spcPct val="20000"/>
        </a:spcBef>
        <a:buClr>
          <a:srgbClr val="D21700"/>
        </a:buClr>
        <a:buFont typeface="Wingdings" pitchFamily="2" charset="2"/>
        <a:buChar char="§"/>
        <a:defRPr sz="2400" kern="1200">
          <a:solidFill>
            <a:schemeClr val="bg2">
              <a:lumMod val="10000"/>
            </a:schemeClr>
          </a:solidFill>
          <a:latin typeface="Trebuchet MS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BA4E2"/>
        </a:buClr>
        <a:buFont typeface="Wingdings" pitchFamily="2" charset="2"/>
        <a:buChar char="§"/>
        <a:defRPr sz="2400" kern="1200">
          <a:solidFill>
            <a:schemeClr val="bg2">
              <a:lumMod val="10000"/>
            </a:schemeClr>
          </a:solidFill>
          <a:latin typeface="Trebuchet MS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58.gif"/><Relationship Id="rId3" Type="http://schemas.openxmlformats.org/officeDocument/2006/relationships/image" Target="../media/image53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microsoft.com/office/2007/relationships/diagramDrawing" Target="../diagrams/drawing1.xml"/><Relationship Id="rId5" Type="http://schemas.openxmlformats.org/officeDocument/2006/relationships/image" Target="../media/image55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54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gi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gif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gif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gif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0.png"/><Relationship Id="rId4" Type="http://schemas.openxmlformats.org/officeDocument/2006/relationships/image" Target="../media/image7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9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.bin"/><Relationship Id="rId18" Type="http://schemas.openxmlformats.org/officeDocument/2006/relationships/image" Target="../media/image104.png"/><Relationship Id="rId26" Type="http://schemas.openxmlformats.org/officeDocument/2006/relationships/image" Target="../media/image108.png"/><Relationship Id="rId39" Type="http://schemas.openxmlformats.org/officeDocument/2006/relationships/oleObject" Target="../embeddings/oleObject22.bin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112.png"/><Relationship Id="rId42" Type="http://schemas.openxmlformats.org/officeDocument/2006/relationships/image" Target="../media/image116.png"/><Relationship Id="rId47" Type="http://schemas.openxmlformats.org/officeDocument/2006/relationships/image" Target="../media/image132.png"/><Relationship Id="rId50" Type="http://schemas.openxmlformats.org/officeDocument/2006/relationships/oleObject" Target="../embeddings/oleObject27.bin"/><Relationship Id="rId55" Type="http://schemas.openxmlformats.org/officeDocument/2006/relationships/image" Target="../media/image15.png"/><Relationship Id="rId63" Type="http://schemas.openxmlformats.org/officeDocument/2006/relationships/image" Target="../media/image124.png"/><Relationship Id="rId68" Type="http://schemas.openxmlformats.org/officeDocument/2006/relationships/image" Target="../media/image137.wmf"/><Relationship Id="rId76" Type="http://schemas.openxmlformats.org/officeDocument/2006/relationships/image" Target="../media/image145.png"/><Relationship Id="rId84" Type="http://schemas.openxmlformats.org/officeDocument/2006/relationships/image" Target="../media/image153.emf"/><Relationship Id="rId89" Type="http://schemas.openxmlformats.org/officeDocument/2006/relationships/image" Target="../media/image158.png"/><Relationship Id="rId7" Type="http://schemas.openxmlformats.org/officeDocument/2006/relationships/image" Target="../media/image130.wmf"/><Relationship Id="rId71" Type="http://schemas.openxmlformats.org/officeDocument/2006/relationships/image" Target="../media/image140.wmf"/><Relationship Id="rId92" Type="http://schemas.openxmlformats.org/officeDocument/2006/relationships/image" Target="../media/image16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3.png"/><Relationship Id="rId29" Type="http://schemas.openxmlformats.org/officeDocument/2006/relationships/oleObject" Target="../embeddings/oleObject17.bin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07.png"/><Relationship Id="rId32" Type="http://schemas.openxmlformats.org/officeDocument/2006/relationships/image" Target="../media/image111.png"/><Relationship Id="rId37" Type="http://schemas.openxmlformats.org/officeDocument/2006/relationships/oleObject" Target="../embeddings/oleObject21.bin"/><Relationship Id="rId40" Type="http://schemas.openxmlformats.org/officeDocument/2006/relationships/image" Target="../media/image115.png"/><Relationship Id="rId45" Type="http://schemas.openxmlformats.org/officeDocument/2006/relationships/oleObject" Target="../embeddings/oleObject25.bin"/><Relationship Id="rId53" Type="http://schemas.openxmlformats.org/officeDocument/2006/relationships/image" Target="../media/image121.png"/><Relationship Id="rId58" Type="http://schemas.openxmlformats.org/officeDocument/2006/relationships/oleObject" Target="../embeddings/oleObject31.bin"/><Relationship Id="rId66" Type="http://schemas.openxmlformats.org/officeDocument/2006/relationships/image" Target="../media/image135.wmf"/><Relationship Id="rId74" Type="http://schemas.openxmlformats.org/officeDocument/2006/relationships/image" Target="../media/image143.wmf"/><Relationship Id="rId79" Type="http://schemas.openxmlformats.org/officeDocument/2006/relationships/image" Target="../media/image148.png"/><Relationship Id="rId87" Type="http://schemas.openxmlformats.org/officeDocument/2006/relationships/image" Target="../media/image156.png"/><Relationship Id="rId5" Type="http://schemas.openxmlformats.org/officeDocument/2006/relationships/image" Target="../media/image128.wmf"/><Relationship Id="rId61" Type="http://schemas.openxmlformats.org/officeDocument/2006/relationships/image" Target="../media/image134.png"/><Relationship Id="rId82" Type="http://schemas.openxmlformats.org/officeDocument/2006/relationships/image" Target="../media/image151.png"/><Relationship Id="rId90" Type="http://schemas.openxmlformats.org/officeDocument/2006/relationships/image" Target="../media/image159.png"/><Relationship Id="rId19" Type="http://schemas.openxmlformats.org/officeDocument/2006/relationships/oleObject" Target="../embeddings/oleObject12.bin"/><Relationship Id="rId14" Type="http://schemas.openxmlformats.org/officeDocument/2006/relationships/image" Target="../media/image102.png"/><Relationship Id="rId22" Type="http://schemas.openxmlformats.org/officeDocument/2006/relationships/image" Target="../media/image106.png"/><Relationship Id="rId27" Type="http://schemas.openxmlformats.org/officeDocument/2006/relationships/oleObject" Target="../embeddings/oleObject16.bin"/><Relationship Id="rId30" Type="http://schemas.openxmlformats.org/officeDocument/2006/relationships/image" Target="../media/image110.png"/><Relationship Id="rId35" Type="http://schemas.openxmlformats.org/officeDocument/2006/relationships/oleObject" Target="../embeddings/oleObject20.bin"/><Relationship Id="rId43" Type="http://schemas.openxmlformats.org/officeDocument/2006/relationships/oleObject" Target="../embeddings/oleObject24.bin"/><Relationship Id="rId48" Type="http://schemas.openxmlformats.org/officeDocument/2006/relationships/oleObject" Target="../embeddings/oleObject26.bin"/><Relationship Id="rId56" Type="http://schemas.openxmlformats.org/officeDocument/2006/relationships/oleObject" Target="../embeddings/oleObject30.bin"/><Relationship Id="rId64" Type="http://schemas.openxmlformats.org/officeDocument/2006/relationships/oleObject" Target="../embeddings/oleObject33.bin"/><Relationship Id="rId69" Type="http://schemas.openxmlformats.org/officeDocument/2006/relationships/image" Target="../media/image138.wmf"/><Relationship Id="rId77" Type="http://schemas.openxmlformats.org/officeDocument/2006/relationships/image" Target="../media/image146.png"/><Relationship Id="rId8" Type="http://schemas.openxmlformats.org/officeDocument/2006/relationships/image" Target="../media/image131.png"/><Relationship Id="rId51" Type="http://schemas.openxmlformats.org/officeDocument/2006/relationships/image" Target="../media/image120.png"/><Relationship Id="rId72" Type="http://schemas.openxmlformats.org/officeDocument/2006/relationships/image" Target="../media/image141.wmf"/><Relationship Id="rId80" Type="http://schemas.openxmlformats.org/officeDocument/2006/relationships/image" Target="../media/image149.png"/><Relationship Id="rId85" Type="http://schemas.openxmlformats.org/officeDocument/2006/relationships/image" Target="../media/image154.emf"/><Relationship Id="rId93" Type="http://schemas.openxmlformats.org/officeDocument/2006/relationships/oleObject" Target="../embeddings/oleObject34.bin"/><Relationship Id="rId3" Type="http://schemas.openxmlformats.org/officeDocument/2006/relationships/notesSlide" Target="../notesSlides/notesSlide27.xml"/><Relationship Id="rId12" Type="http://schemas.openxmlformats.org/officeDocument/2006/relationships/image" Target="../media/image101.png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33" Type="http://schemas.openxmlformats.org/officeDocument/2006/relationships/oleObject" Target="../embeddings/oleObject19.bin"/><Relationship Id="rId38" Type="http://schemas.openxmlformats.org/officeDocument/2006/relationships/image" Target="../media/image114.png"/><Relationship Id="rId46" Type="http://schemas.openxmlformats.org/officeDocument/2006/relationships/image" Target="../media/image118.png"/><Relationship Id="rId59" Type="http://schemas.openxmlformats.org/officeDocument/2006/relationships/image" Target="../media/image123.png"/><Relationship Id="rId67" Type="http://schemas.openxmlformats.org/officeDocument/2006/relationships/image" Target="../media/image136.wmf"/><Relationship Id="rId20" Type="http://schemas.openxmlformats.org/officeDocument/2006/relationships/image" Target="../media/image105.png"/><Relationship Id="rId41" Type="http://schemas.openxmlformats.org/officeDocument/2006/relationships/oleObject" Target="../embeddings/oleObject23.bin"/><Relationship Id="rId54" Type="http://schemas.openxmlformats.org/officeDocument/2006/relationships/oleObject" Target="../embeddings/oleObject29.bin"/><Relationship Id="rId62" Type="http://schemas.openxmlformats.org/officeDocument/2006/relationships/oleObject" Target="../embeddings/oleObject32.bin"/><Relationship Id="rId70" Type="http://schemas.openxmlformats.org/officeDocument/2006/relationships/image" Target="../media/image139.wmf"/><Relationship Id="rId75" Type="http://schemas.openxmlformats.org/officeDocument/2006/relationships/image" Target="../media/image144.wmf"/><Relationship Id="rId83" Type="http://schemas.openxmlformats.org/officeDocument/2006/relationships/image" Target="../media/image152.png"/><Relationship Id="rId88" Type="http://schemas.openxmlformats.org/officeDocument/2006/relationships/image" Target="../media/image157.wmf"/><Relationship Id="rId91" Type="http://schemas.openxmlformats.org/officeDocument/2006/relationships/image" Target="../media/image16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9.wmf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109.png"/><Relationship Id="rId36" Type="http://schemas.openxmlformats.org/officeDocument/2006/relationships/image" Target="../media/image113.png"/><Relationship Id="rId49" Type="http://schemas.openxmlformats.org/officeDocument/2006/relationships/image" Target="../media/image119.png"/><Relationship Id="rId57" Type="http://schemas.openxmlformats.org/officeDocument/2006/relationships/image" Target="../media/image122.png"/><Relationship Id="rId10" Type="http://schemas.openxmlformats.org/officeDocument/2006/relationships/image" Target="../media/image100.png"/><Relationship Id="rId31" Type="http://schemas.openxmlformats.org/officeDocument/2006/relationships/oleObject" Target="../embeddings/oleObject18.bin"/><Relationship Id="rId44" Type="http://schemas.openxmlformats.org/officeDocument/2006/relationships/image" Target="../media/image117.png"/><Relationship Id="rId52" Type="http://schemas.openxmlformats.org/officeDocument/2006/relationships/oleObject" Target="../embeddings/oleObject28.bin"/><Relationship Id="rId60" Type="http://schemas.openxmlformats.org/officeDocument/2006/relationships/image" Target="../media/image133.wmf"/><Relationship Id="rId65" Type="http://schemas.openxmlformats.org/officeDocument/2006/relationships/image" Target="../media/image125.wmf"/><Relationship Id="rId73" Type="http://schemas.openxmlformats.org/officeDocument/2006/relationships/image" Target="../media/image142.wmf"/><Relationship Id="rId78" Type="http://schemas.openxmlformats.org/officeDocument/2006/relationships/image" Target="../media/image147.png"/><Relationship Id="rId81" Type="http://schemas.openxmlformats.org/officeDocument/2006/relationships/image" Target="../media/image150.png"/><Relationship Id="rId86" Type="http://schemas.openxmlformats.org/officeDocument/2006/relationships/image" Target="../media/image155.png"/><Relationship Id="rId94" Type="http://schemas.openxmlformats.org/officeDocument/2006/relationships/image" Target="../media/image126.png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4.gif"/><Relationship Id="rId4" Type="http://schemas.openxmlformats.org/officeDocument/2006/relationships/image" Target="../media/image16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0.wmf"/><Relationship Id="rId18" Type="http://schemas.openxmlformats.org/officeDocument/2006/relationships/image" Target="../media/image25.png"/><Relationship Id="rId26" Type="http://schemas.openxmlformats.org/officeDocument/2006/relationships/image" Target="../media/image29.jpe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6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24.wmf"/><Relationship Id="rId25" Type="http://schemas.openxmlformats.org/officeDocument/2006/relationships/image" Target="../media/image28.png"/><Relationship Id="rId2" Type="http://schemas.openxmlformats.org/officeDocument/2006/relationships/tags" Target="../tags/tag1.xml"/><Relationship Id="rId16" Type="http://schemas.openxmlformats.org/officeDocument/2006/relationships/image" Target="../media/image23.png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png"/><Relationship Id="rId24" Type="http://schemas.openxmlformats.org/officeDocument/2006/relationships/image" Target="../media/image17.png"/><Relationship Id="rId5" Type="http://schemas.openxmlformats.org/officeDocument/2006/relationships/image" Target="../media/image18.wmf"/><Relationship Id="rId15" Type="http://schemas.openxmlformats.org/officeDocument/2006/relationships/image" Target="../media/image22.png"/><Relationship Id="rId23" Type="http://schemas.openxmlformats.org/officeDocument/2006/relationships/oleObject" Target="../embeddings/oleObject5.bin"/><Relationship Id="rId28" Type="http://schemas.openxmlformats.org/officeDocument/2006/relationships/image" Target="../media/image30.jpe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Relationship Id="rId14" Type="http://schemas.openxmlformats.org/officeDocument/2006/relationships/image" Target="../media/image21.png"/><Relationship Id="rId22" Type="http://schemas.openxmlformats.org/officeDocument/2006/relationships/image" Target="../media/image27.wmf"/><Relationship Id="rId27" Type="http://schemas.openxmlformats.org/officeDocument/2006/relationships/hyperlink" Target="http://www-galilee.univ-paris13.fr/images/logo_LIMHP.gif" TargetMode="External"/><Relationship Id="rId30" Type="http://schemas.openxmlformats.org/officeDocument/2006/relationships/image" Target="../media/image3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dirty="0" smtClean="0"/>
              <a:t>ProSim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Company</a:t>
            </a:r>
            <a:r>
              <a:rPr lang="fr-FR" dirty="0" smtClean="0"/>
              <a:t> </a:t>
            </a:r>
            <a:r>
              <a:rPr lang="fr-FR" dirty="0" err="1" smtClean="0"/>
              <a:t>Overview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2800" dirty="0"/>
              <a:t>The </a:t>
            </a:r>
            <a:r>
              <a:rPr lang="fr-FR" sz="2800" i="1" dirty="0"/>
              <a:t>Premium </a:t>
            </a:r>
            <a:r>
              <a:rPr lang="fr-FR" sz="2800" dirty="0"/>
              <a:t>alternative </a:t>
            </a:r>
            <a:br>
              <a:rPr lang="fr-FR" sz="2800" dirty="0"/>
            </a:br>
            <a:r>
              <a:rPr lang="fr-FR" sz="2800" dirty="0"/>
              <a:t>in </a:t>
            </a:r>
            <a:r>
              <a:rPr lang="fr-FR" sz="2800" dirty="0" err="1"/>
              <a:t>Process</a:t>
            </a:r>
            <a:r>
              <a:rPr lang="fr-FR" sz="2800" dirty="0"/>
              <a:t> </a:t>
            </a:r>
            <a:r>
              <a:rPr lang="fr-FR" sz="2800" dirty="0" smtClean="0"/>
              <a:t>Simulation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ASPO Seminar</a:t>
            </a:r>
            <a:endParaRPr lang="en-US" altLang="en-US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231740" y="5949280"/>
            <a:ext cx="4716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en-US" b="1" u="sng" dirty="0" smtClean="0">
                <a:solidFill>
                  <a:srgbClr val="0BA4E2"/>
                </a:solidFill>
                <a:latin typeface="Trebuchet MS" panose="020B0603020202020204" pitchFamily="34" charset="0"/>
              </a:rPr>
              <a:t>Joëlle </a:t>
            </a:r>
            <a:r>
              <a:rPr lang="fr-FR" altLang="en-US" b="1" u="sng" dirty="0" err="1" smtClean="0">
                <a:solidFill>
                  <a:srgbClr val="0BA4E2"/>
                </a:solidFill>
                <a:latin typeface="Trebuchet MS" panose="020B0603020202020204" pitchFamily="34" charset="0"/>
              </a:rPr>
              <a:t>Torta</a:t>
            </a:r>
            <a:r>
              <a:rPr lang="fr-FR" altLang="en-US" b="1" dirty="0" smtClean="0">
                <a:solidFill>
                  <a:srgbClr val="0BA4E2"/>
                </a:solidFill>
                <a:latin typeface="Trebuchet MS" panose="020B0603020202020204" pitchFamily="34" charset="0"/>
              </a:rPr>
              <a:t>, </a:t>
            </a:r>
            <a:r>
              <a:rPr lang="fr-FR" altLang="en-US" b="1" dirty="0">
                <a:solidFill>
                  <a:srgbClr val="0BA4E2"/>
                </a:solidFill>
                <a:latin typeface="Trebuchet MS" panose="020B0603020202020204" pitchFamily="34" charset="0"/>
              </a:rPr>
              <a:t>Olivier Baudouin</a:t>
            </a:r>
            <a:r>
              <a:rPr lang="fr-FR" altLang="en-US" b="1" dirty="0" smtClean="0">
                <a:solidFill>
                  <a:srgbClr val="0BA4E2"/>
                </a:solidFill>
                <a:latin typeface="Trebuchet MS" panose="020B0603020202020204" pitchFamily="34" charset="0"/>
              </a:rPr>
              <a:t> </a:t>
            </a:r>
            <a:r>
              <a:rPr lang="fr-FR" altLang="en-US" b="1" dirty="0" err="1" smtClean="0">
                <a:solidFill>
                  <a:srgbClr val="0BA4E2"/>
                </a:solidFill>
                <a:latin typeface="Trebuchet MS" panose="020B0603020202020204" pitchFamily="34" charset="0"/>
              </a:rPr>
              <a:t>November</a:t>
            </a:r>
            <a:r>
              <a:rPr lang="fr-FR" altLang="en-US" b="1" dirty="0" smtClean="0">
                <a:solidFill>
                  <a:srgbClr val="0BA4E2"/>
                </a:solidFill>
                <a:latin typeface="Trebuchet MS" panose="020B0603020202020204" pitchFamily="34" charset="0"/>
              </a:rPr>
              <a:t>, 27</a:t>
            </a:r>
            <a:r>
              <a:rPr lang="fr-FR" altLang="en-US" b="1" baseline="30000" dirty="0" smtClean="0">
                <a:solidFill>
                  <a:srgbClr val="0BA4E2"/>
                </a:solidFill>
                <a:latin typeface="Trebuchet MS" panose="020B0603020202020204" pitchFamily="34" charset="0"/>
              </a:rPr>
              <a:t>th</a:t>
            </a:r>
            <a:r>
              <a:rPr lang="fr-FR" altLang="en-US" b="1" dirty="0" smtClean="0">
                <a:solidFill>
                  <a:srgbClr val="0BA4E2"/>
                </a:solidFill>
                <a:latin typeface="Trebuchet MS" panose="020B0603020202020204" pitchFamily="34" charset="0"/>
              </a:rPr>
              <a:t>, 2013</a:t>
            </a:r>
            <a:endParaRPr lang="fr-FR" altLang="en-US" b="1" dirty="0">
              <a:solidFill>
                <a:srgbClr val="0BA4E2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Рисунок 2" descr="Логотип АСП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4" y="5886058"/>
            <a:ext cx="1340148" cy="7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4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ProSimPlus HNO3 </a:t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a specific software</a:t>
            </a:r>
            <a:r>
              <a:rPr lang="en-US" dirty="0" smtClean="0"/>
              <a:t>?</a:t>
            </a:r>
            <a:endParaRPr lang="fr-FR" dirty="0"/>
          </a:p>
        </p:txBody>
      </p:sp>
      <p:sp>
        <p:nvSpPr>
          <p:cNvPr id="671747" name="Rectangle 3"/>
          <p:cNvSpPr>
            <a:spLocks noChangeArrowheads="1"/>
          </p:cNvSpPr>
          <p:nvPr/>
        </p:nvSpPr>
        <p:spPr bwMode="auto">
          <a:xfrm>
            <a:off x="0" y="1268760"/>
            <a:ext cx="8721969" cy="336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>
            <a:spAutoFit/>
          </a:bodyPr>
          <a:lstStyle/>
          <a:p>
            <a:pPr marL="263789" indent="-263789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Complexity of physical and chemical phenomena: </a:t>
            </a:r>
          </a:p>
          <a:p>
            <a:pPr marL="521780" lvl="1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Chemical reactions in gas phase in nearly all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the parts of the process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521780" lvl="1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Liquid phase chemical reactions</a:t>
            </a:r>
          </a:p>
          <a:p>
            <a:pPr marL="521780" lvl="1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Gas-liquid interface complex phenomena</a:t>
            </a:r>
          </a:p>
          <a:p>
            <a:pPr marL="521780" lvl="1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Thermodynamic properties not easy to model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63789" indent="-263789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Very specific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equipment: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521780" lvl="1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Absorption column, </a:t>
            </a:r>
          </a:p>
          <a:p>
            <a:pPr marL="521780" lvl="1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Oxidation volumes,</a:t>
            </a:r>
          </a:p>
          <a:p>
            <a:pPr marL="521780" lvl="1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Nitrogen oxides cooler/condenser,…</a:t>
            </a:r>
            <a:endParaRPr lang="en-US" sz="26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351692" y="4979223"/>
            <a:ext cx="3798277" cy="91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>
            <a:spAutoFit/>
          </a:bodyPr>
          <a:lstStyle/>
          <a:p>
            <a:pPr algn="ctr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b="1" i="1" dirty="0">
                <a:solidFill>
                  <a:srgbClr val="0BA4E2"/>
                </a:solidFill>
                <a:latin typeface="Trebuchet MS" pitchFamily="34" charset="0"/>
              </a:rPr>
              <a:t> Nearly impossible with a general purpose </a:t>
            </a:r>
            <a:r>
              <a:rPr lang="en-US" b="1" i="1" dirty="0" err="1">
                <a:solidFill>
                  <a:srgbClr val="0BA4E2"/>
                </a:solidFill>
                <a:latin typeface="Trebuchet MS" pitchFamily="34" charset="0"/>
              </a:rPr>
              <a:t>flowsheeting</a:t>
            </a:r>
            <a:r>
              <a:rPr lang="en-US" b="1" i="1" dirty="0">
                <a:solidFill>
                  <a:srgbClr val="0BA4E2"/>
                </a:solidFill>
                <a:latin typeface="Trebuchet MS" pitchFamily="34" charset="0"/>
              </a:rPr>
              <a:t> program</a:t>
            </a:r>
          </a:p>
        </p:txBody>
      </p:sp>
      <p:grpSp>
        <p:nvGrpSpPr>
          <p:cNvPr id="671752" name="Group 8"/>
          <p:cNvGrpSpPr>
            <a:grpSpLocks noChangeAspect="1"/>
          </p:cNvGrpSpPr>
          <p:nvPr/>
        </p:nvGrpSpPr>
        <p:grpSpPr bwMode="auto">
          <a:xfrm>
            <a:off x="4501662" y="2386042"/>
            <a:ext cx="4536482" cy="3418769"/>
            <a:chOff x="96" y="1008"/>
            <a:chExt cx="4300" cy="3322"/>
          </a:xfrm>
        </p:grpSpPr>
        <p:sp>
          <p:nvSpPr>
            <p:cNvPr id="671753" name="Rectangle 9"/>
            <p:cNvSpPr>
              <a:spLocks noChangeAspect="1" noChangeArrowheads="1"/>
            </p:cNvSpPr>
            <p:nvPr/>
          </p:nvSpPr>
          <p:spPr bwMode="auto">
            <a:xfrm>
              <a:off x="895" y="2838"/>
              <a:ext cx="18" cy="2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54" name="Rectangle 10"/>
            <p:cNvSpPr>
              <a:spLocks noChangeAspect="1" noChangeArrowheads="1"/>
            </p:cNvSpPr>
            <p:nvPr/>
          </p:nvSpPr>
          <p:spPr bwMode="auto">
            <a:xfrm>
              <a:off x="897" y="2840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55" name="Rectangle 11"/>
            <p:cNvSpPr>
              <a:spLocks noChangeAspect="1" noChangeArrowheads="1"/>
            </p:cNvSpPr>
            <p:nvPr/>
          </p:nvSpPr>
          <p:spPr bwMode="auto">
            <a:xfrm>
              <a:off x="897" y="2878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56" name="Rectangle 12"/>
            <p:cNvSpPr>
              <a:spLocks noChangeAspect="1" noChangeArrowheads="1"/>
            </p:cNvSpPr>
            <p:nvPr/>
          </p:nvSpPr>
          <p:spPr bwMode="auto">
            <a:xfrm>
              <a:off x="897" y="2916"/>
              <a:ext cx="16" cy="1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57" name="Rectangle 13"/>
            <p:cNvSpPr>
              <a:spLocks noChangeAspect="1" noChangeArrowheads="1"/>
            </p:cNvSpPr>
            <p:nvPr/>
          </p:nvSpPr>
          <p:spPr bwMode="auto">
            <a:xfrm>
              <a:off x="897" y="2954"/>
              <a:ext cx="16" cy="1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58" name="Rectangle 14"/>
            <p:cNvSpPr>
              <a:spLocks noChangeAspect="1" noChangeArrowheads="1"/>
            </p:cNvSpPr>
            <p:nvPr/>
          </p:nvSpPr>
          <p:spPr bwMode="auto">
            <a:xfrm>
              <a:off x="897" y="2993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59" name="Rectangle 15"/>
            <p:cNvSpPr>
              <a:spLocks noChangeAspect="1" noChangeArrowheads="1"/>
            </p:cNvSpPr>
            <p:nvPr/>
          </p:nvSpPr>
          <p:spPr bwMode="auto">
            <a:xfrm>
              <a:off x="897" y="3031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60" name="Rectangle 16"/>
            <p:cNvSpPr>
              <a:spLocks noChangeAspect="1" noChangeArrowheads="1"/>
            </p:cNvSpPr>
            <p:nvPr/>
          </p:nvSpPr>
          <p:spPr bwMode="auto">
            <a:xfrm>
              <a:off x="895" y="2645"/>
              <a:ext cx="18" cy="2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61" name="Rectangle 17"/>
            <p:cNvSpPr>
              <a:spLocks noChangeAspect="1" noChangeArrowheads="1"/>
            </p:cNvSpPr>
            <p:nvPr/>
          </p:nvSpPr>
          <p:spPr bwMode="auto">
            <a:xfrm>
              <a:off x="897" y="2646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62" name="Rectangle 18"/>
            <p:cNvSpPr>
              <a:spLocks noChangeAspect="1" noChangeArrowheads="1"/>
            </p:cNvSpPr>
            <p:nvPr/>
          </p:nvSpPr>
          <p:spPr bwMode="auto">
            <a:xfrm>
              <a:off x="897" y="2685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63" name="Rectangle 19"/>
            <p:cNvSpPr>
              <a:spLocks noChangeAspect="1" noChangeArrowheads="1"/>
            </p:cNvSpPr>
            <p:nvPr/>
          </p:nvSpPr>
          <p:spPr bwMode="auto">
            <a:xfrm>
              <a:off x="897" y="2723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64" name="Rectangle 20"/>
            <p:cNvSpPr>
              <a:spLocks noChangeAspect="1" noChangeArrowheads="1"/>
            </p:cNvSpPr>
            <p:nvPr/>
          </p:nvSpPr>
          <p:spPr bwMode="auto">
            <a:xfrm>
              <a:off x="897" y="2761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65" name="Rectangle 21"/>
            <p:cNvSpPr>
              <a:spLocks noChangeAspect="1" noChangeArrowheads="1"/>
            </p:cNvSpPr>
            <p:nvPr/>
          </p:nvSpPr>
          <p:spPr bwMode="auto">
            <a:xfrm>
              <a:off x="897" y="2799"/>
              <a:ext cx="16" cy="1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66" name="Rectangle 22"/>
            <p:cNvSpPr>
              <a:spLocks noChangeAspect="1" noChangeArrowheads="1"/>
            </p:cNvSpPr>
            <p:nvPr/>
          </p:nvSpPr>
          <p:spPr bwMode="auto">
            <a:xfrm>
              <a:off x="897" y="2838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67" name="Rectangle 23"/>
            <p:cNvSpPr>
              <a:spLocks noChangeAspect="1" noChangeArrowheads="1"/>
            </p:cNvSpPr>
            <p:nvPr/>
          </p:nvSpPr>
          <p:spPr bwMode="auto">
            <a:xfrm>
              <a:off x="895" y="3694"/>
              <a:ext cx="18" cy="20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68" name="Rectangle 24"/>
            <p:cNvSpPr>
              <a:spLocks noChangeAspect="1" noChangeArrowheads="1"/>
            </p:cNvSpPr>
            <p:nvPr/>
          </p:nvSpPr>
          <p:spPr bwMode="auto">
            <a:xfrm>
              <a:off x="897" y="3694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69" name="Rectangle 25"/>
            <p:cNvSpPr>
              <a:spLocks noChangeAspect="1" noChangeArrowheads="1"/>
            </p:cNvSpPr>
            <p:nvPr/>
          </p:nvSpPr>
          <p:spPr bwMode="auto">
            <a:xfrm>
              <a:off x="897" y="3733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70" name="Rectangle 26"/>
            <p:cNvSpPr>
              <a:spLocks noChangeAspect="1" noChangeArrowheads="1"/>
            </p:cNvSpPr>
            <p:nvPr/>
          </p:nvSpPr>
          <p:spPr bwMode="auto">
            <a:xfrm>
              <a:off x="897" y="3771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71" name="Rectangle 27"/>
            <p:cNvSpPr>
              <a:spLocks noChangeAspect="1" noChangeArrowheads="1"/>
            </p:cNvSpPr>
            <p:nvPr/>
          </p:nvSpPr>
          <p:spPr bwMode="auto">
            <a:xfrm>
              <a:off x="897" y="3810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72" name="Rectangle 28"/>
            <p:cNvSpPr>
              <a:spLocks noChangeAspect="1" noChangeArrowheads="1"/>
            </p:cNvSpPr>
            <p:nvPr/>
          </p:nvSpPr>
          <p:spPr bwMode="auto">
            <a:xfrm>
              <a:off x="897" y="3848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73" name="Rectangle 29"/>
            <p:cNvSpPr>
              <a:spLocks noChangeAspect="1" noChangeArrowheads="1"/>
            </p:cNvSpPr>
            <p:nvPr/>
          </p:nvSpPr>
          <p:spPr bwMode="auto">
            <a:xfrm>
              <a:off x="897" y="3887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74" name="Rectangle 30"/>
            <p:cNvSpPr>
              <a:spLocks noChangeAspect="1" noChangeArrowheads="1"/>
            </p:cNvSpPr>
            <p:nvPr/>
          </p:nvSpPr>
          <p:spPr bwMode="auto">
            <a:xfrm>
              <a:off x="895" y="3887"/>
              <a:ext cx="18" cy="20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75" name="Rectangle 31"/>
            <p:cNvSpPr>
              <a:spLocks noChangeAspect="1" noChangeArrowheads="1"/>
            </p:cNvSpPr>
            <p:nvPr/>
          </p:nvSpPr>
          <p:spPr bwMode="auto">
            <a:xfrm>
              <a:off x="897" y="3887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76" name="Rectangle 32"/>
            <p:cNvSpPr>
              <a:spLocks noChangeAspect="1" noChangeArrowheads="1"/>
            </p:cNvSpPr>
            <p:nvPr/>
          </p:nvSpPr>
          <p:spPr bwMode="auto">
            <a:xfrm>
              <a:off x="897" y="3925"/>
              <a:ext cx="16" cy="1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77" name="Rectangle 33"/>
            <p:cNvSpPr>
              <a:spLocks noChangeAspect="1" noChangeArrowheads="1"/>
            </p:cNvSpPr>
            <p:nvPr/>
          </p:nvSpPr>
          <p:spPr bwMode="auto">
            <a:xfrm>
              <a:off x="897" y="3964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78" name="Rectangle 34"/>
            <p:cNvSpPr>
              <a:spLocks noChangeAspect="1" noChangeArrowheads="1"/>
            </p:cNvSpPr>
            <p:nvPr/>
          </p:nvSpPr>
          <p:spPr bwMode="auto">
            <a:xfrm>
              <a:off x="897" y="4003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79" name="Rectangle 35"/>
            <p:cNvSpPr>
              <a:spLocks noChangeAspect="1" noChangeArrowheads="1"/>
            </p:cNvSpPr>
            <p:nvPr/>
          </p:nvSpPr>
          <p:spPr bwMode="auto">
            <a:xfrm>
              <a:off x="897" y="4041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80" name="Rectangle 36"/>
            <p:cNvSpPr>
              <a:spLocks noChangeAspect="1" noChangeArrowheads="1"/>
            </p:cNvSpPr>
            <p:nvPr/>
          </p:nvSpPr>
          <p:spPr bwMode="auto">
            <a:xfrm>
              <a:off x="897" y="4080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81" name="Rectangle 37"/>
            <p:cNvSpPr>
              <a:spLocks noChangeAspect="1" noChangeArrowheads="1"/>
            </p:cNvSpPr>
            <p:nvPr/>
          </p:nvSpPr>
          <p:spPr bwMode="auto">
            <a:xfrm>
              <a:off x="895" y="3140"/>
              <a:ext cx="18" cy="2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82" name="Rectangle 38"/>
            <p:cNvSpPr>
              <a:spLocks noChangeAspect="1" noChangeArrowheads="1"/>
            </p:cNvSpPr>
            <p:nvPr/>
          </p:nvSpPr>
          <p:spPr bwMode="auto">
            <a:xfrm>
              <a:off x="897" y="3141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83" name="Rectangle 39"/>
            <p:cNvSpPr>
              <a:spLocks noChangeAspect="1" noChangeArrowheads="1"/>
            </p:cNvSpPr>
            <p:nvPr/>
          </p:nvSpPr>
          <p:spPr bwMode="auto">
            <a:xfrm>
              <a:off x="897" y="3180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84" name="Rectangle 40"/>
            <p:cNvSpPr>
              <a:spLocks noChangeAspect="1" noChangeArrowheads="1"/>
            </p:cNvSpPr>
            <p:nvPr/>
          </p:nvSpPr>
          <p:spPr bwMode="auto">
            <a:xfrm>
              <a:off x="897" y="3218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85" name="Rectangle 41"/>
            <p:cNvSpPr>
              <a:spLocks noChangeAspect="1" noChangeArrowheads="1"/>
            </p:cNvSpPr>
            <p:nvPr/>
          </p:nvSpPr>
          <p:spPr bwMode="auto">
            <a:xfrm>
              <a:off x="897" y="3257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86" name="Rectangle 42"/>
            <p:cNvSpPr>
              <a:spLocks noChangeAspect="1" noChangeArrowheads="1"/>
            </p:cNvSpPr>
            <p:nvPr/>
          </p:nvSpPr>
          <p:spPr bwMode="auto">
            <a:xfrm>
              <a:off x="897" y="3294"/>
              <a:ext cx="16" cy="1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87" name="Rectangle 43"/>
            <p:cNvSpPr>
              <a:spLocks noChangeAspect="1" noChangeArrowheads="1"/>
            </p:cNvSpPr>
            <p:nvPr/>
          </p:nvSpPr>
          <p:spPr bwMode="auto">
            <a:xfrm>
              <a:off x="897" y="3333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88" name="Rectangle 44"/>
            <p:cNvSpPr>
              <a:spLocks noChangeAspect="1" noChangeArrowheads="1"/>
            </p:cNvSpPr>
            <p:nvPr/>
          </p:nvSpPr>
          <p:spPr bwMode="auto">
            <a:xfrm>
              <a:off x="895" y="3295"/>
              <a:ext cx="18" cy="2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89" name="Rectangle 45"/>
            <p:cNvSpPr>
              <a:spLocks noChangeAspect="1" noChangeArrowheads="1"/>
            </p:cNvSpPr>
            <p:nvPr/>
          </p:nvSpPr>
          <p:spPr bwMode="auto">
            <a:xfrm>
              <a:off x="897" y="3296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90" name="Rectangle 46"/>
            <p:cNvSpPr>
              <a:spLocks noChangeAspect="1" noChangeArrowheads="1"/>
            </p:cNvSpPr>
            <p:nvPr/>
          </p:nvSpPr>
          <p:spPr bwMode="auto">
            <a:xfrm>
              <a:off x="897" y="3335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91" name="Rectangle 47"/>
            <p:cNvSpPr>
              <a:spLocks noChangeAspect="1" noChangeArrowheads="1"/>
            </p:cNvSpPr>
            <p:nvPr/>
          </p:nvSpPr>
          <p:spPr bwMode="auto">
            <a:xfrm>
              <a:off x="897" y="3374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92" name="Rectangle 48"/>
            <p:cNvSpPr>
              <a:spLocks noChangeAspect="1" noChangeArrowheads="1"/>
            </p:cNvSpPr>
            <p:nvPr/>
          </p:nvSpPr>
          <p:spPr bwMode="auto">
            <a:xfrm>
              <a:off x="897" y="3412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93" name="Rectangle 49"/>
            <p:cNvSpPr>
              <a:spLocks noChangeAspect="1" noChangeArrowheads="1"/>
            </p:cNvSpPr>
            <p:nvPr/>
          </p:nvSpPr>
          <p:spPr bwMode="auto">
            <a:xfrm>
              <a:off x="897" y="3450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94" name="Rectangle 50"/>
            <p:cNvSpPr>
              <a:spLocks noChangeAspect="1" noChangeArrowheads="1"/>
            </p:cNvSpPr>
            <p:nvPr/>
          </p:nvSpPr>
          <p:spPr bwMode="auto">
            <a:xfrm>
              <a:off x="897" y="3488"/>
              <a:ext cx="16" cy="1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95" name="Rectangle 51"/>
            <p:cNvSpPr>
              <a:spLocks noChangeAspect="1" noChangeArrowheads="1"/>
            </p:cNvSpPr>
            <p:nvPr/>
          </p:nvSpPr>
          <p:spPr bwMode="auto">
            <a:xfrm>
              <a:off x="895" y="3450"/>
              <a:ext cx="18" cy="2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96" name="Rectangle 52"/>
            <p:cNvSpPr>
              <a:spLocks noChangeAspect="1" noChangeArrowheads="1"/>
            </p:cNvSpPr>
            <p:nvPr/>
          </p:nvSpPr>
          <p:spPr bwMode="auto">
            <a:xfrm>
              <a:off x="897" y="3451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97" name="Rectangle 53"/>
            <p:cNvSpPr>
              <a:spLocks noChangeAspect="1" noChangeArrowheads="1"/>
            </p:cNvSpPr>
            <p:nvPr/>
          </p:nvSpPr>
          <p:spPr bwMode="auto">
            <a:xfrm>
              <a:off x="897" y="3489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98" name="Rectangle 54"/>
            <p:cNvSpPr>
              <a:spLocks noChangeAspect="1" noChangeArrowheads="1"/>
            </p:cNvSpPr>
            <p:nvPr/>
          </p:nvSpPr>
          <p:spPr bwMode="auto">
            <a:xfrm>
              <a:off x="897" y="3528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799" name="Rectangle 55"/>
            <p:cNvSpPr>
              <a:spLocks noChangeAspect="1" noChangeArrowheads="1"/>
            </p:cNvSpPr>
            <p:nvPr/>
          </p:nvSpPr>
          <p:spPr bwMode="auto">
            <a:xfrm>
              <a:off x="897" y="3566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00" name="Rectangle 56"/>
            <p:cNvSpPr>
              <a:spLocks noChangeAspect="1" noChangeArrowheads="1"/>
            </p:cNvSpPr>
            <p:nvPr/>
          </p:nvSpPr>
          <p:spPr bwMode="auto">
            <a:xfrm>
              <a:off x="897" y="3605"/>
              <a:ext cx="16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01" name="Rectangle 57"/>
            <p:cNvSpPr>
              <a:spLocks noChangeAspect="1" noChangeArrowheads="1"/>
            </p:cNvSpPr>
            <p:nvPr/>
          </p:nvSpPr>
          <p:spPr bwMode="auto">
            <a:xfrm>
              <a:off x="897" y="3643"/>
              <a:ext cx="16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02" name="Freeform 58"/>
            <p:cNvSpPr>
              <a:spLocks noChangeAspect="1"/>
            </p:cNvSpPr>
            <p:nvPr/>
          </p:nvSpPr>
          <p:spPr bwMode="auto">
            <a:xfrm>
              <a:off x="444" y="2053"/>
              <a:ext cx="618" cy="262"/>
            </a:xfrm>
            <a:custGeom>
              <a:avLst/>
              <a:gdLst>
                <a:gd name="T0" fmla="*/ 1277 w 1405"/>
                <a:gd name="T1" fmla="*/ 595 h 595"/>
                <a:gd name="T2" fmla="*/ 128 w 1405"/>
                <a:gd name="T3" fmla="*/ 595 h 595"/>
                <a:gd name="T4" fmla="*/ 111 w 1405"/>
                <a:gd name="T5" fmla="*/ 594 h 595"/>
                <a:gd name="T6" fmla="*/ 92 w 1405"/>
                <a:gd name="T7" fmla="*/ 586 h 595"/>
                <a:gd name="T8" fmla="*/ 75 w 1405"/>
                <a:gd name="T9" fmla="*/ 573 h 595"/>
                <a:gd name="T10" fmla="*/ 58 w 1405"/>
                <a:gd name="T11" fmla="*/ 558 h 595"/>
                <a:gd name="T12" fmla="*/ 42 w 1405"/>
                <a:gd name="T13" fmla="*/ 536 h 595"/>
                <a:gd name="T14" fmla="*/ 30 w 1405"/>
                <a:gd name="T15" fmla="*/ 511 h 595"/>
                <a:gd name="T16" fmla="*/ 19 w 1405"/>
                <a:gd name="T17" fmla="*/ 483 h 595"/>
                <a:gd name="T18" fmla="*/ 10 w 1405"/>
                <a:gd name="T19" fmla="*/ 452 h 595"/>
                <a:gd name="T20" fmla="*/ 3 w 1405"/>
                <a:gd name="T21" fmla="*/ 420 h 595"/>
                <a:gd name="T22" fmla="*/ 0 w 1405"/>
                <a:gd name="T23" fmla="*/ 385 h 595"/>
                <a:gd name="T24" fmla="*/ 5 w 1405"/>
                <a:gd name="T25" fmla="*/ 353 h 595"/>
                <a:gd name="T26" fmla="*/ 11 w 1405"/>
                <a:gd name="T27" fmla="*/ 322 h 595"/>
                <a:gd name="T28" fmla="*/ 21 w 1405"/>
                <a:gd name="T29" fmla="*/ 292 h 595"/>
                <a:gd name="T30" fmla="*/ 31 w 1405"/>
                <a:gd name="T31" fmla="*/ 266 h 595"/>
                <a:gd name="T32" fmla="*/ 44 w 1405"/>
                <a:gd name="T33" fmla="*/ 241 h 595"/>
                <a:gd name="T34" fmla="*/ 59 w 1405"/>
                <a:gd name="T35" fmla="*/ 221 h 595"/>
                <a:gd name="T36" fmla="*/ 75 w 1405"/>
                <a:gd name="T37" fmla="*/ 205 h 595"/>
                <a:gd name="T38" fmla="*/ 94 w 1405"/>
                <a:gd name="T39" fmla="*/ 194 h 595"/>
                <a:gd name="T40" fmla="*/ 111 w 1405"/>
                <a:gd name="T41" fmla="*/ 188 h 595"/>
                <a:gd name="T42" fmla="*/ 128 w 1405"/>
                <a:gd name="T43" fmla="*/ 187 h 595"/>
                <a:gd name="T44" fmla="*/ 588 w 1405"/>
                <a:gd name="T45" fmla="*/ 187 h 595"/>
                <a:gd name="T46" fmla="*/ 588 w 1405"/>
                <a:gd name="T47" fmla="*/ 59 h 595"/>
                <a:gd name="T48" fmla="*/ 597 w 1405"/>
                <a:gd name="T49" fmla="*/ 41 h 595"/>
                <a:gd name="T50" fmla="*/ 609 w 1405"/>
                <a:gd name="T51" fmla="*/ 25 h 595"/>
                <a:gd name="T52" fmla="*/ 626 w 1405"/>
                <a:gd name="T53" fmla="*/ 13 h 595"/>
                <a:gd name="T54" fmla="*/ 647 w 1405"/>
                <a:gd name="T55" fmla="*/ 6 h 595"/>
                <a:gd name="T56" fmla="*/ 668 w 1405"/>
                <a:gd name="T57" fmla="*/ 3 h 595"/>
                <a:gd name="T58" fmla="*/ 690 w 1405"/>
                <a:gd name="T59" fmla="*/ 8 h 595"/>
                <a:gd name="T60" fmla="*/ 712 w 1405"/>
                <a:gd name="T61" fmla="*/ 2 h 595"/>
                <a:gd name="T62" fmla="*/ 734 w 1405"/>
                <a:gd name="T63" fmla="*/ 0 h 595"/>
                <a:gd name="T64" fmla="*/ 755 w 1405"/>
                <a:gd name="T65" fmla="*/ 3 h 595"/>
                <a:gd name="T66" fmla="*/ 777 w 1405"/>
                <a:gd name="T67" fmla="*/ 13 h 595"/>
                <a:gd name="T68" fmla="*/ 794 w 1405"/>
                <a:gd name="T69" fmla="*/ 23 h 595"/>
                <a:gd name="T70" fmla="*/ 808 w 1405"/>
                <a:gd name="T71" fmla="*/ 41 h 595"/>
                <a:gd name="T72" fmla="*/ 818 w 1405"/>
                <a:gd name="T73" fmla="*/ 59 h 595"/>
                <a:gd name="T74" fmla="*/ 818 w 1405"/>
                <a:gd name="T75" fmla="*/ 187 h 595"/>
                <a:gd name="T76" fmla="*/ 1277 w 1405"/>
                <a:gd name="T77" fmla="*/ 187 h 595"/>
                <a:gd name="T78" fmla="*/ 1296 w 1405"/>
                <a:gd name="T79" fmla="*/ 188 h 595"/>
                <a:gd name="T80" fmla="*/ 1313 w 1405"/>
                <a:gd name="T81" fmla="*/ 194 h 595"/>
                <a:gd name="T82" fmla="*/ 1330 w 1405"/>
                <a:gd name="T83" fmla="*/ 205 h 595"/>
                <a:gd name="T84" fmla="*/ 1346 w 1405"/>
                <a:gd name="T85" fmla="*/ 221 h 595"/>
                <a:gd name="T86" fmla="*/ 1361 w 1405"/>
                <a:gd name="T87" fmla="*/ 241 h 595"/>
                <a:gd name="T88" fmla="*/ 1375 w 1405"/>
                <a:gd name="T89" fmla="*/ 266 h 595"/>
                <a:gd name="T90" fmla="*/ 1386 w 1405"/>
                <a:gd name="T91" fmla="*/ 292 h 595"/>
                <a:gd name="T92" fmla="*/ 1395 w 1405"/>
                <a:gd name="T93" fmla="*/ 322 h 595"/>
                <a:gd name="T94" fmla="*/ 1402 w 1405"/>
                <a:gd name="T95" fmla="*/ 353 h 595"/>
                <a:gd name="T96" fmla="*/ 1405 w 1405"/>
                <a:gd name="T97" fmla="*/ 385 h 595"/>
                <a:gd name="T98" fmla="*/ 1402 w 1405"/>
                <a:gd name="T99" fmla="*/ 420 h 595"/>
                <a:gd name="T100" fmla="*/ 1395 w 1405"/>
                <a:gd name="T101" fmla="*/ 452 h 595"/>
                <a:gd name="T102" fmla="*/ 1388 w 1405"/>
                <a:gd name="T103" fmla="*/ 483 h 595"/>
                <a:gd name="T104" fmla="*/ 1377 w 1405"/>
                <a:gd name="T105" fmla="*/ 511 h 595"/>
                <a:gd name="T106" fmla="*/ 1363 w 1405"/>
                <a:gd name="T107" fmla="*/ 536 h 595"/>
                <a:gd name="T108" fmla="*/ 1347 w 1405"/>
                <a:gd name="T109" fmla="*/ 558 h 595"/>
                <a:gd name="T110" fmla="*/ 1332 w 1405"/>
                <a:gd name="T111" fmla="*/ 573 h 595"/>
                <a:gd name="T112" fmla="*/ 1315 w 1405"/>
                <a:gd name="T113" fmla="*/ 586 h 595"/>
                <a:gd name="T114" fmla="*/ 1296 w 1405"/>
                <a:gd name="T115" fmla="*/ 594 h 595"/>
                <a:gd name="T116" fmla="*/ 1277 w 1405"/>
                <a:gd name="T117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5" h="595">
                  <a:moveTo>
                    <a:pt x="1277" y="595"/>
                  </a:moveTo>
                  <a:lnTo>
                    <a:pt x="128" y="595"/>
                  </a:lnTo>
                  <a:lnTo>
                    <a:pt x="111" y="594"/>
                  </a:lnTo>
                  <a:lnTo>
                    <a:pt x="92" y="586"/>
                  </a:lnTo>
                  <a:lnTo>
                    <a:pt x="75" y="573"/>
                  </a:lnTo>
                  <a:lnTo>
                    <a:pt x="58" y="558"/>
                  </a:lnTo>
                  <a:lnTo>
                    <a:pt x="42" y="536"/>
                  </a:lnTo>
                  <a:lnTo>
                    <a:pt x="30" y="511"/>
                  </a:lnTo>
                  <a:lnTo>
                    <a:pt x="19" y="483"/>
                  </a:lnTo>
                  <a:lnTo>
                    <a:pt x="10" y="452"/>
                  </a:lnTo>
                  <a:lnTo>
                    <a:pt x="3" y="420"/>
                  </a:lnTo>
                  <a:lnTo>
                    <a:pt x="0" y="385"/>
                  </a:lnTo>
                  <a:lnTo>
                    <a:pt x="5" y="353"/>
                  </a:lnTo>
                  <a:lnTo>
                    <a:pt x="11" y="322"/>
                  </a:lnTo>
                  <a:lnTo>
                    <a:pt x="21" y="292"/>
                  </a:lnTo>
                  <a:lnTo>
                    <a:pt x="31" y="266"/>
                  </a:lnTo>
                  <a:lnTo>
                    <a:pt x="44" y="241"/>
                  </a:lnTo>
                  <a:lnTo>
                    <a:pt x="59" y="221"/>
                  </a:lnTo>
                  <a:lnTo>
                    <a:pt x="75" y="205"/>
                  </a:lnTo>
                  <a:lnTo>
                    <a:pt x="94" y="194"/>
                  </a:lnTo>
                  <a:lnTo>
                    <a:pt x="111" y="188"/>
                  </a:lnTo>
                  <a:lnTo>
                    <a:pt x="128" y="187"/>
                  </a:lnTo>
                  <a:lnTo>
                    <a:pt x="588" y="187"/>
                  </a:lnTo>
                  <a:lnTo>
                    <a:pt x="588" y="59"/>
                  </a:lnTo>
                  <a:lnTo>
                    <a:pt x="597" y="41"/>
                  </a:lnTo>
                  <a:lnTo>
                    <a:pt x="609" y="25"/>
                  </a:lnTo>
                  <a:lnTo>
                    <a:pt x="626" y="13"/>
                  </a:lnTo>
                  <a:lnTo>
                    <a:pt x="647" y="6"/>
                  </a:lnTo>
                  <a:lnTo>
                    <a:pt x="668" y="3"/>
                  </a:lnTo>
                  <a:lnTo>
                    <a:pt x="690" y="8"/>
                  </a:lnTo>
                  <a:lnTo>
                    <a:pt x="712" y="2"/>
                  </a:lnTo>
                  <a:lnTo>
                    <a:pt x="734" y="0"/>
                  </a:lnTo>
                  <a:lnTo>
                    <a:pt x="755" y="3"/>
                  </a:lnTo>
                  <a:lnTo>
                    <a:pt x="777" y="13"/>
                  </a:lnTo>
                  <a:lnTo>
                    <a:pt x="794" y="23"/>
                  </a:lnTo>
                  <a:lnTo>
                    <a:pt x="808" y="41"/>
                  </a:lnTo>
                  <a:lnTo>
                    <a:pt x="818" y="59"/>
                  </a:lnTo>
                  <a:lnTo>
                    <a:pt x="818" y="187"/>
                  </a:lnTo>
                  <a:lnTo>
                    <a:pt x="1277" y="187"/>
                  </a:lnTo>
                  <a:lnTo>
                    <a:pt x="1296" y="188"/>
                  </a:lnTo>
                  <a:lnTo>
                    <a:pt x="1313" y="194"/>
                  </a:lnTo>
                  <a:lnTo>
                    <a:pt x="1330" y="205"/>
                  </a:lnTo>
                  <a:lnTo>
                    <a:pt x="1346" y="221"/>
                  </a:lnTo>
                  <a:lnTo>
                    <a:pt x="1361" y="241"/>
                  </a:lnTo>
                  <a:lnTo>
                    <a:pt x="1375" y="266"/>
                  </a:lnTo>
                  <a:lnTo>
                    <a:pt x="1386" y="292"/>
                  </a:lnTo>
                  <a:lnTo>
                    <a:pt x="1395" y="322"/>
                  </a:lnTo>
                  <a:lnTo>
                    <a:pt x="1402" y="353"/>
                  </a:lnTo>
                  <a:lnTo>
                    <a:pt x="1405" y="385"/>
                  </a:lnTo>
                  <a:lnTo>
                    <a:pt x="1402" y="420"/>
                  </a:lnTo>
                  <a:lnTo>
                    <a:pt x="1395" y="452"/>
                  </a:lnTo>
                  <a:lnTo>
                    <a:pt x="1388" y="483"/>
                  </a:lnTo>
                  <a:lnTo>
                    <a:pt x="1377" y="511"/>
                  </a:lnTo>
                  <a:lnTo>
                    <a:pt x="1363" y="536"/>
                  </a:lnTo>
                  <a:lnTo>
                    <a:pt x="1347" y="558"/>
                  </a:lnTo>
                  <a:lnTo>
                    <a:pt x="1332" y="573"/>
                  </a:lnTo>
                  <a:lnTo>
                    <a:pt x="1315" y="586"/>
                  </a:lnTo>
                  <a:lnTo>
                    <a:pt x="1296" y="594"/>
                  </a:lnTo>
                  <a:lnTo>
                    <a:pt x="1277" y="595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03" name="Rectangle 59"/>
            <p:cNvSpPr>
              <a:spLocks noChangeAspect="1" noChangeArrowheads="1"/>
            </p:cNvSpPr>
            <p:nvPr/>
          </p:nvSpPr>
          <p:spPr bwMode="auto">
            <a:xfrm>
              <a:off x="2001" y="1479"/>
              <a:ext cx="257" cy="300"/>
            </a:xfrm>
            <a:prstGeom prst="rect">
              <a:avLst/>
            </a:prstGeom>
            <a:solidFill>
              <a:srgbClr val="C0C0C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04" name="Rectangle 60"/>
            <p:cNvSpPr>
              <a:spLocks noChangeAspect="1" noChangeArrowheads="1"/>
            </p:cNvSpPr>
            <p:nvPr/>
          </p:nvSpPr>
          <p:spPr bwMode="auto">
            <a:xfrm>
              <a:off x="2001" y="1419"/>
              <a:ext cx="257" cy="38"/>
            </a:xfrm>
            <a:prstGeom prst="rect">
              <a:avLst/>
            </a:prstGeom>
            <a:solidFill>
              <a:srgbClr val="C0C0C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05" name="Freeform 61"/>
            <p:cNvSpPr>
              <a:spLocks noChangeAspect="1"/>
            </p:cNvSpPr>
            <p:nvPr/>
          </p:nvSpPr>
          <p:spPr bwMode="auto">
            <a:xfrm>
              <a:off x="2025" y="1351"/>
              <a:ext cx="208" cy="484"/>
            </a:xfrm>
            <a:custGeom>
              <a:avLst/>
              <a:gdLst>
                <a:gd name="T0" fmla="*/ 472 w 472"/>
                <a:gd name="T1" fmla="*/ 943 h 1100"/>
                <a:gd name="T2" fmla="*/ 470 w 472"/>
                <a:gd name="T3" fmla="*/ 968 h 1100"/>
                <a:gd name="T4" fmla="*/ 461 w 472"/>
                <a:gd name="T5" fmla="*/ 992 h 1100"/>
                <a:gd name="T6" fmla="*/ 447 w 472"/>
                <a:gd name="T7" fmla="*/ 1014 h 1100"/>
                <a:gd name="T8" fmla="*/ 427 w 472"/>
                <a:gd name="T9" fmla="*/ 1036 h 1100"/>
                <a:gd name="T10" fmla="*/ 404 w 472"/>
                <a:gd name="T11" fmla="*/ 1055 h 1100"/>
                <a:gd name="T12" fmla="*/ 376 w 472"/>
                <a:gd name="T13" fmla="*/ 1070 h 1100"/>
                <a:gd name="T14" fmla="*/ 343 w 472"/>
                <a:gd name="T15" fmla="*/ 1083 h 1100"/>
                <a:gd name="T16" fmla="*/ 309 w 472"/>
                <a:gd name="T17" fmla="*/ 1093 h 1100"/>
                <a:gd name="T18" fmla="*/ 273 w 472"/>
                <a:gd name="T19" fmla="*/ 1098 h 1100"/>
                <a:gd name="T20" fmla="*/ 236 w 472"/>
                <a:gd name="T21" fmla="*/ 1100 h 1100"/>
                <a:gd name="T22" fmla="*/ 199 w 472"/>
                <a:gd name="T23" fmla="*/ 1098 h 1100"/>
                <a:gd name="T24" fmla="*/ 163 w 472"/>
                <a:gd name="T25" fmla="*/ 1093 h 1100"/>
                <a:gd name="T26" fmla="*/ 129 w 472"/>
                <a:gd name="T27" fmla="*/ 1083 h 1100"/>
                <a:gd name="T28" fmla="*/ 98 w 472"/>
                <a:gd name="T29" fmla="*/ 1070 h 1100"/>
                <a:gd name="T30" fmla="*/ 68 w 472"/>
                <a:gd name="T31" fmla="*/ 1055 h 1100"/>
                <a:gd name="T32" fmla="*/ 45 w 472"/>
                <a:gd name="T33" fmla="*/ 1036 h 1100"/>
                <a:gd name="T34" fmla="*/ 25 w 472"/>
                <a:gd name="T35" fmla="*/ 1014 h 1100"/>
                <a:gd name="T36" fmla="*/ 11 w 472"/>
                <a:gd name="T37" fmla="*/ 992 h 1100"/>
                <a:gd name="T38" fmla="*/ 3 w 472"/>
                <a:gd name="T39" fmla="*/ 968 h 1100"/>
                <a:gd name="T40" fmla="*/ 0 w 472"/>
                <a:gd name="T41" fmla="*/ 943 h 1100"/>
                <a:gd name="T42" fmla="*/ 0 w 472"/>
                <a:gd name="T43" fmla="*/ 786 h 1100"/>
                <a:gd name="T44" fmla="*/ 0 w 472"/>
                <a:gd name="T45" fmla="*/ 157 h 1100"/>
                <a:gd name="T46" fmla="*/ 3 w 472"/>
                <a:gd name="T47" fmla="*/ 132 h 1100"/>
                <a:gd name="T48" fmla="*/ 11 w 472"/>
                <a:gd name="T49" fmla="*/ 108 h 1100"/>
                <a:gd name="T50" fmla="*/ 25 w 472"/>
                <a:gd name="T51" fmla="*/ 85 h 1100"/>
                <a:gd name="T52" fmla="*/ 45 w 472"/>
                <a:gd name="T53" fmla="*/ 65 h 1100"/>
                <a:gd name="T54" fmla="*/ 68 w 472"/>
                <a:gd name="T55" fmla="*/ 45 h 1100"/>
                <a:gd name="T56" fmla="*/ 98 w 472"/>
                <a:gd name="T57" fmla="*/ 29 h 1100"/>
                <a:gd name="T58" fmla="*/ 129 w 472"/>
                <a:gd name="T59" fmla="*/ 17 h 1100"/>
                <a:gd name="T60" fmla="*/ 163 w 472"/>
                <a:gd name="T61" fmla="*/ 7 h 1100"/>
                <a:gd name="T62" fmla="*/ 199 w 472"/>
                <a:gd name="T63" fmla="*/ 1 h 1100"/>
                <a:gd name="T64" fmla="*/ 236 w 472"/>
                <a:gd name="T65" fmla="*/ 0 h 1100"/>
                <a:gd name="T66" fmla="*/ 273 w 472"/>
                <a:gd name="T67" fmla="*/ 1 h 1100"/>
                <a:gd name="T68" fmla="*/ 309 w 472"/>
                <a:gd name="T69" fmla="*/ 7 h 1100"/>
                <a:gd name="T70" fmla="*/ 343 w 472"/>
                <a:gd name="T71" fmla="*/ 17 h 1100"/>
                <a:gd name="T72" fmla="*/ 376 w 472"/>
                <a:gd name="T73" fmla="*/ 29 h 1100"/>
                <a:gd name="T74" fmla="*/ 404 w 472"/>
                <a:gd name="T75" fmla="*/ 45 h 1100"/>
                <a:gd name="T76" fmla="*/ 427 w 472"/>
                <a:gd name="T77" fmla="*/ 65 h 1100"/>
                <a:gd name="T78" fmla="*/ 447 w 472"/>
                <a:gd name="T79" fmla="*/ 85 h 1100"/>
                <a:gd name="T80" fmla="*/ 461 w 472"/>
                <a:gd name="T81" fmla="*/ 108 h 1100"/>
                <a:gd name="T82" fmla="*/ 470 w 472"/>
                <a:gd name="T83" fmla="*/ 132 h 1100"/>
                <a:gd name="T84" fmla="*/ 472 w 472"/>
                <a:gd name="T85" fmla="*/ 157 h 1100"/>
                <a:gd name="T86" fmla="*/ 472 w 472"/>
                <a:gd name="T87" fmla="*/ 943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2" h="1100">
                  <a:moveTo>
                    <a:pt x="472" y="943"/>
                  </a:moveTo>
                  <a:lnTo>
                    <a:pt x="470" y="968"/>
                  </a:lnTo>
                  <a:lnTo>
                    <a:pt x="461" y="992"/>
                  </a:lnTo>
                  <a:lnTo>
                    <a:pt x="447" y="1014"/>
                  </a:lnTo>
                  <a:lnTo>
                    <a:pt x="427" y="1036"/>
                  </a:lnTo>
                  <a:lnTo>
                    <a:pt x="404" y="1055"/>
                  </a:lnTo>
                  <a:lnTo>
                    <a:pt x="376" y="1070"/>
                  </a:lnTo>
                  <a:lnTo>
                    <a:pt x="343" y="1083"/>
                  </a:lnTo>
                  <a:lnTo>
                    <a:pt x="309" y="1093"/>
                  </a:lnTo>
                  <a:lnTo>
                    <a:pt x="273" y="1098"/>
                  </a:lnTo>
                  <a:lnTo>
                    <a:pt x="236" y="1100"/>
                  </a:lnTo>
                  <a:lnTo>
                    <a:pt x="199" y="1098"/>
                  </a:lnTo>
                  <a:lnTo>
                    <a:pt x="163" y="1093"/>
                  </a:lnTo>
                  <a:lnTo>
                    <a:pt x="129" y="1083"/>
                  </a:lnTo>
                  <a:lnTo>
                    <a:pt x="98" y="1070"/>
                  </a:lnTo>
                  <a:lnTo>
                    <a:pt x="68" y="1055"/>
                  </a:lnTo>
                  <a:lnTo>
                    <a:pt x="45" y="1036"/>
                  </a:lnTo>
                  <a:lnTo>
                    <a:pt x="25" y="1014"/>
                  </a:lnTo>
                  <a:lnTo>
                    <a:pt x="11" y="992"/>
                  </a:lnTo>
                  <a:lnTo>
                    <a:pt x="3" y="968"/>
                  </a:lnTo>
                  <a:lnTo>
                    <a:pt x="0" y="943"/>
                  </a:lnTo>
                  <a:lnTo>
                    <a:pt x="0" y="786"/>
                  </a:lnTo>
                  <a:lnTo>
                    <a:pt x="0" y="157"/>
                  </a:lnTo>
                  <a:lnTo>
                    <a:pt x="3" y="132"/>
                  </a:lnTo>
                  <a:lnTo>
                    <a:pt x="11" y="108"/>
                  </a:lnTo>
                  <a:lnTo>
                    <a:pt x="25" y="85"/>
                  </a:lnTo>
                  <a:lnTo>
                    <a:pt x="45" y="65"/>
                  </a:lnTo>
                  <a:lnTo>
                    <a:pt x="68" y="45"/>
                  </a:lnTo>
                  <a:lnTo>
                    <a:pt x="98" y="29"/>
                  </a:lnTo>
                  <a:lnTo>
                    <a:pt x="129" y="17"/>
                  </a:lnTo>
                  <a:lnTo>
                    <a:pt x="163" y="7"/>
                  </a:lnTo>
                  <a:lnTo>
                    <a:pt x="199" y="1"/>
                  </a:lnTo>
                  <a:lnTo>
                    <a:pt x="236" y="0"/>
                  </a:lnTo>
                  <a:lnTo>
                    <a:pt x="273" y="1"/>
                  </a:lnTo>
                  <a:lnTo>
                    <a:pt x="309" y="7"/>
                  </a:lnTo>
                  <a:lnTo>
                    <a:pt x="343" y="17"/>
                  </a:lnTo>
                  <a:lnTo>
                    <a:pt x="376" y="29"/>
                  </a:lnTo>
                  <a:lnTo>
                    <a:pt x="404" y="45"/>
                  </a:lnTo>
                  <a:lnTo>
                    <a:pt x="427" y="65"/>
                  </a:lnTo>
                  <a:lnTo>
                    <a:pt x="447" y="85"/>
                  </a:lnTo>
                  <a:lnTo>
                    <a:pt x="461" y="108"/>
                  </a:lnTo>
                  <a:lnTo>
                    <a:pt x="470" y="132"/>
                  </a:lnTo>
                  <a:lnTo>
                    <a:pt x="472" y="157"/>
                  </a:lnTo>
                  <a:lnTo>
                    <a:pt x="472" y="943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06" name="Rectangle 62"/>
            <p:cNvSpPr>
              <a:spLocks noChangeAspect="1" noChangeArrowheads="1"/>
            </p:cNvSpPr>
            <p:nvPr/>
          </p:nvSpPr>
          <p:spPr bwMode="auto">
            <a:xfrm>
              <a:off x="2025" y="1426"/>
              <a:ext cx="208" cy="342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07" name="Freeform 63"/>
            <p:cNvSpPr>
              <a:spLocks noChangeAspect="1"/>
            </p:cNvSpPr>
            <p:nvPr/>
          </p:nvSpPr>
          <p:spPr bwMode="auto">
            <a:xfrm>
              <a:off x="2579" y="1249"/>
              <a:ext cx="509" cy="102"/>
            </a:xfrm>
            <a:custGeom>
              <a:avLst/>
              <a:gdLst>
                <a:gd name="T0" fmla="*/ 1050 w 1156"/>
                <a:gd name="T1" fmla="*/ 230 h 230"/>
                <a:gd name="T2" fmla="*/ 104 w 1156"/>
                <a:gd name="T3" fmla="*/ 230 h 230"/>
                <a:gd name="T4" fmla="*/ 82 w 1156"/>
                <a:gd name="T5" fmla="*/ 227 h 230"/>
                <a:gd name="T6" fmla="*/ 62 w 1156"/>
                <a:gd name="T7" fmla="*/ 219 h 230"/>
                <a:gd name="T8" fmla="*/ 44 w 1156"/>
                <a:gd name="T9" fmla="*/ 205 h 230"/>
                <a:gd name="T10" fmla="*/ 27 w 1156"/>
                <a:gd name="T11" fmla="*/ 186 h 230"/>
                <a:gd name="T12" fmla="*/ 13 w 1156"/>
                <a:gd name="T13" fmla="*/ 164 h 230"/>
                <a:gd name="T14" fmla="*/ 3 w 1156"/>
                <a:gd name="T15" fmla="*/ 138 h 230"/>
                <a:gd name="T16" fmla="*/ 0 w 1156"/>
                <a:gd name="T17" fmla="*/ 112 h 230"/>
                <a:gd name="T18" fmla="*/ 5 w 1156"/>
                <a:gd name="T19" fmla="*/ 87 h 230"/>
                <a:gd name="T20" fmla="*/ 14 w 1156"/>
                <a:gd name="T21" fmla="*/ 62 h 230"/>
                <a:gd name="T22" fmla="*/ 28 w 1156"/>
                <a:gd name="T23" fmla="*/ 40 h 230"/>
                <a:gd name="T24" fmla="*/ 44 w 1156"/>
                <a:gd name="T25" fmla="*/ 23 h 230"/>
                <a:gd name="T26" fmla="*/ 64 w 1156"/>
                <a:gd name="T27" fmla="*/ 9 h 230"/>
                <a:gd name="T28" fmla="*/ 84 w 1156"/>
                <a:gd name="T29" fmla="*/ 1 h 230"/>
                <a:gd name="T30" fmla="*/ 104 w 1156"/>
                <a:gd name="T31" fmla="*/ 0 h 230"/>
                <a:gd name="T32" fmla="*/ 483 w 1156"/>
                <a:gd name="T33" fmla="*/ 0 h 230"/>
                <a:gd name="T34" fmla="*/ 1050 w 1156"/>
                <a:gd name="T35" fmla="*/ 0 h 230"/>
                <a:gd name="T36" fmla="*/ 1071 w 1156"/>
                <a:gd name="T37" fmla="*/ 1 h 230"/>
                <a:gd name="T38" fmla="*/ 1092 w 1156"/>
                <a:gd name="T39" fmla="*/ 9 h 230"/>
                <a:gd name="T40" fmla="*/ 1111 w 1156"/>
                <a:gd name="T41" fmla="*/ 23 h 230"/>
                <a:gd name="T42" fmla="*/ 1128 w 1156"/>
                <a:gd name="T43" fmla="*/ 40 h 230"/>
                <a:gd name="T44" fmla="*/ 1140 w 1156"/>
                <a:gd name="T45" fmla="*/ 62 h 230"/>
                <a:gd name="T46" fmla="*/ 1150 w 1156"/>
                <a:gd name="T47" fmla="*/ 87 h 230"/>
                <a:gd name="T48" fmla="*/ 1156 w 1156"/>
                <a:gd name="T49" fmla="*/ 112 h 230"/>
                <a:gd name="T50" fmla="*/ 1151 w 1156"/>
                <a:gd name="T51" fmla="*/ 138 h 230"/>
                <a:gd name="T52" fmla="*/ 1142 w 1156"/>
                <a:gd name="T53" fmla="*/ 164 h 230"/>
                <a:gd name="T54" fmla="*/ 1128 w 1156"/>
                <a:gd name="T55" fmla="*/ 186 h 230"/>
                <a:gd name="T56" fmla="*/ 1112 w 1156"/>
                <a:gd name="T57" fmla="*/ 205 h 230"/>
                <a:gd name="T58" fmla="*/ 1092 w 1156"/>
                <a:gd name="T59" fmla="*/ 219 h 230"/>
                <a:gd name="T60" fmla="*/ 1072 w 1156"/>
                <a:gd name="T61" fmla="*/ 227 h 230"/>
                <a:gd name="T62" fmla="*/ 1050 w 1156"/>
                <a:gd name="T6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6" h="230">
                  <a:moveTo>
                    <a:pt x="1050" y="230"/>
                  </a:moveTo>
                  <a:lnTo>
                    <a:pt x="104" y="230"/>
                  </a:lnTo>
                  <a:lnTo>
                    <a:pt x="82" y="227"/>
                  </a:lnTo>
                  <a:lnTo>
                    <a:pt x="62" y="219"/>
                  </a:lnTo>
                  <a:lnTo>
                    <a:pt x="44" y="205"/>
                  </a:lnTo>
                  <a:lnTo>
                    <a:pt x="27" y="186"/>
                  </a:lnTo>
                  <a:lnTo>
                    <a:pt x="13" y="164"/>
                  </a:lnTo>
                  <a:lnTo>
                    <a:pt x="3" y="138"/>
                  </a:lnTo>
                  <a:lnTo>
                    <a:pt x="0" y="112"/>
                  </a:lnTo>
                  <a:lnTo>
                    <a:pt x="5" y="87"/>
                  </a:lnTo>
                  <a:lnTo>
                    <a:pt x="14" y="62"/>
                  </a:lnTo>
                  <a:lnTo>
                    <a:pt x="28" y="40"/>
                  </a:lnTo>
                  <a:lnTo>
                    <a:pt x="44" y="23"/>
                  </a:lnTo>
                  <a:lnTo>
                    <a:pt x="64" y="9"/>
                  </a:lnTo>
                  <a:lnTo>
                    <a:pt x="84" y="1"/>
                  </a:lnTo>
                  <a:lnTo>
                    <a:pt x="104" y="0"/>
                  </a:lnTo>
                  <a:lnTo>
                    <a:pt x="483" y="0"/>
                  </a:lnTo>
                  <a:lnTo>
                    <a:pt x="1050" y="0"/>
                  </a:lnTo>
                  <a:lnTo>
                    <a:pt x="1071" y="1"/>
                  </a:lnTo>
                  <a:lnTo>
                    <a:pt x="1092" y="9"/>
                  </a:lnTo>
                  <a:lnTo>
                    <a:pt x="1111" y="23"/>
                  </a:lnTo>
                  <a:lnTo>
                    <a:pt x="1128" y="40"/>
                  </a:lnTo>
                  <a:lnTo>
                    <a:pt x="1140" y="62"/>
                  </a:lnTo>
                  <a:lnTo>
                    <a:pt x="1150" y="87"/>
                  </a:lnTo>
                  <a:lnTo>
                    <a:pt x="1156" y="112"/>
                  </a:lnTo>
                  <a:lnTo>
                    <a:pt x="1151" y="138"/>
                  </a:lnTo>
                  <a:lnTo>
                    <a:pt x="1142" y="164"/>
                  </a:lnTo>
                  <a:lnTo>
                    <a:pt x="1128" y="186"/>
                  </a:lnTo>
                  <a:lnTo>
                    <a:pt x="1112" y="205"/>
                  </a:lnTo>
                  <a:lnTo>
                    <a:pt x="1092" y="219"/>
                  </a:lnTo>
                  <a:lnTo>
                    <a:pt x="1072" y="227"/>
                  </a:lnTo>
                  <a:lnTo>
                    <a:pt x="1050" y="23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08" name="Freeform 64"/>
            <p:cNvSpPr>
              <a:spLocks noChangeAspect="1"/>
            </p:cNvSpPr>
            <p:nvPr/>
          </p:nvSpPr>
          <p:spPr bwMode="auto">
            <a:xfrm>
              <a:off x="1641" y="1400"/>
              <a:ext cx="41" cy="80"/>
            </a:xfrm>
            <a:custGeom>
              <a:avLst/>
              <a:gdLst>
                <a:gd name="T0" fmla="*/ 0 w 92"/>
                <a:gd name="T1" fmla="*/ 0 h 183"/>
                <a:gd name="T2" fmla="*/ 92 w 92"/>
                <a:gd name="T3" fmla="*/ 0 h 183"/>
                <a:gd name="T4" fmla="*/ 0 w 92"/>
                <a:gd name="T5" fmla="*/ 183 h 183"/>
                <a:gd name="T6" fmla="*/ 92 w 92"/>
                <a:gd name="T7" fmla="*/ 183 h 183"/>
                <a:gd name="T8" fmla="*/ 0 w 92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83">
                  <a:moveTo>
                    <a:pt x="0" y="0"/>
                  </a:moveTo>
                  <a:lnTo>
                    <a:pt x="92" y="0"/>
                  </a:lnTo>
                  <a:lnTo>
                    <a:pt x="0" y="183"/>
                  </a:lnTo>
                  <a:lnTo>
                    <a:pt x="92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09" name="Freeform 65"/>
            <p:cNvSpPr>
              <a:spLocks noChangeAspect="1"/>
            </p:cNvSpPr>
            <p:nvPr/>
          </p:nvSpPr>
          <p:spPr bwMode="auto">
            <a:xfrm>
              <a:off x="1661" y="1419"/>
              <a:ext cx="41" cy="41"/>
            </a:xfrm>
            <a:custGeom>
              <a:avLst/>
              <a:gdLst>
                <a:gd name="T0" fmla="*/ 0 w 91"/>
                <a:gd name="T1" fmla="*/ 47 h 92"/>
                <a:gd name="T2" fmla="*/ 91 w 91"/>
                <a:gd name="T3" fmla="*/ 0 h 92"/>
                <a:gd name="T4" fmla="*/ 91 w 91"/>
                <a:gd name="T5" fmla="*/ 92 h 92"/>
                <a:gd name="T6" fmla="*/ 0 w 91"/>
                <a:gd name="T7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92">
                  <a:moveTo>
                    <a:pt x="0" y="47"/>
                  </a:moveTo>
                  <a:lnTo>
                    <a:pt x="91" y="0"/>
                  </a:lnTo>
                  <a:lnTo>
                    <a:pt x="91" y="92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10" name="Rectangle 66"/>
            <p:cNvSpPr>
              <a:spLocks noChangeAspect="1" noChangeArrowheads="1"/>
            </p:cNvSpPr>
            <p:nvPr/>
          </p:nvSpPr>
          <p:spPr bwMode="auto">
            <a:xfrm>
              <a:off x="1449" y="1396"/>
              <a:ext cx="93" cy="11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11" name="Freeform 67"/>
            <p:cNvSpPr>
              <a:spLocks noChangeAspect="1"/>
            </p:cNvSpPr>
            <p:nvPr/>
          </p:nvSpPr>
          <p:spPr bwMode="auto">
            <a:xfrm>
              <a:off x="2523" y="1834"/>
              <a:ext cx="165" cy="83"/>
            </a:xfrm>
            <a:custGeom>
              <a:avLst/>
              <a:gdLst>
                <a:gd name="T0" fmla="*/ 0 w 378"/>
                <a:gd name="T1" fmla="*/ 190 h 190"/>
                <a:gd name="T2" fmla="*/ 378 w 378"/>
                <a:gd name="T3" fmla="*/ 190 h 190"/>
                <a:gd name="T4" fmla="*/ 188 w 378"/>
                <a:gd name="T5" fmla="*/ 0 h 190"/>
                <a:gd name="T6" fmla="*/ 0 w 378"/>
                <a:gd name="T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190">
                  <a:moveTo>
                    <a:pt x="0" y="190"/>
                  </a:moveTo>
                  <a:lnTo>
                    <a:pt x="378" y="190"/>
                  </a:lnTo>
                  <a:lnTo>
                    <a:pt x="188" y="0"/>
                  </a:lnTo>
                  <a:lnTo>
                    <a:pt x="0" y="190"/>
                  </a:lnTo>
                  <a:close/>
                </a:path>
              </a:pathLst>
            </a:custGeom>
            <a:pattFill prst="ltDnDiag">
              <a:fgClr>
                <a:srgbClr val="000000"/>
              </a:fgClr>
              <a:bgClr>
                <a:srgbClr val="FFFFFF"/>
              </a:bgClr>
            </a:patt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12" name="Freeform 68"/>
            <p:cNvSpPr>
              <a:spLocks noChangeAspect="1"/>
            </p:cNvSpPr>
            <p:nvPr/>
          </p:nvSpPr>
          <p:spPr bwMode="auto">
            <a:xfrm>
              <a:off x="2541" y="1755"/>
              <a:ext cx="132" cy="132"/>
            </a:xfrm>
            <a:custGeom>
              <a:avLst/>
              <a:gdLst>
                <a:gd name="T0" fmla="*/ 0 w 300"/>
                <a:gd name="T1" fmla="*/ 151 h 302"/>
                <a:gd name="T2" fmla="*/ 1 w 300"/>
                <a:gd name="T3" fmla="*/ 122 h 302"/>
                <a:gd name="T4" fmla="*/ 11 w 300"/>
                <a:gd name="T5" fmla="*/ 94 h 302"/>
                <a:gd name="T6" fmla="*/ 25 w 300"/>
                <a:gd name="T7" fmla="*/ 67 h 302"/>
                <a:gd name="T8" fmla="*/ 43 w 300"/>
                <a:gd name="T9" fmla="*/ 45 h 302"/>
                <a:gd name="T10" fmla="*/ 65 w 300"/>
                <a:gd name="T11" fmla="*/ 27 h 302"/>
                <a:gd name="T12" fmla="*/ 91 w 300"/>
                <a:gd name="T13" fmla="*/ 13 h 302"/>
                <a:gd name="T14" fmla="*/ 119 w 300"/>
                <a:gd name="T15" fmla="*/ 3 h 302"/>
                <a:gd name="T16" fmla="*/ 149 w 300"/>
                <a:gd name="T17" fmla="*/ 0 h 302"/>
                <a:gd name="T18" fmla="*/ 178 w 300"/>
                <a:gd name="T19" fmla="*/ 3 h 302"/>
                <a:gd name="T20" fmla="*/ 206 w 300"/>
                <a:gd name="T21" fmla="*/ 13 h 302"/>
                <a:gd name="T22" fmla="*/ 233 w 300"/>
                <a:gd name="T23" fmla="*/ 27 h 302"/>
                <a:gd name="T24" fmla="*/ 254 w 300"/>
                <a:gd name="T25" fmla="*/ 45 h 302"/>
                <a:gd name="T26" fmla="*/ 273 w 300"/>
                <a:gd name="T27" fmla="*/ 67 h 302"/>
                <a:gd name="T28" fmla="*/ 287 w 300"/>
                <a:gd name="T29" fmla="*/ 94 h 302"/>
                <a:gd name="T30" fmla="*/ 296 w 300"/>
                <a:gd name="T31" fmla="*/ 122 h 302"/>
                <a:gd name="T32" fmla="*/ 300 w 300"/>
                <a:gd name="T33" fmla="*/ 151 h 302"/>
                <a:gd name="T34" fmla="*/ 296 w 300"/>
                <a:gd name="T35" fmla="*/ 181 h 302"/>
                <a:gd name="T36" fmla="*/ 287 w 300"/>
                <a:gd name="T37" fmla="*/ 209 h 302"/>
                <a:gd name="T38" fmla="*/ 273 w 300"/>
                <a:gd name="T39" fmla="*/ 235 h 302"/>
                <a:gd name="T40" fmla="*/ 254 w 300"/>
                <a:gd name="T41" fmla="*/ 257 h 302"/>
                <a:gd name="T42" fmla="*/ 233 w 300"/>
                <a:gd name="T43" fmla="*/ 275 h 302"/>
                <a:gd name="T44" fmla="*/ 206 w 300"/>
                <a:gd name="T45" fmla="*/ 289 h 302"/>
                <a:gd name="T46" fmla="*/ 178 w 300"/>
                <a:gd name="T47" fmla="*/ 299 h 302"/>
                <a:gd name="T48" fmla="*/ 149 w 300"/>
                <a:gd name="T49" fmla="*/ 302 h 302"/>
                <a:gd name="T50" fmla="*/ 119 w 300"/>
                <a:gd name="T51" fmla="*/ 299 h 302"/>
                <a:gd name="T52" fmla="*/ 91 w 300"/>
                <a:gd name="T53" fmla="*/ 289 h 302"/>
                <a:gd name="T54" fmla="*/ 65 w 300"/>
                <a:gd name="T55" fmla="*/ 275 h 302"/>
                <a:gd name="T56" fmla="*/ 43 w 300"/>
                <a:gd name="T57" fmla="*/ 257 h 302"/>
                <a:gd name="T58" fmla="*/ 25 w 300"/>
                <a:gd name="T59" fmla="*/ 235 h 302"/>
                <a:gd name="T60" fmla="*/ 11 w 300"/>
                <a:gd name="T61" fmla="*/ 209 h 302"/>
                <a:gd name="T62" fmla="*/ 1 w 300"/>
                <a:gd name="T63" fmla="*/ 181 h 302"/>
                <a:gd name="T64" fmla="*/ 0 w 300"/>
                <a:gd name="T6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0" h="302">
                  <a:moveTo>
                    <a:pt x="0" y="151"/>
                  </a:moveTo>
                  <a:lnTo>
                    <a:pt x="1" y="122"/>
                  </a:lnTo>
                  <a:lnTo>
                    <a:pt x="11" y="94"/>
                  </a:lnTo>
                  <a:lnTo>
                    <a:pt x="25" y="67"/>
                  </a:lnTo>
                  <a:lnTo>
                    <a:pt x="43" y="45"/>
                  </a:lnTo>
                  <a:lnTo>
                    <a:pt x="65" y="27"/>
                  </a:lnTo>
                  <a:lnTo>
                    <a:pt x="91" y="13"/>
                  </a:lnTo>
                  <a:lnTo>
                    <a:pt x="119" y="3"/>
                  </a:lnTo>
                  <a:lnTo>
                    <a:pt x="149" y="0"/>
                  </a:lnTo>
                  <a:lnTo>
                    <a:pt x="178" y="3"/>
                  </a:lnTo>
                  <a:lnTo>
                    <a:pt x="206" y="13"/>
                  </a:lnTo>
                  <a:lnTo>
                    <a:pt x="233" y="27"/>
                  </a:lnTo>
                  <a:lnTo>
                    <a:pt x="254" y="45"/>
                  </a:lnTo>
                  <a:lnTo>
                    <a:pt x="273" y="67"/>
                  </a:lnTo>
                  <a:lnTo>
                    <a:pt x="287" y="94"/>
                  </a:lnTo>
                  <a:lnTo>
                    <a:pt x="296" y="122"/>
                  </a:lnTo>
                  <a:lnTo>
                    <a:pt x="300" y="151"/>
                  </a:lnTo>
                  <a:lnTo>
                    <a:pt x="296" y="181"/>
                  </a:lnTo>
                  <a:lnTo>
                    <a:pt x="287" y="209"/>
                  </a:lnTo>
                  <a:lnTo>
                    <a:pt x="273" y="235"/>
                  </a:lnTo>
                  <a:lnTo>
                    <a:pt x="254" y="257"/>
                  </a:lnTo>
                  <a:lnTo>
                    <a:pt x="233" y="275"/>
                  </a:lnTo>
                  <a:lnTo>
                    <a:pt x="206" y="289"/>
                  </a:lnTo>
                  <a:lnTo>
                    <a:pt x="178" y="299"/>
                  </a:lnTo>
                  <a:lnTo>
                    <a:pt x="149" y="302"/>
                  </a:lnTo>
                  <a:lnTo>
                    <a:pt x="119" y="299"/>
                  </a:lnTo>
                  <a:lnTo>
                    <a:pt x="91" y="289"/>
                  </a:lnTo>
                  <a:lnTo>
                    <a:pt x="65" y="275"/>
                  </a:lnTo>
                  <a:lnTo>
                    <a:pt x="43" y="257"/>
                  </a:lnTo>
                  <a:lnTo>
                    <a:pt x="25" y="235"/>
                  </a:lnTo>
                  <a:lnTo>
                    <a:pt x="11" y="209"/>
                  </a:lnTo>
                  <a:lnTo>
                    <a:pt x="1" y="18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13" name="Freeform 69"/>
            <p:cNvSpPr>
              <a:spLocks noChangeAspect="1"/>
            </p:cNvSpPr>
            <p:nvPr/>
          </p:nvSpPr>
          <p:spPr bwMode="auto">
            <a:xfrm>
              <a:off x="2048" y="2079"/>
              <a:ext cx="162" cy="161"/>
            </a:xfrm>
            <a:custGeom>
              <a:avLst/>
              <a:gdLst>
                <a:gd name="T0" fmla="*/ 0 w 366"/>
                <a:gd name="T1" fmla="*/ 184 h 367"/>
                <a:gd name="T2" fmla="*/ 3 w 366"/>
                <a:gd name="T3" fmla="*/ 151 h 367"/>
                <a:gd name="T4" fmla="*/ 10 w 366"/>
                <a:gd name="T5" fmla="*/ 121 h 367"/>
                <a:gd name="T6" fmla="*/ 24 w 366"/>
                <a:gd name="T7" fmla="*/ 92 h 367"/>
                <a:gd name="T8" fmla="*/ 43 w 366"/>
                <a:gd name="T9" fmla="*/ 65 h 367"/>
                <a:gd name="T10" fmla="*/ 65 w 366"/>
                <a:gd name="T11" fmla="*/ 42 h 367"/>
                <a:gd name="T12" fmla="*/ 91 w 366"/>
                <a:gd name="T13" fmla="*/ 25 h 367"/>
                <a:gd name="T14" fmla="*/ 121 w 366"/>
                <a:gd name="T15" fmla="*/ 11 h 367"/>
                <a:gd name="T16" fmla="*/ 152 w 366"/>
                <a:gd name="T17" fmla="*/ 3 h 367"/>
                <a:gd name="T18" fmla="*/ 183 w 366"/>
                <a:gd name="T19" fmla="*/ 0 h 367"/>
                <a:gd name="T20" fmla="*/ 215 w 366"/>
                <a:gd name="T21" fmla="*/ 3 h 367"/>
                <a:gd name="T22" fmla="*/ 247 w 366"/>
                <a:gd name="T23" fmla="*/ 11 h 367"/>
                <a:gd name="T24" fmla="*/ 275 w 366"/>
                <a:gd name="T25" fmla="*/ 25 h 367"/>
                <a:gd name="T26" fmla="*/ 301 w 366"/>
                <a:gd name="T27" fmla="*/ 42 h 367"/>
                <a:gd name="T28" fmla="*/ 324 w 366"/>
                <a:gd name="T29" fmla="*/ 65 h 367"/>
                <a:gd name="T30" fmla="*/ 341 w 366"/>
                <a:gd name="T31" fmla="*/ 92 h 367"/>
                <a:gd name="T32" fmla="*/ 355 w 366"/>
                <a:gd name="T33" fmla="*/ 121 h 367"/>
                <a:gd name="T34" fmla="*/ 363 w 366"/>
                <a:gd name="T35" fmla="*/ 151 h 367"/>
                <a:gd name="T36" fmla="*/ 366 w 366"/>
                <a:gd name="T37" fmla="*/ 184 h 367"/>
                <a:gd name="T38" fmla="*/ 363 w 366"/>
                <a:gd name="T39" fmla="*/ 215 h 367"/>
                <a:gd name="T40" fmla="*/ 355 w 366"/>
                <a:gd name="T41" fmla="*/ 246 h 367"/>
                <a:gd name="T42" fmla="*/ 341 w 366"/>
                <a:gd name="T43" fmla="*/ 275 h 367"/>
                <a:gd name="T44" fmla="*/ 324 w 366"/>
                <a:gd name="T45" fmla="*/ 302 h 367"/>
                <a:gd name="T46" fmla="*/ 301 w 366"/>
                <a:gd name="T47" fmla="*/ 323 h 367"/>
                <a:gd name="T48" fmla="*/ 275 w 366"/>
                <a:gd name="T49" fmla="*/ 342 h 367"/>
                <a:gd name="T50" fmla="*/ 247 w 366"/>
                <a:gd name="T51" fmla="*/ 356 h 367"/>
                <a:gd name="T52" fmla="*/ 215 w 366"/>
                <a:gd name="T53" fmla="*/ 364 h 367"/>
                <a:gd name="T54" fmla="*/ 183 w 366"/>
                <a:gd name="T55" fmla="*/ 367 h 367"/>
                <a:gd name="T56" fmla="*/ 152 w 366"/>
                <a:gd name="T57" fmla="*/ 364 h 367"/>
                <a:gd name="T58" fmla="*/ 121 w 366"/>
                <a:gd name="T59" fmla="*/ 356 h 367"/>
                <a:gd name="T60" fmla="*/ 91 w 366"/>
                <a:gd name="T61" fmla="*/ 342 h 367"/>
                <a:gd name="T62" fmla="*/ 65 w 366"/>
                <a:gd name="T63" fmla="*/ 323 h 367"/>
                <a:gd name="T64" fmla="*/ 43 w 366"/>
                <a:gd name="T65" fmla="*/ 302 h 367"/>
                <a:gd name="T66" fmla="*/ 24 w 366"/>
                <a:gd name="T67" fmla="*/ 275 h 367"/>
                <a:gd name="T68" fmla="*/ 10 w 366"/>
                <a:gd name="T69" fmla="*/ 246 h 367"/>
                <a:gd name="T70" fmla="*/ 3 w 366"/>
                <a:gd name="T71" fmla="*/ 215 h 367"/>
                <a:gd name="T72" fmla="*/ 0 w 366"/>
                <a:gd name="T73" fmla="*/ 18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" h="367">
                  <a:moveTo>
                    <a:pt x="0" y="184"/>
                  </a:moveTo>
                  <a:lnTo>
                    <a:pt x="3" y="151"/>
                  </a:lnTo>
                  <a:lnTo>
                    <a:pt x="10" y="121"/>
                  </a:lnTo>
                  <a:lnTo>
                    <a:pt x="24" y="92"/>
                  </a:lnTo>
                  <a:lnTo>
                    <a:pt x="43" y="65"/>
                  </a:lnTo>
                  <a:lnTo>
                    <a:pt x="65" y="42"/>
                  </a:lnTo>
                  <a:lnTo>
                    <a:pt x="91" y="25"/>
                  </a:lnTo>
                  <a:lnTo>
                    <a:pt x="121" y="11"/>
                  </a:lnTo>
                  <a:lnTo>
                    <a:pt x="152" y="3"/>
                  </a:lnTo>
                  <a:lnTo>
                    <a:pt x="183" y="0"/>
                  </a:lnTo>
                  <a:lnTo>
                    <a:pt x="215" y="3"/>
                  </a:lnTo>
                  <a:lnTo>
                    <a:pt x="247" y="11"/>
                  </a:lnTo>
                  <a:lnTo>
                    <a:pt x="275" y="25"/>
                  </a:lnTo>
                  <a:lnTo>
                    <a:pt x="301" y="42"/>
                  </a:lnTo>
                  <a:lnTo>
                    <a:pt x="324" y="65"/>
                  </a:lnTo>
                  <a:lnTo>
                    <a:pt x="341" y="92"/>
                  </a:lnTo>
                  <a:lnTo>
                    <a:pt x="355" y="121"/>
                  </a:lnTo>
                  <a:lnTo>
                    <a:pt x="363" y="151"/>
                  </a:lnTo>
                  <a:lnTo>
                    <a:pt x="366" y="184"/>
                  </a:lnTo>
                  <a:lnTo>
                    <a:pt x="363" y="215"/>
                  </a:lnTo>
                  <a:lnTo>
                    <a:pt x="355" y="246"/>
                  </a:lnTo>
                  <a:lnTo>
                    <a:pt x="341" y="275"/>
                  </a:lnTo>
                  <a:lnTo>
                    <a:pt x="324" y="302"/>
                  </a:lnTo>
                  <a:lnTo>
                    <a:pt x="301" y="323"/>
                  </a:lnTo>
                  <a:lnTo>
                    <a:pt x="275" y="342"/>
                  </a:lnTo>
                  <a:lnTo>
                    <a:pt x="247" y="356"/>
                  </a:lnTo>
                  <a:lnTo>
                    <a:pt x="215" y="364"/>
                  </a:lnTo>
                  <a:lnTo>
                    <a:pt x="183" y="367"/>
                  </a:lnTo>
                  <a:lnTo>
                    <a:pt x="152" y="364"/>
                  </a:lnTo>
                  <a:lnTo>
                    <a:pt x="121" y="356"/>
                  </a:lnTo>
                  <a:lnTo>
                    <a:pt x="91" y="342"/>
                  </a:lnTo>
                  <a:lnTo>
                    <a:pt x="65" y="323"/>
                  </a:lnTo>
                  <a:lnTo>
                    <a:pt x="43" y="302"/>
                  </a:lnTo>
                  <a:lnTo>
                    <a:pt x="24" y="275"/>
                  </a:lnTo>
                  <a:lnTo>
                    <a:pt x="10" y="246"/>
                  </a:lnTo>
                  <a:lnTo>
                    <a:pt x="3" y="215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14" name="Freeform 70"/>
            <p:cNvSpPr>
              <a:spLocks noChangeAspect="1"/>
            </p:cNvSpPr>
            <p:nvPr/>
          </p:nvSpPr>
          <p:spPr bwMode="auto">
            <a:xfrm>
              <a:off x="2048" y="2119"/>
              <a:ext cx="162" cy="64"/>
            </a:xfrm>
            <a:custGeom>
              <a:avLst/>
              <a:gdLst>
                <a:gd name="T0" fmla="*/ 0 w 366"/>
                <a:gd name="T1" fmla="*/ 92 h 146"/>
                <a:gd name="T2" fmla="*/ 54 w 366"/>
                <a:gd name="T3" fmla="*/ 92 h 146"/>
                <a:gd name="T4" fmla="*/ 91 w 366"/>
                <a:gd name="T5" fmla="*/ 146 h 146"/>
                <a:gd name="T6" fmla="*/ 275 w 366"/>
                <a:gd name="T7" fmla="*/ 0 h 146"/>
                <a:gd name="T8" fmla="*/ 312 w 366"/>
                <a:gd name="T9" fmla="*/ 92 h 146"/>
                <a:gd name="T10" fmla="*/ 366 w 366"/>
                <a:gd name="T11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146">
                  <a:moveTo>
                    <a:pt x="0" y="92"/>
                  </a:moveTo>
                  <a:lnTo>
                    <a:pt x="54" y="92"/>
                  </a:lnTo>
                  <a:lnTo>
                    <a:pt x="91" y="146"/>
                  </a:lnTo>
                  <a:lnTo>
                    <a:pt x="275" y="0"/>
                  </a:lnTo>
                  <a:lnTo>
                    <a:pt x="312" y="92"/>
                  </a:lnTo>
                  <a:lnTo>
                    <a:pt x="366" y="9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15" name="Freeform 71"/>
            <p:cNvSpPr>
              <a:spLocks noChangeAspect="1"/>
            </p:cNvSpPr>
            <p:nvPr/>
          </p:nvSpPr>
          <p:spPr bwMode="auto">
            <a:xfrm>
              <a:off x="2048" y="2402"/>
              <a:ext cx="162" cy="161"/>
            </a:xfrm>
            <a:custGeom>
              <a:avLst/>
              <a:gdLst>
                <a:gd name="T0" fmla="*/ 0 w 366"/>
                <a:gd name="T1" fmla="*/ 183 h 366"/>
                <a:gd name="T2" fmla="*/ 3 w 366"/>
                <a:gd name="T3" fmla="*/ 152 h 366"/>
                <a:gd name="T4" fmla="*/ 10 w 366"/>
                <a:gd name="T5" fmla="*/ 121 h 366"/>
                <a:gd name="T6" fmla="*/ 24 w 366"/>
                <a:gd name="T7" fmla="*/ 91 h 366"/>
                <a:gd name="T8" fmla="*/ 43 w 366"/>
                <a:gd name="T9" fmla="*/ 65 h 366"/>
                <a:gd name="T10" fmla="*/ 65 w 366"/>
                <a:gd name="T11" fmla="*/ 43 h 366"/>
                <a:gd name="T12" fmla="*/ 91 w 366"/>
                <a:gd name="T13" fmla="*/ 24 h 366"/>
                <a:gd name="T14" fmla="*/ 121 w 366"/>
                <a:gd name="T15" fmla="*/ 10 h 366"/>
                <a:gd name="T16" fmla="*/ 152 w 366"/>
                <a:gd name="T17" fmla="*/ 3 h 366"/>
                <a:gd name="T18" fmla="*/ 183 w 366"/>
                <a:gd name="T19" fmla="*/ 0 h 366"/>
                <a:gd name="T20" fmla="*/ 215 w 366"/>
                <a:gd name="T21" fmla="*/ 3 h 366"/>
                <a:gd name="T22" fmla="*/ 247 w 366"/>
                <a:gd name="T23" fmla="*/ 10 h 366"/>
                <a:gd name="T24" fmla="*/ 275 w 366"/>
                <a:gd name="T25" fmla="*/ 24 h 366"/>
                <a:gd name="T26" fmla="*/ 301 w 366"/>
                <a:gd name="T27" fmla="*/ 43 h 366"/>
                <a:gd name="T28" fmla="*/ 324 w 366"/>
                <a:gd name="T29" fmla="*/ 65 h 366"/>
                <a:gd name="T30" fmla="*/ 341 w 366"/>
                <a:gd name="T31" fmla="*/ 91 h 366"/>
                <a:gd name="T32" fmla="*/ 355 w 366"/>
                <a:gd name="T33" fmla="*/ 121 h 366"/>
                <a:gd name="T34" fmla="*/ 363 w 366"/>
                <a:gd name="T35" fmla="*/ 152 h 366"/>
                <a:gd name="T36" fmla="*/ 366 w 366"/>
                <a:gd name="T37" fmla="*/ 183 h 366"/>
                <a:gd name="T38" fmla="*/ 363 w 366"/>
                <a:gd name="T39" fmla="*/ 215 h 366"/>
                <a:gd name="T40" fmla="*/ 355 w 366"/>
                <a:gd name="T41" fmla="*/ 247 h 366"/>
                <a:gd name="T42" fmla="*/ 341 w 366"/>
                <a:gd name="T43" fmla="*/ 275 h 366"/>
                <a:gd name="T44" fmla="*/ 324 w 366"/>
                <a:gd name="T45" fmla="*/ 301 h 366"/>
                <a:gd name="T46" fmla="*/ 301 w 366"/>
                <a:gd name="T47" fmla="*/ 324 h 366"/>
                <a:gd name="T48" fmla="*/ 275 w 366"/>
                <a:gd name="T49" fmla="*/ 343 h 366"/>
                <a:gd name="T50" fmla="*/ 247 w 366"/>
                <a:gd name="T51" fmla="*/ 355 h 366"/>
                <a:gd name="T52" fmla="*/ 215 w 366"/>
                <a:gd name="T53" fmla="*/ 365 h 366"/>
                <a:gd name="T54" fmla="*/ 183 w 366"/>
                <a:gd name="T55" fmla="*/ 366 h 366"/>
                <a:gd name="T56" fmla="*/ 152 w 366"/>
                <a:gd name="T57" fmla="*/ 365 h 366"/>
                <a:gd name="T58" fmla="*/ 121 w 366"/>
                <a:gd name="T59" fmla="*/ 355 h 366"/>
                <a:gd name="T60" fmla="*/ 91 w 366"/>
                <a:gd name="T61" fmla="*/ 343 h 366"/>
                <a:gd name="T62" fmla="*/ 65 w 366"/>
                <a:gd name="T63" fmla="*/ 324 h 366"/>
                <a:gd name="T64" fmla="*/ 43 w 366"/>
                <a:gd name="T65" fmla="*/ 301 h 366"/>
                <a:gd name="T66" fmla="*/ 24 w 366"/>
                <a:gd name="T67" fmla="*/ 275 h 366"/>
                <a:gd name="T68" fmla="*/ 10 w 366"/>
                <a:gd name="T69" fmla="*/ 247 h 366"/>
                <a:gd name="T70" fmla="*/ 3 w 366"/>
                <a:gd name="T71" fmla="*/ 215 h 366"/>
                <a:gd name="T72" fmla="*/ 0 w 366"/>
                <a:gd name="T73" fmla="*/ 18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" h="366">
                  <a:moveTo>
                    <a:pt x="0" y="183"/>
                  </a:moveTo>
                  <a:lnTo>
                    <a:pt x="3" y="152"/>
                  </a:lnTo>
                  <a:lnTo>
                    <a:pt x="10" y="121"/>
                  </a:lnTo>
                  <a:lnTo>
                    <a:pt x="24" y="91"/>
                  </a:lnTo>
                  <a:lnTo>
                    <a:pt x="43" y="65"/>
                  </a:lnTo>
                  <a:lnTo>
                    <a:pt x="65" y="43"/>
                  </a:lnTo>
                  <a:lnTo>
                    <a:pt x="91" y="24"/>
                  </a:lnTo>
                  <a:lnTo>
                    <a:pt x="121" y="10"/>
                  </a:lnTo>
                  <a:lnTo>
                    <a:pt x="152" y="3"/>
                  </a:lnTo>
                  <a:lnTo>
                    <a:pt x="183" y="0"/>
                  </a:lnTo>
                  <a:lnTo>
                    <a:pt x="215" y="3"/>
                  </a:lnTo>
                  <a:lnTo>
                    <a:pt x="247" y="10"/>
                  </a:lnTo>
                  <a:lnTo>
                    <a:pt x="275" y="24"/>
                  </a:lnTo>
                  <a:lnTo>
                    <a:pt x="301" y="43"/>
                  </a:lnTo>
                  <a:lnTo>
                    <a:pt x="324" y="65"/>
                  </a:lnTo>
                  <a:lnTo>
                    <a:pt x="341" y="91"/>
                  </a:lnTo>
                  <a:lnTo>
                    <a:pt x="355" y="121"/>
                  </a:lnTo>
                  <a:lnTo>
                    <a:pt x="363" y="152"/>
                  </a:lnTo>
                  <a:lnTo>
                    <a:pt x="366" y="183"/>
                  </a:lnTo>
                  <a:lnTo>
                    <a:pt x="363" y="215"/>
                  </a:lnTo>
                  <a:lnTo>
                    <a:pt x="355" y="247"/>
                  </a:lnTo>
                  <a:lnTo>
                    <a:pt x="341" y="275"/>
                  </a:lnTo>
                  <a:lnTo>
                    <a:pt x="324" y="301"/>
                  </a:lnTo>
                  <a:lnTo>
                    <a:pt x="301" y="324"/>
                  </a:lnTo>
                  <a:lnTo>
                    <a:pt x="275" y="343"/>
                  </a:lnTo>
                  <a:lnTo>
                    <a:pt x="247" y="355"/>
                  </a:lnTo>
                  <a:lnTo>
                    <a:pt x="215" y="365"/>
                  </a:lnTo>
                  <a:lnTo>
                    <a:pt x="183" y="366"/>
                  </a:lnTo>
                  <a:lnTo>
                    <a:pt x="152" y="365"/>
                  </a:lnTo>
                  <a:lnTo>
                    <a:pt x="121" y="355"/>
                  </a:lnTo>
                  <a:lnTo>
                    <a:pt x="91" y="343"/>
                  </a:lnTo>
                  <a:lnTo>
                    <a:pt x="65" y="324"/>
                  </a:lnTo>
                  <a:lnTo>
                    <a:pt x="43" y="301"/>
                  </a:lnTo>
                  <a:lnTo>
                    <a:pt x="24" y="275"/>
                  </a:lnTo>
                  <a:lnTo>
                    <a:pt x="10" y="247"/>
                  </a:lnTo>
                  <a:lnTo>
                    <a:pt x="3" y="215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16" name="Freeform 72"/>
            <p:cNvSpPr>
              <a:spLocks noChangeAspect="1"/>
            </p:cNvSpPr>
            <p:nvPr/>
          </p:nvSpPr>
          <p:spPr bwMode="auto">
            <a:xfrm>
              <a:off x="2048" y="2442"/>
              <a:ext cx="162" cy="65"/>
            </a:xfrm>
            <a:custGeom>
              <a:avLst/>
              <a:gdLst>
                <a:gd name="T0" fmla="*/ 0 w 366"/>
                <a:gd name="T1" fmla="*/ 92 h 148"/>
                <a:gd name="T2" fmla="*/ 54 w 366"/>
                <a:gd name="T3" fmla="*/ 92 h 148"/>
                <a:gd name="T4" fmla="*/ 91 w 366"/>
                <a:gd name="T5" fmla="*/ 148 h 148"/>
                <a:gd name="T6" fmla="*/ 275 w 366"/>
                <a:gd name="T7" fmla="*/ 0 h 148"/>
                <a:gd name="T8" fmla="*/ 312 w 366"/>
                <a:gd name="T9" fmla="*/ 92 h 148"/>
                <a:gd name="T10" fmla="*/ 366 w 366"/>
                <a:gd name="T11" fmla="*/ 9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148">
                  <a:moveTo>
                    <a:pt x="0" y="92"/>
                  </a:moveTo>
                  <a:lnTo>
                    <a:pt x="54" y="92"/>
                  </a:lnTo>
                  <a:lnTo>
                    <a:pt x="91" y="148"/>
                  </a:lnTo>
                  <a:lnTo>
                    <a:pt x="275" y="0"/>
                  </a:lnTo>
                  <a:lnTo>
                    <a:pt x="312" y="92"/>
                  </a:lnTo>
                  <a:lnTo>
                    <a:pt x="366" y="9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17" name="Freeform 73"/>
            <p:cNvSpPr>
              <a:spLocks noChangeAspect="1"/>
            </p:cNvSpPr>
            <p:nvPr/>
          </p:nvSpPr>
          <p:spPr bwMode="auto">
            <a:xfrm>
              <a:off x="2047" y="2842"/>
              <a:ext cx="162" cy="162"/>
            </a:xfrm>
            <a:custGeom>
              <a:avLst/>
              <a:gdLst>
                <a:gd name="T0" fmla="*/ 0 w 369"/>
                <a:gd name="T1" fmla="*/ 183 h 367"/>
                <a:gd name="T2" fmla="*/ 4 w 369"/>
                <a:gd name="T3" fmla="*/ 152 h 367"/>
                <a:gd name="T4" fmla="*/ 13 w 369"/>
                <a:gd name="T5" fmla="*/ 121 h 367"/>
                <a:gd name="T6" fmla="*/ 25 w 369"/>
                <a:gd name="T7" fmla="*/ 92 h 367"/>
                <a:gd name="T8" fmla="*/ 44 w 369"/>
                <a:gd name="T9" fmla="*/ 65 h 367"/>
                <a:gd name="T10" fmla="*/ 67 w 369"/>
                <a:gd name="T11" fmla="*/ 44 h 367"/>
                <a:gd name="T12" fmla="*/ 92 w 369"/>
                <a:gd name="T13" fmla="*/ 25 h 367"/>
                <a:gd name="T14" fmla="*/ 122 w 369"/>
                <a:gd name="T15" fmla="*/ 11 h 367"/>
                <a:gd name="T16" fmla="*/ 153 w 369"/>
                <a:gd name="T17" fmla="*/ 3 h 367"/>
                <a:gd name="T18" fmla="*/ 185 w 369"/>
                <a:gd name="T19" fmla="*/ 0 h 367"/>
                <a:gd name="T20" fmla="*/ 216 w 369"/>
                <a:gd name="T21" fmla="*/ 3 h 367"/>
                <a:gd name="T22" fmla="*/ 247 w 369"/>
                <a:gd name="T23" fmla="*/ 11 h 367"/>
                <a:gd name="T24" fmla="*/ 277 w 369"/>
                <a:gd name="T25" fmla="*/ 25 h 367"/>
                <a:gd name="T26" fmla="*/ 302 w 369"/>
                <a:gd name="T27" fmla="*/ 44 h 367"/>
                <a:gd name="T28" fmla="*/ 325 w 369"/>
                <a:gd name="T29" fmla="*/ 65 h 367"/>
                <a:gd name="T30" fmla="*/ 344 w 369"/>
                <a:gd name="T31" fmla="*/ 92 h 367"/>
                <a:gd name="T32" fmla="*/ 358 w 369"/>
                <a:gd name="T33" fmla="*/ 121 h 367"/>
                <a:gd name="T34" fmla="*/ 366 w 369"/>
                <a:gd name="T35" fmla="*/ 152 h 367"/>
                <a:gd name="T36" fmla="*/ 369 w 369"/>
                <a:gd name="T37" fmla="*/ 183 h 367"/>
                <a:gd name="T38" fmla="*/ 366 w 369"/>
                <a:gd name="T39" fmla="*/ 216 h 367"/>
                <a:gd name="T40" fmla="*/ 358 w 369"/>
                <a:gd name="T41" fmla="*/ 246 h 367"/>
                <a:gd name="T42" fmla="*/ 344 w 369"/>
                <a:gd name="T43" fmla="*/ 275 h 367"/>
                <a:gd name="T44" fmla="*/ 325 w 369"/>
                <a:gd name="T45" fmla="*/ 301 h 367"/>
                <a:gd name="T46" fmla="*/ 302 w 369"/>
                <a:gd name="T47" fmla="*/ 325 h 367"/>
                <a:gd name="T48" fmla="*/ 277 w 369"/>
                <a:gd name="T49" fmla="*/ 342 h 367"/>
                <a:gd name="T50" fmla="*/ 247 w 369"/>
                <a:gd name="T51" fmla="*/ 356 h 367"/>
                <a:gd name="T52" fmla="*/ 216 w 369"/>
                <a:gd name="T53" fmla="*/ 364 h 367"/>
                <a:gd name="T54" fmla="*/ 185 w 369"/>
                <a:gd name="T55" fmla="*/ 367 h 367"/>
                <a:gd name="T56" fmla="*/ 153 w 369"/>
                <a:gd name="T57" fmla="*/ 364 h 367"/>
                <a:gd name="T58" fmla="*/ 122 w 369"/>
                <a:gd name="T59" fmla="*/ 356 h 367"/>
                <a:gd name="T60" fmla="*/ 92 w 369"/>
                <a:gd name="T61" fmla="*/ 342 h 367"/>
                <a:gd name="T62" fmla="*/ 67 w 369"/>
                <a:gd name="T63" fmla="*/ 325 h 367"/>
                <a:gd name="T64" fmla="*/ 44 w 369"/>
                <a:gd name="T65" fmla="*/ 301 h 367"/>
                <a:gd name="T66" fmla="*/ 25 w 369"/>
                <a:gd name="T67" fmla="*/ 275 h 367"/>
                <a:gd name="T68" fmla="*/ 13 w 369"/>
                <a:gd name="T69" fmla="*/ 246 h 367"/>
                <a:gd name="T70" fmla="*/ 4 w 369"/>
                <a:gd name="T71" fmla="*/ 216 h 367"/>
                <a:gd name="T72" fmla="*/ 0 w 369"/>
                <a:gd name="T73" fmla="*/ 18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9" h="367">
                  <a:moveTo>
                    <a:pt x="0" y="183"/>
                  </a:moveTo>
                  <a:lnTo>
                    <a:pt x="4" y="152"/>
                  </a:lnTo>
                  <a:lnTo>
                    <a:pt x="13" y="121"/>
                  </a:lnTo>
                  <a:lnTo>
                    <a:pt x="25" y="92"/>
                  </a:lnTo>
                  <a:lnTo>
                    <a:pt x="44" y="65"/>
                  </a:lnTo>
                  <a:lnTo>
                    <a:pt x="67" y="44"/>
                  </a:lnTo>
                  <a:lnTo>
                    <a:pt x="92" y="25"/>
                  </a:lnTo>
                  <a:lnTo>
                    <a:pt x="122" y="11"/>
                  </a:lnTo>
                  <a:lnTo>
                    <a:pt x="153" y="3"/>
                  </a:lnTo>
                  <a:lnTo>
                    <a:pt x="185" y="0"/>
                  </a:lnTo>
                  <a:lnTo>
                    <a:pt x="216" y="3"/>
                  </a:lnTo>
                  <a:lnTo>
                    <a:pt x="247" y="11"/>
                  </a:lnTo>
                  <a:lnTo>
                    <a:pt x="277" y="25"/>
                  </a:lnTo>
                  <a:lnTo>
                    <a:pt x="302" y="44"/>
                  </a:lnTo>
                  <a:lnTo>
                    <a:pt x="325" y="65"/>
                  </a:lnTo>
                  <a:lnTo>
                    <a:pt x="344" y="92"/>
                  </a:lnTo>
                  <a:lnTo>
                    <a:pt x="358" y="121"/>
                  </a:lnTo>
                  <a:lnTo>
                    <a:pt x="366" y="152"/>
                  </a:lnTo>
                  <a:lnTo>
                    <a:pt x="369" y="183"/>
                  </a:lnTo>
                  <a:lnTo>
                    <a:pt x="366" y="216"/>
                  </a:lnTo>
                  <a:lnTo>
                    <a:pt x="358" y="246"/>
                  </a:lnTo>
                  <a:lnTo>
                    <a:pt x="344" y="275"/>
                  </a:lnTo>
                  <a:lnTo>
                    <a:pt x="325" y="301"/>
                  </a:lnTo>
                  <a:lnTo>
                    <a:pt x="302" y="325"/>
                  </a:lnTo>
                  <a:lnTo>
                    <a:pt x="277" y="342"/>
                  </a:lnTo>
                  <a:lnTo>
                    <a:pt x="247" y="356"/>
                  </a:lnTo>
                  <a:lnTo>
                    <a:pt x="216" y="364"/>
                  </a:lnTo>
                  <a:lnTo>
                    <a:pt x="185" y="367"/>
                  </a:lnTo>
                  <a:lnTo>
                    <a:pt x="153" y="364"/>
                  </a:lnTo>
                  <a:lnTo>
                    <a:pt x="122" y="356"/>
                  </a:lnTo>
                  <a:lnTo>
                    <a:pt x="92" y="342"/>
                  </a:lnTo>
                  <a:lnTo>
                    <a:pt x="67" y="325"/>
                  </a:lnTo>
                  <a:lnTo>
                    <a:pt x="44" y="301"/>
                  </a:lnTo>
                  <a:lnTo>
                    <a:pt x="25" y="275"/>
                  </a:lnTo>
                  <a:lnTo>
                    <a:pt x="13" y="246"/>
                  </a:lnTo>
                  <a:lnTo>
                    <a:pt x="4" y="216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18" name="Freeform 74"/>
            <p:cNvSpPr>
              <a:spLocks noChangeAspect="1"/>
            </p:cNvSpPr>
            <p:nvPr/>
          </p:nvSpPr>
          <p:spPr bwMode="auto">
            <a:xfrm>
              <a:off x="2075" y="2888"/>
              <a:ext cx="125" cy="31"/>
            </a:xfrm>
            <a:custGeom>
              <a:avLst/>
              <a:gdLst>
                <a:gd name="T0" fmla="*/ 283 w 283"/>
                <a:gd name="T1" fmla="*/ 0 h 70"/>
                <a:gd name="T2" fmla="*/ 0 w 283"/>
                <a:gd name="T3" fmla="*/ 0 h 70"/>
                <a:gd name="T4" fmla="*/ 154 w 283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" h="70">
                  <a:moveTo>
                    <a:pt x="283" y="0"/>
                  </a:moveTo>
                  <a:lnTo>
                    <a:pt x="0" y="0"/>
                  </a:lnTo>
                  <a:lnTo>
                    <a:pt x="154" y="7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19" name="Freeform 75"/>
            <p:cNvSpPr>
              <a:spLocks noChangeAspect="1"/>
            </p:cNvSpPr>
            <p:nvPr/>
          </p:nvSpPr>
          <p:spPr bwMode="auto">
            <a:xfrm>
              <a:off x="2074" y="2920"/>
              <a:ext cx="127" cy="32"/>
            </a:xfrm>
            <a:custGeom>
              <a:avLst/>
              <a:gdLst>
                <a:gd name="T0" fmla="*/ 289 w 289"/>
                <a:gd name="T1" fmla="*/ 71 h 71"/>
                <a:gd name="T2" fmla="*/ 0 w 289"/>
                <a:gd name="T3" fmla="*/ 71 h 71"/>
                <a:gd name="T4" fmla="*/ 156 w 289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" h="71">
                  <a:moveTo>
                    <a:pt x="289" y="71"/>
                  </a:moveTo>
                  <a:lnTo>
                    <a:pt x="0" y="71"/>
                  </a:lnTo>
                  <a:lnTo>
                    <a:pt x="15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20" name="Freeform 76"/>
            <p:cNvSpPr>
              <a:spLocks noChangeAspect="1"/>
            </p:cNvSpPr>
            <p:nvPr/>
          </p:nvSpPr>
          <p:spPr bwMode="auto">
            <a:xfrm>
              <a:off x="2049" y="3198"/>
              <a:ext cx="162" cy="162"/>
            </a:xfrm>
            <a:custGeom>
              <a:avLst/>
              <a:gdLst>
                <a:gd name="T0" fmla="*/ 368 w 368"/>
                <a:gd name="T1" fmla="*/ 183 h 367"/>
                <a:gd name="T2" fmla="*/ 365 w 368"/>
                <a:gd name="T3" fmla="*/ 151 h 367"/>
                <a:gd name="T4" fmla="*/ 356 w 368"/>
                <a:gd name="T5" fmla="*/ 120 h 367"/>
                <a:gd name="T6" fmla="*/ 343 w 368"/>
                <a:gd name="T7" fmla="*/ 92 h 367"/>
                <a:gd name="T8" fmla="*/ 325 w 368"/>
                <a:gd name="T9" fmla="*/ 65 h 367"/>
                <a:gd name="T10" fmla="*/ 301 w 368"/>
                <a:gd name="T11" fmla="*/ 42 h 367"/>
                <a:gd name="T12" fmla="*/ 277 w 368"/>
                <a:gd name="T13" fmla="*/ 23 h 367"/>
                <a:gd name="T14" fmla="*/ 247 w 368"/>
                <a:gd name="T15" fmla="*/ 11 h 367"/>
                <a:gd name="T16" fmla="*/ 216 w 368"/>
                <a:gd name="T17" fmla="*/ 1 h 367"/>
                <a:gd name="T18" fmla="*/ 183 w 368"/>
                <a:gd name="T19" fmla="*/ 0 h 367"/>
                <a:gd name="T20" fmla="*/ 152 w 368"/>
                <a:gd name="T21" fmla="*/ 1 h 367"/>
                <a:gd name="T22" fmla="*/ 121 w 368"/>
                <a:gd name="T23" fmla="*/ 11 h 367"/>
                <a:gd name="T24" fmla="*/ 92 w 368"/>
                <a:gd name="T25" fmla="*/ 23 h 367"/>
                <a:gd name="T26" fmla="*/ 67 w 368"/>
                <a:gd name="T27" fmla="*/ 42 h 367"/>
                <a:gd name="T28" fmla="*/ 44 w 368"/>
                <a:gd name="T29" fmla="*/ 65 h 367"/>
                <a:gd name="T30" fmla="*/ 25 w 368"/>
                <a:gd name="T31" fmla="*/ 92 h 367"/>
                <a:gd name="T32" fmla="*/ 13 w 368"/>
                <a:gd name="T33" fmla="*/ 120 h 367"/>
                <a:gd name="T34" fmla="*/ 3 w 368"/>
                <a:gd name="T35" fmla="*/ 151 h 367"/>
                <a:gd name="T36" fmla="*/ 0 w 368"/>
                <a:gd name="T37" fmla="*/ 183 h 367"/>
                <a:gd name="T38" fmla="*/ 3 w 368"/>
                <a:gd name="T39" fmla="*/ 214 h 367"/>
                <a:gd name="T40" fmla="*/ 13 w 368"/>
                <a:gd name="T41" fmla="*/ 245 h 367"/>
                <a:gd name="T42" fmla="*/ 25 w 368"/>
                <a:gd name="T43" fmla="*/ 275 h 367"/>
                <a:gd name="T44" fmla="*/ 44 w 368"/>
                <a:gd name="T45" fmla="*/ 301 h 367"/>
                <a:gd name="T46" fmla="*/ 67 w 368"/>
                <a:gd name="T47" fmla="*/ 323 h 367"/>
                <a:gd name="T48" fmla="*/ 92 w 368"/>
                <a:gd name="T49" fmla="*/ 342 h 367"/>
                <a:gd name="T50" fmla="*/ 121 w 368"/>
                <a:gd name="T51" fmla="*/ 356 h 367"/>
                <a:gd name="T52" fmla="*/ 152 w 368"/>
                <a:gd name="T53" fmla="*/ 363 h 367"/>
                <a:gd name="T54" fmla="*/ 183 w 368"/>
                <a:gd name="T55" fmla="*/ 367 h 367"/>
                <a:gd name="T56" fmla="*/ 216 w 368"/>
                <a:gd name="T57" fmla="*/ 363 h 367"/>
                <a:gd name="T58" fmla="*/ 247 w 368"/>
                <a:gd name="T59" fmla="*/ 356 h 367"/>
                <a:gd name="T60" fmla="*/ 277 w 368"/>
                <a:gd name="T61" fmla="*/ 342 h 367"/>
                <a:gd name="T62" fmla="*/ 301 w 368"/>
                <a:gd name="T63" fmla="*/ 323 h 367"/>
                <a:gd name="T64" fmla="*/ 325 w 368"/>
                <a:gd name="T65" fmla="*/ 301 h 367"/>
                <a:gd name="T66" fmla="*/ 343 w 368"/>
                <a:gd name="T67" fmla="*/ 275 h 367"/>
                <a:gd name="T68" fmla="*/ 356 w 368"/>
                <a:gd name="T69" fmla="*/ 245 h 367"/>
                <a:gd name="T70" fmla="*/ 365 w 368"/>
                <a:gd name="T71" fmla="*/ 214 h 367"/>
                <a:gd name="T72" fmla="*/ 368 w 368"/>
                <a:gd name="T73" fmla="*/ 18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8" h="367">
                  <a:moveTo>
                    <a:pt x="368" y="183"/>
                  </a:moveTo>
                  <a:lnTo>
                    <a:pt x="365" y="151"/>
                  </a:lnTo>
                  <a:lnTo>
                    <a:pt x="356" y="120"/>
                  </a:lnTo>
                  <a:lnTo>
                    <a:pt x="343" y="92"/>
                  </a:lnTo>
                  <a:lnTo>
                    <a:pt x="325" y="65"/>
                  </a:lnTo>
                  <a:lnTo>
                    <a:pt x="301" y="42"/>
                  </a:lnTo>
                  <a:lnTo>
                    <a:pt x="277" y="23"/>
                  </a:lnTo>
                  <a:lnTo>
                    <a:pt x="247" y="11"/>
                  </a:lnTo>
                  <a:lnTo>
                    <a:pt x="216" y="1"/>
                  </a:lnTo>
                  <a:lnTo>
                    <a:pt x="183" y="0"/>
                  </a:lnTo>
                  <a:lnTo>
                    <a:pt x="152" y="1"/>
                  </a:lnTo>
                  <a:lnTo>
                    <a:pt x="121" y="11"/>
                  </a:lnTo>
                  <a:lnTo>
                    <a:pt x="92" y="23"/>
                  </a:lnTo>
                  <a:lnTo>
                    <a:pt x="67" y="42"/>
                  </a:lnTo>
                  <a:lnTo>
                    <a:pt x="44" y="65"/>
                  </a:lnTo>
                  <a:lnTo>
                    <a:pt x="25" y="92"/>
                  </a:lnTo>
                  <a:lnTo>
                    <a:pt x="13" y="120"/>
                  </a:lnTo>
                  <a:lnTo>
                    <a:pt x="3" y="151"/>
                  </a:lnTo>
                  <a:lnTo>
                    <a:pt x="0" y="183"/>
                  </a:lnTo>
                  <a:lnTo>
                    <a:pt x="3" y="214"/>
                  </a:lnTo>
                  <a:lnTo>
                    <a:pt x="13" y="245"/>
                  </a:lnTo>
                  <a:lnTo>
                    <a:pt x="25" y="275"/>
                  </a:lnTo>
                  <a:lnTo>
                    <a:pt x="44" y="301"/>
                  </a:lnTo>
                  <a:lnTo>
                    <a:pt x="67" y="323"/>
                  </a:lnTo>
                  <a:lnTo>
                    <a:pt x="92" y="342"/>
                  </a:lnTo>
                  <a:lnTo>
                    <a:pt x="121" y="356"/>
                  </a:lnTo>
                  <a:lnTo>
                    <a:pt x="152" y="363"/>
                  </a:lnTo>
                  <a:lnTo>
                    <a:pt x="183" y="367"/>
                  </a:lnTo>
                  <a:lnTo>
                    <a:pt x="216" y="363"/>
                  </a:lnTo>
                  <a:lnTo>
                    <a:pt x="247" y="356"/>
                  </a:lnTo>
                  <a:lnTo>
                    <a:pt x="277" y="342"/>
                  </a:lnTo>
                  <a:lnTo>
                    <a:pt x="301" y="323"/>
                  </a:lnTo>
                  <a:lnTo>
                    <a:pt x="325" y="301"/>
                  </a:lnTo>
                  <a:lnTo>
                    <a:pt x="343" y="275"/>
                  </a:lnTo>
                  <a:lnTo>
                    <a:pt x="356" y="245"/>
                  </a:lnTo>
                  <a:lnTo>
                    <a:pt x="365" y="214"/>
                  </a:lnTo>
                  <a:lnTo>
                    <a:pt x="368" y="183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21" name="Freeform 77"/>
            <p:cNvSpPr>
              <a:spLocks noChangeAspect="1"/>
            </p:cNvSpPr>
            <p:nvPr/>
          </p:nvSpPr>
          <p:spPr bwMode="auto">
            <a:xfrm>
              <a:off x="2059" y="3244"/>
              <a:ext cx="124" cy="31"/>
            </a:xfrm>
            <a:custGeom>
              <a:avLst/>
              <a:gdLst>
                <a:gd name="T0" fmla="*/ 0 w 283"/>
                <a:gd name="T1" fmla="*/ 0 h 70"/>
                <a:gd name="T2" fmla="*/ 283 w 283"/>
                <a:gd name="T3" fmla="*/ 0 h 70"/>
                <a:gd name="T4" fmla="*/ 129 w 283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" h="70">
                  <a:moveTo>
                    <a:pt x="0" y="0"/>
                  </a:moveTo>
                  <a:lnTo>
                    <a:pt x="283" y="0"/>
                  </a:lnTo>
                  <a:lnTo>
                    <a:pt x="129" y="7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22" name="Freeform 78"/>
            <p:cNvSpPr>
              <a:spLocks noChangeAspect="1"/>
            </p:cNvSpPr>
            <p:nvPr/>
          </p:nvSpPr>
          <p:spPr bwMode="auto">
            <a:xfrm>
              <a:off x="2057" y="3276"/>
              <a:ext cx="127" cy="31"/>
            </a:xfrm>
            <a:custGeom>
              <a:avLst/>
              <a:gdLst>
                <a:gd name="T0" fmla="*/ 0 w 289"/>
                <a:gd name="T1" fmla="*/ 70 h 70"/>
                <a:gd name="T2" fmla="*/ 289 w 289"/>
                <a:gd name="T3" fmla="*/ 70 h 70"/>
                <a:gd name="T4" fmla="*/ 132 w 28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" h="70">
                  <a:moveTo>
                    <a:pt x="0" y="70"/>
                  </a:moveTo>
                  <a:lnTo>
                    <a:pt x="289" y="70"/>
                  </a:lnTo>
                  <a:lnTo>
                    <a:pt x="13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23" name="Freeform 79"/>
            <p:cNvSpPr>
              <a:spLocks noChangeAspect="1"/>
            </p:cNvSpPr>
            <p:nvPr/>
          </p:nvSpPr>
          <p:spPr bwMode="auto">
            <a:xfrm>
              <a:off x="2051" y="3792"/>
              <a:ext cx="130" cy="65"/>
            </a:xfrm>
            <a:custGeom>
              <a:avLst/>
              <a:gdLst>
                <a:gd name="T0" fmla="*/ 0 w 295"/>
                <a:gd name="T1" fmla="*/ 146 h 146"/>
                <a:gd name="T2" fmla="*/ 295 w 295"/>
                <a:gd name="T3" fmla="*/ 146 h 146"/>
                <a:gd name="T4" fmla="*/ 147 w 295"/>
                <a:gd name="T5" fmla="*/ 0 h 146"/>
                <a:gd name="T6" fmla="*/ 0 w 295"/>
                <a:gd name="T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" h="146">
                  <a:moveTo>
                    <a:pt x="0" y="146"/>
                  </a:moveTo>
                  <a:lnTo>
                    <a:pt x="295" y="146"/>
                  </a:lnTo>
                  <a:lnTo>
                    <a:pt x="147" y="0"/>
                  </a:lnTo>
                  <a:lnTo>
                    <a:pt x="0" y="146"/>
                  </a:lnTo>
                  <a:close/>
                </a:path>
              </a:pathLst>
            </a:custGeom>
            <a:pattFill prst="ltDnDiag">
              <a:fgClr>
                <a:srgbClr val="000000"/>
              </a:fgClr>
              <a:bgClr>
                <a:srgbClr val="FFFFFF"/>
              </a:bgClr>
            </a:patt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24" name="Freeform 80"/>
            <p:cNvSpPr>
              <a:spLocks noChangeAspect="1"/>
            </p:cNvSpPr>
            <p:nvPr/>
          </p:nvSpPr>
          <p:spPr bwMode="auto">
            <a:xfrm>
              <a:off x="2066" y="3731"/>
              <a:ext cx="104" cy="104"/>
            </a:xfrm>
            <a:custGeom>
              <a:avLst/>
              <a:gdLst>
                <a:gd name="T0" fmla="*/ 0 w 235"/>
                <a:gd name="T1" fmla="*/ 116 h 234"/>
                <a:gd name="T2" fmla="*/ 3 w 235"/>
                <a:gd name="T3" fmla="*/ 91 h 234"/>
                <a:gd name="T4" fmla="*/ 11 w 235"/>
                <a:gd name="T5" fmla="*/ 66 h 234"/>
                <a:gd name="T6" fmla="*/ 25 w 235"/>
                <a:gd name="T7" fmla="*/ 43 h 234"/>
                <a:gd name="T8" fmla="*/ 43 w 235"/>
                <a:gd name="T9" fmla="*/ 24 h 234"/>
                <a:gd name="T10" fmla="*/ 67 w 235"/>
                <a:gd name="T11" fmla="*/ 11 h 234"/>
                <a:gd name="T12" fmla="*/ 90 w 235"/>
                <a:gd name="T13" fmla="*/ 3 h 234"/>
                <a:gd name="T14" fmla="*/ 116 w 235"/>
                <a:gd name="T15" fmla="*/ 0 h 234"/>
                <a:gd name="T16" fmla="*/ 143 w 235"/>
                <a:gd name="T17" fmla="*/ 3 h 234"/>
                <a:gd name="T18" fmla="*/ 168 w 235"/>
                <a:gd name="T19" fmla="*/ 11 h 234"/>
                <a:gd name="T20" fmla="*/ 189 w 235"/>
                <a:gd name="T21" fmla="*/ 24 h 234"/>
                <a:gd name="T22" fmla="*/ 208 w 235"/>
                <a:gd name="T23" fmla="*/ 43 h 234"/>
                <a:gd name="T24" fmla="*/ 222 w 235"/>
                <a:gd name="T25" fmla="*/ 66 h 234"/>
                <a:gd name="T26" fmla="*/ 231 w 235"/>
                <a:gd name="T27" fmla="*/ 91 h 234"/>
                <a:gd name="T28" fmla="*/ 235 w 235"/>
                <a:gd name="T29" fmla="*/ 116 h 234"/>
                <a:gd name="T30" fmla="*/ 231 w 235"/>
                <a:gd name="T31" fmla="*/ 143 h 234"/>
                <a:gd name="T32" fmla="*/ 222 w 235"/>
                <a:gd name="T33" fmla="*/ 167 h 234"/>
                <a:gd name="T34" fmla="*/ 208 w 235"/>
                <a:gd name="T35" fmla="*/ 189 h 234"/>
                <a:gd name="T36" fmla="*/ 189 w 235"/>
                <a:gd name="T37" fmla="*/ 208 h 234"/>
                <a:gd name="T38" fmla="*/ 168 w 235"/>
                <a:gd name="T39" fmla="*/ 222 h 234"/>
                <a:gd name="T40" fmla="*/ 143 w 235"/>
                <a:gd name="T41" fmla="*/ 231 h 234"/>
                <a:gd name="T42" fmla="*/ 116 w 235"/>
                <a:gd name="T43" fmla="*/ 234 h 234"/>
                <a:gd name="T44" fmla="*/ 90 w 235"/>
                <a:gd name="T45" fmla="*/ 231 h 234"/>
                <a:gd name="T46" fmla="*/ 67 w 235"/>
                <a:gd name="T47" fmla="*/ 222 h 234"/>
                <a:gd name="T48" fmla="*/ 43 w 235"/>
                <a:gd name="T49" fmla="*/ 208 h 234"/>
                <a:gd name="T50" fmla="*/ 25 w 235"/>
                <a:gd name="T51" fmla="*/ 189 h 234"/>
                <a:gd name="T52" fmla="*/ 11 w 235"/>
                <a:gd name="T53" fmla="*/ 167 h 234"/>
                <a:gd name="T54" fmla="*/ 3 w 235"/>
                <a:gd name="T55" fmla="*/ 143 h 234"/>
                <a:gd name="T56" fmla="*/ 0 w 235"/>
                <a:gd name="T57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5" h="234">
                  <a:moveTo>
                    <a:pt x="0" y="116"/>
                  </a:moveTo>
                  <a:lnTo>
                    <a:pt x="3" y="91"/>
                  </a:lnTo>
                  <a:lnTo>
                    <a:pt x="11" y="66"/>
                  </a:lnTo>
                  <a:lnTo>
                    <a:pt x="25" y="43"/>
                  </a:lnTo>
                  <a:lnTo>
                    <a:pt x="43" y="24"/>
                  </a:lnTo>
                  <a:lnTo>
                    <a:pt x="67" y="11"/>
                  </a:lnTo>
                  <a:lnTo>
                    <a:pt x="90" y="3"/>
                  </a:lnTo>
                  <a:lnTo>
                    <a:pt x="116" y="0"/>
                  </a:lnTo>
                  <a:lnTo>
                    <a:pt x="143" y="3"/>
                  </a:lnTo>
                  <a:lnTo>
                    <a:pt x="168" y="11"/>
                  </a:lnTo>
                  <a:lnTo>
                    <a:pt x="189" y="24"/>
                  </a:lnTo>
                  <a:lnTo>
                    <a:pt x="208" y="43"/>
                  </a:lnTo>
                  <a:lnTo>
                    <a:pt x="222" y="66"/>
                  </a:lnTo>
                  <a:lnTo>
                    <a:pt x="231" y="91"/>
                  </a:lnTo>
                  <a:lnTo>
                    <a:pt x="235" y="116"/>
                  </a:lnTo>
                  <a:lnTo>
                    <a:pt x="231" y="143"/>
                  </a:lnTo>
                  <a:lnTo>
                    <a:pt x="222" y="167"/>
                  </a:lnTo>
                  <a:lnTo>
                    <a:pt x="208" y="189"/>
                  </a:lnTo>
                  <a:lnTo>
                    <a:pt x="189" y="208"/>
                  </a:lnTo>
                  <a:lnTo>
                    <a:pt x="168" y="222"/>
                  </a:lnTo>
                  <a:lnTo>
                    <a:pt x="143" y="231"/>
                  </a:lnTo>
                  <a:lnTo>
                    <a:pt x="116" y="234"/>
                  </a:lnTo>
                  <a:lnTo>
                    <a:pt x="90" y="231"/>
                  </a:lnTo>
                  <a:lnTo>
                    <a:pt x="67" y="222"/>
                  </a:lnTo>
                  <a:lnTo>
                    <a:pt x="43" y="208"/>
                  </a:lnTo>
                  <a:lnTo>
                    <a:pt x="25" y="189"/>
                  </a:lnTo>
                  <a:lnTo>
                    <a:pt x="11" y="167"/>
                  </a:lnTo>
                  <a:lnTo>
                    <a:pt x="3" y="143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25" name="Freeform 81"/>
            <p:cNvSpPr>
              <a:spLocks noChangeAspect="1"/>
            </p:cNvSpPr>
            <p:nvPr/>
          </p:nvSpPr>
          <p:spPr bwMode="auto">
            <a:xfrm>
              <a:off x="2443" y="4145"/>
              <a:ext cx="162" cy="161"/>
            </a:xfrm>
            <a:custGeom>
              <a:avLst/>
              <a:gdLst>
                <a:gd name="T0" fmla="*/ 183 w 367"/>
                <a:gd name="T1" fmla="*/ 367 h 367"/>
                <a:gd name="T2" fmla="*/ 216 w 367"/>
                <a:gd name="T3" fmla="*/ 364 h 367"/>
                <a:gd name="T4" fmla="*/ 247 w 367"/>
                <a:gd name="T5" fmla="*/ 356 h 367"/>
                <a:gd name="T6" fmla="*/ 275 w 367"/>
                <a:gd name="T7" fmla="*/ 342 h 367"/>
                <a:gd name="T8" fmla="*/ 301 w 367"/>
                <a:gd name="T9" fmla="*/ 323 h 367"/>
                <a:gd name="T10" fmla="*/ 325 w 367"/>
                <a:gd name="T11" fmla="*/ 301 h 367"/>
                <a:gd name="T12" fmla="*/ 343 w 367"/>
                <a:gd name="T13" fmla="*/ 275 h 367"/>
                <a:gd name="T14" fmla="*/ 356 w 367"/>
                <a:gd name="T15" fmla="*/ 245 h 367"/>
                <a:gd name="T16" fmla="*/ 365 w 367"/>
                <a:gd name="T17" fmla="*/ 214 h 367"/>
                <a:gd name="T18" fmla="*/ 367 w 367"/>
                <a:gd name="T19" fmla="*/ 183 h 367"/>
                <a:gd name="T20" fmla="*/ 365 w 367"/>
                <a:gd name="T21" fmla="*/ 151 h 367"/>
                <a:gd name="T22" fmla="*/ 356 w 367"/>
                <a:gd name="T23" fmla="*/ 120 h 367"/>
                <a:gd name="T24" fmla="*/ 343 w 367"/>
                <a:gd name="T25" fmla="*/ 92 h 367"/>
                <a:gd name="T26" fmla="*/ 325 w 367"/>
                <a:gd name="T27" fmla="*/ 65 h 367"/>
                <a:gd name="T28" fmla="*/ 301 w 367"/>
                <a:gd name="T29" fmla="*/ 42 h 367"/>
                <a:gd name="T30" fmla="*/ 275 w 367"/>
                <a:gd name="T31" fmla="*/ 23 h 367"/>
                <a:gd name="T32" fmla="*/ 247 w 367"/>
                <a:gd name="T33" fmla="*/ 11 h 367"/>
                <a:gd name="T34" fmla="*/ 216 w 367"/>
                <a:gd name="T35" fmla="*/ 2 h 367"/>
                <a:gd name="T36" fmla="*/ 183 w 367"/>
                <a:gd name="T37" fmla="*/ 0 h 367"/>
                <a:gd name="T38" fmla="*/ 152 w 367"/>
                <a:gd name="T39" fmla="*/ 2 h 367"/>
                <a:gd name="T40" fmla="*/ 121 w 367"/>
                <a:gd name="T41" fmla="*/ 11 h 367"/>
                <a:gd name="T42" fmla="*/ 92 w 367"/>
                <a:gd name="T43" fmla="*/ 23 h 367"/>
                <a:gd name="T44" fmla="*/ 65 w 367"/>
                <a:gd name="T45" fmla="*/ 42 h 367"/>
                <a:gd name="T46" fmla="*/ 43 w 367"/>
                <a:gd name="T47" fmla="*/ 65 h 367"/>
                <a:gd name="T48" fmla="*/ 25 w 367"/>
                <a:gd name="T49" fmla="*/ 92 h 367"/>
                <a:gd name="T50" fmla="*/ 11 w 367"/>
                <a:gd name="T51" fmla="*/ 120 h 367"/>
                <a:gd name="T52" fmla="*/ 3 w 367"/>
                <a:gd name="T53" fmla="*/ 151 h 367"/>
                <a:gd name="T54" fmla="*/ 0 w 367"/>
                <a:gd name="T55" fmla="*/ 183 h 367"/>
                <a:gd name="T56" fmla="*/ 3 w 367"/>
                <a:gd name="T57" fmla="*/ 214 h 367"/>
                <a:gd name="T58" fmla="*/ 11 w 367"/>
                <a:gd name="T59" fmla="*/ 245 h 367"/>
                <a:gd name="T60" fmla="*/ 25 w 367"/>
                <a:gd name="T61" fmla="*/ 275 h 367"/>
                <a:gd name="T62" fmla="*/ 43 w 367"/>
                <a:gd name="T63" fmla="*/ 301 h 367"/>
                <a:gd name="T64" fmla="*/ 65 w 367"/>
                <a:gd name="T65" fmla="*/ 323 h 367"/>
                <a:gd name="T66" fmla="*/ 92 w 367"/>
                <a:gd name="T67" fmla="*/ 342 h 367"/>
                <a:gd name="T68" fmla="*/ 121 w 367"/>
                <a:gd name="T69" fmla="*/ 356 h 367"/>
                <a:gd name="T70" fmla="*/ 152 w 367"/>
                <a:gd name="T71" fmla="*/ 364 h 367"/>
                <a:gd name="T72" fmla="*/ 183 w 367"/>
                <a:gd name="T7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" h="367">
                  <a:moveTo>
                    <a:pt x="183" y="367"/>
                  </a:moveTo>
                  <a:lnTo>
                    <a:pt x="216" y="364"/>
                  </a:lnTo>
                  <a:lnTo>
                    <a:pt x="247" y="356"/>
                  </a:lnTo>
                  <a:lnTo>
                    <a:pt x="275" y="342"/>
                  </a:lnTo>
                  <a:lnTo>
                    <a:pt x="301" y="323"/>
                  </a:lnTo>
                  <a:lnTo>
                    <a:pt x="325" y="301"/>
                  </a:lnTo>
                  <a:lnTo>
                    <a:pt x="343" y="275"/>
                  </a:lnTo>
                  <a:lnTo>
                    <a:pt x="356" y="245"/>
                  </a:lnTo>
                  <a:lnTo>
                    <a:pt x="365" y="214"/>
                  </a:lnTo>
                  <a:lnTo>
                    <a:pt x="367" y="183"/>
                  </a:lnTo>
                  <a:lnTo>
                    <a:pt x="365" y="151"/>
                  </a:lnTo>
                  <a:lnTo>
                    <a:pt x="356" y="120"/>
                  </a:lnTo>
                  <a:lnTo>
                    <a:pt x="343" y="92"/>
                  </a:lnTo>
                  <a:lnTo>
                    <a:pt x="325" y="65"/>
                  </a:lnTo>
                  <a:lnTo>
                    <a:pt x="301" y="42"/>
                  </a:lnTo>
                  <a:lnTo>
                    <a:pt x="275" y="23"/>
                  </a:lnTo>
                  <a:lnTo>
                    <a:pt x="247" y="11"/>
                  </a:lnTo>
                  <a:lnTo>
                    <a:pt x="216" y="2"/>
                  </a:lnTo>
                  <a:lnTo>
                    <a:pt x="183" y="0"/>
                  </a:lnTo>
                  <a:lnTo>
                    <a:pt x="152" y="2"/>
                  </a:lnTo>
                  <a:lnTo>
                    <a:pt x="121" y="11"/>
                  </a:lnTo>
                  <a:lnTo>
                    <a:pt x="92" y="23"/>
                  </a:lnTo>
                  <a:lnTo>
                    <a:pt x="65" y="42"/>
                  </a:lnTo>
                  <a:lnTo>
                    <a:pt x="43" y="65"/>
                  </a:lnTo>
                  <a:lnTo>
                    <a:pt x="25" y="92"/>
                  </a:lnTo>
                  <a:lnTo>
                    <a:pt x="11" y="120"/>
                  </a:lnTo>
                  <a:lnTo>
                    <a:pt x="3" y="151"/>
                  </a:lnTo>
                  <a:lnTo>
                    <a:pt x="0" y="183"/>
                  </a:lnTo>
                  <a:lnTo>
                    <a:pt x="3" y="214"/>
                  </a:lnTo>
                  <a:lnTo>
                    <a:pt x="11" y="245"/>
                  </a:lnTo>
                  <a:lnTo>
                    <a:pt x="25" y="275"/>
                  </a:lnTo>
                  <a:lnTo>
                    <a:pt x="43" y="301"/>
                  </a:lnTo>
                  <a:lnTo>
                    <a:pt x="65" y="323"/>
                  </a:lnTo>
                  <a:lnTo>
                    <a:pt x="92" y="342"/>
                  </a:lnTo>
                  <a:lnTo>
                    <a:pt x="121" y="356"/>
                  </a:lnTo>
                  <a:lnTo>
                    <a:pt x="152" y="364"/>
                  </a:lnTo>
                  <a:lnTo>
                    <a:pt x="183" y="367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26" name="Freeform 82"/>
            <p:cNvSpPr>
              <a:spLocks noChangeAspect="1"/>
            </p:cNvSpPr>
            <p:nvPr/>
          </p:nvSpPr>
          <p:spPr bwMode="auto">
            <a:xfrm>
              <a:off x="2528" y="4154"/>
              <a:ext cx="31" cy="124"/>
            </a:xfrm>
            <a:custGeom>
              <a:avLst/>
              <a:gdLst>
                <a:gd name="T0" fmla="*/ 70 w 70"/>
                <a:gd name="T1" fmla="*/ 0 h 283"/>
                <a:gd name="T2" fmla="*/ 70 w 70"/>
                <a:gd name="T3" fmla="*/ 283 h 283"/>
                <a:gd name="T4" fmla="*/ 0 w 70"/>
                <a:gd name="T5" fmla="*/ 12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83">
                  <a:moveTo>
                    <a:pt x="70" y="0"/>
                  </a:moveTo>
                  <a:lnTo>
                    <a:pt x="70" y="283"/>
                  </a:lnTo>
                  <a:lnTo>
                    <a:pt x="0" y="12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27" name="Freeform 83"/>
            <p:cNvSpPr>
              <a:spLocks noChangeAspect="1"/>
            </p:cNvSpPr>
            <p:nvPr/>
          </p:nvSpPr>
          <p:spPr bwMode="auto">
            <a:xfrm>
              <a:off x="2496" y="4151"/>
              <a:ext cx="31" cy="128"/>
            </a:xfrm>
            <a:custGeom>
              <a:avLst/>
              <a:gdLst>
                <a:gd name="T0" fmla="*/ 0 w 70"/>
                <a:gd name="T1" fmla="*/ 0 h 289"/>
                <a:gd name="T2" fmla="*/ 0 w 70"/>
                <a:gd name="T3" fmla="*/ 289 h 289"/>
                <a:gd name="T4" fmla="*/ 70 w 70"/>
                <a:gd name="T5" fmla="*/ 13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89">
                  <a:moveTo>
                    <a:pt x="0" y="0"/>
                  </a:moveTo>
                  <a:lnTo>
                    <a:pt x="0" y="289"/>
                  </a:lnTo>
                  <a:lnTo>
                    <a:pt x="70" y="13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28" name="Freeform 84"/>
            <p:cNvSpPr>
              <a:spLocks noChangeAspect="1"/>
            </p:cNvSpPr>
            <p:nvPr/>
          </p:nvSpPr>
          <p:spPr bwMode="auto">
            <a:xfrm>
              <a:off x="2909" y="3813"/>
              <a:ext cx="151" cy="151"/>
            </a:xfrm>
            <a:custGeom>
              <a:avLst/>
              <a:gdLst>
                <a:gd name="T0" fmla="*/ 343 w 343"/>
                <a:gd name="T1" fmla="*/ 171 h 341"/>
                <a:gd name="T2" fmla="*/ 340 w 343"/>
                <a:gd name="T3" fmla="*/ 139 h 341"/>
                <a:gd name="T4" fmla="*/ 331 w 343"/>
                <a:gd name="T5" fmla="*/ 108 h 341"/>
                <a:gd name="T6" fmla="*/ 317 w 343"/>
                <a:gd name="T7" fmla="*/ 80 h 341"/>
                <a:gd name="T8" fmla="*/ 298 w 343"/>
                <a:gd name="T9" fmla="*/ 56 h 341"/>
                <a:gd name="T10" fmla="*/ 275 w 343"/>
                <a:gd name="T11" fmla="*/ 34 h 341"/>
                <a:gd name="T12" fmla="*/ 249 w 343"/>
                <a:gd name="T13" fmla="*/ 17 h 341"/>
                <a:gd name="T14" fmla="*/ 219 w 343"/>
                <a:gd name="T15" fmla="*/ 6 h 341"/>
                <a:gd name="T16" fmla="*/ 188 w 343"/>
                <a:gd name="T17" fmla="*/ 0 h 341"/>
                <a:gd name="T18" fmla="*/ 155 w 343"/>
                <a:gd name="T19" fmla="*/ 0 h 341"/>
                <a:gd name="T20" fmla="*/ 124 w 343"/>
                <a:gd name="T21" fmla="*/ 6 h 341"/>
                <a:gd name="T22" fmla="*/ 95 w 343"/>
                <a:gd name="T23" fmla="*/ 17 h 341"/>
                <a:gd name="T24" fmla="*/ 68 w 343"/>
                <a:gd name="T25" fmla="*/ 34 h 341"/>
                <a:gd name="T26" fmla="*/ 45 w 343"/>
                <a:gd name="T27" fmla="*/ 56 h 341"/>
                <a:gd name="T28" fmla="*/ 26 w 343"/>
                <a:gd name="T29" fmla="*/ 80 h 341"/>
                <a:gd name="T30" fmla="*/ 12 w 343"/>
                <a:gd name="T31" fmla="*/ 108 h 341"/>
                <a:gd name="T32" fmla="*/ 3 w 343"/>
                <a:gd name="T33" fmla="*/ 139 h 341"/>
                <a:gd name="T34" fmla="*/ 0 w 343"/>
                <a:gd name="T35" fmla="*/ 171 h 341"/>
                <a:gd name="T36" fmla="*/ 3 w 343"/>
                <a:gd name="T37" fmla="*/ 202 h 341"/>
                <a:gd name="T38" fmla="*/ 12 w 343"/>
                <a:gd name="T39" fmla="*/ 233 h 341"/>
                <a:gd name="T40" fmla="*/ 26 w 343"/>
                <a:gd name="T41" fmla="*/ 261 h 341"/>
                <a:gd name="T42" fmla="*/ 45 w 343"/>
                <a:gd name="T43" fmla="*/ 285 h 341"/>
                <a:gd name="T44" fmla="*/ 68 w 343"/>
                <a:gd name="T45" fmla="*/ 307 h 341"/>
                <a:gd name="T46" fmla="*/ 95 w 343"/>
                <a:gd name="T47" fmla="*/ 323 h 341"/>
                <a:gd name="T48" fmla="*/ 124 w 343"/>
                <a:gd name="T49" fmla="*/ 335 h 341"/>
                <a:gd name="T50" fmla="*/ 155 w 343"/>
                <a:gd name="T51" fmla="*/ 341 h 341"/>
                <a:gd name="T52" fmla="*/ 188 w 343"/>
                <a:gd name="T53" fmla="*/ 341 h 341"/>
                <a:gd name="T54" fmla="*/ 219 w 343"/>
                <a:gd name="T55" fmla="*/ 335 h 341"/>
                <a:gd name="T56" fmla="*/ 249 w 343"/>
                <a:gd name="T57" fmla="*/ 323 h 341"/>
                <a:gd name="T58" fmla="*/ 275 w 343"/>
                <a:gd name="T59" fmla="*/ 307 h 341"/>
                <a:gd name="T60" fmla="*/ 298 w 343"/>
                <a:gd name="T61" fmla="*/ 285 h 341"/>
                <a:gd name="T62" fmla="*/ 317 w 343"/>
                <a:gd name="T63" fmla="*/ 261 h 341"/>
                <a:gd name="T64" fmla="*/ 331 w 343"/>
                <a:gd name="T65" fmla="*/ 233 h 341"/>
                <a:gd name="T66" fmla="*/ 340 w 343"/>
                <a:gd name="T67" fmla="*/ 202 h 341"/>
                <a:gd name="T68" fmla="*/ 343 w 343"/>
                <a:gd name="T69" fmla="*/ 17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3" h="341">
                  <a:moveTo>
                    <a:pt x="343" y="171"/>
                  </a:moveTo>
                  <a:lnTo>
                    <a:pt x="340" y="139"/>
                  </a:lnTo>
                  <a:lnTo>
                    <a:pt x="331" y="108"/>
                  </a:lnTo>
                  <a:lnTo>
                    <a:pt x="317" y="80"/>
                  </a:lnTo>
                  <a:lnTo>
                    <a:pt x="298" y="56"/>
                  </a:lnTo>
                  <a:lnTo>
                    <a:pt x="275" y="34"/>
                  </a:lnTo>
                  <a:lnTo>
                    <a:pt x="249" y="17"/>
                  </a:lnTo>
                  <a:lnTo>
                    <a:pt x="219" y="6"/>
                  </a:lnTo>
                  <a:lnTo>
                    <a:pt x="188" y="0"/>
                  </a:lnTo>
                  <a:lnTo>
                    <a:pt x="155" y="0"/>
                  </a:lnTo>
                  <a:lnTo>
                    <a:pt x="124" y="6"/>
                  </a:lnTo>
                  <a:lnTo>
                    <a:pt x="95" y="17"/>
                  </a:lnTo>
                  <a:lnTo>
                    <a:pt x="68" y="34"/>
                  </a:lnTo>
                  <a:lnTo>
                    <a:pt x="45" y="56"/>
                  </a:lnTo>
                  <a:lnTo>
                    <a:pt x="26" y="80"/>
                  </a:lnTo>
                  <a:lnTo>
                    <a:pt x="12" y="108"/>
                  </a:lnTo>
                  <a:lnTo>
                    <a:pt x="3" y="139"/>
                  </a:lnTo>
                  <a:lnTo>
                    <a:pt x="0" y="171"/>
                  </a:lnTo>
                  <a:lnTo>
                    <a:pt x="3" y="202"/>
                  </a:lnTo>
                  <a:lnTo>
                    <a:pt x="12" y="233"/>
                  </a:lnTo>
                  <a:lnTo>
                    <a:pt x="26" y="261"/>
                  </a:lnTo>
                  <a:lnTo>
                    <a:pt x="45" y="285"/>
                  </a:lnTo>
                  <a:lnTo>
                    <a:pt x="68" y="307"/>
                  </a:lnTo>
                  <a:lnTo>
                    <a:pt x="95" y="323"/>
                  </a:lnTo>
                  <a:lnTo>
                    <a:pt x="124" y="335"/>
                  </a:lnTo>
                  <a:lnTo>
                    <a:pt x="155" y="341"/>
                  </a:lnTo>
                  <a:lnTo>
                    <a:pt x="188" y="341"/>
                  </a:lnTo>
                  <a:lnTo>
                    <a:pt x="219" y="335"/>
                  </a:lnTo>
                  <a:lnTo>
                    <a:pt x="249" y="323"/>
                  </a:lnTo>
                  <a:lnTo>
                    <a:pt x="275" y="307"/>
                  </a:lnTo>
                  <a:lnTo>
                    <a:pt x="298" y="285"/>
                  </a:lnTo>
                  <a:lnTo>
                    <a:pt x="317" y="261"/>
                  </a:lnTo>
                  <a:lnTo>
                    <a:pt x="331" y="233"/>
                  </a:lnTo>
                  <a:lnTo>
                    <a:pt x="340" y="202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29" name="Freeform 85"/>
            <p:cNvSpPr>
              <a:spLocks noChangeAspect="1"/>
            </p:cNvSpPr>
            <p:nvPr/>
          </p:nvSpPr>
          <p:spPr bwMode="auto">
            <a:xfrm>
              <a:off x="2918" y="3779"/>
              <a:ext cx="166" cy="181"/>
            </a:xfrm>
            <a:custGeom>
              <a:avLst/>
              <a:gdLst>
                <a:gd name="T0" fmla="*/ 374 w 374"/>
                <a:gd name="T1" fmla="*/ 0 h 409"/>
                <a:gd name="T2" fmla="*/ 175 w 374"/>
                <a:gd name="T3" fmla="*/ 318 h 409"/>
                <a:gd name="T4" fmla="*/ 175 w 374"/>
                <a:gd name="T5" fmla="*/ 199 h 409"/>
                <a:gd name="T6" fmla="*/ 0 w 374"/>
                <a:gd name="T7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409">
                  <a:moveTo>
                    <a:pt x="374" y="0"/>
                  </a:moveTo>
                  <a:lnTo>
                    <a:pt x="175" y="318"/>
                  </a:lnTo>
                  <a:lnTo>
                    <a:pt x="175" y="199"/>
                  </a:lnTo>
                  <a:lnTo>
                    <a:pt x="0" y="40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30" name="Freeform 86"/>
            <p:cNvSpPr>
              <a:spLocks noChangeAspect="1"/>
            </p:cNvSpPr>
            <p:nvPr/>
          </p:nvSpPr>
          <p:spPr bwMode="auto">
            <a:xfrm>
              <a:off x="2886" y="3944"/>
              <a:ext cx="50" cy="54"/>
            </a:xfrm>
            <a:custGeom>
              <a:avLst/>
              <a:gdLst>
                <a:gd name="T0" fmla="*/ 114 w 114"/>
                <a:gd name="T1" fmla="*/ 54 h 124"/>
                <a:gd name="T2" fmla="*/ 0 w 114"/>
                <a:gd name="T3" fmla="*/ 124 h 124"/>
                <a:gd name="T4" fmla="*/ 50 w 114"/>
                <a:gd name="T5" fmla="*/ 0 h 124"/>
                <a:gd name="T6" fmla="*/ 114 w 114"/>
                <a:gd name="T7" fmla="*/ 5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24">
                  <a:moveTo>
                    <a:pt x="114" y="54"/>
                  </a:moveTo>
                  <a:lnTo>
                    <a:pt x="0" y="124"/>
                  </a:lnTo>
                  <a:lnTo>
                    <a:pt x="50" y="0"/>
                  </a:lnTo>
                  <a:lnTo>
                    <a:pt x="11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31" name="Freeform 87"/>
            <p:cNvSpPr>
              <a:spLocks noChangeAspect="1"/>
            </p:cNvSpPr>
            <p:nvPr/>
          </p:nvSpPr>
          <p:spPr bwMode="auto">
            <a:xfrm>
              <a:off x="1356" y="3547"/>
              <a:ext cx="151" cy="150"/>
            </a:xfrm>
            <a:custGeom>
              <a:avLst/>
              <a:gdLst>
                <a:gd name="T0" fmla="*/ 344 w 344"/>
                <a:gd name="T1" fmla="*/ 171 h 340"/>
                <a:gd name="T2" fmla="*/ 341 w 344"/>
                <a:gd name="T3" fmla="*/ 139 h 340"/>
                <a:gd name="T4" fmla="*/ 331 w 344"/>
                <a:gd name="T5" fmla="*/ 109 h 340"/>
                <a:gd name="T6" fmla="*/ 317 w 344"/>
                <a:gd name="T7" fmla="*/ 81 h 340"/>
                <a:gd name="T8" fmla="*/ 299 w 344"/>
                <a:gd name="T9" fmla="*/ 55 h 340"/>
                <a:gd name="T10" fmla="*/ 275 w 344"/>
                <a:gd name="T11" fmla="*/ 34 h 340"/>
                <a:gd name="T12" fmla="*/ 249 w 344"/>
                <a:gd name="T13" fmla="*/ 17 h 340"/>
                <a:gd name="T14" fmla="*/ 219 w 344"/>
                <a:gd name="T15" fmla="*/ 6 h 340"/>
                <a:gd name="T16" fmla="*/ 188 w 344"/>
                <a:gd name="T17" fmla="*/ 0 h 340"/>
                <a:gd name="T18" fmla="*/ 156 w 344"/>
                <a:gd name="T19" fmla="*/ 0 h 340"/>
                <a:gd name="T20" fmla="*/ 125 w 344"/>
                <a:gd name="T21" fmla="*/ 6 h 340"/>
                <a:gd name="T22" fmla="*/ 95 w 344"/>
                <a:gd name="T23" fmla="*/ 17 h 340"/>
                <a:gd name="T24" fmla="*/ 69 w 344"/>
                <a:gd name="T25" fmla="*/ 34 h 340"/>
                <a:gd name="T26" fmla="*/ 45 w 344"/>
                <a:gd name="T27" fmla="*/ 55 h 340"/>
                <a:gd name="T28" fmla="*/ 27 w 344"/>
                <a:gd name="T29" fmla="*/ 81 h 340"/>
                <a:gd name="T30" fmla="*/ 13 w 344"/>
                <a:gd name="T31" fmla="*/ 109 h 340"/>
                <a:gd name="T32" fmla="*/ 3 w 344"/>
                <a:gd name="T33" fmla="*/ 139 h 340"/>
                <a:gd name="T34" fmla="*/ 0 w 344"/>
                <a:gd name="T35" fmla="*/ 171 h 340"/>
                <a:gd name="T36" fmla="*/ 3 w 344"/>
                <a:gd name="T37" fmla="*/ 202 h 340"/>
                <a:gd name="T38" fmla="*/ 13 w 344"/>
                <a:gd name="T39" fmla="*/ 233 h 340"/>
                <a:gd name="T40" fmla="*/ 27 w 344"/>
                <a:gd name="T41" fmla="*/ 261 h 340"/>
                <a:gd name="T42" fmla="*/ 45 w 344"/>
                <a:gd name="T43" fmla="*/ 286 h 340"/>
                <a:gd name="T44" fmla="*/ 69 w 344"/>
                <a:gd name="T45" fmla="*/ 308 h 340"/>
                <a:gd name="T46" fmla="*/ 95 w 344"/>
                <a:gd name="T47" fmla="*/ 323 h 340"/>
                <a:gd name="T48" fmla="*/ 125 w 344"/>
                <a:gd name="T49" fmla="*/ 336 h 340"/>
                <a:gd name="T50" fmla="*/ 156 w 344"/>
                <a:gd name="T51" fmla="*/ 340 h 340"/>
                <a:gd name="T52" fmla="*/ 188 w 344"/>
                <a:gd name="T53" fmla="*/ 340 h 340"/>
                <a:gd name="T54" fmla="*/ 219 w 344"/>
                <a:gd name="T55" fmla="*/ 336 h 340"/>
                <a:gd name="T56" fmla="*/ 249 w 344"/>
                <a:gd name="T57" fmla="*/ 323 h 340"/>
                <a:gd name="T58" fmla="*/ 275 w 344"/>
                <a:gd name="T59" fmla="*/ 308 h 340"/>
                <a:gd name="T60" fmla="*/ 299 w 344"/>
                <a:gd name="T61" fmla="*/ 286 h 340"/>
                <a:gd name="T62" fmla="*/ 317 w 344"/>
                <a:gd name="T63" fmla="*/ 261 h 340"/>
                <a:gd name="T64" fmla="*/ 331 w 344"/>
                <a:gd name="T65" fmla="*/ 233 h 340"/>
                <a:gd name="T66" fmla="*/ 341 w 344"/>
                <a:gd name="T67" fmla="*/ 202 h 340"/>
                <a:gd name="T68" fmla="*/ 344 w 344"/>
                <a:gd name="T69" fmla="*/ 17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4" h="340">
                  <a:moveTo>
                    <a:pt x="344" y="171"/>
                  </a:moveTo>
                  <a:lnTo>
                    <a:pt x="341" y="139"/>
                  </a:lnTo>
                  <a:lnTo>
                    <a:pt x="331" y="109"/>
                  </a:lnTo>
                  <a:lnTo>
                    <a:pt x="317" y="81"/>
                  </a:lnTo>
                  <a:lnTo>
                    <a:pt x="299" y="55"/>
                  </a:lnTo>
                  <a:lnTo>
                    <a:pt x="275" y="34"/>
                  </a:lnTo>
                  <a:lnTo>
                    <a:pt x="249" y="17"/>
                  </a:lnTo>
                  <a:lnTo>
                    <a:pt x="219" y="6"/>
                  </a:lnTo>
                  <a:lnTo>
                    <a:pt x="188" y="0"/>
                  </a:lnTo>
                  <a:lnTo>
                    <a:pt x="156" y="0"/>
                  </a:lnTo>
                  <a:lnTo>
                    <a:pt x="125" y="6"/>
                  </a:lnTo>
                  <a:lnTo>
                    <a:pt x="95" y="17"/>
                  </a:lnTo>
                  <a:lnTo>
                    <a:pt x="69" y="34"/>
                  </a:lnTo>
                  <a:lnTo>
                    <a:pt x="45" y="55"/>
                  </a:lnTo>
                  <a:lnTo>
                    <a:pt x="27" y="81"/>
                  </a:lnTo>
                  <a:lnTo>
                    <a:pt x="13" y="109"/>
                  </a:lnTo>
                  <a:lnTo>
                    <a:pt x="3" y="139"/>
                  </a:lnTo>
                  <a:lnTo>
                    <a:pt x="0" y="171"/>
                  </a:lnTo>
                  <a:lnTo>
                    <a:pt x="3" y="202"/>
                  </a:lnTo>
                  <a:lnTo>
                    <a:pt x="13" y="233"/>
                  </a:lnTo>
                  <a:lnTo>
                    <a:pt x="27" y="261"/>
                  </a:lnTo>
                  <a:lnTo>
                    <a:pt x="45" y="286"/>
                  </a:lnTo>
                  <a:lnTo>
                    <a:pt x="69" y="308"/>
                  </a:lnTo>
                  <a:lnTo>
                    <a:pt x="95" y="323"/>
                  </a:lnTo>
                  <a:lnTo>
                    <a:pt x="125" y="336"/>
                  </a:lnTo>
                  <a:lnTo>
                    <a:pt x="156" y="340"/>
                  </a:lnTo>
                  <a:lnTo>
                    <a:pt x="188" y="340"/>
                  </a:lnTo>
                  <a:lnTo>
                    <a:pt x="219" y="336"/>
                  </a:lnTo>
                  <a:lnTo>
                    <a:pt x="249" y="323"/>
                  </a:lnTo>
                  <a:lnTo>
                    <a:pt x="275" y="308"/>
                  </a:lnTo>
                  <a:lnTo>
                    <a:pt x="299" y="286"/>
                  </a:lnTo>
                  <a:lnTo>
                    <a:pt x="317" y="261"/>
                  </a:lnTo>
                  <a:lnTo>
                    <a:pt x="331" y="233"/>
                  </a:lnTo>
                  <a:lnTo>
                    <a:pt x="341" y="202"/>
                  </a:lnTo>
                  <a:lnTo>
                    <a:pt x="344" y="171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32" name="Freeform 88"/>
            <p:cNvSpPr>
              <a:spLocks noChangeAspect="1"/>
            </p:cNvSpPr>
            <p:nvPr/>
          </p:nvSpPr>
          <p:spPr bwMode="auto">
            <a:xfrm>
              <a:off x="1365" y="3513"/>
              <a:ext cx="165" cy="181"/>
            </a:xfrm>
            <a:custGeom>
              <a:avLst/>
              <a:gdLst>
                <a:gd name="T0" fmla="*/ 374 w 374"/>
                <a:gd name="T1" fmla="*/ 0 h 408"/>
                <a:gd name="T2" fmla="*/ 174 w 374"/>
                <a:gd name="T3" fmla="*/ 318 h 408"/>
                <a:gd name="T4" fmla="*/ 174 w 374"/>
                <a:gd name="T5" fmla="*/ 198 h 408"/>
                <a:gd name="T6" fmla="*/ 0 w 374"/>
                <a:gd name="T7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408">
                  <a:moveTo>
                    <a:pt x="374" y="0"/>
                  </a:moveTo>
                  <a:lnTo>
                    <a:pt x="174" y="318"/>
                  </a:lnTo>
                  <a:lnTo>
                    <a:pt x="174" y="198"/>
                  </a:lnTo>
                  <a:lnTo>
                    <a:pt x="0" y="40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33" name="Freeform 89"/>
            <p:cNvSpPr>
              <a:spLocks noChangeAspect="1"/>
            </p:cNvSpPr>
            <p:nvPr/>
          </p:nvSpPr>
          <p:spPr bwMode="auto">
            <a:xfrm>
              <a:off x="1333" y="3678"/>
              <a:ext cx="49" cy="54"/>
            </a:xfrm>
            <a:custGeom>
              <a:avLst/>
              <a:gdLst>
                <a:gd name="T0" fmla="*/ 114 w 114"/>
                <a:gd name="T1" fmla="*/ 55 h 125"/>
                <a:gd name="T2" fmla="*/ 0 w 114"/>
                <a:gd name="T3" fmla="*/ 125 h 125"/>
                <a:gd name="T4" fmla="*/ 49 w 114"/>
                <a:gd name="T5" fmla="*/ 0 h 125"/>
                <a:gd name="T6" fmla="*/ 114 w 114"/>
                <a:gd name="T7" fmla="*/ 5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25">
                  <a:moveTo>
                    <a:pt x="114" y="55"/>
                  </a:moveTo>
                  <a:lnTo>
                    <a:pt x="0" y="125"/>
                  </a:lnTo>
                  <a:lnTo>
                    <a:pt x="49" y="0"/>
                  </a:lnTo>
                  <a:lnTo>
                    <a:pt x="11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34" name="Freeform 90"/>
            <p:cNvSpPr>
              <a:spLocks noChangeAspect="1"/>
            </p:cNvSpPr>
            <p:nvPr/>
          </p:nvSpPr>
          <p:spPr bwMode="auto">
            <a:xfrm>
              <a:off x="1453" y="3067"/>
              <a:ext cx="81" cy="41"/>
            </a:xfrm>
            <a:custGeom>
              <a:avLst/>
              <a:gdLst>
                <a:gd name="T0" fmla="*/ 0 w 183"/>
                <a:gd name="T1" fmla="*/ 91 h 91"/>
                <a:gd name="T2" fmla="*/ 0 w 183"/>
                <a:gd name="T3" fmla="*/ 0 h 91"/>
                <a:gd name="T4" fmla="*/ 183 w 183"/>
                <a:gd name="T5" fmla="*/ 91 h 91"/>
                <a:gd name="T6" fmla="*/ 183 w 183"/>
                <a:gd name="T7" fmla="*/ 0 h 91"/>
                <a:gd name="T8" fmla="*/ 0 w 183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91">
                  <a:moveTo>
                    <a:pt x="0" y="91"/>
                  </a:moveTo>
                  <a:lnTo>
                    <a:pt x="0" y="0"/>
                  </a:lnTo>
                  <a:lnTo>
                    <a:pt x="183" y="91"/>
                  </a:lnTo>
                  <a:lnTo>
                    <a:pt x="183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35" name="Freeform 91"/>
            <p:cNvSpPr>
              <a:spLocks noChangeAspect="1"/>
            </p:cNvSpPr>
            <p:nvPr/>
          </p:nvSpPr>
          <p:spPr bwMode="auto">
            <a:xfrm>
              <a:off x="1474" y="3047"/>
              <a:ext cx="40" cy="40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0 h 92"/>
                <a:gd name="T4" fmla="*/ 92 w 92"/>
                <a:gd name="T5" fmla="*/ 0 h 92"/>
                <a:gd name="T6" fmla="*/ 46 w 92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lnTo>
                    <a:pt x="0" y="0"/>
                  </a:lnTo>
                  <a:lnTo>
                    <a:pt x="92" y="0"/>
                  </a:lnTo>
                  <a:lnTo>
                    <a:pt x="46" y="92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36" name="Freeform 92"/>
            <p:cNvSpPr>
              <a:spLocks noChangeAspect="1"/>
            </p:cNvSpPr>
            <p:nvPr/>
          </p:nvSpPr>
          <p:spPr bwMode="auto">
            <a:xfrm>
              <a:off x="848" y="2498"/>
              <a:ext cx="113" cy="241"/>
            </a:xfrm>
            <a:custGeom>
              <a:avLst/>
              <a:gdLst>
                <a:gd name="T0" fmla="*/ 0 w 256"/>
                <a:gd name="T1" fmla="*/ 0 h 550"/>
                <a:gd name="T2" fmla="*/ 0 w 256"/>
                <a:gd name="T3" fmla="*/ 550 h 550"/>
                <a:gd name="T4" fmla="*/ 256 w 256"/>
                <a:gd name="T5" fmla="*/ 440 h 550"/>
                <a:gd name="T6" fmla="*/ 256 w 256"/>
                <a:gd name="T7" fmla="*/ 109 h 550"/>
                <a:gd name="T8" fmla="*/ 0 w 256"/>
                <a:gd name="T9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550">
                  <a:moveTo>
                    <a:pt x="0" y="0"/>
                  </a:moveTo>
                  <a:lnTo>
                    <a:pt x="0" y="550"/>
                  </a:lnTo>
                  <a:lnTo>
                    <a:pt x="256" y="440"/>
                  </a:lnTo>
                  <a:lnTo>
                    <a:pt x="256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37" name="Freeform 93"/>
            <p:cNvSpPr>
              <a:spLocks noChangeAspect="1"/>
            </p:cNvSpPr>
            <p:nvPr/>
          </p:nvSpPr>
          <p:spPr bwMode="auto">
            <a:xfrm>
              <a:off x="848" y="3926"/>
              <a:ext cx="113" cy="243"/>
            </a:xfrm>
            <a:custGeom>
              <a:avLst/>
              <a:gdLst>
                <a:gd name="T0" fmla="*/ 0 w 256"/>
                <a:gd name="T1" fmla="*/ 0 h 550"/>
                <a:gd name="T2" fmla="*/ 0 w 256"/>
                <a:gd name="T3" fmla="*/ 550 h 550"/>
                <a:gd name="T4" fmla="*/ 256 w 256"/>
                <a:gd name="T5" fmla="*/ 440 h 550"/>
                <a:gd name="T6" fmla="*/ 256 w 256"/>
                <a:gd name="T7" fmla="*/ 110 h 550"/>
                <a:gd name="T8" fmla="*/ 0 w 256"/>
                <a:gd name="T9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550">
                  <a:moveTo>
                    <a:pt x="0" y="0"/>
                  </a:moveTo>
                  <a:lnTo>
                    <a:pt x="0" y="550"/>
                  </a:lnTo>
                  <a:lnTo>
                    <a:pt x="256" y="440"/>
                  </a:lnTo>
                  <a:lnTo>
                    <a:pt x="256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38" name="Freeform 94"/>
            <p:cNvSpPr>
              <a:spLocks noChangeAspect="1"/>
            </p:cNvSpPr>
            <p:nvPr/>
          </p:nvSpPr>
          <p:spPr bwMode="auto">
            <a:xfrm>
              <a:off x="848" y="3502"/>
              <a:ext cx="113" cy="242"/>
            </a:xfrm>
            <a:custGeom>
              <a:avLst/>
              <a:gdLst>
                <a:gd name="T0" fmla="*/ 0 w 256"/>
                <a:gd name="T1" fmla="*/ 0 h 550"/>
                <a:gd name="T2" fmla="*/ 0 w 256"/>
                <a:gd name="T3" fmla="*/ 550 h 550"/>
                <a:gd name="T4" fmla="*/ 256 w 256"/>
                <a:gd name="T5" fmla="*/ 440 h 550"/>
                <a:gd name="T6" fmla="*/ 256 w 256"/>
                <a:gd name="T7" fmla="*/ 109 h 550"/>
                <a:gd name="T8" fmla="*/ 0 w 256"/>
                <a:gd name="T9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550">
                  <a:moveTo>
                    <a:pt x="0" y="0"/>
                  </a:moveTo>
                  <a:lnTo>
                    <a:pt x="0" y="550"/>
                  </a:lnTo>
                  <a:lnTo>
                    <a:pt x="256" y="440"/>
                  </a:lnTo>
                  <a:lnTo>
                    <a:pt x="256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39" name="Freeform 95"/>
            <p:cNvSpPr>
              <a:spLocks noChangeAspect="1"/>
            </p:cNvSpPr>
            <p:nvPr/>
          </p:nvSpPr>
          <p:spPr bwMode="auto">
            <a:xfrm>
              <a:off x="847" y="2955"/>
              <a:ext cx="113" cy="243"/>
            </a:xfrm>
            <a:custGeom>
              <a:avLst/>
              <a:gdLst>
                <a:gd name="T0" fmla="*/ 0 w 258"/>
                <a:gd name="T1" fmla="*/ 0 h 552"/>
                <a:gd name="T2" fmla="*/ 0 w 258"/>
                <a:gd name="T3" fmla="*/ 552 h 552"/>
                <a:gd name="T4" fmla="*/ 258 w 258"/>
                <a:gd name="T5" fmla="*/ 442 h 552"/>
                <a:gd name="T6" fmla="*/ 258 w 258"/>
                <a:gd name="T7" fmla="*/ 111 h 552"/>
                <a:gd name="T8" fmla="*/ 0 w 258"/>
                <a:gd name="T9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552">
                  <a:moveTo>
                    <a:pt x="0" y="0"/>
                  </a:moveTo>
                  <a:lnTo>
                    <a:pt x="0" y="552"/>
                  </a:lnTo>
                  <a:lnTo>
                    <a:pt x="258" y="442"/>
                  </a:lnTo>
                  <a:lnTo>
                    <a:pt x="258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40" name="Freeform 96"/>
            <p:cNvSpPr>
              <a:spLocks noChangeAspect="1"/>
            </p:cNvSpPr>
            <p:nvPr/>
          </p:nvSpPr>
          <p:spPr bwMode="auto">
            <a:xfrm>
              <a:off x="451" y="3369"/>
              <a:ext cx="134" cy="67"/>
            </a:xfrm>
            <a:custGeom>
              <a:avLst/>
              <a:gdLst>
                <a:gd name="T0" fmla="*/ 0 w 303"/>
                <a:gd name="T1" fmla="*/ 153 h 153"/>
                <a:gd name="T2" fmla="*/ 303 w 303"/>
                <a:gd name="T3" fmla="*/ 153 h 153"/>
                <a:gd name="T4" fmla="*/ 153 w 303"/>
                <a:gd name="T5" fmla="*/ 0 h 153"/>
                <a:gd name="T6" fmla="*/ 0 w 303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" h="153">
                  <a:moveTo>
                    <a:pt x="0" y="153"/>
                  </a:moveTo>
                  <a:lnTo>
                    <a:pt x="303" y="153"/>
                  </a:lnTo>
                  <a:lnTo>
                    <a:pt x="153" y="0"/>
                  </a:lnTo>
                  <a:lnTo>
                    <a:pt x="0" y="153"/>
                  </a:lnTo>
                  <a:close/>
                </a:path>
              </a:pathLst>
            </a:custGeom>
            <a:pattFill prst="ltDnDiag">
              <a:fgClr>
                <a:srgbClr val="000000"/>
              </a:fgClr>
              <a:bgClr>
                <a:srgbClr val="FFFFFF"/>
              </a:bgClr>
            </a:patt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41" name="Freeform 97"/>
            <p:cNvSpPr>
              <a:spLocks noChangeAspect="1"/>
            </p:cNvSpPr>
            <p:nvPr/>
          </p:nvSpPr>
          <p:spPr bwMode="auto">
            <a:xfrm>
              <a:off x="466" y="3307"/>
              <a:ext cx="107" cy="106"/>
            </a:xfrm>
            <a:custGeom>
              <a:avLst/>
              <a:gdLst>
                <a:gd name="T0" fmla="*/ 0 w 242"/>
                <a:gd name="T1" fmla="*/ 122 h 241"/>
                <a:gd name="T2" fmla="*/ 3 w 242"/>
                <a:gd name="T3" fmla="*/ 94 h 241"/>
                <a:gd name="T4" fmla="*/ 12 w 242"/>
                <a:gd name="T5" fmla="*/ 69 h 241"/>
                <a:gd name="T6" fmla="*/ 26 w 242"/>
                <a:gd name="T7" fmla="*/ 45 h 241"/>
                <a:gd name="T8" fmla="*/ 45 w 242"/>
                <a:gd name="T9" fmla="*/ 27 h 241"/>
                <a:gd name="T10" fmla="*/ 68 w 242"/>
                <a:gd name="T11" fmla="*/ 11 h 241"/>
                <a:gd name="T12" fmla="*/ 93 w 242"/>
                <a:gd name="T13" fmla="*/ 3 h 241"/>
                <a:gd name="T14" fmla="*/ 121 w 242"/>
                <a:gd name="T15" fmla="*/ 0 h 241"/>
                <a:gd name="T16" fmla="*/ 147 w 242"/>
                <a:gd name="T17" fmla="*/ 3 h 241"/>
                <a:gd name="T18" fmla="*/ 174 w 242"/>
                <a:gd name="T19" fmla="*/ 11 h 241"/>
                <a:gd name="T20" fmla="*/ 195 w 242"/>
                <a:gd name="T21" fmla="*/ 27 h 241"/>
                <a:gd name="T22" fmla="*/ 216 w 242"/>
                <a:gd name="T23" fmla="*/ 45 h 241"/>
                <a:gd name="T24" fmla="*/ 230 w 242"/>
                <a:gd name="T25" fmla="*/ 69 h 241"/>
                <a:gd name="T26" fmla="*/ 239 w 242"/>
                <a:gd name="T27" fmla="*/ 94 h 241"/>
                <a:gd name="T28" fmla="*/ 242 w 242"/>
                <a:gd name="T29" fmla="*/ 122 h 241"/>
                <a:gd name="T30" fmla="*/ 239 w 242"/>
                <a:gd name="T31" fmla="*/ 148 h 241"/>
                <a:gd name="T32" fmla="*/ 230 w 242"/>
                <a:gd name="T33" fmla="*/ 173 h 241"/>
                <a:gd name="T34" fmla="*/ 216 w 242"/>
                <a:gd name="T35" fmla="*/ 196 h 241"/>
                <a:gd name="T36" fmla="*/ 195 w 242"/>
                <a:gd name="T37" fmla="*/ 215 h 241"/>
                <a:gd name="T38" fmla="*/ 174 w 242"/>
                <a:gd name="T39" fmla="*/ 230 h 241"/>
                <a:gd name="T40" fmla="*/ 147 w 242"/>
                <a:gd name="T41" fmla="*/ 238 h 241"/>
                <a:gd name="T42" fmla="*/ 121 w 242"/>
                <a:gd name="T43" fmla="*/ 241 h 241"/>
                <a:gd name="T44" fmla="*/ 93 w 242"/>
                <a:gd name="T45" fmla="*/ 238 h 241"/>
                <a:gd name="T46" fmla="*/ 68 w 242"/>
                <a:gd name="T47" fmla="*/ 230 h 241"/>
                <a:gd name="T48" fmla="*/ 45 w 242"/>
                <a:gd name="T49" fmla="*/ 215 h 241"/>
                <a:gd name="T50" fmla="*/ 26 w 242"/>
                <a:gd name="T51" fmla="*/ 196 h 241"/>
                <a:gd name="T52" fmla="*/ 12 w 242"/>
                <a:gd name="T53" fmla="*/ 173 h 241"/>
                <a:gd name="T54" fmla="*/ 3 w 242"/>
                <a:gd name="T55" fmla="*/ 148 h 241"/>
                <a:gd name="T56" fmla="*/ 0 w 242"/>
                <a:gd name="T57" fmla="*/ 12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2" h="241">
                  <a:moveTo>
                    <a:pt x="0" y="122"/>
                  </a:moveTo>
                  <a:lnTo>
                    <a:pt x="3" y="94"/>
                  </a:lnTo>
                  <a:lnTo>
                    <a:pt x="12" y="69"/>
                  </a:lnTo>
                  <a:lnTo>
                    <a:pt x="26" y="45"/>
                  </a:lnTo>
                  <a:lnTo>
                    <a:pt x="45" y="27"/>
                  </a:lnTo>
                  <a:lnTo>
                    <a:pt x="68" y="11"/>
                  </a:lnTo>
                  <a:lnTo>
                    <a:pt x="93" y="3"/>
                  </a:lnTo>
                  <a:lnTo>
                    <a:pt x="121" y="0"/>
                  </a:lnTo>
                  <a:lnTo>
                    <a:pt x="147" y="3"/>
                  </a:lnTo>
                  <a:lnTo>
                    <a:pt x="174" y="11"/>
                  </a:lnTo>
                  <a:lnTo>
                    <a:pt x="195" y="27"/>
                  </a:lnTo>
                  <a:lnTo>
                    <a:pt x="216" y="45"/>
                  </a:lnTo>
                  <a:lnTo>
                    <a:pt x="230" y="69"/>
                  </a:lnTo>
                  <a:lnTo>
                    <a:pt x="239" y="94"/>
                  </a:lnTo>
                  <a:lnTo>
                    <a:pt x="242" y="122"/>
                  </a:lnTo>
                  <a:lnTo>
                    <a:pt x="239" y="148"/>
                  </a:lnTo>
                  <a:lnTo>
                    <a:pt x="230" y="173"/>
                  </a:lnTo>
                  <a:lnTo>
                    <a:pt x="216" y="196"/>
                  </a:lnTo>
                  <a:lnTo>
                    <a:pt x="195" y="215"/>
                  </a:lnTo>
                  <a:lnTo>
                    <a:pt x="174" y="230"/>
                  </a:lnTo>
                  <a:lnTo>
                    <a:pt x="147" y="238"/>
                  </a:lnTo>
                  <a:lnTo>
                    <a:pt x="121" y="241"/>
                  </a:lnTo>
                  <a:lnTo>
                    <a:pt x="93" y="238"/>
                  </a:lnTo>
                  <a:lnTo>
                    <a:pt x="68" y="230"/>
                  </a:lnTo>
                  <a:lnTo>
                    <a:pt x="45" y="215"/>
                  </a:lnTo>
                  <a:lnTo>
                    <a:pt x="26" y="196"/>
                  </a:lnTo>
                  <a:lnTo>
                    <a:pt x="12" y="173"/>
                  </a:lnTo>
                  <a:lnTo>
                    <a:pt x="3" y="148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42" name="Rectangle 98"/>
            <p:cNvSpPr>
              <a:spLocks noChangeAspect="1" noChangeArrowheads="1"/>
            </p:cNvSpPr>
            <p:nvPr/>
          </p:nvSpPr>
          <p:spPr bwMode="auto">
            <a:xfrm>
              <a:off x="362" y="3020"/>
              <a:ext cx="162" cy="11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43" name="Rectangle 99"/>
            <p:cNvSpPr>
              <a:spLocks noChangeAspect="1" noChangeArrowheads="1"/>
            </p:cNvSpPr>
            <p:nvPr/>
          </p:nvSpPr>
          <p:spPr bwMode="auto">
            <a:xfrm>
              <a:off x="395" y="3020"/>
              <a:ext cx="97" cy="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44" name="Freeform 100"/>
            <p:cNvSpPr>
              <a:spLocks noChangeAspect="1"/>
            </p:cNvSpPr>
            <p:nvPr/>
          </p:nvSpPr>
          <p:spPr bwMode="auto">
            <a:xfrm>
              <a:off x="490" y="2544"/>
              <a:ext cx="151" cy="150"/>
            </a:xfrm>
            <a:custGeom>
              <a:avLst/>
              <a:gdLst>
                <a:gd name="T0" fmla="*/ 343 w 343"/>
                <a:gd name="T1" fmla="*/ 171 h 342"/>
                <a:gd name="T2" fmla="*/ 340 w 343"/>
                <a:gd name="T3" fmla="*/ 140 h 342"/>
                <a:gd name="T4" fmla="*/ 331 w 343"/>
                <a:gd name="T5" fmla="*/ 109 h 342"/>
                <a:gd name="T6" fmla="*/ 317 w 343"/>
                <a:gd name="T7" fmla="*/ 81 h 342"/>
                <a:gd name="T8" fmla="*/ 298 w 343"/>
                <a:gd name="T9" fmla="*/ 56 h 342"/>
                <a:gd name="T10" fmla="*/ 275 w 343"/>
                <a:gd name="T11" fmla="*/ 34 h 342"/>
                <a:gd name="T12" fmla="*/ 249 w 343"/>
                <a:gd name="T13" fmla="*/ 17 h 342"/>
                <a:gd name="T14" fmla="*/ 219 w 343"/>
                <a:gd name="T15" fmla="*/ 6 h 342"/>
                <a:gd name="T16" fmla="*/ 188 w 343"/>
                <a:gd name="T17" fmla="*/ 0 h 342"/>
                <a:gd name="T18" fmla="*/ 155 w 343"/>
                <a:gd name="T19" fmla="*/ 0 h 342"/>
                <a:gd name="T20" fmla="*/ 124 w 343"/>
                <a:gd name="T21" fmla="*/ 6 h 342"/>
                <a:gd name="T22" fmla="*/ 95 w 343"/>
                <a:gd name="T23" fmla="*/ 17 h 342"/>
                <a:gd name="T24" fmla="*/ 68 w 343"/>
                <a:gd name="T25" fmla="*/ 34 h 342"/>
                <a:gd name="T26" fmla="*/ 45 w 343"/>
                <a:gd name="T27" fmla="*/ 56 h 342"/>
                <a:gd name="T28" fmla="*/ 26 w 343"/>
                <a:gd name="T29" fmla="*/ 81 h 342"/>
                <a:gd name="T30" fmla="*/ 12 w 343"/>
                <a:gd name="T31" fmla="*/ 109 h 342"/>
                <a:gd name="T32" fmla="*/ 3 w 343"/>
                <a:gd name="T33" fmla="*/ 140 h 342"/>
                <a:gd name="T34" fmla="*/ 0 w 343"/>
                <a:gd name="T35" fmla="*/ 171 h 342"/>
                <a:gd name="T36" fmla="*/ 3 w 343"/>
                <a:gd name="T37" fmla="*/ 202 h 342"/>
                <a:gd name="T38" fmla="*/ 12 w 343"/>
                <a:gd name="T39" fmla="*/ 233 h 342"/>
                <a:gd name="T40" fmla="*/ 26 w 343"/>
                <a:gd name="T41" fmla="*/ 261 h 342"/>
                <a:gd name="T42" fmla="*/ 45 w 343"/>
                <a:gd name="T43" fmla="*/ 286 h 342"/>
                <a:gd name="T44" fmla="*/ 68 w 343"/>
                <a:gd name="T45" fmla="*/ 308 h 342"/>
                <a:gd name="T46" fmla="*/ 95 w 343"/>
                <a:gd name="T47" fmla="*/ 323 h 342"/>
                <a:gd name="T48" fmla="*/ 124 w 343"/>
                <a:gd name="T49" fmla="*/ 336 h 342"/>
                <a:gd name="T50" fmla="*/ 155 w 343"/>
                <a:gd name="T51" fmla="*/ 342 h 342"/>
                <a:gd name="T52" fmla="*/ 188 w 343"/>
                <a:gd name="T53" fmla="*/ 342 h 342"/>
                <a:gd name="T54" fmla="*/ 219 w 343"/>
                <a:gd name="T55" fmla="*/ 336 h 342"/>
                <a:gd name="T56" fmla="*/ 249 w 343"/>
                <a:gd name="T57" fmla="*/ 323 h 342"/>
                <a:gd name="T58" fmla="*/ 275 w 343"/>
                <a:gd name="T59" fmla="*/ 308 h 342"/>
                <a:gd name="T60" fmla="*/ 298 w 343"/>
                <a:gd name="T61" fmla="*/ 286 h 342"/>
                <a:gd name="T62" fmla="*/ 317 w 343"/>
                <a:gd name="T63" fmla="*/ 261 h 342"/>
                <a:gd name="T64" fmla="*/ 331 w 343"/>
                <a:gd name="T65" fmla="*/ 233 h 342"/>
                <a:gd name="T66" fmla="*/ 340 w 343"/>
                <a:gd name="T67" fmla="*/ 202 h 342"/>
                <a:gd name="T68" fmla="*/ 343 w 343"/>
                <a:gd name="T69" fmla="*/ 17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3" h="342">
                  <a:moveTo>
                    <a:pt x="343" y="171"/>
                  </a:moveTo>
                  <a:lnTo>
                    <a:pt x="340" y="140"/>
                  </a:lnTo>
                  <a:lnTo>
                    <a:pt x="331" y="109"/>
                  </a:lnTo>
                  <a:lnTo>
                    <a:pt x="317" y="81"/>
                  </a:lnTo>
                  <a:lnTo>
                    <a:pt x="298" y="56"/>
                  </a:lnTo>
                  <a:lnTo>
                    <a:pt x="275" y="34"/>
                  </a:lnTo>
                  <a:lnTo>
                    <a:pt x="249" y="17"/>
                  </a:lnTo>
                  <a:lnTo>
                    <a:pt x="219" y="6"/>
                  </a:lnTo>
                  <a:lnTo>
                    <a:pt x="188" y="0"/>
                  </a:lnTo>
                  <a:lnTo>
                    <a:pt x="155" y="0"/>
                  </a:lnTo>
                  <a:lnTo>
                    <a:pt x="124" y="6"/>
                  </a:lnTo>
                  <a:lnTo>
                    <a:pt x="95" y="17"/>
                  </a:lnTo>
                  <a:lnTo>
                    <a:pt x="68" y="34"/>
                  </a:lnTo>
                  <a:lnTo>
                    <a:pt x="45" y="56"/>
                  </a:lnTo>
                  <a:lnTo>
                    <a:pt x="26" y="81"/>
                  </a:lnTo>
                  <a:lnTo>
                    <a:pt x="12" y="109"/>
                  </a:lnTo>
                  <a:lnTo>
                    <a:pt x="3" y="140"/>
                  </a:lnTo>
                  <a:lnTo>
                    <a:pt x="0" y="171"/>
                  </a:lnTo>
                  <a:lnTo>
                    <a:pt x="3" y="202"/>
                  </a:lnTo>
                  <a:lnTo>
                    <a:pt x="12" y="233"/>
                  </a:lnTo>
                  <a:lnTo>
                    <a:pt x="26" y="261"/>
                  </a:lnTo>
                  <a:lnTo>
                    <a:pt x="45" y="286"/>
                  </a:lnTo>
                  <a:lnTo>
                    <a:pt x="68" y="308"/>
                  </a:lnTo>
                  <a:lnTo>
                    <a:pt x="95" y="323"/>
                  </a:lnTo>
                  <a:lnTo>
                    <a:pt x="124" y="336"/>
                  </a:lnTo>
                  <a:lnTo>
                    <a:pt x="155" y="342"/>
                  </a:lnTo>
                  <a:lnTo>
                    <a:pt x="188" y="342"/>
                  </a:lnTo>
                  <a:lnTo>
                    <a:pt x="219" y="336"/>
                  </a:lnTo>
                  <a:lnTo>
                    <a:pt x="249" y="323"/>
                  </a:lnTo>
                  <a:lnTo>
                    <a:pt x="275" y="308"/>
                  </a:lnTo>
                  <a:lnTo>
                    <a:pt x="298" y="286"/>
                  </a:lnTo>
                  <a:lnTo>
                    <a:pt x="317" y="261"/>
                  </a:lnTo>
                  <a:lnTo>
                    <a:pt x="331" y="233"/>
                  </a:lnTo>
                  <a:lnTo>
                    <a:pt x="340" y="202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45" name="Freeform 101"/>
            <p:cNvSpPr>
              <a:spLocks noChangeAspect="1"/>
            </p:cNvSpPr>
            <p:nvPr/>
          </p:nvSpPr>
          <p:spPr bwMode="auto">
            <a:xfrm>
              <a:off x="499" y="2509"/>
              <a:ext cx="166" cy="180"/>
            </a:xfrm>
            <a:custGeom>
              <a:avLst/>
              <a:gdLst>
                <a:gd name="T0" fmla="*/ 374 w 374"/>
                <a:gd name="T1" fmla="*/ 0 h 409"/>
                <a:gd name="T2" fmla="*/ 174 w 374"/>
                <a:gd name="T3" fmla="*/ 319 h 409"/>
                <a:gd name="T4" fmla="*/ 174 w 374"/>
                <a:gd name="T5" fmla="*/ 199 h 409"/>
                <a:gd name="T6" fmla="*/ 0 w 374"/>
                <a:gd name="T7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409">
                  <a:moveTo>
                    <a:pt x="374" y="0"/>
                  </a:moveTo>
                  <a:lnTo>
                    <a:pt x="174" y="319"/>
                  </a:lnTo>
                  <a:lnTo>
                    <a:pt x="174" y="199"/>
                  </a:lnTo>
                  <a:lnTo>
                    <a:pt x="0" y="40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46" name="Freeform 102"/>
            <p:cNvSpPr>
              <a:spLocks noChangeAspect="1"/>
            </p:cNvSpPr>
            <p:nvPr/>
          </p:nvSpPr>
          <p:spPr bwMode="auto">
            <a:xfrm>
              <a:off x="467" y="2673"/>
              <a:ext cx="50" cy="55"/>
            </a:xfrm>
            <a:custGeom>
              <a:avLst/>
              <a:gdLst>
                <a:gd name="T0" fmla="*/ 114 w 114"/>
                <a:gd name="T1" fmla="*/ 55 h 125"/>
                <a:gd name="T2" fmla="*/ 0 w 114"/>
                <a:gd name="T3" fmla="*/ 125 h 125"/>
                <a:gd name="T4" fmla="*/ 48 w 114"/>
                <a:gd name="T5" fmla="*/ 0 h 125"/>
                <a:gd name="T6" fmla="*/ 114 w 114"/>
                <a:gd name="T7" fmla="*/ 5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25">
                  <a:moveTo>
                    <a:pt x="114" y="55"/>
                  </a:moveTo>
                  <a:lnTo>
                    <a:pt x="0" y="125"/>
                  </a:lnTo>
                  <a:lnTo>
                    <a:pt x="48" y="0"/>
                  </a:lnTo>
                  <a:lnTo>
                    <a:pt x="114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47" name="Freeform 103"/>
            <p:cNvSpPr>
              <a:spLocks noChangeAspect="1"/>
            </p:cNvSpPr>
            <p:nvPr/>
          </p:nvSpPr>
          <p:spPr bwMode="auto">
            <a:xfrm>
              <a:off x="2886" y="2996"/>
              <a:ext cx="162" cy="162"/>
            </a:xfrm>
            <a:custGeom>
              <a:avLst/>
              <a:gdLst>
                <a:gd name="T0" fmla="*/ 185 w 368"/>
                <a:gd name="T1" fmla="*/ 368 h 368"/>
                <a:gd name="T2" fmla="*/ 152 w 368"/>
                <a:gd name="T3" fmla="*/ 365 h 368"/>
                <a:gd name="T4" fmla="*/ 121 w 368"/>
                <a:gd name="T5" fmla="*/ 356 h 368"/>
                <a:gd name="T6" fmla="*/ 92 w 368"/>
                <a:gd name="T7" fmla="*/ 343 h 368"/>
                <a:gd name="T8" fmla="*/ 67 w 368"/>
                <a:gd name="T9" fmla="*/ 325 h 368"/>
                <a:gd name="T10" fmla="*/ 44 w 368"/>
                <a:gd name="T11" fmla="*/ 301 h 368"/>
                <a:gd name="T12" fmla="*/ 25 w 368"/>
                <a:gd name="T13" fmla="*/ 277 h 368"/>
                <a:gd name="T14" fmla="*/ 13 w 368"/>
                <a:gd name="T15" fmla="*/ 247 h 368"/>
                <a:gd name="T16" fmla="*/ 3 w 368"/>
                <a:gd name="T17" fmla="*/ 216 h 368"/>
                <a:gd name="T18" fmla="*/ 0 w 368"/>
                <a:gd name="T19" fmla="*/ 183 h 368"/>
                <a:gd name="T20" fmla="*/ 3 w 368"/>
                <a:gd name="T21" fmla="*/ 152 h 368"/>
                <a:gd name="T22" fmla="*/ 13 w 368"/>
                <a:gd name="T23" fmla="*/ 121 h 368"/>
                <a:gd name="T24" fmla="*/ 25 w 368"/>
                <a:gd name="T25" fmla="*/ 92 h 368"/>
                <a:gd name="T26" fmla="*/ 44 w 368"/>
                <a:gd name="T27" fmla="*/ 67 h 368"/>
                <a:gd name="T28" fmla="*/ 67 w 368"/>
                <a:gd name="T29" fmla="*/ 44 h 368"/>
                <a:gd name="T30" fmla="*/ 92 w 368"/>
                <a:gd name="T31" fmla="*/ 25 h 368"/>
                <a:gd name="T32" fmla="*/ 121 w 368"/>
                <a:gd name="T33" fmla="*/ 11 h 368"/>
                <a:gd name="T34" fmla="*/ 152 w 368"/>
                <a:gd name="T35" fmla="*/ 3 h 368"/>
                <a:gd name="T36" fmla="*/ 185 w 368"/>
                <a:gd name="T37" fmla="*/ 0 h 368"/>
                <a:gd name="T38" fmla="*/ 216 w 368"/>
                <a:gd name="T39" fmla="*/ 3 h 368"/>
                <a:gd name="T40" fmla="*/ 247 w 368"/>
                <a:gd name="T41" fmla="*/ 11 h 368"/>
                <a:gd name="T42" fmla="*/ 277 w 368"/>
                <a:gd name="T43" fmla="*/ 25 h 368"/>
                <a:gd name="T44" fmla="*/ 302 w 368"/>
                <a:gd name="T45" fmla="*/ 44 h 368"/>
                <a:gd name="T46" fmla="*/ 325 w 368"/>
                <a:gd name="T47" fmla="*/ 67 h 368"/>
                <a:gd name="T48" fmla="*/ 343 w 368"/>
                <a:gd name="T49" fmla="*/ 92 h 368"/>
                <a:gd name="T50" fmla="*/ 357 w 368"/>
                <a:gd name="T51" fmla="*/ 121 h 368"/>
                <a:gd name="T52" fmla="*/ 365 w 368"/>
                <a:gd name="T53" fmla="*/ 152 h 368"/>
                <a:gd name="T54" fmla="*/ 368 w 368"/>
                <a:gd name="T55" fmla="*/ 183 h 368"/>
                <a:gd name="T56" fmla="*/ 365 w 368"/>
                <a:gd name="T57" fmla="*/ 216 h 368"/>
                <a:gd name="T58" fmla="*/ 357 w 368"/>
                <a:gd name="T59" fmla="*/ 247 h 368"/>
                <a:gd name="T60" fmla="*/ 343 w 368"/>
                <a:gd name="T61" fmla="*/ 277 h 368"/>
                <a:gd name="T62" fmla="*/ 325 w 368"/>
                <a:gd name="T63" fmla="*/ 301 h 368"/>
                <a:gd name="T64" fmla="*/ 302 w 368"/>
                <a:gd name="T65" fmla="*/ 325 h 368"/>
                <a:gd name="T66" fmla="*/ 277 w 368"/>
                <a:gd name="T67" fmla="*/ 343 h 368"/>
                <a:gd name="T68" fmla="*/ 247 w 368"/>
                <a:gd name="T69" fmla="*/ 356 h 368"/>
                <a:gd name="T70" fmla="*/ 216 w 368"/>
                <a:gd name="T71" fmla="*/ 365 h 368"/>
                <a:gd name="T72" fmla="*/ 185 w 368"/>
                <a:gd name="T73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8" h="368">
                  <a:moveTo>
                    <a:pt x="185" y="368"/>
                  </a:moveTo>
                  <a:lnTo>
                    <a:pt x="152" y="365"/>
                  </a:lnTo>
                  <a:lnTo>
                    <a:pt x="121" y="356"/>
                  </a:lnTo>
                  <a:lnTo>
                    <a:pt x="92" y="343"/>
                  </a:lnTo>
                  <a:lnTo>
                    <a:pt x="67" y="325"/>
                  </a:lnTo>
                  <a:lnTo>
                    <a:pt x="44" y="301"/>
                  </a:lnTo>
                  <a:lnTo>
                    <a:pt x="25" y="277"/>
                  </a:lnTo>
                  <a:lnTo>
                    <a:pt x="13" y="247"/>
                  </a:lnTo>
                  <a:lnTo>
                    <a:pt x="3" y="216"/>
                  </a:lnTo>
                  <a:lnTo>
                    <a:pt x="0" y="183"/>
                  </a:lnTo>
                  <a:lnTo>
                    <a:pt x="3" y="152"/>
                  </a:lnTo>
                  <a:lnTo>
                    <a:pt x="13" y="121"/>
                  </a:lnTo>
                  <a:lnTo>
                    <a:pt x="25" y="92"/>
                  </a:lnTo>
                  <a:lnTo>
                    <a:pt x="44" y="67"/>
                  </a:lnTo>
                  <a:lnTo>
                    <a:pt x="67" y="44"/>
                  </a:lnTo>
                  <a:lnTo>
                    <a:pt x="92" y="25"/>
                  </a:lnTo>
                  <a:lnTo>
                    <a:pt x="121" y="11"/>
                  </a:lnTo>
                  <a:lnTo>
                    <a:pt x="152" y="3"/>
                  </a:lnTo>
                  <a:lnTo>
                    <a:pt x="185" y="0"/>
                  </a:lnTo>
                  <a:lnTo>
                    <a:pt x="216" y="3"/>
                  </a:lnTo>
                  <a:lnTo>
                    <a:pt x="247" y="11"/>
                  </a:lnTo>
                  <a:lnTo>
                    <a:pt x="277" y="25"/>
                  </a:lnTo>
                  <a:lnTo>
                    <a:pt x="302" y="44"/>
                  </a:lnTo>
                  <a:lnTo>
                    <a:pt x="325" y="67"/>
                  </a:lnTo>
                  <a:lnTo>
                    <a:pt x="343" y="92"/>
                  </a:lnTo>
                  <a:lnTo>
                    <a:pt x="357" y="121"/>
                  </a:lnTo>
                  <a:lnTo>
                    <a:pt x="365" y="152"/>
                  </a:lnTo>
                  <a:lnTo>
                    <a:pt x="368" y="183"/>
                  </a:lnTo>
                  <a:lnTo>
                    <a:pt x="365" y="216"/>
                  </a:lnTo>
                  <a:lnTo>
                    <a:pt x="357" y="247"/>
                  </a:lnTo>
                  <a:lnTo>
                    <a:pt x="343" y="277"/>
                  </a:lnTo>
                  <a:lnTo>
                    <a:pt x="325" y="301"/>
                  </a:lnTo>
                  <a:lnTo>
                    <a:pt x="302" y="325"/>
                  </a:lnTo>
                  <a:lnTo>
                    <a:pt x="277" y="343"/>
                  </a:lnTo>
                  <a:lnTo>
                    <a:pt x="247" y="356"/>
                  </a:lnTo>
                  <a:lnTo>
                    <a:pt x="216" y="365"/>
                  </a:lnTo>
                  <a:lnTo>
                    <a:pt x="185" y="368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48" name="Freeform 104"/>
            <p:cNvSpPr>
              <a:spLocks noChangeAspect="1"/>
            </p:cNvSpPr>
            <p:nvPr/>
          </p:nvSpPr>
          <p:spPr bwMode="auto">
            <a:xfrm>
              <a:off x="2926" y="2996"/>
              <a:ext cx="65" cy="162"/>
            </a:xfrm>
            <a:custGeom>
              <a:avLst/>
              <a:gdLst>
                <a:gd name="T0" fmla="*/ 93 w 147"/>
                <a:gd name="T1" fmla="*/ 368 h 368"/>
                <a:gd name="T2" fmla="*/ 93 w 147"/>
                <a:gd name="T3" fmla="*/ 312 h 368"/>
                <a:gd name="T4" fmla="*/ 147 w 147"/>
                <a:gd name="T5" fmla="*/ 277 h 368"/>
                <a:gd name="T6" fmla="*/ 0 w 147"/>
                <a:gd name="T7" fmla="*/ 92 h 368"/>
                <a:gd name="T8" fmla="*/ 93 w 147"/>
                <a:gd name="T9" fmla="*/ 56 h 368"/>
                <a:gd name="T10" fmla="*/ 93 w 147"/>
                <a:gd name="T1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368">
                  <a:moveTo>
                    <a:pt x="93" y="368"/>
                  </a:moveTo>
                  <a:lnTo>
                    <a:pt x="93" y="312"/>
                  </a:lnTo>
                  <a:lnTo>
                    <a:pt x="147" y="277"/>
                  </a:lnTo>
                  <a:lnTo>
                    <a:pt x="0" y="92"/>
                  </a:lnTo>
                  <a:lnTo>
                    <a:pt x="93" y="56"/>
                  </a:lnTo>
                  <a:lnTo>
                    <a:pt x="9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49" name="Freeform 105"/>
            <p:cNvSpPr>
              <a:spLocks noChangeAspect="1"/>
            </p:cNvSpPr>
            <p:nvPr/>
          </p:nvSpPr>
          <p:spPr bwMode="auto">
            <a:xfrm>
              <a:off x="3227" y="2047"/>
              <a:ext cx="323" cy="1972"/>
            </a:xfrm>
            <a:custGeom>
              <a:avLst/>
              <a:gdLst>
                <a:gd name="T0" fmla="*/ 732 w 734"/>
                <a:gd name="T1" fmla="*/ 4290 h 4476"/>
                <a:gd name="T2" fmla="*/ 732 w 734"/>
                <a:gd name="T3" fmla="*/ 187 h 4476"/>
                <a:gd name="T4" fmla="*/ 734 w 734"/>
                <a:gd name="T5" fmla="*/ 165 h 4476"/>
                <a:gd name="T6" fmla="*/ 729 w 734"/>
                <a:gd name="T7" fmla="*/ 143 h 4476"/>
                <a:gd name="T8" fmla="*/ 720 w 734"/>
                <a:gd name="T9" fmla="*/ 121 h 4476"/>
                <a:gd name="T10" fmla="*/ 703 w 734"/>
                <a:gd name="T11" fmla="*/ 101 h 4476"/>
                <a:gd name="T12" fmla="*/ 681 w 734"/>
                <a:gd name="T13" fmla="*/ 83 h 4476"/>
                <a:gd name="T14" fmla="*/ 654 w 734"/>
                <a:gd name="T15" fmla="*/ 64 h 4476"/>
                <a:gd name="T16" fmla="*/ 623 w 734"/>
                <a:gd name="T17" fmla="*/ 48 h 4476"/>
                <a:gd name="T18" fmla="*/ 588 w 734"/>
                <a:gd name="T19" fmla="*/ 33 h 4476"/>
                <a:gd name="T20" fmla="*/ 547 w 734"/>
                <a:gd name="T21" fmla="*/ 22 h 4476"/>
                <a:gd name="T22" fmla="*/ 505 w 734"/>
                <a:gd name="T23" fmla="*/ 13 h 4476"/>
                <a:gd name="T24" fmla="*/ 460 w 734"/>
                <a:gd name="T25" fmla="*/ 5 h 4476"/>
                <a:gd name="T26" fmla="*/ 414 w 734"/>
                <a:gd name="T27" fmla="*/ 2 h 4476"/>
                <a:gd name="T28" fmla="*/ 365 w 734"/>
                <a:gd name="T29" fmla="*/ 0 h 4476"/>
                <a:gd name="T30" fmla="*/ 322 w 734"/>
                <a:gd name="T31" fmla="*/ 0 h 4476"/>
                <a:gd name="T32" fmla="*/ 278 w 734"/>
                <a:gd name="T33" fmla="*/ 5 h 4476"/>
                <a:gd name="T34" fmla="*/ 237 w 734"/>
                <a:gd name="T35" fmla="*/ 11 h 4476"/>
                <a:gd name="T36" fmla="*/ 196 w 734"/>
                <a:gd name="T37" fmla="*/ 20 h 4476"/>
                <a:gd name="T38" fmla="*/ 159 w 734"/>
                <a:gd name="T39" fmla="*/ 33 h 4476"/>
                <a:gd name="T40" fmla="*/ 123 w 734"/>
                <a:gd name="T41" fmla="*/ 47 h 4476"/>
                <a:gd name="T42" fmla="*/ 92 w 734"/>
                <a:gd name="T43" fmla="*/ 62 h 4476"/>
                <a:gd name="T44" fmla="*/ 66 w 734"/>
                <a:gd name="T45" fmla="*/ 79 h 4476"/>
                <a:gd name="T46" fmla="*/ 42 w 734"/>
                <a:gd name="T47" fmla="*/ 100 h 4476"/>
                <a:gd name="T48" fmla="*/ 24 w 734"/>
                <a:gd name="T49" fmla="*/ 120 h 4476"/>
                <a:gd name="T50" fmla="*/ 11 w 734"/>
                <a:gd name="T51" fmla="*/ 142 h 4476"/>
                <a:gd name="T52" fmla="*/ 3 w 734"/>
                <a:gd name="T53" fmla="*/ 163 h 4476"/>
                <a:gd name="T54" fmla="*/ 0 w 734"/>
                <a:gd name="T55" fmla="*/ 187 h 4476"/>
                <a:gd name="T56" fmla="*/ 0 w 734"/>
                <a:gd name="T57" fmla="*/ 4290 h 4476"/>
                <a:gd name="T58" fmla="*/ 3 w 734"/>
                <a:gd name="T59" fmla="*/ 4313 h 4476"/>
                <a:gd name="T60" fmla="*/ 11 w 734"/>
                <a:gd name="T61" fmla="*/ 4335 h 4476"/>
                <a:gd name="T62" fmla="*/ 24 w 734"/>
                <a:gd name="T63" fmla="*/ 4357 h 4476"/>
                <a:gd name="T64" fmla="*/ 42 w 734"/>
                <a:gd name="T65" fmla="*/ 4377 h 4476"/>
                <a:gd name="T66" fmla="*/ 66 w 734"/>
                <a:gd name="T67" fmla="*/ 4397 h 4476"/>
                <a:gd name="T68" fmla="*/ 92 w 734"/>
                <a:gd name="T69" fmla="*/ 4414 h 4476"/>
                <a:gd name="T70" fmla="*/ 123 w 734"/>
                <a:gd name="T71" fmla="*/ 4430 h 4476"/>
                <a:gd name="T72" fmla="*/ 159 w 734"/>
                <a:gd name="T73" fmla="*/ 4444 h 4476"/>
                <a:gd name="T74" fmla="*/ 196 w 734"/>
                <a:gd name="T75" fmla="*/ 4456 h 4476"/>
                <a:gd name="T76" fmla="*/ 237 w 734"/>
                <a:gd name="T77" fmla="*/ 4465 h 4476"/>
                <a:gd name="T78" fmla="*/ 278 w 734"/>
                <a:gd name="T79" fmla="*/ 4471 h 4476"/>
                <a:gd name="T80" fmla="*/ 322 w 734"/>
                <a:gd name="T81" fmla="*/ 4476 h 4476"/>
                <a:gd name="T82" fmla="*/ 365 w 734"/>
                <a:gd name="T83" fmla="*/ 4476 h 4476"/>
                <a:gd name="T84" fmla="*/ 411 w 734"/>
                <a:gd name="T85" fmla="*/ 4476 h 4476"/>
                <a:gd name="T86" fmla="*/ 454 w 734"/>
                <a:gd name="T87" fmla="*/ 4471 h 4476"/>
                <a:gd name="T88" fmla="*/ 496 w 734"/>
                <a:gd name="T89" fmla="*/ 4465 h 4476"/>
                <a:gd name="T90" fmla="*/ 536 w 734"/>
                <a:gd name="T91" fmla="*/ 4456 h 4476"/>
                <a:gd name="T92" fmla="*/ 574 w 734"/>
                <a:gd name="T93" fmla="*/ 4444 h 4476"/>
                <a:gd name="T94" fmla="*/ 609 w 734"/>
                <a:gd name="T95" fmla="*/ 4430 h 4476"/>
                <a:gd name="T96" fmla="*/ 640 w 734"/>
                <a:gd name="T97" fmla="*/ 4414 h 4476"/>
                <a:gd name="T98" fmla="*/ 667 w 734"/>
                <a:gd name="T99" fmla="*/ 4397 h 4476"/>
                <a:gd name="T100" fmla="*/ 690 w 734"/>
                <a:gd name="T101" fmla="*/ 4377 h 4476"/>
                <a:gd name="T102" fmla="*/ 709 w 734"/>
                <a:gd name="T103" fmla="*/ 4357 h 4476"/>
                <a:gd name="T104" fmla="*/ 721 w 734"/>
                <a:gd name="T105" fmla="*/ 4335 h 4476"/>
                <a:gd name="T106" fmla="*/ 729 w 734"/>
                <a:gd name="T107" fmla="*/ 4313 h 4476"/>
                <a:gd name="T108" fmla="*/ 732 w 734"/>
                <a:gd name="T109" fmla="*/ 4290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34" h="4476">
                  <a:moveTo>
                    <a:pt x="732" y="4290"/>
                  </a:moveTo>
                  <a:lnTo>
                    <a:pt x="732" y="187"/>
                  </a:lnTo>
                  <a:lnTo>
                    <a:pt x="734" y="165"/>
                  </a:lnTo>
                  <a:lnTo>
                    <a:pt x="729" y="143"/>
                  </a:lnTo>
                  <a:lnTo>
                    <a:pt x="720" y="121"/>
                  </a:lnTo>
                  <a:lnTo>
                    <a:pt x="703" y="101"/>
                  </a:lnTo>
                  <a:lnTo>
                    <a:pt x="681" y="83"/>
                  </a:lnTo>
                  <a:lnTo>
                    <a:pt x="654" y="64"/>
                  </a:lnTo>
                  <a:lnTo>
                    <a:pt x="623" y="48"/>
                  </a:lnTo>
                  <a:lnTo>
                    <a:pt x="588" y="33"/>
                  </a:lnTo>
                  <a:lnTo>
                    <a:pt x="547" y="22"/>
                  </a:lnTo>
                  <a:lnTo>
                    <a:pt x="505" y="13"/>
                  </a:lnTo>
                  <a:lnTo>
                    <a:pt x="460" y="5"/>
                  </a:lnTo>
                  <a:lnTo>
                    <a:pt x="414" y="2"/>
                  </a:lnTo>
                  <a:lnTo>
                    <a:pt x="365" y="0"/>
                  </a:lnTo>
                  <a:lnTo>
                    <a:pt x="322" y="0"/>
                  </a:lnTo>
                  <a:lnTo>
                    <a:pt x="278" y="5"/>
                  </a:lnTo>
                  <a:lnTo>
                    <a:pt x="237" y="11"/>
                  </a:lnTo>
                  <a:lnTo>
                    <a:pt x="196" y="20"/>
                  </a:lnTo>
                  <a:lnTo>
                    <a:pt x="159" y="33"/>
                  </a:lnTo>
                  <a:lnTo>
                    <a:pt x="123" y="47"/>
                  </a:lnTo>
                  <a:lnTo>
                    <a:pt x="92" y="62"/>
                  </a:lnTo>
                  <a:lnTo>
                    <a:pt x="66" y="79"/>
                  </a:lnTo>
                  <a:lnTo>
                    <a:pt x="42" y="100"/>
                  </a:lnTo>
                  <a:lnTo>
                    <a:pt x="24" y="120"/>
                  </a:lnTo>
                  <a:lnTo>
                    <a:pt x="11" y="142"/>
                  </a:lnTo>
                  <a:lnTo>
                    <a:pt x="3" y="163"/>
                  </a:lnTo>
                  <a:lnTo>
                    <a:pt x="0" y="187"/>
                  </a:lnTo>
                  <a:lnTo>
                    <a:pt x="0" y="4290"/>
                  </a:lnTo>
                  <a:lnTo>
                    <a:pt x="3" y="4313"/>
                  </a:lnTo>
                  <a:lnTo>
                    <a:pt x="11" y="4335"/>
                  </a:lnTo>
                  <a:lnTo>
                    <a:pt x="24" y="4357"/>
                  </a:lnTo>
                  <a:lnTo>
                    <a:pt x="42" y="4377"/>
                  </a:lnTo>
                  <a:lnTo>
                    <a:pt x="66" y="4397"/>
                  </a:lnTo>
                  <a:lnTo>
                    <a:pt x="92" y="4414"/>
                  </a:lnTo>
                  <a:lnTo>
                    <a:pt x="123" y="4430"/>
                  </a:lnTo>
                  <a:lnTo>
                    <a:pt x="159" y="4444"/>
                  </a:lnTo>
                  <a:lnTo>
                    <a:pt x="196" y="4456"/>
                  </a:lnTo>
                  <a:lnTo>
                    <a:pt x="237" y="4465"/>
                  </a:lnTo>
                  <a:lnTo>
                    <a:pt x="278" y="4471"/>
                  </a:lnTo>
                  <a:lnTo>
                    <a:pt x="322" y="4476"/>
                  </a:lnTo>
                  <a:lnTo>
                    <a:pt x="365" y="4476"/>
                  </a:lnTo>
                  <a:lnTo>
                    <a:pt x="411" y="4476"/>
                  </a:lnTo>
                  <a:lnTo>
                    <a:pt x="454" y="4471"/>
                  </a:lnTo>
                  <a:lnTo>
                    <a:pt x="496" y="4465"/>
                  </a:lnTo>
                  <a:lnTo>
                    <a:pt x="536" y="4456"/>
                  </a:lnTo>
                  <a:lnTo>
                    <a:pt x="574" y="4444"/>
                  </a:lnTo>
                  <a:lnTo>
                    <a:pt x="609" y="4430"/>
                  </a:lnTo>
                  <a:lnTo>
                    <a:pt x="640" y="4414"/>
                  </a:lnTo>
                  <a:lnTo>
                    <a:pt x="667" y="4397"/>
                  </a:lnTo>
                  <a:lnTo>
                    <a:pt x="690" y="4377"/>
                  </a:lnTo>
                  <a:lnTo>
                    <a:pt x="709" y="4357"/>
                  </a:lnTo>
                  <a:lnTo>
                    <a:pt x="721" y="4335"/>
                  </a:lnTo>
                  <a:lnTo>
                    <a:pt x="729" y="4313"/>
                  </a:lnTo>
                  <a:lnTo>
                    <a:pt x="732" y="429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50" name="Rectangle 106"/>
            <p:cNvSpPr>
              <a:spLocks noChangeAspect="1" noChangeArrowheads="1"/>
            </p:cNvSpPr>
            <p:nvPr/>
          </p:nvSpPr>
          <p:spPr bwMode="auto">
            <a:xfrm>
              <a:off x="3227" y="2208"/>
              <a:ext cx="323" cy="81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51" name="Freeform 107"/>
            <p:cNvSpPr>
              <a:spLocks noChangeAspect="1"/>
            </p:cNvSpPr>
            <p:nvPr/>
          </p:nvSpPr>
          <p:spPr bwMode="auto">
            <a:xfrm>
              <a:off x="3266" y="2321"/>
              <a:ext cx="284" cy="48"/>
            </a:xfrm>
            <a:custGeom>
              <a:avLst/>
              <a:gdLst>
                <a:gd name="T0" fmla="*/ 645 w 645"/>
                <a:gd name="T1" fmla="*/ 110 h 110"/>
                <a:gd name="T2" fmla="*/ 0 w 645"/>
                <a:gd name="T3" fmla="*/ 110 h 110"/>
                <a:gd name="T4" fmla="*/ 0 w 645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5" h="110">
                  <a:moveTo>
                    <a:pt x="645" y="110"/>
                  </a:moveTo>
                  <a:lnTo>
                    <a:pt x="0" y="11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52" name="Freeform 108"/>
            <p:cNvSpPr>
              <a:spLocks noChangeAspect="1"/>
            </p:cNvSpPr>
            <p:nvPr/>
          </p:nvSpPr>
          <p:spPr bwMode="auto">
            <a:xfrm>
              <a:off x="3266" y="2482"/>
              <a:ext cx="284" cy="49"/>
            </a:xfrm>
            <a:custGeom>
              <a:avLst/>
              <a:gdLst>
                <a:gd name="T0" fmla="*/ 645 w 645"/>
                <a:gd name="T1" fmla="*/ 110 h 110"/>
                <a:gd name="T2" fmla="*/ 0 w 645"/>
                <a:gd name="T3" fmla="*/ 110 h 110"/>
                <a:gd name="T4" fmla="*/ 0 w 645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5" h="110">
                  <a:moveTo>
                    <a:pt x="645" y="110"/>
                  </a:moveTo>
                  <a:lnTo>
                    <a:pt x="0" y="11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53" name="Freeform 109"/>
            <p:cNvSpPr>
              <a:spLocks noChangeAspect="1"/>
            </p:cNvSpPr>
            <p:nvPr/>
          </p:nvSpPr>
          <p:spPr bwMode="auto">
            <a:xfrm>
              <a:off x="3227" y="2402"/>
              <a:ext cx="285" cy="48"/>
            </a:xfrm>
            <a:custGeom>
              <a:avLst/>
              <a:gdLst>
                <a:gd name="T0" fmla="*/ 0 w 647"/>
                <a:gd name="T1" fmla="*/ 110 h 110"/>
                <a:gd name="T2" fmla="*/ 647 w 647"/>
                <a:gd name="T3" fmla="*/ 110 h 110"/>
                <a:gd name="T4" fmla="*/ 647 w 647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110">
                  <a:moveTo>
                    <a:pt x="0" y="110"/>
                  </a:moveTo>
                  <a:lnTo>
                    <a:pt x="647" y="110"/>
                  </a:lnTo>
                  <a:lnTo>
                    <a:pt x="64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54" name="Freeform 110"/>
            <p:cNvSpPr>
              <a:spLocks noChangeAspect="1"/>
            </p:cNvSpPr>
            <p:nvPr/>
          </p:nvSpPr>
          <p:spPr bwMode="auto">
            <a:xfrm>
              <a:off x="3266" y="2645"/>
              <a:ext cx="284" cy="48"/>
            </a:xfrm>
            <a:custGeom>
              <a:avLst/>
              <a:gdLst>
                <a:gd name="T0" fmla="*/ 645 w 645"/>
                <a:gd name="T1" fmla="*/ 109 h 109"/>
                <a:gd name="T2" fmla="*/ 0 w 645"/>
                <a:gd name="T3" fmla="*/ 109 h 109"/>
                <a:gd name="T4" fmla="*/ 0 w 645"/>
                <a:gd name="T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5" h="109">
                  <a:moveTo>
                    <a:pt x="645" y="109"/>
                  </a:moveTo>
                  <a:lnTo>
                    <a:pt x="0" y="109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55" name="Freeform 111"/>
            <p:cNvSpPr>
              <a:spLocks noChangeAspect="1"/>
            </p:cNvSpPr>
            <p:nvPr/>
          </p:nvSpPr>
          <p:spPr bwMode="auto">
            <a:xfrm>
              <a:off x="3227" y="2563"/>
              <a:ext cx="285" cy="49"/>
            </a:xfrm>
            <a:custGeom>
              <a:avLst/>
              <a:gdLst>
                <a:gd name="T0" fmla="*/ 0 w 647"/>
                <a:gd name="T1" fmla="*/ 110 h 110"/>
                <a:gd name="T2" fmla="*/ 647 w 647"/>
                <a:gd name="T3" fmla="*/ 110 h 110"/>
                <a:gd name="T4" fmla="*/ 647 w 647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110">
                  <a:moveTo>
                    <a:pt x="0" y="110"/>
                  </a:moveTo>
                  <a:lnTo>
                    <a:pt x="647" y="110"/>
                  </a:lnTo>
                  <a:lnTo>
                    <a:pt x="64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56" name="Freeform 112"/>
            <p:cNvSpPr>
              <a:spLocks noChangeAspect="1"/>
            </p:cNvSpPr>
            <p:nvPr/>
          </p:nvSpPr>
          <p:spPr bwMode="auto">
            <a:xfrm>
              <a:off x="3266" y="2806"/>
              <a:ext cx="284" cy="49"/>
            </a:xfrm>
            <a:custGeom>
              <a:avLst/>
              <a:gdLst>
                <a:gd name="T0" fmla="*/ 645 w 645"/>
                <a:gd name="T1" fmla="*/ 110 h 110"/>
                <a:gd name="T2" fmla="*/ 0 w 645"/>
                <a:gd name="T3" fmla="*/ 110 h 110"/>
                <a:gd name="T4" fmla="*/ 0 w 645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5" h="110">
                  <a:moveTo>
                    <a:pt x="645" y="110"/>
                  </a:moveTo>
                  <a:lnTo>
                    <a:pt x="0" y="11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57" name="Freeform 113"/>
            <p:cNvSpPr>
              <a:spLocks noChangeAspect="1"/>
            </p:cNvSpPr>
            <p:nvPr/>
          </p:nvSpPr>
          <p:spPr bwMode="auto">
            <a:xfrm>
              <a:off x="3227" y="2725"/>
              <a:ext cx="285" cy="49"/>
            </a:xfrm>
            <a:custGeom>
              <a:avLst/>
              <a:gdLst>
                <a:gd name="T0" fmla="*/ 0 w 647"/>
                <a:gd name="T1" fmla="*/ 111 h 111"/>
                <a:gd name="T2" fmla="*/ 647 w 647"/>
                <a:gd name="T3" fmla="*/ 111 h 111"/>
                <a:gd name="T4" fmla="*/ 647 w 647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111">
                  <a:moveTo>
                    <a:pt x="0" y="111"/>
                  </a:moveTo>
                  <a:lnTo>
                    <a:pt x="647" y="111"/>
                  </a:lnTo>
                  <a:lnTo>
                    <a:pt x="64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58" name="Freeform 114"/>
            <p:cNvSpPr>
              <a:spLocks noChangeAspect="1"/>
            </p:cNvSpPr>
            <p:nvPr/>
          </p:nvSpPr>
          <p:spPr bwMode="auto">
            <a:xfrm>
              <a:off x="3266" y="2968"/>
              <a:ext cx="284" cy="48"/>
            </a:xfrm>
            <a:custGeom>
              <a:avLst/>
              <a:gdLst>
                <a:gd name="T0" fmla="*/ 645 w 645"/>
                <a:gd name="T1" fmla="*/ 111 h 111"/>
                <a:gd name="T2" fmla="*/ 0 w 645"/>
                <a:gd name="T3" fmla="*/ 111 h 111"/>
                <a:gd name="T4" fmla="*/ 0 w 645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5" h="111">
                  <a:moveTo>
                    <a:pt x="645" y="111"/>
                  </a:moveTo>
                  <a:lnTo>
                    <a:pt x="0" y="111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59" name="Freeform 115"/>
            <p:cNvSpPr>
              <a:spLocks noChangeAspect="1"/>
            </p:cNvSpPr>
            <p:nvPr/>
          </p:nvSpPr>
          <p:spPr bwMode="auto">
            <a:xfrm>
              <a:off x="3227" y="2887"/>
              <a:ext cx="285" cy="49"/>
            </a:xfrm>
            <a:custGeom>
              <a:avLst/>
              <a:gdLst>
                <a:gd name="T0" fmla="*/ 0 w 647"/>
                <a:gd name="T1" fmla="*/ 110 h 110"/>
                <a:gd name="T2" fmla="*/ 647 w 647"/>
                <a:gd name="T3" fmla="*/ 110 h 110"/>
                <a:gd name="T4" fmla="*/ 647 w 647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110">
                  <a:moveTo>
                    <a:pt x="0" y="110"/>
                  </a:moveTo>
                  <a:lnTo>
                    <a:pt x="647" y="110"/>
                  </a:lnTo>
                  <a:lnTo>
                    <a:pt x="64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60" name="Freeform 116"/>
            <p:cNvSpPr>
              <a:spLocks noChangeAspect="1"/>
            </p:cNvSpPr>
            <p:nvPr/>
          </p:nvSpPr>
          <p:spPr bwMode="auto">
            <a:xfrm>
              <a:off x="3266" y="3130"/>
              <a:ext cx="284" cy="48"/>
            </a:xfrm>
            <a:custGeom>
              <a:avLst/>
              <a:gdLst>
                <a:gd name="T0" fmla="*/ 645 w 645"/>
                <a:gd name="T1" fmla="*/ 110 h 110"/>
                <a:gd name="T2" fmla="*/ 0 w 645"/>
                <a:gd name="T3" fmla="*/ 110 h 110"/>
                <a:gd name="T4" fmla="*/ 0 w 645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5" h="110">
                  <a:moveTo>
                    <a:pt x="645" y="110"/>
                  </a:moveTo>
                  <a:lnTo>
                    <a:pt x="0" y="11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61" name="Freeform 117"/>
            <p:cNvSpPr>
              <a:spLocks noChangeAspect="1"/>
            </p:cNvSpPr>
            <p:nvPr/>
          </p:nvSpPr>
          <p:spPr bwMode="auto">
            <a:xfrm>
              <a:off x="3227" y="3049"/>
              <a:ext cx="285" cy="48"/>
            </a:xfrm>
            <a:custGeom>
              <a:avLst/>
              <a:gdLst>
                <a:gd name="T0" fmla="*/ 0 w 647"/>
                <a:gd name="T1" fmla="*/ 110 h 110"/>
                <a:gd name="T2" fmla="*/ 647 w 647"/>
                <a:gd name="T3" fmla="*/ 110 h 110"/>
                <a:gd name="T4" fmla="*/ 647 w 647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110">
                  <a:moveTo>
                    <a:pt x="0" y="110"/>
                  </a:moveTo>
                  <a:lnTo>
                    <a:pt x="647" y="110"/>
                  </a:lnTo>
                  <a:lnTo>
                    <a:pt x="64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62" name="Freeform 118"/>
            <p:cNvSpPr>
              <a:spLocks noChangeAspect="1"/>
            </p:cNvSpPr>
            <p:nvPr/>
          </p:nvSpPr>
          <p:spPr bwMode="auto">
            <a:xfrm>
              <a:off x="3266" y="3291"/>
              <a:ext cx="284" cy="48"/>
            </a:xfrm>
            <a:custGeom>
              <a:avLst/>
              <a:gdLst>
                <a:gd name="T0" fmla="*/ 645 w 645"/>
                <a:gd name="T1" fmla="*/ 110 h 110"/>
                <a:gd name="T2" fmla="*/ 0 w 645"/>
                <a:gd name="T3" fmla="*/ 110 h 110"/>
                <a:gd name="T4" fmla="*/ 0 w 645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5" h="110">
                  <a:moveTo>
                    <a:pt x="645" y="110"/>
                  </a:moveTo>
                  <a:lnTo>
                    <a:pt x="0" y="11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63" name="Freeform 119"/>
            <p:cNvSpPr>
              <a:spLocks noChangeAspect="1"/>
            </p:cNvSpPr>
            <p:nvPr/>
          </p:nvSpPr>
          <p:spPr bwMode="auto">
            <a:xfrm>
              <a:off x="3227" y="3210"/>
              <a:ext cx="285" cy="48"/>
            </a:xfrm>
            <a:custGeom>
              <a:avLst/>
              <a:gdLst>
                <a:gd name="T0" fmla="*/ 0 w 647"/>
                <a:gd name="T1" fmla="*/ 111 h 111"/>
                <a:gd name="T2" fmla="*/ 647 w 647"/>
                <a:gd name="T3" fmla="*/ 111 h 111"/>
                <a:gd name="T4" fmla="*/ 647 w 647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111">
                  <a:moveTo>
                    <a:pt x="0" y="111"/>
                  </a:moveTo>
                  <a:lnTo>
                    <a:pt x="647" y="111"/>
                  </a:lnTo>
                  <a:lnTo>
                    <a:pt x="64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64" name="Freeform 120"/>
            <p:cNvSpPr>
              <a:spLocks noChangeAspect="1"/>
            </p:cNvSpPr>
            <p:nvPr/>
          </p:nvSpPr>
          <p:spPr bwMode="auto">
            <a:xfrm>
              <a:off x="3266" y="3453"/>
              <a:ext cx="284" cy="49"/>
            </a:xfrm>
            <a:custGeom>
              <a:avLst/>
              <a:gdLst>
                <a:gd name="T0" fmla="*/ 645 w 645"/>
                <a:gd name="T1" fmla="*/ 110 h 110"/>
                <a:gd name="T2" fmla="*/ 0 w 645"/>
                <a:gd name="T3" fmla="*/ 110 h 110"/>
                <a:gd name="T4" fmla="*/ 0 w 645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5" h="110">
                  <a:moveTo>
                    <a:pt x="645" y="110"/>
                  </a:moveTo>
                  <a:lnTo>
                    <a:pt x="0" y="11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65" name="Freeform 121"/>
            <p:cNvSpPr>
              <a:spLocks noChangeAspect="1"/>
            </p:cNvSpPr>
            <p:nvPr/>
          </p:nvSpPr>
          <p:spPr bwMode="auto">
            <a:xfrm>
              <a:off x="3227" y="3372"/>
              <a:ext cx="285" cy="48"/>
            </a:xfrm>
            <a:custGeom>
              <a:avLst/>
              <a:gdLst>
                <a:gd name="T0" fmla="*/ 0 w 647"/>
                <a:gd name="T1" fmla="*/ 108 h 108"/>
                <a:gd name="T2" fmla="*/ 647 w 647"/>
                <a:gd name="T3" fmla="*/ 108 h 108"/>
                <a:gd name="T4" fmla="*/ 647 w 647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108">
                  <a:moveTo>
                    <a:pt x="0" y="108"/>
                  </a:moveTo>
                  <a:lnTo>
                    <a:pt x="647" y="108"/>
                  </a:lnTo>
                  <a:lnTo>
                    <a:pt x="64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66" name="Freeform 122"/>
            <p:cNvSpPr>
              <a:spLocks noChangeAspect="1"/>
            </p:cNvSpPr>
            <p:nvPr/>
          </p:nvSpPr>
          <p:spPr bwMode="auto">
            <a:xfrm>
              <a:off x="3266" y="3614"/>
              <a:ext cx="284" cy="49"/>
            </a:xfrm>
            <a:custGeom>
              <a:avLst/>
              <a:gdLst>
                <a:gd name="T0" fmla="*/ 645 w 645"/>
                <a:gd name="T1" fmla="*/ 110 h 110"/>
                <a:gd name="T2" fmla="*/ 0 w 645"/>
                <a:gd name="T3" fmla="*/ 110 h 110"/>
                <a:gd name="T4" fmla="*/ 0 w 645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5" h="110">
                  <a:moveTo>
                    <a:pt x="645" y="110"/>
                  </a:moveTo>
                  <a:lnTo>
                    <a:pt x="0" y="11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67" name="Freeform 123"/>
            <p:cNvSpPr>
              <a:spLocks noChangeAspect="1"/>
            </p:cNvSpPr>
            <p:nvPr/>
          </p:nvSpPr>
          <p:spPr bwMode="auto">
            <a:xfrm>
              <a:off x="3227" y="3534"/>
              <a:ext cx="285" cy="49"/>
            </a:xfrm>
            <a:custGeom>
              <a:avLst/>
              <a:gdLst>
                <a:gd name="T0" fmla="*/ 0 w 647"/>
                <a:gd name="T1" fmla="*/ 110 h 110"/>
                <a:gd name="T2" fmla="*/ 647 w 647"/>
                <a:gd name="T3" fmla="*/ 110 h 110"/>
                <a:gd name="T4" fmla="*/ 647 w 647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110">
                  <a:moveTo>
                    <a:pt x="0" y="110"/>
                  </a:moveTo>
                  <a:lnTo>
                    <a:pt x="647" y="110"/>
                  </a:lnTo>
                  <a:lnTo>
                    <a:pt x="64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68" name="Freeform 124"/>
            <p:cNvSpPr>
              <a:spLocks noChangeAspect="1"/>
            </p:cNvSpPr>
            <p:nvPr/>
          </p:nvSpPr>
          <p:spPr bwMode="auto">
            <a:xfrm>
              <a:off x="3266" y="3776"/>
              <a:ext cx="284" cy="49"/>
            </a:xfrm>
            <a:custGeom>
              <a:avLst/>
              <a:gdLst>
                <a:gd name="T0" fmla="*/ 645 w 645"/>
                <a:gd name="T1" fmla="*/ 110 h 110"/>
                <a:gd name="T2" fmla="*/ 0 w 645"/>
                <a:gd name="T3" fmla="*/ 110 h 110"/>
                <a:gd name="T4" fmla="*/ 0 w 645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5" h="110">
                  <a:moveTo>
                    <a:pt x="645" y="110"/>
                  </a:moveTo>
                  <a:lnTo>
                    <a:pt x="0" y="11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69" name="Freeform 125"/>
            <p:cNvSpPr>
              <a:spLocks noChangeAspect="1"/>
            </p:cNvSpPr>
            <p:nvPr/>
          </p:nvSpPr>
          <p:spPr bwMode="auto">
            <a:xfrm>
              <a:off x="3227" y="3695"/>
              <a:ext cx="285" cy="49"/>
            </a:xfrm>
            <a:custGeom>
              <a:avLst/>
              <a:gdLst>
                <a:gd name="T0" fmla="*/ 0 w 647"/>
                <a:gd name="T1" fmla="*/ 110 h 110"/>
                <a:gd name="T2" fmla="*/ 647 w 647"/>
                <a:gd name="T3" fmla="*/ 110 h 110"/>
                <a:gd name="T4" fmla="*/ 647 w 647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110">
                  <a:moveTo>
                    <a:pt x="0" y="110"/>
                  </a:moveTo>
                  <a:lnTo>
                    <a:pt x="647" y="110"/>
                  </a:lnTo>
                  <a:lnTo>
                    <a:pt x="64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70" name="Freeform 126"/>
            <p:cNvSpPr>
              <a:spLocks noChangeAspect="1"/>
            </p:cNvSpPr>
            <p:nvPr/>
          </p:nvSpPr>
          <p:spPr bwMode="auto">
            <a:xfrm>
              <a:off x="3227" y="3857"/>
              <a:ext cx="285" cy="48"/>
            </a:xfrm>
            <a:custGeom>
              <a:avLst/>
              <a:gdLst>
                <a:gd name="T0" fmla="*/ 0 w 647"/>
                <a:gd name="T1" fmla="*/ 111 h 111"/>
                <a:gd name="T2" fmla="*/ 647 w 647"/>
                <a:gd name="T3" fmla="*/ 111 h 111"/>
                <a:gd name="T4" fmla="*/ 647 w 647"/>
                <a:gd name="T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7" h="111">
                  <a:moveTo>
                    <a:pt x="0" y="111"/>
                  </a:moveTo>
                  <a:lnTo>
                    <a:pt x="647" y="111"/>
                  </a:lnTo>
                  <a:lnTo>
                    <a:pt x="64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71" name="Freeform 127"/>
            <p:cNvSpPr>
              <a:spLocks noChangeAspect="1"/>
            </p:cNvSpPr>
            <p:nvPr/>
          </p:nvSpPr>
          <p:spPr bwMode="auto">
            <a:xfrm>
              <a:off x="3954" y="3049"/>
              <a:ext cx="194" cy="727"/>
            </a:xfrm>
            <a:custGeom>
              <a:avLst/>
              <a:gdLst>
                <a:gd name="T0" fmla="*/ 440 w 440"/>
                <a:gd name="T1" fmla="*/ 1583 h 1651"/>
                <a:gd name="T2" fmla="*/ 440 w 440"/>
                <a:gd name="T3" fmla="*/ 68 h 1651"/>
                <a:gd name="T4" fmla="*/ 440 w 440"/>
                <a:gd name="T5" fmla="*/ 59 h 1651"/>
                <a:gd name="T6" fmla="*/ 433 w 440"/>
                <a:gd name="T7" fmla="*/ 48 h 1651"/>
                <a:gd name="T8" fmla="*/ 422 w 440"/>
                <a:gd name="T9" fmla="*/ 39 h 1651"/>
                <a:gd name="T10" fmla="*/ 405 w 440"/>
                <a:gd name="T11" fmla="*/ 29 h 1651"/>
                <a:gd name="T12" fmla="*/ 384 w 440"/>
                <a:gd name="T13" fmla="*/ 20 h 1651"/>
                <a:gd name="T14" fmla="*/ 356 w 440"/>
                <a:gd name="T15" fmla="*/ 14 h 1651"/>
                <a:gd name="T16" fmla="*/ 326 w 440"/>
                <a:gd name="T17" fmla="*/ 7 h 1651"/>
                <a:gd name="T18" fmla="*/ 292 w 440"/>
                <a:gd name="T19" fmla="*/ 3 h 1651"/>
                <a:gd name="T20" fmla="*/ 256 w 440"/>
                <a:gd name="T21" fmla="*/ 1 h 1651"/>
                <a:gd name="T22" fmla="*/ 219 w 440"/>
                <a:gd name="T23" fmla="*/ 0 h 1651"/>
                <a:gd name="T24" fmla="*/ 185 w 440"/>
                <a:gd name="T25" fmla="*/ 1 h 1651"/>
                <a:gd name="T26" fmla="*/ 152 w 440"/>
                <a:gd name="T27" fmla="*/ 3 h 1651"/>
                <a:gd name="T28" fmla="*/ 119 w 440"/>
                <a:gd name="T29" fmla="*/ 7 h 1651"/>
                <a:gd name="T30" fmla="*/ 90 w 440"/>
                <a:gd name="T31" fmla="*/ 14 h 1651"/>
                <a:gd name="T32" fmla="*/ 64 w 440"/>
                <a:gd name="T33" fmla="*/ 20 h 1651"/>
                <a:gd name="T34" fmla="*/ 42 w 440"/>
                <a:gd name="T35" fmla="*/ 28 h 1651"/>
                <a:gd name="T36" fmla="*/ 23 w 440"/>
                <a:gd name="T37" fmla="*/ 37 h 1651"/>
                <a:gd name="T38" fmla="*/ 11 w 440"/>
                <a:gd name="T39" fmla="*/ 48 h 1651"/>
                <a:gd name="T40" fmla="*/ 3 w 440"/>
                <a:gd name="T41" fmla="*/ 57 h 1651"/>
                <a:gd name="T42" fmla="*/ 0 w 440"/>
                <a:gd name="T43" fmla="*/ 68 h 1651"/>
                <a:gd name="T44" fmla="*/ 0 w 440"/>
                <a:gd name="T45" fmla="*/ 1583 h 1651"/>
                <a:gd name="T46" fmla="*/ 3 w 440"/>
                <a:gd name="T47" fmla="*/ 1594 h 1651"/>
                <a:gd name="T48" fmla="*/ 11 w 440"/>
                <a:gd name="T49" fmla="*/ 1605 h 1651"/>
                <a:gd name="T50" fmla="*/ 23 w 440"/>
                <a:gd name="T51" fmla="*/ 1614 h 1651"/>
                <a:gd name="T52" fmla="*/ 42 w 440"/>
                <a:gd name="T53" fmla="*/ 1623 h 1651"/>
                <a:gd name="T54" fmla="*/ 64 w 440"/>
                <a:gd name="T55" fmla="*/ 1631 h 1651"/>
                <a:gd name="T56" fmla="*/ 90 w 440"/>
                <a:gd name="T57" fmla="*/ 1639 h 1651"/>
                <a:gd name="T58" fmla="*/ 119 w 440"/>
                <a:gd name="T59" fmla="*/ 1643 h 1651"/>
                <a:gd name="T60" fmla="*/ 152 w 440"/>
                <a:gd name="T61" fmla="*/ 1648 h 1651"/>
                <a:gd name="T62" fmla="*/ 185 w 440"/>
                <a:gd name="T63" fmla="*/ 1651 h 1651"/>
                <a:gd name="T64" fmla="*/ 219 w 440"/>
                <a:gd name="T65" fmla="*/ 1651 h 1651"/>
                <a:gd name="T66" fmla="*/ 253 w 440"/>
                <a:gd name="T67" fmla="*/ 1651 h 1651"/>
                <a:gd name="T68" fmla="*/ 287 w 440"/>
                <a:gd name="T69" fmla="*/ 1648 h 1651"/>
                <a:gd name="T70" fmla="*/ 318 w 440"/>
                <a:gd name="T71" fmla="*/ 1643 h 1651"/>
                <a:gd name="T72" fmla="*/ 348 w 440"/>
                <a:gd name="T73" fmla="*/ 1639 h 1651"/>
                <a:gd name="T74" fmla="*/ 374 w 440"/>
                <a:gd name="T75" fmla="*/ 1631 h 1651"/>
                <a:gd name="T76" fmla="*/ 398 w 440"/>
                <a:gd name="T77" fmla="*/ 1623 h 1651"/>
                <a:gd name="T78" fmla="*/ 415 w 440"/>
                <a:gd name="T79" fmla="*/ 1614 h 1651"/>
                <a:gd name="T80" fmla="*/ 429 w 440"/>
                <a:gd name="T81" fmla="*/ 1605 h 1651"/>
                <a:gd name="T82" fmla="*/ 436 w 440"/>
                <a:gd name="T83" fmla="*/ 1594 h 1651"/>
                <a:gd name="T84" fmla="*/ 440 w 440"/>
                <a:gd name="T85" fmla="*/ 1583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0" h="1651">
                  <a:moveTo>
                    <a:pt x="440" y="1583"/>
                  </a:moveTo>
                  <a:lnTo>
                    <a:pt x="440" y="68"/>
                  </a:lnTo>
                  <a:lnTo>
                    <a:pt x="440" y="59"/>
                  </a:lnTo>
                  <a:lnTo>
                    <a:pt x="433" y="48"/>
                  </a:lnTo>
                  <a:lnTo>
                    <a:pt x="422" y="39"/>
                  </a:lnTo>
                  <a:lnTo>
                    <a:pt x="405" y="29"/>
                  </a:lnTo>
                  <a:lnTo>
                    <a:pt x="384" y="20"/>
                  </a:lnTo>
                  <a:lnTo>
                    <a:pt x="356" y="14"/>
                  </a:lnTo>
                  <a:lnTo>
                    <a:pt x="326" y="7"/>
                  </a:lnTo>
                  <a:lnTo>
                    <a:pt x="292" y="3"/>
                  </a:lnTo>
                  <a:lnTo>
                    <a:pt x="256" y="1"/>
                  </a:lnTo>
                  <a:lnTo>
                    <a:pt x="219" y="0"/>
                  </a:lnTo>
                  <a:lnTo>
                    <a:pt x="185" y="1"/>
                  </a:lnTo>
                  <a:lnTo>
                    <a:pt x="152" y="3"/>
                  </a:lnTo>
                  <a:lnTo>
                    <a:pt x="119" y="7"/>
                  </a:lnTo>
                  <a:lnTo>
                    <a:pt x="90" y="14"/>
                  </a:lnTo>
                  <a:lnTo>
                    <a:pt x="64" y="20"/>
                  </a:lnTo>
                  <a:lnTo>
                    <a:pt x="42" y="28"/>
                  </a:lnTo>
                  <a:lnTo>
                    <a:pt x="23" y="37"/>
                  </a:lnTo>
                  <a:lnTo>
                    <a:pt x="11" y="48"/>
                  </a:lnTo>
                  <a:lnTo>
                    <a:pt x="3" y="57"/>
                  </a:lnTo>
                  <a:lnTo>
                    <a:pt x="0" y="68"/>
                  </a:lnTo>
                  <a:lnTo>
                    <a:pt x="0" y="1583"/>
                  </a:lnTo>
                  <a:lnTo>
                    <a:pt x="3" y="1594"/>
                  </a:lnTo>
                  <a:lnTo>
                    <a:pt x="11" y="1605"/>
                  </a:lnTo>
                  <a:lnTo>
                    <a:pt x="23" y="1614"/>
                  </a:lnTo>
                  <a:lnTo>
                    <a:pt x="42" y="1623"/>
                  </a:lnTo>
                  <a:lnTo>
                    <a:pt x="64" y="1631"/>
                  </a:lnTo>
                  <a:lnTo>
                    <a:pt x="90" y="1639"/>
                  </a:lnTo>
                  <a:lnTo>
                    <a:pt x="119" y="1643"/>
                  </a:lnTo>
                  <a:lnTo>
                    <a:pt x="152" y="1648"/>
                  </a:lnTo>
                  <a:lnTo>
                    <a:pt x="185" y="1651"/>
                  </a:lnTo>
                  <a:lnTo>
                    <a:pt x="219" y="1651"/>
                  </a:lnTo>
                  <a:lnTo>
                    <a:pt x="253" y="1651"/>
                  </a:lnTo>
                  <a:lnTo>
                    <a:pt x="287" y="1648"/>
                  </a:lnTo>
                  <a:lnTo>
                    <a:pt x="318" y="1643"/>
                  </a:lnTo>
                  <a:lnTo>
                    <a:pt x="348" y="1639"/>
                  </a:lnTo>
                  <a:lnTo>
                    <a:pt x="374" y="1631"/>
                  </a:lnTo>
                  <a:lnTo>
                    <a:pt x="398" y="1623"/>
                  </a:lnTo>
                  <a:lnTo>
                    <a:pt x="415" y="1614"/>
                  </a:lnTo>
                  <a:lnTo>
                    <a:pt x="429" y="1605"/>
                  </a:lnTo>
                  <a:lnTo>
                    <a:pt x="436" y="1594"/>
                  </a:lnTo>
                  <a:lnTo>
                    <a:pt x="440" y="1583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72" name="Rectangle 128"/>
            <p:cNvSpPr>
              <a:spLocks noChangeAspect="1" noChangeArrowheads="1"/>
            </p:cNvSpPr>
            <p:nvPr/>
          </p:nvSpPr>
          <p:spPr bwMode="auto">
            <a:xfrm>
              <a:off x="3954" y="3108"/>
              <a:ext cx="194" cy="31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73" name="Freeform 129"/>
            <p:cNvSpPr>
              <a:spLocks noChangeAspect="1"/>
            </p:cNvSpPr>
            <p:nvPr/>
          </p:nvSpPr>
          <p:spPr bwMode="auto">
            <a:xfrm>
              <a:off x="3954" y="3210"/>
              <a:ext cx="194" cy="404"/>
            </a:xfrm>
            <a:custGeom>
              <a:avLst/>
              <a:gdLst>
                <a:gd name="T0" fmla="*/ 0 w 440"/>
                <a:gd name="T1" fmla="*/ 0 h 919"/>
                <a:gd name="T2" fmla="*/ 440 w 440"/>
                <a:gd name="T3" fmla="*/ 0 h 919"/>
                <a:gd name="T4" fmla="*/ 0 w 440"/>
                <a:gd name="T5" fmla="*/ 919 h 919"/>
                <a:gd name="T6" fmla="*/ 440 w 440"/>
                <a:gd name="T7" fmla="*/ 919 h 919"/>
                <a:gd name="T8" fmla="*/ 0 w 440"/>
                <a:gd name="T9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919">
                  <a:moveTo>
                    <a:pt x="0" y="0"/>
                  </a:moveTo>
                  <a:lnTo>
                    <a:pt x="440" y="0"/>
                  </a:lnTo>
                  <a:lnTo>
                    <a:pt x="0" y="919"/>
                  </a:lnTo>
                  <a:lnTo>
                    <a:pt x="440" y="9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74" name="Freeform 130"/>
            <p:cNvSpPr>
              <a:spLocks noChangeAspect="1"/>
            </p:cNvSpPr>
            <p:nvPr/>
          </p:nvSpPr>
          <p:spPr bwMode="auto">
            <a:xfrm>
              <a:off x="2303" y="1165"/>
              <a:ext cx="439" cy="290"/>
            </a:xfrm>
            <a:custGeom>
              <a:avLst/>
              <a:gdLst>
                <a:gd name="T0" fmla="*/ 996 w 996"/>
                <a:gd name="T1" fmla="*/ 183 h 657"/>
                <a:gd name="T2" fmla="*/ 996 w 996"/>
                <a:gd name="T3" fmla="*/ 0 h 657"/>
                <a:gd name="T4" fmla="*/ 131 w 996"/>
                <a:gd name="T5" fmla="*/ 0 h 657"/>
                <a:gd name="T6" fmla="*/ 131 w 996"/>
                <a:gd name="T7" fmla="*/ 657 h 657"/>
                <a:gd name="T8" fmla="*/ 0 w 996"/>
                <a:gd name="T9" fmla="*/ 65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657">
                  <a:moveTo>
                    <a:pt x="996" y="183"/>
                  </a:moveTo>
                  <a:lnTo>
                    <a:pt x="996" y="0"/>
                  </a:lnTo>
                  <a:lnTo>
                    <a:pt x="131" y="0"/>
                  </a:lnTo>
                  <a:lnTo>
                    <a:pt x="131" y="657"/>
                  </a:lnTo>
                  <a:lnTo>
                    <a:pt x="0" y="65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75" name="Freeform 131"/>
            <p:cNvSpPr>
              <a:spLocks noChangeAspect="1"/>
            </p:cNvSpPr>
            <p:nvPr/>
          </p:nvSpPr>
          <p:spPr bwMode="auto">
            <a:xfrm>
              <a:off x="2264" y="1440"/>
              <a:ext cx="43" cy="29"/>
            </a:xfrm>
            <a:custGeom>
              <a:avLst/>
              <a:gdLst>
                <a:gd name="T0" fmla="*/ 98 w 98"/>
                <a:gd name="T1" fmla="*/ 65 h 65"/>
                <a:gd name="T2" fmla="*/ 0 w 98"/>
                <a:gd name="T3" fmla="*/ 32 h 65"/>
                <a:gd name="T4" fmla="*/ 98 w 98"/>
                <a:gd name="T5" fmla="*/ 0 h 65"/>
                <a:gd name="T6" fmla="*/ 98 w 9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98" y="65"/>
                  </a:moveTo>
                  <a:lnTo>
                    <a:pt x="0" y="32"/>
                  </a:lnTo>
                  <a:lnTo>
                    <a:pt x="98" y="0"/>
                  </a:lnTo>
                  <a:lnTo>
                    <a:pt x="98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76" name="Freeform 132"/>
            <p:cNvSpPr>
              <a:spLocks noChangeAspect="1"/>
            </p:cNvSpPr>
            <p:nvPr/>
          </p:nvSpPr>
          <p:spPr bwMode="auto">
            <a:xfrm>
              <a:off x="2258" y="1397"/>
              <a:ext cx="379" cy="116"/>
            </a:xfrm>
            <a:custGeom>
              <a:avLst/>
              <a:gdLst>
                <a:gd name="T0" fmla="*/ 0 w 862"/>
                <a:gd name="T1" fmla="*/ 262 h 262"/>
                <a:gd name="T2" fmla="*/ 862 w 862"/>
                <a:gd name="T3" fmla="*/ 262 h 262"/>
                <a:gd name="T4" fmla="*/ 862 w 862"/>
                <a:gd name="T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2" h="262">
                  <a:moveTo>
                    <a:pt x="0" y="262"/>
                  </a:moveTo>
                  <a:lnTo>
                    <a:pt x="862" y="262"/>
                  </a:lnTo>
                  <a:lnTo>
                    <a:pt x="86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77" name="Freeform 133"/>
            <p:cNvSpPr>
              <a:spLocks noChangeAspect="1"/>
            </p:cNvSpPr>
            <p:nvPr/>
          </p:nvSpPr>
          <p:spPr bwMode="auto">
            <a:xfrm>
              <a:off x="2623" y="1357"/>
              <a:ext cx="28" cy="43"/>
            </a:xfrm>
            <a:custGeom>
              <a:avLst/>
              <a:gdLst>
                <a:gd name="T0" fmla="*/ 0 w 65"/>
                <a:gd name="T1" fmla="*/ 98 h 98"/>
                <a:gd name="T2" fmla="*/ 32 w 65"/>
                <a:gd name="T3" fmla="*/ 0 h 98"/>
                <a:gd name="T4" fmla="*/ 65 w 65"/>
                <a:gd name="T5" fmla="*/ 98 h 98"/>
                <a:gd name="T6" fmla="*/ 0 w 65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8">
                  <a:moveTo>
                    <a:pt x="0" y="98"/>
                  </a:moveTo>
                  <a:lnTo>
                    <a:pt x="32" y="0"/>
                  </a:lnTo>
                  <a:lnTo>
                    <a:pt x="65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78" name="Freeform 134"/>
            <p:cNvSpPr>
              <a:spLocks noChangeAspect="1"/>
            </p:cNvSpPr>
            <p:nvPr/>
          </p:nvSpPr>
          <p:spPr bwMode="auto">
            <a:xfrm>
              <a:off x="2710" y="1351"/>
              <a:ext cx="129" cy="461"/>
            </a:xfrm>
            <a:custGeom>
              <a:avLst/>
              <a:gdLst>
                <a:gd name="T0" fmla="*/ 0 w 295"/>
                <a:gd name="T1" fmla="*/ 1045 h 1045"/>
                <a:gd name="T2" fmla="*/ 295 w 295"/>
                <a:gd name="T3" fmla="*/ 1045 h 1045"/>
                <a:gd name="T4" fmla="*/ 295 w 295"/>
                <a:gd name="T5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5" h="1045">
                  <a:moveTo>
                    <a:pt x="0" y="1045"/>
                  </a:moveTo>
                  <a:lnTo>
                    <a:pt x="295" y="1045"/>
                  </a:lnTo>
                  <a:lnTo>
                    <a:pt x="29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79" name="Freeform 135"/>
            <p:cNvSpPr>
              <a:spLocks noChangeAspect="1"/>
            </p:cNvSpPr>
            <p:nvPr/>
          </p:nvSpPr>
          <p:spPr bwMode="auto">
            <a:xfrm>
              <a:off x="2670" y="1797"/>
              <a:ext cx="43" cy="29"/>
            </a:xfrm>
            <a:custGeom>
              <a:avLst/>
              <a:gdLst>
                <a:gd name="T0" fmla="*/ 98 w 98"/>
                <a:gd name="T1" fmla="*/ 65 h 65"/>
                <a:gd name="T2" fmla="*/ 0 w 98"/>
                <a:gd name="T3" fmla="*/ 32 h 65"/>
                <a:gd name="T4" fmla="*/ 98 w 98"/>
                <a:gd name="T5" fmla="*/ 0 h 65"/>
                <a:gd name="T6" fmla="*/ 98 w 9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98" y="65"/>
                  </a:moveTo>
                  <a:lnTo>
                    <a:pt x="0" y="32"/>
                  </a:lnTo>
                  <a:lnTo>
                    <a:pt x="98" y="0"/>
                  </a:lnTo>
                  <a:lnTo>
                    <a:pt x="98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80" name="Line 136"/>
            <p:cNvSpPr>
              <a:spLocks noChangeAspect="1" noChangeShapeType="1"/>
            </p:cNvSpPr>
            <p:nvPr/>
          </p:nvSpPr>
          <p:spPr bwMode="auto">
            <a:xfrm flipH="1">
              <a:off x="2303" y="1755"/>
              <a:ext cx="3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81" name="Freeform 137"/>
            <p:cNvSpPr>
              <a:spLocks noChangeAspect="1"/>
            </p:cNvSpPr>
            <p:nvPr/>
          </p:nvSpPr>
          <p:spPr bwMode="auto">
            <a:xfrm>
              <a:off x="2264" y="1740"/>
              <a:ext cx="43" cy="29"/>
            </a:xfrm>
            <a:custGeom>
              <a:avLst/>
              <a:gdLst>
                <a:gd name="T0" fmla="*/ 98 w 98"/>
                <a:gd name="T1" fmla="*/ 65 h 65"/>
                <a:gd name="T2" fmla="*/ 0 w 98"/>
                <a:gd name="T3" fmla="*/ 32 h 65"/>
                <a:gd name="T4" fmla="*/ 98 w 98"/>
                <a:gd name="T5" fmla="*/ 0 h 65"/>
                <a:gd name="T6" fmla="*/ 98 w 9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98" y="65"/>
                  </a:moveTo>
                  <a:lnTo>
                    <a:pt x="0" y="32"/>
                  </a:lnTo>
                  <a:lnTo>
                    <a:pt x="98" y="0"/>
                  </a:lnTo>
                  <a:lnTo>
                    <a:pt x="98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82" name="Line 138"/>
            <p:cNvSpPr>
              <a:spLocks noChangeAspect="1" noChangeShapeType="1"/>
            </p:cNvSpPr>
            <p:nvPr/>
          </p:nvSpPr>
          <p:spPr bwMode="auto">
            <a:xfrm>
              <a:off x="1831" y="1440"/>
              <a:ext cx="16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83" name="Freeform 139"/>
            <p:cNvSpPr>
              <a:spLocks noChangeAspect="1"/>
            </p:cNvSpPr>
            <p:nvPr/>
          </p:nvSpPr>
          <p:spPr bwMode="auto">
            <a:xfrm>
              <a:off x="1792" y="1426"/>
              <a:ext cx="43" cy="29"/>
            </a:xfrm>
            <a:custGeom>
              <a:avLst/>
              <a:gdLst>
                <a:gd name="T0" fmla="*/ 98 w 98"/>
                <a:gd name="T1" fmla="*/ 65 h 65"/>
                <a:gd name="T2" fmla="*/ 0 w 98"/>
                <a:gd name="T3" fmla="*/ 33 h 65"/>
                <a:gd name="T4" fmla="*/ 98 w 98"/>
                <a:gd name="T5" fmla="*/ 0 h 65"/>
                <a:gd name="T6" fmla="*/ 98 w 9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98" y="65"/>
                  </a:moveTo>
                  <a:lnTo>
                    <a:pt x="0" y="33"/>
                  </a:lnTo>
                  <a:lnTo>
                    <a:pt x="98" y="0"/>
                  </a:lnTo>
                  <a:lnTo>
                    <a:pt x="98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84" name="Freeform 140"/>
            <p:cNvSpPr>
              <a:spLocks noChangeAspect="1"/>
            </p:cNvSpPr>
            <p:nvPr/>
          </p:nvSpPr>
          <p:spPr bwMode="auto">
            <a:xfrm>
              <a:off x="1495" y="1186"/>
              <a:ext cx="145" cy="209"/>
            </a:xfrm>
            <a:custGeom>
              <a:avLst/>
              <a:gdLst>
                <a:gd name="T0" fmla="*/ 0 w 329"/>
                <a:gd name="T1" fmla="*/ 474 h 474"/>
                <a:gd name="T2" fmla="*/ 0 w 329"/>
                <a:gd name="T3" fmla="*/ 0 h 474"/>
                <a:gd name="T4" fmla="*/ 329 w 329"/>
                <a:gd name="T5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" h="474">
                  <a:moveTo>
                    <a:pt x="0" y="474"/>
                  </a:moveTo>
                  <a:lnTo>
                    <a:pt x="0" y="0"/>
                  </a:lnTo>
                  <a:lnTo>
                    <a:pt x="32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85" name="Freeform 141"/>
            <p:cNvSpPr>
              <a:spLocks noChangeAspect="1"/>
            </p:cNvSpPr>
            <p:nvPr/>
          </p:nvSpPr>
          <p:spPr bwMode="auto">
            <a:xfrm>
              <a:off x="1676" y="1190"/>
              <a:ext cx="439" cy="125"/>
            </a:xfrm>
            <a:custGeom>
              <a:avLst/>
              <a:gdLst>
                <a:gd name="T0" fmla="*/ 0 w 996"/>
                <a:gd name="T1" fmla="*/ 0 h 284"/>
                <a:gd name="T2" fmla="*/ 996 w 996"/>
                <a:gd name="T3" fmla="*/ 0 h 284"/>
                <a:gd name="T4" fmla="*/ 996 w 996"/>
                <a:gd name="T5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6" h="284">
                  <a:moveTo>
                    <a:pt x="0" y="0"/>
                  </a:moveTo>
                  <a:lnTo>
                    <a:pt x="996" y="0"/>
                  </a:lnTo>
                  <a:lnTo>
                    <a:pt x="996" y="28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86" name="Freeform 142"/>
            <p:cNvSpPr>
              <a:spLocks noChangeAspect="1"/>
            </p:cNvSpPr>
            <p:nvPr/>
          </p:nvSpPr>
          <p:spPr bwMode="auto">
            <a:xfrm>
              <a:off x="2101" y="1311"/>
              <a:ext cx="29" cy="43"/>
            </a:xfrm>
            <a:custGeom>
              <a:avLst/>
              <a:gdLst>
                <a:gd name="T0" fmla="*/ 65 w 65"/>
                <a:gd name="T1" fmla="*/ 0 h 97"/>
                <a:gd name="T2" fmla="*/ 33 w 65"/>
                <a:gd name="T3" fmla="*/ 97 h 97"/>
                <a:gd name="T4" fmla="*/ 0 w 65"/>
                <a:gd name="T5" fmla="*/ 0 h 97"/>
                <a:gd name="T6" fmla="*/ 65 w 6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7">
                  <a:moveTo>
                    <a:pt x="65" y="0"/>
                  </a:moveTo>
                  <a:lnTo>
                    <a:pt x="33" y="97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87" name="Freeform 143"/>
            <p:cNvSpPr>
              <a:spLocks noChangeAspect="1"/>
            </p:cNvSpPr>
            <p:nvPr/>
          </p:nvSpPr>
          <p:spPr bwMode="auto">
            <a:xfrm>
              <a:off x="144" y="1076"/>
              <a:ext cx="1511" cy="315"/>
            </a:xfrm>
            <a:custGeom>
              <a:avLst/>
              <a:gdLst>
                <a:gd name="T0" fmla="*/ 3670 w 3670"/>
                <a:gd name="T1" fmla="*/ 716 h 716"/>
                <a:gd name="T2" fmla="*/ 3670 w 3670"/>
                <a:gd name="T3" fmla="*/ 0 h 716"/>
                <a:gd name="T4" fmla="*/ 0 w 3670"/>
                <a:gd name="T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0" h="716">
                  <a:moveTo>
                    <a:pt x="3670" y="716"/>
                  </a:moveTo>
                  <a:lnTo>
                    <a:pt x="367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88" name="Freeform 144"/>
            <p:cNvSpPr>
              <a:spLocks noChangeAspect="1"/>
            </p:cNvSpPr>
            <p:nvPr/>
          </p:nvSpPr>
          <p:spPr bwMode="auto">
            <a:xfrm>
              <a:off x="144" y="1062"/>
              <a:ext cx="43" cy="28"/>
            </a:xfrm>
            <a:custGeom>
              <a:avLst/>
              <a:gdLst>
                <a:gd name="T0" fmla="*/ 97 w 97"/>
                <a:gd name="T1" fmla="*/ 65 h 65"/>
                <a:gd name="T2" fmla="*/ 0 w 97"/>
                <a:gd name="T3" fmla="*/ 32 h 65"/>
                <a:gd name="T4" fmla="*/ 97 w 97"/>
                <a:gd name="T5" fmla="*/ 0 h 65"/>
                <a:gd name="T6" fmla="*/ 97 w 97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65">
                  <a:moveTo>
                    <a:pt x="97" y="65"/>
                  </a:moveTo>
                  <a:lnTo>
                    <a:pt x="0" y="32"/>
                  </a:lnTo>
                  <a:lnTo>
                    <a:pt x="97" y="0"/>
                  </a:lnTo>
                  <a:lnTo>
                    <a:pt x="97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89" name="Rectangle 145"/>
            <p:cNvSpPr>
              <a:spLocks noChangeAspect="1" noChangeArrowheads="1"/>
            </p:cNvSpPr>
            <p:nvPr/>
          </p:nvSpPr>
          <p:spPr bwMode="auto">
            <a:xfrm>
              <a:off x="159" y="1008"/>
              <a:ext cx="79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Export Steam (15 bars)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1890" name="Freeform 146"/>
            <p:cNvSpPr>
              <a:spLocks noChangeAspect="1"/>
            </p:cNvSpPr>
            <p:nvPr/>
          </p:nvSpPr>
          <p:spPr bwMode="auto">
            <a:xfrm>
              <a:off x="1166" y="1456"/>
              <a:ext cx="244" cy="235"/>
            </a:xfrm>
            <a:custGeom>
              <a:avLst/>
              <a:gdLst>
                <a:gd name="T0" fmla="*/ 0 w 553"/>
                <a:gd name="T1" fmla="*/ 533 h 533"/>
                <a:gd name="T2" fmla="*/ 0 w 553"/>
                <a:gd name="T3" fmla="*/ 0 h 533"/>
                <a:gd name="T4" fmla="*/ 553 w 553"/>
                <a:gd name="T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3" h="533">
                  <a:moveTo>
                    <a:pt x="0" y="533"/>
                  </a:moveTo>
                  <a:lnTo>
                    <a:pt x="0" y="0"/>
                  </a:lnTo>
                  <a:lnTo>
                    <a:pt x="55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91" name="Freeform 147"/>
            <p:cNvSpPr>
              <a:spLocks noChangeAspect="1"/>
            </p:cNvSpPr>
            <p:nvPr/>
          </p:nvSpPr>
          <p:spPr bwMode="auto">
            <a:xfrm>
              <a:off x="1406" y="1442"/>
              <a:ext cx="43" cy="29"/>
            </a:xfrm>
            <a:custGeom>
              <a:avLst/>
              <a:gdLst>
                <a:gd name="T0" fmla="*/ 0 w 98"/>
                <a:gd name="T1" fmla="*/ 0 h 65"/>
                <a:gd name="T2" fmla="*/ 98 w 98"/>
                <a:gd name="T3" fmla="*/ 32 h 65"/>
                <a:gd name="T4" fmla="*/ 0 w 98"/>
                <a:gd name="T5" fmla="*/ 65 h 65"/>
                <a:gd name="T6" fmla="*/ 0 w 9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0" y="0"/>
                  </a:moveTo>
                  <a:lnTo>
                    <a:pt x="98" y="32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92" name="Freeform 148"/>
            <p:cNvSpPr>
              <a:spLocks noChangeAspect="1"/>
            </p:cNvSpPr>
            <p:nvPr/>
          </p:nvSpPr>
          <p:spPr bwMode="auto">
            <a:xfrm>
              <a:off x="754" y="1833"/>
              <a:ext cx="297" cy="220"/>
            </a:xfrm>
            <a:custGeom>
              <a:avLst/>
              <a:gdLst>
                <a:gd name="T0" fmla="*/ 0 w 672"/>
                <a:gd name="T1" fmla="*/ 499 h 499"/>
                <a:gd name="T2" fmla="*/ 0 w 672"/>
                <a:gd name="T3" fmla="*/ 0 h 499"/>
                <a:gd name="T4" fmla="*/ 672 w 672"/>
                <a:gd name="T5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499">
                  <a:moveTo>
                    <a:pt x="0" y="499"/>
                  </a:moveTo>
                  <a:lnTo>
                    <a:pt x="0" y="0"/>
                  </a:lnTo>
                  <a:lnTo>
                    <a:pt x="67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93" name="Freeform 149"/>
            <p:cNvSpPr>
              <a:spLocks noChangeAspect="1"/>
            </p:cNvSpPr>
            <p:nvPr/>
          </p:nvSpPr>
          <p:spPr bwMode="auto">
            <a:xfrm>
              <a:off x="1047" y="1819"/>
              <a:ext cx="44" cy="29"/>
            </a:xfrm>
            <a:custGeom>
              <a:avLst/>
              <a:gdLst>
                <a:gd name="T0" fmla="*/ 0 w 97"/>
                <a:gd name="T1" fmla="*/ 0 h 65"/>
                <a:gd name="T2" fmla="*/ 97 w 97"/>
                <a:gd name="T3" fmla="*/ 32 h 65"/>
                <a:gd name="T4" fmla="*/ 0 w 97"/>
                <a:gd name="T5" fmla="*/ 65 h 65"/>
                <a:gd name="T6" fmla="*/ 0 w 97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65">
                  <a:moveTo>
                    <a:pt x="0" y="0"/>
                  </a:moveTo>
                  <a:lnTo>
                    <a:pt x="97" y="32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94" name="Line 150"/>
            <p:cNvSpPr>
              <a:spLocks noChangeAspect="1" noChangeShapeType="1"/>
            </p:cNvSpPr>
            <p:nvPr/>
          </p:nvSpPr>
          <p:spPr bwMode="auto">
            <a:xfrm>
              <a:off x="144" y="2231"/>
              <a:ext cx="26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95" name="Freeform 151"/>
            <p:cNvSpPr>
              <a:spLocks noChangeAspect="1"/>
            </p:cNvSpPr>
            <p:nvPr/>
          </p:nvSpPr>
          <p:spPr bwMode="auto">
            <a:xfrm>
              <a:off x="401" y="2216"/>
              <a:ext cx="43" cy="29"/>
            </a:xfrm>
            <a:custGeom>
              <a:avLst/>
              <a:gdLst>
                <a:gd name="T0" fmla="*/ 0 w 98"/>
                <a:gd name="T1" fmla="*/ 0 h 66"/>
                <a:gd name="T2" fmla="*/ 98 w 98"/>
                <a:gd name="T3" fmla="*/ 33 h 66"/>
                <a:gd name="T4" fmla="*/ 0 w 98"/>
                <a:gd name="T5" fmla="*/ 66 h 66"/>
                <a:gd name="T6" fmla="*/ 0 w 9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6">
                  <a:moveTo>
                    <a:pt x="0" y="0"/>
                  </a:moveTo>
                  <a:lnTo>
                    <a:pt x="98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96" name="Rectangle 152"/>
            <p:cNvSpPr>
              <a:spLocks noChangeAspect="1" noChangeArrowheads="1"/>
            </p:cNvSpPr>
            <p:nvPr/>
          </p:nvSpPr>
          <p:spPr bwMode="auto">
            <a:xfrm>
              <a:off x="159" y="2162"/>
              <a:ext cx="31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Ammonia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1897" name="Line 153"/>
            <p:cNvSpPr>
              <a:spLocks noChangeAspect="1" noChangeShapeType="1"/>
            </p:cNvSpPr>
            <p:nvPr/>
          </p:nvSpPr>
          <p:spPr bwMode="auto">
            <a:xfrm flipH="1">
              <a:off x="192" y="2619"/>
              <a:ext cx="30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98" name="Freeform 154"/>
            <p:cNvSpPr>
              <a:spLocks noChangeAspect="1"/>
            </p:cNvSpPr>
            <p:nvPr/>
          </p:nvSpPr>
          <p:spPr bwMode="auto">
            <a:xfrm>
              <a:off x="149" y="2605"/>
              <a:ext cx="43" cy="28"/>
            </a:xfrm>
            <a:custGeom>
              <a:avLst/>
              <a:gdLst>
                <a:gd name="T0" fmla="*/ 98 w 98"/>
                <a:gd name="T1" fmla="*/ 66 h 66"/>
                <a:gd name="T2" fmla="*/ 0 w 98"/>
                <a:gd name="T3" fmla="*/ 33 h 66"/>
                <a:gd name="T4" fmla="*/ 98 w 98"/>
                <a:gd name="T5" fmla="*/ 0 h 66"/>
                <a:gd name="T6" fmla="*/ 98 w 98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6">
                  <a:moveTo>
                    <a:pt x="98" y="66"/>
                  </a:moveTo>
                  <a:lnTo>
                    <a:pt x="0" y="33"/>
                  </a:lnTo>
                  <a:lnTo>
                    <a:pt x="98" y="0"/>
                  </a:lnTo>
                  <a:lnTo>
                    <a:pt x="9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899" name="Rectangle 155"/>
            <p:cNvSpPr>
              <a:spLocks noChangeAspect="1" noChangeArrowheads="1"/>
            </p:cNvSpPr>
            <p:nvPr/>
          </p:nvSpPr>
          <p:spPr bwMode="auto">
            <a:xfrm>
              <a:off x="159" y="2545"/>
              <a:ext cx="39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Condensate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1900" name="Line 156"/>
            <p:cNvSpPr>
              <a:spLocks noChangeAspect="1" noChangeShapeType="1"/>
            </p:cNvSpPr>
            <p:nvPr/>
          </p:nvSpPr>
          <p:spPr bwMode="auto">
            <a:xfrm>
              <a:off x="680" y="2619"/>
              <a:ext cx="16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01" name="Freeform 157"/>
            <p:cNvSpPr>
              <a:spLocks noChangeAspect="1"/>
            </p:cNvSpPr>
            <p:nvPr/>
          </p:nvSpPr>
          <p:spPr bwMode="auto">
            <a:xfrm>
              <a:off x="640" y="2605"/>
              <a:ext cx="44" cy="28"/>
            </a:xfrm>
            <a:custGeom>
              <a:avLst/>
              <a:gdLst>
                <a:gd name="T0" fmla="*/ 98 w 98"/>
                <a:gd name="T1" fmla="*/ 66 h 66"/>
                <a:gd name="T2" fmla="*/ 0 w 98"/>
                <a:gd name="T3" fmla="*/ 33 h 66"/>
                <a:gd name="T4" fmla="*/ 98 w 98"/>
                <a:gd name="T5" fmla="*/ 0 h 66"/>
                <a:gd name="T6" fmla="*/ 98 w 98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6">
                  <a:moveTo>
                    <a:pt x="98" y="66"/>
                  </a:moveTo>
                  <a:lnTo>
                    <a:pt x="0" y="33"/>
                  </a:lnTo>
                  <a:lnTo>
                    <a:pt x="98" y="0"/>
                  </a:lnTo>
                  <a:lnTo>
                    <a:pt x="9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02" name="Line 158"/>
            <p:cNvSpPr>
              <a:spLocks noChangeAspect="1" noChangeShapeType="1"/>
            </p:cNvSpPr>
            <p:nvPr/>
          </p:nvSpPr>
          <p:spPr bwMode="auto">
            <a:xfrm>
              <a:off x="144" y="3077"/>
              <a:ext cx="17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03" name="Freeform 159"/>
            <p:cNvSpPr>
              <a:spLocks noChangeAspect="1"/>
            </p:cNvSpPr>
            <p:nvPr/>
          </p:nvSpPr>
          <p:spPr bwMode="auto">
            <a:xfrm>
              <a:off x="315" y="3062"/>
              <a:ext cx="44" cy="29"/>
            </a:xfrm>
            <a:custGeom>
              <a:avLst/>
              <a:gdLst>
                <a:gd name="T0" fmla="*/ 0 w 98"/>
                <a:gd name="T1" fmla="*/ 0 h 65"/>
                <a:gd name="T2" fmla="*/ 98 w 98"/>
                <a:gd name="T3" fmla="*/ 32 h 65"/>
                <a:gd name="T4" fmla="*/ 0 w 98"/>
                <a:gd name="T5" fmla="*/ 65 h 65"/>
                <a:gd name="T6" fmla="*/ 0 w 9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0" y="0"/>
                  </a:moveTo>
                  <a:lnTo>
                    <a:pt x="98" y="32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04" name="Line 160"/>
            <p:cNvSpPr>
              <a:spLocks noChangeAspect="1" noChangeShapeType="1"/>
            </p:cNvSpPr>
            <p:nvPr/>
          </p:nvSpPr>
          <p:spPr bwMode="auto">
            <a:xfrm>
              <a:off x="524" y="3077"/>
              <a:ext cx="28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05" name="Freeform 161"/>
            <p:cNvSpPr>
              <a:spLocks noChangeAspect="1"/>
            </p:cNvSpPr>
            <p:nvPr/>
          </p:nvSpPr>
          <p:spPr bwMode="auto">
            <a:xfrm>
              <a:off x="805" y="3062"/>
              <a:ext cx="43" cy="29"/>
            </a:xfrm>
            <a:custGeom>
              <a:avLst/>
              <a:gdLst>
                <a:gd name="T0" fmla="*/ 0 w 98"/>
                <a:gd name="T1" fmla="*/ 0 h 65"/>
                <a:gd name="T2" fmla="*/ 98 w 98"/>
                <a:gd name="T3" fmla="*/ 32 h 65"/>
                <a:gd name="T4" fmla="*/ 0 w 98"/>
                <a:gd name="T5" fmla="*/ 65 h 65"/>
                <a:gd name="T6" fmla="*/ 0 w 9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0" y="0"/>
                  </a:moveTo>
                  <a:lnTo>
                    <a:pt x="98" y="32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06" name="Rectangle 162"/>
            <p:cNvSpPr>
              <a:spLocks noChangeAspect="1" noChangeArrowheads="1"/>
            </p:cNvSpPr>
            <p:nvPr/>
          </p:nvSpPr>
          <p:spPr bwMode="auto">
            <a:xfrm>
              <a:off x="159" y="3011"/>
              <a:ext cx="10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Air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1907" name="Line 163"/>
            <p:cNvSpPr>
              <a:spLocks noChangeAspect="1" noChangeShapeType="1"/>
            </p:cNvSpPr>
            <p:nvPr/>
          </p:nvSpPr>
          <p:spPr bwMode="auto">
            <a:xfrm>
              <a:off x="144" y="3356"/>
              <a:ext cx="28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08" name="Freeform 164"/>
            <p:cNvSpPr>
              <a:spLocks noChangeAspect="1"/>
            </p:cNvSpPr>
            <p:nvPr/>
          </p:nvSpPr>
          <p:spPr bwMode="auto">
            <a:xfrm>
              <a:off x="423" y="3341"/>
              <a:ext cx="43" cy="29"/>
            </a:xfrm>
            <a:custGeom>
              <a:avLst/>
              <a:gdLst>
                <a:gd name="T0" fmla="*/ 0 w 98"/>
                <a:gd name="T1" fmla="*/ 0 h 65"/>
                <a:gd name="T2" fmla="*/ 98 w 98"/>
                <a:gd name="T3" fmla="*/ 32 h 65"/>
                <a:gd name="T4" fmla="*/ 0 w 98"/>
                <a:gd name="T5" fmla="*/ 65 h 65"/>
                <a:gd name="T6" fmla="*/ 0 w 9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0" y="0"/>
                  </a:moveTo>
                  <a:lnTo>
                    <a:pt x="98" y="32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09" name="Line 165"/>
            <p:cNvSpPr>
              <a:spLocks noChangeAspect="1" noChangeShapeType="1"/>
            </p:cNvSpPr>
            <p:nvPr/>
          </p:nvSpPr>
          <p:spPr bwMode="auto">
            <a:xfrm>
              <a:off x="932" y="3306"/>
              <a:ext cx="109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10" name="Freeform 166"/>
            <p:cNvSpPr>
              <a:spLocks noChangeAspect="1"/>
            </p:cNvSpPr>
            <p:nvPr/>
          </p:nvSpPr>
          <p:spPr bwMode="auto">
            <a:xfrm>
              <a:off x="2020" y="3292"/>
              <a:ext cx="43" cy="28"/>
            </a:xfrm>
            <a:custGeom>
              <a:avLst/>
              <a:gdLst>
                <a:gd name="T0" fmla="*/ 0 w 98"/>
                <a:gd name="T1" fmla="*/ 0 h 65"/>
                <a:gd name="T2" fmla="*/ 98 w 98"/>
                <a:gd name="T3" fmla="*/ 33 h 65"/>
                <a:gd name="T4" fmla="*/ 0 w 98"/>
                <a:gd name="T5" fmla="*/ 65 h 65"/>
                <a:gd name="T6" fmla="*/ 0 w 9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0" y="0"/>
                  </a:moveTo>
                  <a:lnTo>
                    <a:pt x="98" y="33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11" name="Line 167"/>
            <p:cNvSpPr>
              <a:spLocks noChangeAspect="1" noChangeShapeType="1"/>
            </p:cNvSpPr>
            <p:nvPr/>
          </p:nvSpPr>
          <p:spPr bwMode="auto">
            <a:xfrm flipH="1">
              <a:off x="1004" y="3623"/>
              <a:ext cx="35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12" name="Freeform 168"/>
            <p:cNvSpPr>
              <a:spLocks noChangeAspect="1"/>
            </p:cNvSpPr>
            <p:nvPr/>
          </p:nvSpPr>
          <p:spPr bwMode="auto">
            <a:xfrm>
              <a:off x="965" y="3608"/>
              <a:ext cx="43" cy="29"/>
            </a:xfrm>
            <a:custGeom>
              <a:avLst/>
              <a:gdLst>
                <a:gd name="T0" fmla="*/ 98 w 98"/>
                <a:gd name="T1" fmla="*/ 65 h 65"/>
                <a:gd name="T2" fmla="*/ 0 w 98"/>
                <a:gd name="T3" fmla="*/ 32 h 65"/>
                <a:gd name="T4" fmla="*/ 98 w 98"/>
                <a:gd name="T5" fmla="*/ 0 h 65"/>
                <a:gd name="T6" fmla="*/ 98 w 9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98" y="65"/>
                  </a:moveTo>
                  <a:lnTo>
                    <a:pt x="0" y="32"/>
                  </a:lnTo>
                  <a:lnTo>
                    <a:pt x="98" y="0"/>
                  </a:lnTo>
                  <a:lnTo>
                    <a:pt x="98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13" name="Freeform 169"/>
            <p:cNvSpPr>
              <a:spLocks noChangeAspect="1"/>
            </p:cNvSpPr>
            <p:nvPr/>
          </p:nvSpPr>
          <p:spPr bwMode="auto">
            <a:xfrm>
              <a:off x="1433" y="3699"/>
              <a:ext cx="599" cy="90"/>
            </a:xfrm>
            <a:custGeom>
              <a:avLst/>
              <a:gdLst>
                <a:gd name="T0" fmla="*/ 0 w 1359"/>
                <a:gd name="T1" fmla="*/ 0 h 205"/>
                <a:gd name="T2" fmla="*/ 0 w 1359"/>
                <a:gd name="T3" fmla="*/ 205 h 205"/>
                <a:gd name="T4" fmla="*/ 1359 w 135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9" h="205">
                  <a:moveTo>
                    <a:pt x="0" y="0"/>
                  </a:moveTo>
                  <a:lnTo>
                    <a:pt x="0" y="205"/>
                  </a:lnTo>
                  <a:lnTo>
                    <a:pt x="1359" y="20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14" name="Freeform 170"/>
            <p:cNvSpPr>
              <a:spLocks noChangeAspect="1"/>
            </p:cNvSpPr>
            <p:nvPr/>
          </p:nvSpPr>
          <p:spPr bwMode="auto">
            <a:xfrm>
              <a:off x="2029" y="3775"/>
              <a:ext cx="43" cy="29"/>
            </a:xfrm>
            <a:custGeom>
              <a:avLst/>
              <a:gdLst>
                <a:gd name="T0" fmla="*/ 0 w 98"/>
                <a:gd name="T1" fmla="*/ 0 h 65"/>
                <a:gd name="T2" fmla="*/ 98 w 98"/>
                <a:gd name="T3" fmla="*/ 33 h 65"/>
                <a:gd name="T4" fmla="*/ 0 w 98"/>
                <a:gd name="T5" fmla="*/ 65 h 65"/>
                <a:gd name="T6" fmla="*/ 0 w 9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0" y="0"/>
                  </a:moveTo>
                  <a:lnTo>
                    <a:pt x="98" y="33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15" name="Line 171"/>
            <p:cNvSpPr>
              <a:spLocks noChangeAspect="1" noChangeShapeType="1"/>
            </p:cNvSpPr>
            <p:nvPr/>
          </p:nvSpPr>
          <p:spPr bwMode="auto">
            <a:xfrm flipH="1">
              <a:off x="144" y="4048"/>
              <a:ext cx="704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16" name="Freeform 172"/>
            <p:cNvSpPr>
              <a:spLocks noChangeAspect="1"/>
            </p:cNvSpPr>
            <p:nvPr/>
          </p:nvSpPr>
          <p:spPr bwMode="auto">
            <a:xfrm>
              <a:off x="96" y="4034"/>
              <a:ext cx="43" cy="28"/>
            </a:xfrm>
            <a:custGeom>
              <a:avLst/>
              <a:gdLst>
                <a:gd name="T0" fmla="*/ 98 w 98"/>
                <a:gd name="T1" fmla="*/ 66 h 66"/>
                <a:gd name="T2" fmla="*/ 0 w 98"/>
                <a:gd name="T3" fmla="*/ 33 h 66"/>
                <a:gd name="T4" fmla="*/ 98 w 98"/>
                <a:gd name="T5" fmla="*/ 0 h 66"/>
                <a:gd name="T6" fmla="*/ 98 w 98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6">
                  <a:moveTo>
                    <a:pt x="98" y="66"/>
                  </a:moveTo>
                  <a:lnTo>
                    <a:pt x="0" y="33"/>
                  </a:lnTo>
                  <a:lnTo>
                    <a:pt x="98" y="0"/>
                  </a:lnTo>
                  <a:lnTo>
                    <a:pt x="9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17" name="Freeform 173"/>
            <p:cNvSpPr>
              <a:spLocks noChangeAspect="1"/>
            </p:cNvSpPr>
            <p:nvPr/>
          </p:nvSpPr>
          <p:spPr bwMode="auto">
            <a:xfrm>
              <a:off x="625" y="3611"/>
              <a:ext cx="223" cy="410"/>
            </a:xfrm>
            <a:custGeom>
              <a:avLst/>
              <a:gdLst>
                <a:gd name="T0" fmla="*/ 507 w 507"/>
                <a:gd name="T1" fmla="*/ 0 h 932"/>
                <a:gd name="T2" fmla="*/ 0 w 507"/>
                <a:gd name="T3" fmla="*/ 0 h 932"/>
                <a:gd name="T4" fmla="*/ 0 w 507"/>
                <a:gd name="T5" fmla="*/ 93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7" h="932">
                  <a:moveTo>
                    <a:pt x="507" y="0"/>
                  </a:moveTo>
                  <a:lnTo>
                    <a:pt x="0" y="0"/>
                  </a:lnTo>
                  <a:lnTo>
                    <a:pt x="0" y="93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18" name="Freeform 174"/>
            <p:cNvSpPr>
              <a:spLocks noChangeAspect="1"/>
            </p:cNvSpPr>
            <p:nvPr/>
          </p:nvSpPr>
          <p:spPr bwMode="auto">
            <a:xfrm>
              <a:off x="625" y="4080"/>
              <a:ext cx="1778" cy="149"/>
            </a:xfrm>
            <a:custGeom>
              <a:avLst/>
              <a:gdLst>
                <a:gd name="T0" fmla="*/ 0 w 4038"/>
                <a:gd name="T1" fmla="*/ 0 h 339"/>
                <a:gd name="T2" fmla="*/ 0 w 4038"/>
                <a:gd name="T3" fmla="*/ 339 h 339"/>
                <a:gd name="T4" fmla="*/ 4038 w 4038"/>
                <a:gd name="T5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38" h="339">
                  <a:moveTo>
                    <a:pt x="0" y="0"/>
                  </a:moveTo>
                  <a:lnTo>
                    <a:pt x="0" y="339"/>
                  </a:lnTo>
                  <a:lnTo>
                    <a:pt x="4038" y="33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19" name="Freeform 175"/>
            <p:cNvSpPr>
              <a:spLocks noChangeAspect="1"/>
            </p:cNvSpPr>
            <p:nvPr/>
          </p:nvSpPr>
          <p:spPr bwMode="auto">
            <a:xfrm>
              <a:off x="2400" y="4215"/>
              <a:ext cx="43" cy="28"/>
            </a:xfrm>
            <a:custGeom>
              <a:avLst/>
              <a:gdLst>
                <a:gd name="T0" fmla="*/ 0 w 98"/>
                <a:gd name="T1" fmla="*/ 0 h 65"/>
                <a:gd name="T2" fmla="*/ 98 w 98"/>
                <a:gd name="T3" fmla="*/ 33 h 65"/>
                <a:gd name="T4" fmla="*/ 0 w 98"/>
                <a:gd name="T5" fmla="*/ 65 h 65"/>
                <a:gd name="T6" fmla="*/ 0 w 9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0" y="0"/>
                  </a:moveTo>
                  <a:lnTo>
                    <a:pt x="98" y="33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20" name="Rectangle 176"/>
            <p:cNvSpPr>
              <a:spLocks noChangeAspect="1" noChangeArrowheads="1"/>
            </p:cNvSpPr>
            <p:nvPr/>
          </p:nvSpPr>
          <p:spPr bwMode="auto">
            <a:xfrm>
              <a:off x="159" y="3217"/>
              <a:ext cx="39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Boiler</a:t>
              </a:r>
            </a:p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Feed Water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1921" name="Rectangle 177"/>
            <p:cNvSpPr>
              <a:spLocks noChangeAspect="1" noChangeArrowheads="1"/>
            </p:cNvSpPr>
            <p:nvPr/>
          </p:nvSpPr>
          <p:spPr bwMode="auto">
            <a:xfrm>
              <a:off x="159" y="3987"/>
              <a:ext cx="27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Tail Gaz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1922" name="Rectangle 178"/>
            <p:cNvSpPr>
              <a:spLocks noChangeAspect="1" noChangeArrowheads="1"/>
            </p:cNvSpPr>
            <p:nvPr/>
          </p:nvSpPr>
          <p:spPr bwMode="auto">
            <a:xfrm>
              <a:off x="967" y="4072"/>
              <a:ext cx="26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Turbine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1923" name="Freeform 179"/>
            <p:cNvSpPr>
              <a:spLocks noChangeAspect="1"/>
            </p:cNvSpPr>
            <p:nvPr/>
          </p:nvSpPr>
          <p:spPr bwMode="auto">
            <a:xfrm>
              <a:off x="1772" y="2160"/>
              <a:ext cx="272" cy="310"/>
            </a:xfrm>
            <a:custGeom>
              <a:avLst/>
              <a:gdLst>
                <a:gd name="T0" fmla="*/ 617 w 617"/>
                <a:gd name="T1" fmla="*/ 0 h 703"/>
                <a:gd name="T2" fmla="*/ 0 w 617"/>
                <a:gd name="T3" fmla="*/ 0 h 703"/>
                <a:gd name="T4" fmla="*/ 0 w 617"/>
                <a:gd name="T5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7" h="703">
                  <a:moveTo>
                    <a:pt x="617" y="0"/>
                  </a:moveTo>
                  <a:lnTo>
                    <a:pt x="0" y="0"/>
                  </a:lnTo>
                  <a:lnTo>
                    <a:pt x="0" y="70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24" name="Line 180"/>
            <p:cNvSpPr>
              <a:spLocks noChangeAspect="1" noChangeShapeType="1"/>
            </p:cNvSpPr>
            <p:nvPr/>
          </p:nvSpPr>
          <p:spPr bwMode="auto">
            <a:xfrm>
              <a:off x="1772" y="2454"/>
              <a:ext cx="1" cy="67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25" name="Line 181"/>
            <p:cNvSpPr>
              <a:spLocks noChangeAspect="1" noChangeShapeType="1"/>
            </p:cNvSpPr>
            <p:nvPr/>
          </p:nvSpPr>
          <p:spPr bwMode="auto">
            <a:xfrm>
              <a:off x="1772" y="3089"/>
              <a:ext cx="1" cy="20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26" name="Line 182"/>
            <p:cNvSpPr>
              <a:spLocks noChangeAspect="1" noChangeShapeType="1"/>
            </p:cNvSpPr>
            <p:nvPr/>
          </p:nvSpPr>
          <p:spPr bwMode="auto">
            <a:xfrm>
              <a:off x="1772" y="3343"/>
              <a:ext cx="1" cy="25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27" name="Freeform 183"/>
            <p:cNvSpPr>
              <a:spLocks noChangeAspect="1"/>
            </p:cNvSpPr>
            <p:nvPr/>
          </p:nvSpPr>
          <p:spPr bwMode="auto">
            <a:xfrm>
              <a:off x="1001" y="3812"/>
              <a:ext cx="771" cy="236"/>
            </a:xfrm>
            <a:custGeom>
              <a:avLst/>
              <a:gdLst>
                <a:gd name="T0" fmla="*/ 1752 w 1752"/>
                <a:gd name="T1" fmla="*/ 0 h 536"/>
                <a:gd name="T2" fmla="*/ 1752 w 1752"/>
                <a:gd name="T3" fmla="*/ 536 h 536"/>
                <a:gd name="T4" fmla="*/ 0 w 1752"/>
                <a:gd name="T5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2" h="536">
                  <a:moveTo>
                    <a:pt x="1752" y="0"/>
                  </a:moveTo>
                  <a:lnTo>
                    <a:pt x="1752" y="536"/>
                  </a:lnTo>
                  <a:lnTo>
                    <a:pt x="0" y="53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28" name="Freeform 184"/>
            <p:cNvSpPr>
              <a:spLocks noChangeAspect="1"/>
            </p:cNvSpPr>
            <p:nvPr/>
          </p:nvSpPr>
          <p:spPr bwMode="auto">
            <a:xfrm>
              <a:off x="961" y="4034"/>
              <a:ext cx="43" cy="28"/>
            </a:xfrm>
            <a:custGeom>
              <a:avLst/>
              <a:gdLst>
                <a:gd name="T0" fmla="*/ 98 w 98"/>
                <a:gd name="T1" fmla="*/ 66 h 66"/>
                <a:gd name="T2" fmla="*/ 0 w 98"/>
                <a:gd name="T3" fmla="*/ 33 h 66"/>
                <a:gd name="T4" fmla="*/ 98 w 98"/>
                <a:gd name="T5" fmla="*/ 0 h 66"/>
                <a:gd name="T6" fmla="*/ 98 w 98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6">
                  <a:moveTo>
                    <a:pt x="98" y="66"/>
                  </a:moveTo>
                  <a:lnTo>
                    <a:pt x="0" y="33"/>
                  </a:lnTo>
                  <a:lnTo>
                    <a:pt x="98" y="0"/>
                  </a:lnTo>
                  <a:lnTo>
                    <a:pt x="9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29" name="Rectangle 185"/>
            <p:cNvSpPr>
              <a:spLocks noChangeAspect="1" noChangeArrowheads="1"/>
            </p:cNvSpPr>
            <p:nvPr/>
          </p:nvSpPr>
          <p:spPr bwMode="auto">
            <a:xfrm>
              <a:off x="959" y="3697"/>
              <a:ext cx="40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Nox</a:t>
              </a:r>
            </a:p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Compressor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1930" name="Line 186"/>
            <p:cNvSpPr>
              <a:spLocks noChangeAspect="1" noChangeShapeType="1"/>
            </p:cNvSpPr>
            <p:nvPr/>
          </p:nvSpPr>
          <p:spPr bwMode="auto">
            <a:xfrm>
              <a:off x="1495" y="1553"/>
              <a:ext cx="1" cy="154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31" name="Freeform 187"/>
            <p:cNvSpPr>
              <a:spLocks noChangeAspect="1"/>
            </p:cNvSpPr>
            <p:nvPr/>
          </p:nvSpPr>
          <p:spPr bwMode="auto">
            <a:xfrm>
              <a:off x="1481" y="1513"/>
              <a:ext cx="28" cy="43"/>
            </a:xfrm>
            <a:custGeom>
              <a:avLst/>
              <a:gdLst>
                <a:gd name="T0" fmla="*/ 0 w 65"/>
                <a:gd name="T1" fmla="*/ 98 h 98"/>
                <a:gd name="T2" fmla="*/ 33 w 65"/>
                <a:gd name="T3" fmla="*/ 0 h 98"/>
                <a:gd name="T4" fmla="*/ 65 w 65"/>
                <a:gd name="T5" fmla="*/ 98 h 98"/>
                <a:gd name="T6" fmla="*/ 0 w 65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8">
                  <a:moveTo>
                    <a:pt x="0" y="98"/>
                  </a:moveTo>
                  <a:lnTo>
                    <a:pt x="33" y="0"/>
                  </a:lnTo>
                  <a:lnTo>
                    <a:pt x="65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32" name="Line 188"/>
            <p:cNvSpPr>
              <a:spLocks noChangeAspect="1" noChangeShapeType="1"/>
            </p:cNvSpPr>
            <p:nvPr/>
          </p:nvSpPr>
          <p:spPr bwMode="auto">
            <a:xfrm>
              <a:off x="961" y="3077"/>
              <a:ext cx="49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33" name="Freeform 189"/>
            <p:cNvSpPr>
              <a:spLocks noChangeAspect="1"/>
            </p:cNvSpPr>
            <p:nvPr/>
          </p:nvSpPr>
          <p:spPr bwMode="auto">
            <a:xfrm>
              <a:off x="1545" y="3364"/>
              <a:ext cx="580" cy="250"/>
            </a:xfrm>
            <a:custGeom>
              <a:avLst/>
              <a:gdLst>
                <a:gd name="T0" fmla="*/ 1316 w 1316"/>
                <a:gd name="T1" fmla="*/ 0 h 569"/>
                <a:gd name="T2" fmla="*/ 1316 w 1316"/>
                <a:gd name="T3" fmla="*/ 569 h 569"/>
                <a:gd name="T4" fmla="*/ 0 w 1316"/>
                <a:gd name="T5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6" h="569">
                  <a:moveTo>
                    <a:pt x="1316" y="0"/>
                  </a:moveTo>
                  <a:lnTo>
                    <a:pt x="1316" y="569"/>
                  </a:lnTo>
                  <a:lnTo>
                    <a:pt x="0" y="56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34" name="Freeform 190"/>
            <p:cNvSpPr>
              <a:spLocks noChangeAspect="1"/>
            </p:cNvSpPr>
            <p:nvPr/>
          </p:nvSpPr>
          <p:spPr bwMode="auto">
            <a:xfrm>
              <a:off x="1505" y="3600"/>
              <a:ext cx="44" cy="29"/>
            </a:xfrm>
            <a:custGeom>
              <a:avLst/>
              <a:gdLst>
                <a:gd name="T0" fmla="*/ 97 w 97"/>
                <a:gd name="T1" fmla="*/ 65 h 65"/>
                <a:gd name="T2" fmla="*/ 0 w 97"/>
                <a:gd name="T3" fmla="*/ 33 h 65"/>
                <a:gd name="T4" fmla="*/ 97 w 97"/>
                <a:gd name="T5" fmla="*/ 0 h 65"/>
                <a:gd name="T6" fmla="*/ 97 w 97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65">
                  <a:moveTo>
                    <a:pt x="97" y="65"/>
                  </a:moveTo>
                  <a:lnTo>
                    <a:pt x="0" y="33"/>
                  </a:lnTo>
                  <a:lnTo>
                    <a:pt x="97" y="0"/>
                  </a:lnTo>
                  <a:lnTo>
                    <a:pt x="97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35" name="Line 191"/>
            <p:cNvSpPr>
              <a:spLocks noChangeAspect="1" noChangeShapeType="1"/>
            </p:cNvSpPr>
            <p:nvPr/>
          </p:nvSpPr>
          <p:spPr bwMode="auto">
            <a:xfrm>
              <a:off x="2128" y="3008"/>
              <a:ext cx="1" cy="14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36" name="Freeform 192"/>
            <p:cNvSpPr>
              <a:spLocks noChangeAspect="1"/>
            </p:cNvSpPr>
            <p:nvPr/>
          </p:nvSpPr>
          <p:spPr bwMode="auto">
            <a:xfrm>
              <a:off x="2114" y="3153"/>
              <a:ext cx="28" cy="43"/>
            </a:xfrm>
            <a:custGeom>
              <a:avLst/>
              <a:gdLst>
                <a:gd name="T0" fmla="*/ 65 w 65"/>
                <a:gd name="T1" fmla="*/ 0 h 98"/>
                <a:gd name="T2" fmla="*/ 32 w 65"/>
                <a:gd name="T3" fmla="*/ 98 h 98"/>
                <a:gd name="T4" fmla="*/ 0 w 65"/>
                <a:gd name="T5" fmla="*/ 0 h 98"/>
                <a:gd name="T6" fmla="*/ 65 w 65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8">
                  <a:moveTo>
                    <a:pt x="65" y="0"/>
                  </a:moveTo>
                  <a:lnTo>
                    <a:pt x="32" y="98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37" name="Line 193"/>
            <p:cNvSpPr>
              <a:spLocks noChangeAspect="1" noChangeShapeType="1"/>
            </p:cNvSpPr>
            <p:nvPr/>
          </p:nvSpPr>
          <p:spPr bwMode="auto">
            <a:xfrm>
              <a:off x="1538" y="3077"/>
              <a:ext cx="21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38" name="Line 194"/>
            <p:cNvSpPr>
              <a:spLocks noChangeAspect="1" noChangeShapeType="1"/>
            </p:cNvSpPr>
            <p:nvPr/>
          </p:nvSpPr>
          <p:spPr bwMode="auto">
            <a:xfrm>
              <a:off x="1788" y="3077"/>
              <a:ext cx="17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39" name="Freeform 195"/>
            <p:cNvSpPr>
              <a:spLocks noChangeAspect="1"/>
            </p:cNvSpPr>
            <p:nvPr/>
          </p:nvSpPr>
          <p:spPr bwMode="auto">
            <a:xfrm>
              <a:off x="2141" y="3077"/>
              <a:ext cx="330" cy="1"/>
            </a:xfrm>
            <a:custGeom>
              <a:avLst/>
              <a:gdLst>
                <a:gd name="T0" fmla="*/ 0 w 749"/>
                <a:gd name="T1" fmla="*/ 151 w 749"/>
                <a:gd name="T2" fmla="*/ 749 w 7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49">
                  <a:moveTo>
                    <a:pt x="0" y="0"/>
                  </a:moveTo>
                  <a:lnTo>
                    <a:pt x="151" y="0"/>
                  </a:lnTo>
                  <a:lnTo>
                    <a:pt x="74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40" name="Line 196"/>
            <p:cNvSpPr>
              <a:spLocks noChangeAspect="1" noChangeShapeType="1"/>
            </p:cNvSpPr>
            <p:nvPr/>
          </p:nvSpPr>
          <p:spPr bwMode="auto">
            <a:xfrm>
              <a:off x="1926" y="3077"/>
              <a:ext cx="18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41" name="Freeform 197"/>
            <p:cNvSpPr>
              <a:spLocks noChangeAspect="1"/>
            </p:cNvSpPr>
            <p:nvPr/>
          </p:nvSpPr>
          <p:spPr bwMode="auto">
            <a:xfrm>
              <a:off x="2206" y="2160"/>
              <a:ext cx="164" cy="730"/>
            </a:xfrm>
            <a:custGeom>
              <a:avLst/>
              <a:gdLst>
                <a:gd name="T0" fmla="*/ 0 w 373"/>
                <a:gd name="T1" fmla="*/ 1659 h 1659"/>
                <a:gd name="T2" fmla="*/ 373 w 373"/>
                <a:gd name="T3" fmla="*/ 1659 h 1659"/>
                <a:gd name="T4" fmla="*/ 373 w 373"/>
                <a:gd name="T5" fmla="*/ 0 h 1659"/>
                <a:gd name="T6" fmla="*/ 98 w 373"/>
                <a:gd name="T7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3" h="1659">
                  <a:moveTo>
                    <a:pt x="0" y="1659"/>
                  </a:moveTo>
                  <a:lnTo>
                    <a:pt x="373" y="1659"/>
                  </a:lnTo>
                  <a:lnTo>
                    <a:pt x="373" y="0"/>
                  </a:lnTo>
                  <a:lnTo>
                    <a:pt x="9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42" name="Freeform 198"/>
            <p:cNvSpPr>
              <a:spLocks noChangeAspect="1"/>
            </p:cNvSpPr>
            <p:nvPr/>
          </p:nvSpPr>
          <p:spPr bwMode="auto">
            <a:xfrm>
              <a:off x="2209" y="2145"/>
              <a:ext cx="43" cy="29"/>
            </a:xfrm>
            <a:custGeom>
              <a:avLst/>
              <a:gdLst>
                <a:gd name="T0" fmla="*/ 97 w 97"/>
                <a:gd name="T1" fmla="*/ 65 h 65"/>
                <a:gd name="T2" fmla="*/ 0 w 97"/>
                <a:gd name="T3" fmla="*/ 33 h 65"/>
                <a:gd name="T4" fmla="*/ 97 w 97"/>
                <a:gd name="T5" fmla="*/ 0 h 65"/>
                <a:gd name="T6" fmla="*/ 97 w 97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65">
                  <a:moveTo>
                    <a:pt x="97" y="65"/>
                  </a:moveTo>
                  <a:lnTo>
                    <a:pt x="0" y="33"/>
                  </a:lnTo>
                  <a:lnTo>
                    <a:pt x="97" y="0"/>
                  </a:lnTo>
                  <a:lnTo>
                    <a:pt x="97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43" name="Freeform 199"/>
            <p:cNvSpPr>
              <a:spLocks noChangeAspect="1"/>
            </p:cNvSpPr>
            <p:nvPr/>
          </p:nvSpPr>
          <p:spPr bwMode="auto">
            <a:xfrm>
              <a:off x="2245" y="2952"/>
              <a:ext cx="251" cy="1209"/>
            </a:xfrm>
            <a:custGeom>
              <a:avLst/>
              <a:gdLst>
                <a:gd name="T0" fmla="*/ 570 w 570"/>
                <a:gd name="T1" fmla="*/ 2745 h 2745"/>
                <a:gd name="T2" fmla="*/ 570 w 570"/>
                <a:gd name="T3" fmla="*/ 0 h 2745"/>
                <a:gd name="T4" fmla="*/ 0 w 570"/>
                <a:gd name="T5" fmla="*/ 0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0" h="2745">
                  <a:moveTo>
                    <a:pt x="570" y="2745"/>
                  </a:moveTo>
                  <a:lnTo>
                    <a:pt x="570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44" name="Freeform 200"/>
            <p:cNvSpPr>
              <a:spLocks noChangeAspect="1"/>
            </p:cNvSpPr>
            <p:nvPr/>
          </p:nvSpPr>
          <p:spPr bwMode="auto">
            <a:xfrm>
              <a:off x="2206" y="2937"/>
              <a:ext cx="43" cy="29"/>
            </a:xfrm>
            <a:custGeom>
              <a:avLst/>
              <a:gdLst>
                <a:gd name="T0" fmla="*/ 98 w 98"/>
                <a:gd name="T1" fmla="*/ 66 h 66"/>
                <a:gd name="T2" fmla="*/ 0 w 98"/>
                <a:gd name="T3" fmla="*/ 33 h 66"/>
                <a:gd name="T4" fmla="*/ 98 w 98"/>
                <a:gd name="T5" fmla="*/ 0 h 66"/>
                <a:gd name="T6" fmla="*/ 98 w 98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6">
                  <a:moveTo>
                    <a:pt x="98" y="66"/>
                  </a:moveTo>
                  <a:lnTo>
                    <a:pt x="0" y="33"/>
                  </a:lnTo>
                  <a:lnTo>
                    <a:pt x="98" y="0"/>
                  </a:lnTo>
                  <a:lnTo>
                    <a:pt x="9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45" name="Line 201"/>
            <p:cNvSpPr>
              <a:spLocks noChangeAspect="1" noChangeShapeType="1"/>
            </p:cNvSpPr>
            <p:nvPr/>
          </p:nvSpPr>
          <p:spPr bwMode="auto">
            <a:xfrm>
              <a:off x="2524" y="3078"/>
              <a:ext cx="36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46" name="Freeform 202"/>
            <p:cNvSpPr>
              <a:spLocks noChangeAspect="1"/>
            </p:cNvSpPr>
            <p:nvPr/>
          </p:nvSpPr>
          <p:spPr bwMode="auto">
            <a:xfrm>
              <a:off x="2562" y="3159"/>
              <a:ext cx="407" cy="952"/>
            </a:xfrm>
            <a:custGeom>
              <a:avLst/>
              <a:gdLst>
                <a:gd name="T0" fmla="*/ 0 w 924"/>
                <a:gd name="T1" fmla="*/ 2162 h 2162"/>
                <a:gd name="T2" fmla="*/ 0 w 924"/>
                <a:gd name="T3" fmla="*/ 685 h 2162"/>
                <a:gd name="T4" fmla="*/ 924 w 924"/>
                <a:gd name="T5" fmla="*/ 685 h 2162"/>
                <a:gd name="T6" fmla="*/ 924 w 924"/>
                <a:gd name="T7" fmla="*/ 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4" h="2162">
                  <a:moveTo>
                    <a:pt x="0" y="2162"/>
                  </a:moveTo>
                  <a:lnTo>
                    <a:pt x="0" y="685"/>
                  </a:lnTo>
                  <a:lnTo>
                    <a:pt x="924" y="685"/>
                  </a:lnTo>
                  <a:lnTo>
                    <a:pt x="92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47" name="Freeform 203"/>
            <p:cNvSpPr>
              <a:spLocks noChangeAspect="1"/>
            </p:cNvSpPr>
            <p:nvPr/>
          </p:nvSpPr>
          <p:spPr bwMode="auto">
            <a:xfrm>
              <a:off x="2547" y="4108"/>
              <a:ext cx="29" cy="43"/>
            </a:xfrm>
            <a:custGeom>
              <a:avLst/>
              <a:gdLst>
                <a:gd name="T0" fmla="*/ 65 w 65"/>
                <a:gd name="T1" fmla="*/ 0 h 98"/>
                <a:gd name="T2" fmla="*/ 33 w 65"/>
                <a:gd name="T3" fmla="*/ 98 h 98"/>
                <a:gd name="T4" fmla="*/ 0 w 65"/>
                <a:gd name="T5" fmla="*/ 0 h 98"/>
                <a:gd name="T6" fmla="*/ 65 w 65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8">
                  <a:moveTo>
                    <a:pt x="65" y="0"/>
                  </a:moveTo>
                  <a:lnTo>
                    <a:pt x="33" y="98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48" name="Freeform 204"/>
            <p:cNvSpPr>
              <a:spLocks noChangeAspect="1"/>
            </p:cNvSpPr>
            <p:nvPr/>
          </p:nvSpPr>
          <p:spPr bwMode="auto">
            <a:xfrm>
              <a:off x="2120" y="3732"/>
              <a:ext cx="347" cy="0"/>
            </a:xfrm>
            <a:custGeom>
              <a:avLst/>
              <a:gdLst>
                <a:gd name="T0" fmla="*/ 0 w 789"/>
                <a:gd name="T1" fmla="*/ 651 w 789"/>
                <a:gd name="T2" fmla="*/ 789 w 78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89">
                  <a:moveTo>
                    <a:pt x="0" y="0"/>
                  </a:moveTo>
                  <a:lnTo>
                    <a:pt x="651" y="0"/>
                  </a:lnTo>
                  <a:lnTo>
                    <a:pt x="78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49" name="Freeform 205"/>
            <p:cNvSpPr>
              <a:spLocks noChangeAspect="1"/>
            </p:cNvSpPr>
            <p:nvPr/>
          </p:nvSpPr>
          <p:spPr bwMode="auto">
            <a:xfrm>
              <a:off x="2581" y="3623"/>
              <a:ext cx="607" cy="113"/>
            </a:xfrm>
            <a:custGeom>
              <a:avLst/>
              <a:gdLst>
                <a:gd name="T0" fmla="*/ 0 w 1378"/>
                <a:gd name="T1" fmla="*/ 257 h 257"/>
                <a:gd name="T2" fmla="*/ 1229 w 1378"/>
                <a:gd name="T3" fmla="*/ 257 h 257"/>
                <a:gd name="T4" fmla="*/ 1229 w 1378"/>
                <a:gd name="T5" fmla="*/ 0 h 257"/>
                <a:gd name="T6" fmla="*/ 1378 w 1378"/>
                <a:gd name="T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8" h="257">
                  <a:moveTo>
                    <a:pt x="0" y="257"/>
                  </a:moveTo>
                  <a:lnTo>
                    <a:pt x="1229" y="257"/>
                  </a:lnTo>
                  <a:lnTo>
                    <a:pt x="1229" y="0"/>
                  </a:lnTo>
                  <a:lnTo>
                    <a:pt x="137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50" name="Freeform 206"/>
            <p:cNvSpPr>
              <a:spLocks noChangeAspect="1"/>
            </p:cNvSpPr>
            <p:nvPr/>
          </p:nvSpPr>
          <p:spPr bwMode="auto">
            <a:xfrm>
              <a:off x="3184" y="3608"/>
              <a:ext cx="43" cy="29"/>
            </a:xfrm>
            <a:custGeom>
              <a:avLst/>
              <a:gdLst>
                <a:gd name="T0" fmla="*/ 0 w 98"/>
                <a:gd name="T1" fmla="*/ 0 h 65"/>
                <a:gd name="T2" fmla="*/ 98 w 98"/>
                <a:gd name="T3" fmla="*/ 32 h 65"/>
                <a:gd name="T4" fmla="*/ 0 w 98"/>
                <a:gd name="T5" fmla="*/ 65 h 65"/>
                <a:gd name="T6" fmla="*/ 0 w 9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0" y="0"/>
                  </a:moveTo>
                  <a:lnTo>
                    <a:pt x="98" y="32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51" name="Line 207"/>
            <p:cNvSpPr>
              <a:spLocks noChangeAspect="1" noChangeShapeType="1"/>
            </p:cNvSpPr>
            <p:nvPr/>
          </p:nvSpPr>
          <p:spPr bwMode="auto">
            <a:xfrm>
              <a:off x="2513" y="3732"/>
              <a:ext cx="3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52" name="Freeform 208"/>
            <p:cNvSpPr>
              <a:spLocks noChangeAspect="1"/>
            </p:cNvSpPr>
            <p:nvPr/>
          </p:nvSpPr>
          <p:spPr bwMode="auto">
            <a:xfrm>
              <a:off x="2605" y="3882"/>
              <a:ext cx="263" cy="348"/>
            </a:xfrm>
            <a:custGeom>
              <a:avLst/>
              <a:gdLst>
                <a:gd name="T0" fmla="*/ 0 w 596"/>
                <a:gd name="T1" fmla="*/ 790 h 790"/>
                <a:gd name="T2" fmla="*/ 341 w 596"/>
                <a:gd name="T3" fmla="*/ 790 h 790"/>
                <a:gd name="T4" fmla="*/ 341 w 596"/>
                <a:gd name="T5" fmla="*/ 0 h 790"/>
                <a:gd name="T6" fmla="*/ 596 w 596"/>
                <a:gd name="T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790">
                  <a:moveTo>
                    <a:pt x="0" y="790"/>
                  </a:moveTo>
                  <a:lnTo>
                    <a:pt x="341" y="790"/>
                  </a:lnTo>
                  <a:lnTo>
                    <a:pt x="341" y="0"/>
                  </a:lnTo>
                  <a:lnTo>
                    <a:pt x="59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53" name="Freeform 209"/>
            <p:cNvSpPr>
              <a:spLocks noChangeAspect="1"/>
            </p:cNvSpPr>
            <p:nvPr/>
          </p:nvSpPr>
          <p:spPr bwMode="auto">
            <a:xfrm>
              <a:off x="2864" y="3867"/>
              <a:ext cx="43" cy="29"/>
            </a:xfrm>
            <a:custGeom>
              <a:avLst/>
              <a:gdLst>
                <a:gd name="T0" fmla="*/ 0 w 98"/>
                <a:gd name="T1" fmla="*/ 0 h 65"/>
                <a:gd name="T2" fmla="*/ 98 w 98"/>
                <a:gd name="T3" fmla="*/ 32 h 65"/>
                <a:gd name="T4" fmla="*/ 0 w 98"/>
                <a:gd name="T5" fmla="*/ 65 h 65"/>
                <a:gd name="T6" fmla="*/ 0 w 9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0" y="0"/>
                  </a:moveTo>
                  <a:lnTo>
                    <a:pt x="98" y="32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54" name="Line 210"/>
            <p:cNvSpPr>
              <a:spLocks noChangeAspect="1" noChangeShapeType="1"/>
            </p:cNvSpPr>
            <p:nvPr/>
          </p:nvSpPr>
          <p:spPr bwMode="auto">
            <a:xfrm>
              <a:off x="3058" y="3889"/>
              <a:ext cx="12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55" name="Freeform 211"/>
            <p:cNvSpPr>
              <a:spLocks noChangeAspect="1"/>
            </p:cNvSpPr>
            <p:nvPr/>
          </p:nvSpPr>
          <p:spPr bwMode="auto">
            <a:xfrm>
              <a:off x="3181" y="3874"/>
              <a:ext cx="43" cy="30"/>
            </a:xfrm>
            <a:custGeom>
              <a:avLst/>
              <a:gdLst>
                <a:gd name="T0" fmla="*/ 0 w 98"/>
                <a:gd name="T1" fmla="*/ 0 h 65"/>
                <a:gd name="T2" fmla="*/ 98 w 98"/>
                <a:gd name="T3" fmla="*/ 33 h 65"/>
                <a:gd name="T4" fmla="*/ 0 w 98"/>
                <a:gd name="T5" fmla="*/ 65 h 65"/>
                <a:gd name="T6" fmla="*/ 0 w 9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0" y="0"/>
                  </a:moveTo>
                  <a:lnTo>
                    <a:pt x="98" y="33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56" name="Freeform 212"/>
            <p:cNvSpPr>
              <a:spLocks noChangeAspect="1"/>
            </p:cNvSpPr>
            <p:nvPr/>
          </p:nvSpPr>
          <p:spPr bwMode="auto">
            <a:xfrm>
              <a:off x="3393" y="3175"/>
              <a:ext cx="522" cy="993"/>
            </a:xfrm>
            <a:custGeom>
              <a:avLst/>
              <a:gdLst>
                <a:gd name="T0" fmla="*/ 0 w 1187"/>
                <a:gd name="T1" fmla="*/ 1909 h 2254"/>
                <a:gd name="T2" fmla="*/ 0 w 1187"/>
                <a:gd name="T3" fmla="*/ 2254 h 2254"/>
                <a:gd name="T4" fmla="*/ 965 w 1187"/>
                <a:gd name="T5" fmla="*/ 2254 h 2254"/>
                <a:gd name="T6" fmla="*/ 965 w 1187"/>
                <a:gd name="T7" fmla="*/ 0 h 2254"/>
                <a:gd name="T8" fmla="*/ 1187 w 1187"/>
                <a:gd name="T9" fmla="*/ 0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2254">
                  <a:moveTo>
                    <a:pt x="0" y="1909"/>
                  </a:moveTo>
                  <a:lnTo>
                    <a:pt x="0" y="2254"/>
                  </a:lnTo>
                  <a:lnTo>
                    <a:pt x="965" y="2254"/>
                  </a:lnTo>
                  <a:lnTo>
                    <a:pt x="965" y="0"/>
                  </a:lnTo>
                  <a:lnTo>
                    <a:pt x="118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57" name="Freeform 213"/>
            <p:cNvSpPr>
              <a:spLocks noChangeAspect="1"/>
            </p:cNvSpPr>
            <p:nvPr/>
          </p:nvSpPr>
          <p:spPr bwMode="auto">
            <a:xfrm>
              <a:off x="3912" y="3160"/>
              <a:ext cx="43" cy="29"/>
            </a:xfrm>
            <a:custGeom>
              <a:avLst/>
              <a:gdLst>
                <a:gd name="T0" fmla="*/ 0 w 98"/>
                <a:gd name="T1" fmla="*/ 0 h 65"/>
                <a:gd name="T2" fmla="*/ 98 w 98"/>
                <a:gd name="T3" fmla="*/ 33 h 65"/>
                <a:gd name="T4" fmla="*/ 0 w 98"/>
                <a:gd name="T5" fmla="*/ 65 h 65"/>
                <a:gd name="T6" fmla="*/ 0 w 9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0" y="0"/>
                  </a:moveTo>
                  <a:lnTo>
                    <a:pt x="98" y="33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58" name="Freeform 214"/>
            <p:cNvSpPr>
              <a:spLocks noChangeAspect="1"/>
            </p:cNvSpPr>
            <p:nvPr/>
          </p:nvSpPr>
          <p:spPr bwMode="auto">
            <a:xfrm>
              <a:off x="2986" y="3963"/>
              <a:ext cx="367" cy="137"/>
            </a:xfrm>
            <a:custGeom>
              <a:avLst/>
              <a:gdLst>
                <a:gd name="T0" fmla="*/ 0 w 835"/>
                <a:gd name="T1" fmla="*/ 0 h 312"/>
                <a:gd name="T2" fmla="*/ 0 w 835"/>
                <a:gd name="T3" fmla="*/ 312 h 312"/>
                <a:gd name="T4" fmla="*/ 835 w 835"/>
                <a:gd name="T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5" h="312">
                  <a:moveTo>
                    <a:pt x="0" y="0"/>
                  </a:moveTo>
                  <a:lnTo>
                    <a:pt x="0" y="312"/>
                  </a:lnTo>
                  <a:lnTo>
                    <a:pt x="835" y="31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59" name="Freeform 215"/>
            <p:cNvSpPr>
              <a:spLocks noChangeAspect="1"/>
            </p:cNvSpPr>
            <p:nvPr/>
          </p:nvSpPr>
          <p:spPr bwMode="auto">
            <a:xfrm>
              <a:off x="3349" y="4086"/>
              <a:ext cx="44" cy="28"/>
            </a:xfrm>
            <a:custGeom>
              <a:avLst/>
              <a:gdLst>
                <a:gd name="T0" fmla="*/ 0 w 98"/>
                <a:gd name="T1" fmla="*/ 0 h 66"/>
                <a:gd name="T2" fmla="*/ 98 w 98"/>
                <a:gd name="T3" fmla="*/ 33 h 66"/>
                <a:gd name="T4" fmla="*/ 0 w 98"/>
                <a:gd name="T5" fmla="*/ 66 h 66"/>
                <a:gd name="T6" fmla="*/ 0 w 9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6">
                  <a:moveTo>
                    <a:pt x="0" y="0"/>
                  </a:moveTo>
                  <a:lnTo>
                    <a:pt x="98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60" name="Line 216"/>
            <p:cNvSpPr>
              <a:spLocks noChangeAspect="1" noChangeShapeType="1"/>
            </p:cNvSpPr>
            <p:nvPr/>
          </p:nvSpPr>
          <p:spPr bwMode="auto">
            <a:xfrm>
              <a:off x="3050" y="3084"/>
              <a:ext cx="14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61" name="Line 217"/>
            <p:cNvSpPr>
              <a:spLocks noChangeAspect="1" noChangeShapeType="1"/>
            </p:cNvSpPr>
            <p:nvPr/>
          </p:nvSpPr>
          <p:spPr bwMode="auto">
            <a:xfrm flipH="1">
              <a:off x="3173" y="3068"/>
              <a:ext cx="36" cy="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62" name="Line 218"/>
            <p:cNvSpPr>
              <a:spLocks noChangeAspect="1" noChangeShapeType="1"/>
            </p:cNvSpPr>
            <p:nvPr/>
          </p:nvSpPr>
          <p:spPr bwMode="auto">
            <a:xfrm flipV="1">
              <a:off x="1171" y="3332"/>
              <a:ext cx="1" cy="2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63" name="Freeform 219"/>
            <p:cNvSpPr>
              <a:spLocks noChangeAspect="1"/>
            </p:cNvSpPr>
            <p:nvPr/>
          </p:nvSpPr>
          <p:spPr bwMode="auto">
            <a:xfrm>
              <a:off x="1157" y="3580"/>
              <a:ext cx="29" cy="43"/>
            </a:xfrm>
            <a:custGeom>
              <a:avLst/>
              <a:gdLst>
                <a:gd name="T0" fmla="*/ 65 w 65"/>
                <a:gd name="T1" fmla="*/ 0 h 98"/>
                <a:gd name="T2" fmla="*/ 33 w 65"/>
                <a:gd name="T3" fmla="*/ 98 h 98"/>
                <a:gd name="T4" fmla="*/ 0 w 65"/>
                <a:gd name="T5" fmla="*/ 0 h 98"/>
                <a:gd name="T6" fmla="*/ 65 w 65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8">
                  <a:moveTo>
                    <a:pt x="65" y="0"/>
                  </a:moveTo>
                  <a:lnTo>
                    <a:pt x="33" y="98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64" name="Line 220"/>
            <p:cNvSpPr>
              <a:spLocks noChangeAspect="1" noChangeShapeType="1"/>
            </p:cNvSpPr>
            <p:nvPr/>
          </p:nvSpPr>
          <p:spPr bwMode="auto">
            <a:xfrm flipV="1">
              <a:off x="1174" y="3097"/>
              <a:ext cx="1" cy="19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65" name="Freeform 221"/>
            <p:cNvSpPr>
              <a:spLocks noChangeAspect="1"/>
            </p:cNvSpPr>
            <p:nvPr/>
          </p:nvSpPr>
          <p:spPr bwMode="auto">
            <a:xfrm>
              <a:off x="1174" y="2696"/>
              <a:ext cx="300" cy="366"/>
            </a:xfrm>
            <a:custGeom>
              <a:avLst/>
              <a:gdLst>
                <a:gd name="T0" fmla="*/ 0 w 678"/>
                <a:gd name="T1" fmla="*/ 829 h 829"/>
                <a:gd name="T2" fmla="*/ 0 w 678"/>
                <a:gd name="T3" fmla="*/ 0 h 829"/>
                <a:gd name="T4" fmla="*/ 678 w 678"/>
                <a:gd name="T5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8" h="829">
                  <a:moveTo>
                    <a:pt x="0" y="829"/>
                  </a:moveTo>
                  <a:lnTo>
                    <a:pt x="0" y="0"/>
                  </a:lnTo>
                  <a:lnTo>
                    <a:pt x="67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66" name="Line 222"/>
            <p:cNvSpPr>
              <a:spLocks noChangeAspect="1" noChangeShapeType="1"/>
            </p:cNvSpPr>
            <p:nvPr/>
          </p:nvSpPr>
          <p:spPr bwMode="auto">
            <a:xfrm>
              <a:off x="1511" y="2696"/>
              <a:ext cx="24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67" name="Line 223"/>
            <p:cNvSpPr>
              <a:spLocks noChangeAspect="1" noChangeShapeType="1"/>
            </p:cNvSpPr>
            <p:nvPr/>
          </p:nvSpPr>
          <p:spPr bwMode="auto">
            <a:xfrm>
              <a:off x="1792" y="2696"/>
              <a:ext cx="85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68" name="Freeform 224"/>
            <p:cNvSpPr>
              <a:spLocks noChangeAspect="1"/>
            </p:cNvSpPr>
            <p:nvPr/>
          </p:nvSpPr>
          <p:spPr bwMode="auto">
            <a:xfrm>
              <a:off x="1953" y="2696"/>
              <a:ext cx="162" cy="1"/>
            </a:xfrm>
            <a:custGeom>
              <a:avLst/>
              <a:gdLst>
                <a:gd name="T0" fmla="*/ 0 w 368"/>
                <a:gd name="T1" fmla="*/ 129 w 368"/>
                <a:gd name="T2" fmla="*/ 368 w 3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68">
                  <a:moveTo>
                    <a:pt x="0" y="0"/>
                  </a:moveTo>
                  <a:lnTo>
                    <a:pt x="129" y="0"/>
                  </a:lnTo>
                  <a:lnTo>
                    <a:pt x="36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69" name="Freeform 225"/>
            <p:cNvSpPr>
              <a:spLocks noChangeAspect="1"/>
            </p:cNvSpPr>
            <p:nvPr/>
          </p:nvSpPr>
          <p:spPr bwMode="auto">
            <a:xfrm>
              <a:off x="2387" y="1394"/>
              <a:ext cx="525" cy="1088"/>
            </a:xfrm>
            <a:custGeom>
              <a:avLst/>
              <a:gdLst>
                <a:gd name="T0" fmla="*/ 0 w 1193"/>
                <a:gd name="T1" fmla="*/ 2472 h 2472"/>
                <a:gd name="T2" fmla="*/ 221 w 1193"/>
                <a:gd name="T3" fmla="*/ 2472 h 2472"/>
                <a:gd name="T4" fmla="*/ 1193 w 1193"/>
                <a:gd name="T5" fmla="*/ 2472 h 2472"/>
                <a:gd name="T6" fmla="*/ 1193 w 1193"/>
                <a:gd name="T7" fmla="*/ 0 h 2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3" h="2472">
                  <a:moveTo>
                    <a:pt x="0" y="2472"/>
                  </a:moveTo>
                  <a:lnTo>
                    <a:pt x="221" y="2472"/>
                  </a:lnTo>
                  <a:lnTo>
                    <a:pt x="1193" y="2472"/>
                  </a:lnTo>
                  <a:lnTo>
                    <a:pt x="119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70" name="Freeform 226"/>
            <p:cNvSpPr>
              <a:spLocks noChangeAspect="1"/>
            </p:cNvSpPr>
            <p:nvPr/>
          </p:nvSpPr>
          <p:spPr bwMode="auto">
            <a:xfrm>
              <a:off x="2898" y="1354"/>
              <a:ext cx="29" cy="43"/>
            </a:xfrm>
            <a:custGeom>
              <a:avLst/>
              <a:gdLst>
                <a:gd name="T0" fmla="*/ 0 w 65"/>
                <a:gd name="T1" fmla="*/ 98 h 98"/>
                <a:gd name="T2" fmla="*/ 32 w 65"/>
                <a:gd name="T3" fmla="*/ 0 h 98"/>
                <a:gd name="T4" fmla="*/ 65 w 65"/>
                <a:gd name="T5" fmla="*/ 98 h 98"/>
                <a:gd name="T6" fmla="*/ 0 w 65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8">
                  <a:moveTo>
                    <a:pt x="0" y="98"/>
                  </a:moveTo>
                  <a:lnTo>
                    <a:pt x="32" y="0"/>
                  </a:lnTo>
                  <a:lnTo>
                    <a:pt x="65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71" name="Line 227"/>
            <p:cNvSpPr>
              <a:spLocks noChangeAspect="1" noChangeShapeType="1"/>
            </p:cNvSpPr>
            <p:nvPr/>
          </p:nvSpPr>
          <p:spPr bwMode="auto">
            <a:xfrm>
              <a:off x="2225" y="2482"/>
              <a:ext cx="12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72" name="Freeform 228"/>
            <p:cNvSpPr>
              <a:spLocks noChangeAspect="1"/>
            </p:cNvSpPr>
            <p:nvPr/>
          </p:nvSpPr>
          <p:spPr bwMode="auto">
            <a:xfrm>
              <a:off x="1091" y="1691"/>
              <a:ext cx="161" cy="307"/>
            </a:xfrm>
            <a:custGeom>
              <a:avLst/>
              <a:gdLst>
                <a:gd name="T0" fmla="*/ 367 w 367"/>
                <a:gd name="T1" fmla="*/ 639 h 698"/>
                <a:gd name="T2" fmla="*/ 367 w 367"/>
                <a:gd name="T3" fmla="*/ 58 h 698"/>
                <a:gd name="T4" fmla="*/ 364 w 367"/>
                <a:gd name="T5" fmla="*/ 48 h 698"/>
                <a:gd name="T6" fmla="*/ 356 w 367"/>
                <a:gd name="T7" fmla="*/ 38 h 698"/>
                <a:gd name="T8" fmla="*/ 342 w 367"/>
                <a:gd name="T9" fmla="*/ 30 h 698"/>
                <a:gd name="T10" fmla="*/ 325 w 367"/>
                <a:gd name="T11" fmla="*/ 21 h 698"/>
                <a:gd name="T12" fmla="*/ 302 w 367"/>
                <a:gd name="T13" fmla="*/ 14 h 698"/>
                <a:gd name="T14" fmla="*/ 275 w 367"/>
                <a:gd name="T15" fmla="*/ 8 h 698"/>
                <a:gd name="T16" fmla="*/ 248 w 367"/>
                <a:gd name="T17" fmla="*/ 3 h 698"/>
                <a:gd name="T18" fmla="*/ 216 w 367"/>
                <a:gd name="T19" fmla="*/ 0 h 698"/>
                <a:gd name="T20" fmla="*/ 184 w 367"/>
                <a:gd name="T21" fmla="*/ 0 h 698"/>
                <a:gd name="T22" fmla="*/ 153 w 367"/>
                <a:gd name="T23" fmla="*/ 0 h 698"/>
                <a:gd name="T24" fmla="*/ 122 w 367"/>
                <a:gd name="T25" fmla="*/ 3 h 698"/>
                <a:gd name="T26" fmla="*/ 92 w 367"/>
                <a:gd name="T27" fmla="*/ 8 h 698"/>
                <a:gd name="T28" fmla="*/ 66 w 367"/>
                <a:gd name="T29" fmla="*/ 14 h 698"/>
                <a:gd name="T30" fmla="*/ 44 w 367"/>
                <a:gd name="T31" fmla="*/ 21 h 698"/>
                <a:gd name="T32" fmla="*/ 25 w 367"/>
                <a:gd name="T33" fmla="*/ 30 h 698"/>
                <a:gd name="T34" fmla="*/ 11 w 367"/>
                <a:gd name="T35" fmla="*/ 38 h 698"/>
                <a:gd name="T36" fmla="*/ 4 w 367"/>
                <a:gd name="T37" fmla="*/ 48 h 698"/>
                <a:gd name="T38" fmla="*/ 0 w 367"/>
                <a:gd name="T39" fmla="*/ 58 h 698"/>
                <a:gd name="T40" fmla="*/ 0 w 367"/>
                <a:gd name="T41" fmla="*/ 639 h 698"/>
                <a:gd name="T42" fmla="*/ 4 w 367"/>
                <a:gd name="T43" fmla="*/ 650 h 698"/>
                <a:gd name="T44" fmla="*/ 11 w 367"/>
                <a:gd name="T45" fmla="*/ 659 h 698"/>
                <a:gd name="T46" fmla="*/ 25 w 367"/>
                <a:gd name="T47" fmla="*/ 668 h 698"/>
                <a:gd name="T48" fmla="*/ 44 w 367"/>
                <a:gd name="T49" fmla="*/ 676 h 698"/>
                <a:gd name="T50" fmla="*/ 66 w 367"/>
                <a:gd name="T51" fmla="*/ 684 h 698"/>
                <a:gd name="T52" fmla="*/ 92 w 367"/>
                <a:gd name="T53" fmla="*/ 690 h 698"/>
                <a:gd name="T54" fmla="*/ 122 w 367"/>
                <a:gd name="T55" fmla="*/ 693 h 698"/>
                <a:gd name="T56" fmla="*/ 153 w 367"/>
                <a:gd name="T57" fmla="*/ 696 h 698"/>
                <a:gd name="T58" fmla="*/ 184 w 367"/>
                <a:gd name="T59" fmla="*/ 698 h 698"/>
                <a:gd name="T60" fmla="*/ 216 w 367"/>
                <a:gd name="T61" fmla="*/ 696 h 698"/>
                <a:gd name="T62" fmla="*/ 248 w 367"/>
                <a:gd name="T63" fmla="*/ 693 h 698"/>
                <a:gd name="T64" fmla="*/ 275 w 367"/>
                <a:gd name="T65" fmla="*/ 690 h 698"/>
                <a:gd name="T66" fmla="*/ 302 w 367"/>
                <a:gd name="T67" fmla="*/ 684 h 698"/>
                <a:gd name="T68" fmla="*/ 325 w 367"/>
                <a:gd name="T69" fmla="*/ 676 h 698"/>
                <a:gd name="T70" fmla="*/ 342 w 367"/>
                <a:gd name="T71" fmla="*/ 668 h 698"/>
                <a:gd name="T72" fmla="*/ 356 w 367"/>
                <a:gd name="T73" fmla="*/ 659 h 698"/>
                <a:gd name="T74" fmla="*/ 364 w 367"/>
                <a:gd name="T75" fmla="*/ 650 h 698"/>
                <a:gd name="T76" fmla="*/ 367 w 367"/>
                <a:gd name="T77" fmla="*/ 639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7" h="698">
                  <a:moveTo>
                    <a:pt x="367" y="639"/>
                  </a:moveTo>
                  <a:lnTo>
                    <a:pt x="367" y="58"/>
                  </a:lnTo>
                  <a:lnTo>
                    <a:pt x="364" y="48"/>
                  </a:lnTo>
                  <a:lnTo>
                    <a:pt x="356" y="38"/>
                  </a:lnTo>
                  <a:lnTo>
                    <a:pt x="342" y="30"/>
                  </a:lnTo>
                  <a:lnTo>
                    <a:pt x="325" y="21"/>
                  </a:lnTo>
                  <a:lnTo>
                    <a:pt x="302" y="14"/>
                  </a:lnTo>
                  <a:lnTo>
                    <a:pt x="275" y="8"/>
                  </a:lnTo>
                  <a:lnTo>
                    <a:pt x="248" y="3"/>
                  </a:lnTo>
                  <a:lnTo>
                    <a:pt x="216" y="0"/>
                  </a:lnTo>
                  <a:lnTo>
                    <a:pt x="184" y="0"/>
                  </a:lnTo>
                  <a:lnTo>
                    <a:pt x="153" y="0"/>
                  </a:lnTo>
                  <a:lnTo>
                    <a:pt x="122" y="3"/>
                  </a:lnTo>
                  <a:lnTo>
                    <a:pt x="92" y="8"/>
                  </a:lnTo>
                  <a:lnTo>
                    <a:pt x="66" y="14"/>
                  </a:lnTo>
                  <a:lnTo>
                    <a:pt x="44" y="21"/>
                  </a:lnTo>
                  <a:lnTo>
                    <a:pt x="25" y="30"/>
                  </a:lnTo>
                  <a:lnTo>
                    <a:pt x="11" y="38"/>
                  </a:lnTo>
                  <a:lnTo>
                    <a:pt x="4" y="48"/>
                  </a:lnTo>
                  <a:lnTo>
                    <a:pt x="0" y="58"/>
                  </a:lnTo>
                  <a:lnTo>
                    <a:pt x="0" y="639"/>
                  </a:lnTo>
                  <a:lnTo>
                    <a:pt x="4" y="650"/>
                  </a:lnTo>
                  <a:lnTo>
                    <a:pt x="11" y="659"/>
                  </a:lnTo>
                  <a:lnTo>
                    <a:pt x="25" y="668"/>
                  </a:lnTo>
                  <a:lnTo>
                    <a:pt x="44" y="676"/>
                  </a:lnTo>
                  <a:lnTo>
                    <a:pt x="66" y="684"/>
                  </a:lnTo>
                  <a:lnTo>
                    <a:pt x="92" y="690"/>
                  </a:lnTo>
                  <a:lnTo>
                    <a:pt x="122" y="693"/>
                  </a:lnTo>
                  <a:lnTo>
                    <a:pt x="153" y="696"/>
                  </a:lnTo>
                  <a:lnTo>
                    <a:pt x="184" y="698"/>
                  </a:lnTo>
                  <a:lnTo>
                    <a:pt x="216" y="696"/>
                  </a:lnTo>
                  <a:lnTo>
                    <a:pt x="248" y="693"/>
                  </a:lnTo>
                  <a:lnTo>
                    <a:pt x="275" y="690"/>
                  </a:lnTo>
                  <a:lnTo>
                    <a:pt x="302" y="684"/>
                  </a:lnTo>
                  <a:lnTo>
                    <a:pt x="325" y="676"/>
                  </a:lnTo>
                  <a:lnTo>
                    <a:pt x="342" y="668"/>
                  </a:lnTo>
                  <a:lnTo>
                    <a:pt x="356" y="659"/>
                  </a:lnTo>
                  <a:lnTo>
                    <a:pt x="364" y="650"/>
                  </a:lnTo>
                  <a:lnTo>
                    <a:pt x="367" y="639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73" name="Line 229"/>
            <p:cNvSpPr>
              <a:spLocks noChangeAspect="1" noChangeShapeType="1"/>
            </p:cNvSpPr>
            <p:nvPr/>
          </p:nvSpPr>
          <p:spPr bwMode="auto">
            <a:xfrm>
              <a:off x="1091" y="1742"/>
              <a:ext cx="16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74" name="Freeform 230"/>
            <p:cNvSpPr>
              <a:spLocks noChangeAspect="1"/>
            </p:cNvSpPr>
            <p:nvPr/>
          </p:nvSpPr>
          <p:spPr bwMode="auto">
            <a:xfrm>
              <a:off x="1122" y="1742"/>
              <a:ext cx="98" cy="218"/>
            </a:xfrm>
            <a:custGeom>
              <a:avLst/>
              <a:gdLst>
                <a:gd name="T0" fmla="*/ 0 w 220"/>
                <a:gd name="T1" fmla="*/ 0 h 494"/>
                <a:gd name="T2" fmla="*/ 0 w 220"/>
                <a:gd name="T3" fmla="*/ 494 h 494"/>
                <a:gd name="T4" fmla="*/ 220 w 220"/>
                <a:gd name="T5" fmla="*/ 494 h 494"/>
                <a:gd name="T6" fmla="*/ 220 w 220"/>
                <a:gd name="T7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494">
                  <a:moveTo>
                    <a:pt x="0" y="0"/>
                  </a:moveTo>
                  <a:lnTo>
                    <a:pt x="0" y="494"/>
                  </a:lnTo>
                  <a:lnTo>
                    <a:pt x="220" y="494"/>
                  </a:lnTo>
                  <a:lnTo>
                    <a:pt x="22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75" name="Freeform 231"/>
            <p:cNvSpPr>
              <a:spLocks noChangeAspect="1"/>
            </p:cNvSpPr>
            <p:nvPr/>
          </p:nvSpPr>
          <p:spPr bwMode="auto">
            <a:xfrm>
              <a:off x="1139" y="1742"/>
              <a:ext cx="64" cy="204"/>
            </a:xfrm>
            <a:custGeom>
              <a:avLst/>
              <a:gdLst>
                <a:gd name="T0" fmla="*/ 0 w 146"/>
                <a:gd name="T1" fmla="*/ 0 h 463"/>
                <a:gd name="T2" fmla="*/ 0 w 146"/>
                <a:gd name="T3" fmla="*/ 463 h 463"/>
                <a:gd name="T4" fmla="*/ 146 w 146"/>
                <a:gd name="T5" fmla="*/ 463 h 463"/>
                <a:gd name="T6" fmla="*/ 146 w 146"/>
                <a:gd name="T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463">
                  <a:moveTo>
                    <a:pt x="0" y="0"/>
                  </a:moveTo>
                  <a:lnTo>
                    <a:pt x="0" y="463"/>
                  </a:lnTo>
                  <a:lnTo>
                    <a:pt x="146" y="463"/>
                  </a:lnTo>
                  <a:lnTo>
                    <a:pt x="14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76" name="Rectangle 232"/>
            <p:cNvSpPr>
              <a:spLocks noChangeAspect="1" noChangeArrowheads="1"/>
            </p:cNvSpPr>
            <p:nvPr/>
          </p:nvSpPr>
          <p:spPr bwMode="auto">
            <a:xfrm>
              <a:off x="1122" y="1754"/>
              <a:ext cx="17" cy="1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77" name="Rectangle 233"/>
            <p:cNvSpPr>
              <a:spLocks noChangeAspect="1" noChangeArrowheads="1"/>
            </p:cNvSpPr>
            <p:nvPr/>
          </p:nvSpPr>
          <p:spPr bwMode="auto">
            <a:xfrm>
              <a:off x="1122" y="1792"/>
              <a:ext cx="17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78" name="Rectangle 234"/>
            <p:cNvSpPr>
              <a:spLocks noChangeAspect="1" noChangeArrowheads="1"/>
            </p:cNvSpPr>
            <p:nvPr/>
          </p:nvSpPr>
          <p:spPr bwMode="auto">
            <a:xfrm>
              <a:off x="1122" y="1832"/>
              <a:ext cx="17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79" name="Rectangle 235"/>
            <p:cNvSpPr>
              <a:spLocks noChangeAspect="1" noChangeArrowheads="1"/>
            </p:cNvSpPr>
            <p:nvPr/>
          </p:nvSpPr>
          <p:spPr bwMode="auto">
            <a:xfrm>
              <a:off x="1122" y="1870"/>
              <a:ext cx="17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80" name="Rectangle 236"/>
            <p:cNvSpPr>
              <a:spLocks noChangeAspect="1" noChangeArrowheads="1"/>
            </p:cNvSpPr>
            <p:nvPr/>
          </p:nvSpPr>
          <p:spPr bwMode="auto">
            <a:xfrm>
              <a:off x="1203" y="1754"/>
              <a:ext cx="17" cy="1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81" name="Rectangle 237"/>
            <p:cNvSpPr>
              <a:spLocks noChangeAspect="1" noChangeArrowheads="1"/>
            </p:cNvSpPr>
            <p:nvPr/>
          </p:nvSpPr>
          <p:spPr bwMode="auto">
            <a:xfrm>
              <a:off x="1203" y="1792"/>
              <a:ext cx="17" cy="13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82" name="Rectangle 238"/>
            <p:cNvSpPr>
              <a:spLocks noChangeAspect="1" noChangeArrowheads="1"/>
            </p:cNvSpPr>
            <p:nvPr/>
          </p:nvSpPr>
          <p:spPr bwMode="auto">
            <a:xfrm>
              <a:off x="1203" y="1832"/>
              <a:ext cx="17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83" name="Rectangle 239"/>
            <p:cNvSpPr>
              <a:spLocks noChangeAspect="1" noChangeArrowheads="1"/>
            </p:cNvSpPr>
            <p:nvPr/>
          </p:nvSpPr>
          <p:spPr bwMode="auto">
            <a:xfrm>
              <a:off x="1203" y="1870"/>
              <a:ext cx="17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84" name="Rectangle 240"/>
            <p:cNvSpPr>
              <a:spLocks noChangeAspect="1" noChangeArrowheads="1"/>
            </p:cNvSpPr>
            <p:nvPr/>
          </p:nvSpPr>
          <p:spPr bwMode="auto">
            <a:xfrm>
              <a:off x="1122" y="1909"/>
              <a:ext cx="17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85" name="Rectangle 241"/>
            <p:cNvSpPr>
              <a:spLocks noChangeAspect="1" noChangeArrowheads="1"/>
            </p:cNvSpPr>
            <p:nvPr/>
          </p:nvSpPr>
          <p:spPr bwMode="auto">
            <a:xfrm>
              <a:off x="1203" y="1909"/>
              <a:ext cx="17" cy="1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86" name="Rectangle 242"/>
            <p:cNvSpPr>
              <a:spLocks noChangeAspect="1" noChangeArrowheads="1"/>
            </p:cNvSpPr>
            <p:nvPr/>
          </p:nvSpPr>
          <p:spPr bwMode="auto">
            <a:xfrm>
              <a:off x="1122" y="1946"/>
              <a:ext cx="17" cy="1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87" name="Rectangle 243"/>
            <p:cNvSpPr>
              <a:spLocks noChangeAspect="1" noChangeArrowheads="1"/>
            </p:cNvSpPr>
            <p:nvPr/>
          </p:nvSpPr>
          <p:spPr bwMode="auto">
            <a:xfrm>
              <a:off x="1203" y="1946"/>
              <a:ext cx="17" cy="1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88" name="Rectangle 244"/>
            <p:cNvSpPr>
              <a:spLocks noChangeAspect="1" noChangeArrowheads="1"/>
            </p:cNvSpPr>
            <p:nvPr/>
          </p:nvSpPr>
          <p:spPr bwMode="auto">
            <a:xfrm>
              <a:off x="1163" y="1946"/>
              <a:ext cx="17" cy="1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89" name="Line 245"/>
            <p:cNvSpPr>
              <a:spLocks noChangeAspect="1" noChangeShapeType="1"/>
            </p:cNvSpPr>
            <p:nvPr/>
          </p:nvSpPr>
          <p:spPr bwMode="auto">
            <a:xfrm>
              <a:off x="514" y="3306"/>
              <a:ext cx="36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90" name="Freeform 246"/>
            <p:cNvSpPr>
              <a:spLocks noChangeAspect="1"/>
            </p:cNvSpPr>
            <p:nvPr/>
          </p:nvSpPr>
          <p:spPr bwMode="auto">
            <a:xfrm>
              <a:off x="2969" y="1946"/>
              <a:ext cx="424" cy="1007"/>
            </a:xfrm>
            <a:custGeom>
              <a:avLst/>
              <a:gdLst>
                <a:gd name="T0" fmla="*/ 0 w 962"/>
                <a:gd name="T1" fmla="*/ 2285 h 2285"/>
                <a:gd name="T2" fmla="*/ 0 w 962"/>
                <a:gd name="T3" fmla="*/ 0 h 2285"/>
                <a:gd name="T4" fmla="*/ 962 w 962"/>
                <a:gd name="T5" fmla="*/ 0 h 2285"/>
                <a:gd name="T6" fmla="*/ 962 w 962"/>
                <a:gd name="T7" fmla="*/ 234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2" h="2285">
                  <a:moveTo>
                    <a:pt x="0" y="2285"/>
                  </a:moveTo>
                  <a:lnTo>
                    <a:pt x="0" y="0"/>
                  </a:lnTo>
                  <a:lnTo>
                    <a:pt x="962" y="0"/>
                  </a:lnTo>
                  <a:lnTo>
                    <a:pt x="962" y="23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91" name="Freeform 247"/>
            <p:cNvSpPr>
              <a:spLocks noChangeAspect="1"/>
            </p:cNvSpPr>
            <p:nvPr/>
          </p:nvSpPr>
          <p:spPr bwMode="auto">
            <a:xfrm>
              <a:off x="2955" y="2948"/>
              <a:ext cx="28" cy="44"/>
            </a:xfrm>
            <a:custGeom>
              <a:avLst/>
              <a:gdLst>
                <a:gd name="T0" fmla="*/ 66 w 66"/>
                <a:gd name="T1" fmla="*/ 0 h 98"/>
                <a:gd name="T2" fmla="*/ 33 w 66"/>
                <a:gd name="T3" fmla="*/ 98 h 98"/>
                <a:gd name="T4" fmla="*/ 0 w 66"/>
                <a:gd name="T5" fmla="*/ 0 h 98"/>
                <a:gd name="T6" fmla="*/ 66 w 66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98">
                  <a:moveTo>
                    <a:pt x="66" y="0"/>
                  </a:moveTo>
                  <a:lnTo>
                    <a:pt x="33" y="98"/>
                  </a:ln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92" name="Line 248"/>
            <p:cNvSpPr>
              <a:spLocks noChangeAspect="1" noChangeShapeType="1"/>
            </p:cNvSpPr>
            <p:nvPr/>
          </p:nvSpPr>
          <p:spPr bwMode="auto">
            <a:xfrm>
              <a:off x="2390" y="2696"/>
              <a:ext cx="55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93" name="Line 249"/>
            <p:cNvSpPr>
              <a:spLocks noChangeAspect="1" noChangeShapeType="1"/>
            </p:cNvSpPr>
            <p:nvPr/>
          </p:nvSpPr>
          <p:spPr bwMode="auto">
            <a:xfrm>
              <a:off x="1773" y="3634"/>
              <a:ext cx="0" cy="13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94" name="Line 250"/>
            <p:cNvSpPr>
              <a:spLocks noChangeAspect="1" noChangeShapeType="1"/>
            </p:cNvSpPr>
            <p:nvPr/>
          </p:nvSpPr>
          <p:spPr bwMode="auto">
            <a:xfrm flipH="1">
              <a:off x="3564" y="2830"/>
              <a:ext cx="37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95" name="Freeform 251"/>
            <p:cNvSpPr>
              <a:spLocks noChangeAspect="1"/>
            </p:cNvSpPr>
            <p:nvPr/>
          </p:nvSpPr>
          <p:spPr bwMode="auto">
            <a:xfrm>
              <a:off x="3584" y="2851"/>
              <a:ext cx="468" cy="198"/>
            </a:xfrm>
            <a:custGeom>
              <a:avLst/>
              <a:gdLst>
                <a:gd name="T0" fmla="*/ 0 w 1064"/>
                <a:gd name="T1" fmla="*/ 0 h 448"/>
                <a:gd name="T2" fmla="*/ 1064 w 1064"/>
                <a:gd name="T3" fmla="*/ 0 h 448"/>
                <a:gd name="T4" fmla="*/ 1064 w 1064"/>
                <a:gd name="T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4" h="448">
                  <a:moveTo>
                    <a:pt x="0" y="0"/>
                  </a:moveTo>
                  <a:lnTo>
                    <a:pt x="1064" y="0"/>
                  </a:lnTo>
                  <a:lnTo>
                    <a:pt x="1064" y="4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96" name="Line 252"/>
            <p:cNvSpPr>
              <a:spLocks noChangeAspect="1" noChangeShapeType="1"/>
            </p:cNvSpPr>
            <p:nvPr/>
          </p:nvSpPr>
          <p:spPr bwMode="auto">
            <a:xfrm flipH="1">
              <a:off x="3553" y="3053"/>
              <a:ext cx="37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97" name="Freeform 253"/>
            <p:cNvSpPr>
              <a:spLocks noChangeAspect="1"/>
            </p:cNvSpPr>
            <p:nvPr/>
          </p:nvSpPr>
          <p:spPr bwMode="auto">
            <a:xfrm>
              <a:off x="3571" y="3073"/>
              <a:ext cx="230" cy="603"/>
            </a:xfrm>
            <a:custGeom>
              <a:avLst/>
              <a:gdLst>
                <a:gd name="T0" fmla="*/ 0 w 523"/>
                <a:gd name="T1" fmla="*/ 0 h 1368"/>
                <a:gd name="T2" fmla="*/ 304 w 523"/>
                <a:gd name="T3" fmla="*/ 0 h 1368"/>
                <a:gd name="T4" fmla="*/ 304 w 523"/>
                <a:gd name="T5" fmla="*/ 1368 h 1368"/>
                <a:gd name="T6" fmla="*/ 523 w 523"/>
                <a:gd name="T7" fmla="*/ 1368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3" h="1368">
                  <a:moveTo>
                    <a:pt x="0" y="0"/>
                  </a:moveTo>
                  <a:lnTo>
                    <a:pt x="304" y="0"/>
                  </a:lnTo>
                  <a:lnTo>
                    <a:pt x="304" y="1368"/>
                  </a:lnTo>
                  <a:lnTo>
                    <a:pt x="523" y="136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98" name="Line 254"/>
            <p:cNvSpPr>
              <a:spLocks noChangeAspect="1" noChangeShapeType="1"/>
            </p:cNvSpPr>
            <p:nvPr/>
          </p:nvSpPr>
          <p:spPr bwMode="auto">
            <a:xfrm>
              <a:off x="3838" y="3676"/>
              <a:ext cx="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1999" name="Freeform 255"/>
            <p:cNvSpPr>
              <a:spLocks noChangeAspect="1"/>
            </p:cNvSpPr>
            <p:nvPr/>
          </p:nvSpPr>
          <p:spPr bwMode="auto">
            <a:xfrm>
              <a:off x="3912" y="3662"/>
              <a:ext cx="43" cy="28"/>
            </a:xfrm>
            <a:custGeom>
              <a:avLst/>
              <a:gdLst>
                <a:gd name="T0" fmla="*/ 0 w 98"/>
                <a:gd name="T1" fmla="*/ 0 h 65"/>
                <a:gd name="T2" fmla="*/ 98 w 98"/>
                <a:gd name="T3" fmla="*/ 32 h 65"/>
                <a:gd name="T4" fmla="*/ 0 w 98"/>
                <a:gd name="T5" fmla="*/ 65 h 65"/>
                <a:gd name="T6" fmla="*/ 0 w 9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0" y="0"/>
                  </a:moveTo>
                  <a:lnTo>
                    <a:pt x="98" y="32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00" name="Freeform 256"/>
            <p:cNvSpPr>
              <a:spLocks noChangeAspect="1"/>
            </p:cNvSpPr>
            <p:nvPr/>
          </p:nvSpPr>
          <p:spPr bwMode="auto">
            <a:xfrm>
              <a:off x="4055" y="3773"/>
              <a:ext cx="217" cy="310"/>
            </a:xfrm>
            <a:custGeom>
              <a:avLst/>
              <a:gdLst>
                <a:gd name="T0" fmla="*/ 0 w 1003"/>
                <a:gd name="T1" fmla="*/ 0 h 706"/>
                <a:gd name="T2" fmla="*/ 0 w 1003"/>
                <a:gd name="T3" fmla="*/ 706 h 706"/>
                <a:gd name="T4" fmla="*/ 1003 w 1003"/>
                <a:gd name="T5" fmla="*/ 7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3" h="706">
                  <a:moveTo>
                    <a:pt x="0" y="0"/>
                  </a:moveTo>
                  <a:lnTo>
                    <a:pt x="0" y="706"/>
                  </a:lnTo>
                  <a:lnTo>
                    <a:pt x="1003" y="70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01" name="Freeform 257"/>
            <p:cNvSpPr>
              <a:spLocks noChangeAspect="1"/>
            </p:cNvSpPr>
            <p:nvPr/>
          </p:nvSpPr>
          <p:spPr bwMode="auto">
            <a:xfrm>
              <a:off x="4272" y="4069"/>
              <a:ext cx="43" cy="29"/>
            </a:xfrm>
            <a:custGeom>
              <a:avLst/>
              <a:gdLst>
                <a:gd name="T0" fmla="*/ 0 w 97"/>
                <a:gd name="T1" fmla="*/ 0 h 65"/>
                <a:gd name="T2" fmla="*/ 97 w 97"/>
                <a:gd name="T3" fmla="*/ 33 h 65"/>
                <a:gd name="T4" fmla="*/ 0 w 97"/>
                <a:gd name="T5" fmla="*/ 65 h 65"/>
                <a:gd name="T6" fmla="*/ 0 w 97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65">
                  <a:moveTo>
                    <a:pt x="0" y="0"/>
                  </a:moveTo>
                  <a:lnTo>
                    <a:pt x="97" y="33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02" name="Line 258"/>
            <p:cNvSpPr>
              <a:spLocks noChangeAspect="1" noChangeShapeType="1"/>
            </p:cNvSpPr>
            <p:nvPr/>
          </p:nvSpPr>
          <p:spPr bwMode="auto">
            <a:xfrm flipH="1">
              <a:off x="3590" y="2321"/>
              <a:ext cx="53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03" name="Freeform 259"/>
            <p:cNvSpPr>
              <a:spLocks noChangeAspect="1"/>
            </p:cNvSpPr>
            <p:nvPr/>
          </p:nvSpPr>
          <p:spPr bwMode="auto">
            <a:xfrm>
              <a:off x="3550" y="2307"/>
              <a:ext cx="43" cy="28"/>
            </a:xfrm>
            <a:custGeom>
              <a:avLst/>
              <a:gdLst>
                <a:gd name="T0" fmla="*/ 98 w 98"/>
                <a:gd name="T1" fmla="*/ 65 h 65"/>
                <a:gd name="T2" fmla="*/ 0 w 98"/>
                <a:gd name="T3" fmla="*/ 32 h 65"/>
                <a:gd name="T4" fmla="*/ 98 w 98"/>
                <a:gd name="T5" fmla="*/ 0 h 65"/>
                <a:gd name="T6" fmla="*/ 98 w 98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98" y="65"/>
                  </a:moveTo>
                  <a:lnTo>
                    <a:pt x="0" y="32"/>
                  </a:lnTo>
                  <a:lnTo>
                    <a:pt x="98" y="0"/>
                  </a:lnTo>
                  <a:lnTo>
                    <a:pt x="98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04" name="Line 260"/>
            <p:cNvSpPr>
              <a:spLocks noChangeAspect="1" noChangeShapeType="1"/>
            </p:cNvSpPr>
            <p:nvPr/>
          </p:nvSpPr>
          <p:spPr bwMode="auto">
            <a:xfrm>
              <a:off x="2131" y="1833"/>
              <a:ext cx="1" cy="20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05" name="Freeform 261"/>
            <p:cNvSpPr>
              <a:spLocks noChangeAspect="1"/>
            </p:cNvSpPr>
            <p:nvPr/>
          </p:nvSpPr>
          <p:spPr bwMode="auto">
            <a:xfrm>
              <a:off x="2117" y="2035"/>
              <a:ext cx="29" cy="44"/>
            </a:xfrm>
            <a:custGeom>
              <a:avLst/>
              <a:gdLst>
                <a:gd name="T0" fmla="*/ 65 w 65"/>
                <a:gd name="T1" fmla="*/ 0 h 98"/>
                <a:gd name="T2" fmla="*/ 33 w 65"/>
                <a:gd name="T3" fmla="*/ 98 h 98"/>
                <a:gd name="T4" fmla="*/ 0 w 65"/>
                <a:gd name="T5" fmla="*/ 0 h 98"/>
                <a:gd name="T6" fmla="*/ 65 w 65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8">
                  <a:moveTo>
                    <a:pt x="65" y="0"/>
                  </a:moveTo>
                  <a:lnTo>
                    <a:pt x="33" y="98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06" name="Line 262"/>
            <p:cNvSpPr>
              <a:spLocks noChangeAspect="1" noChangeShapeType="1"/>
            </p:cNvSpPr>
            <p:nvPr/>
          </p:nvSpPr>
          <p:spPr bwMode="auto">
            <a:xfrm>
              <a:off x="2131" y="2232"/>
              <a:ext cx="1" cy="1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07" name="Freeform 263"/>
            <p:cNvSpPr>
              <a:spLocks noChangeAspect="1"/>
            </p:cNvSpPr>
            <p:nvPr/>
          </p:nvSpPr>
          <p:spPr bwMode="auto">
            <a:xfrm>
              <a:off x="2117" y="2362"/>
              <a:ext cx="29" cy="44"/>
            </a:xfrm>
            <a:custGeom>
              <a:avLst/>
              <a:gdLst>
                <a:gd name="T0" fmla="*/ 65 w 65"/>
                <a:gd name="T1" fmla="*/ 0 h 98"/>
                <a:gd name="T2" fmla="*/ 33 w 65"/>
                <a:gd name="T3" fmla="*/ 98 h 98"/>
                <a:gd name="T4" fmla="*/ 0 w 65"/>
                <a:gd name="T5" fmla="*/ 0 h 98"/>
                <a:gd name="T6" fmla="*/ 65 w 65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8">
                  <a:moveTo>
                    <a:pt x="65" y="0"/>
                  </a:moveTo>
                  <a:lnTo>
                    <a:pt x="33" y="98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08" name="Line 264"/>
            <p:cNvSpPr>
              <a:spLocks noChangeAspect="1" noChangeShapeType="1"/>
            </p:cNvSpPr>
            <p:nvPr/>
          </p:nvSpPr>
          <p:spPr bwMode="auto">
            <a:xfrm>
              <a:off x="2128" y="2562"/>
              <a:ext cx="1" cy="23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09" name="Freeform 265"/>
            <p:cNvSpPr>
              <a:spLocks noChangeAspect="1"/>
            </p:cNvSpPr>
            <p:nvPr/>
          </p:nvSpPr>
          <p:spPr bwMode="auto">
            <a:xfrm>
              <a:off x="2114" y="2792"/>
              <a:ext cx="29" cy="43"/>
            </a:xfrm>
            <a:custGeom>
              <a:avLst/>
              <a:gdLst>
                <a:gd name="T0" fmla="*/ 65 w 65"/>
                <a:gd name="T1" fmla="*/ 0 h 98"/>
                <a:gd name="T2" fmla="*/ 32 w 65"/>
                <a:gd name="T3" fmla="*/ 98 h 98"/>
                <a:gd name="T4" fmla="*/ 0 w 65"/>
                <a:gd name="T5" fmla="*/ 0 h 98"/>
                <a:gd name="T6" fmla="*/ 65 w 65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98">
                  <a:moveTo>
                    <a:pt x="65" y="0"/>
                  </a:moveTo>
                  <a:lnTo>
                    <a:pt x="32" y="98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10" name="Freeform 266"/>
            <p:cNvSpPr>
              <a:spLocks noChangeAspect="1"/>
            </p:cNvSpPr>
            <p:nvPr/>
          </p:nvSpPr>
          <p:spPr bwMode="auto">
            <a:xfrm>
              <a:off x="1931" y="3094"/>
              <a:ext cx="120" cy="149"/>
            </a:xfrm>
            <a:custGeom>
              <a:avLst/>
              <a:gdLst>
                <a:gd name="T0" fmla="*/ 272 w 272"/>
                <a:gd name="T1" fmla="*/ 339 h 339"/>
                <a:gd name="T2" fmla="*/ 0 w 272"/>
                <a:gd name="T3" fmla="*/ 339 h 339"/>
                <a:gd name="T4" fmla="*/ 0 w 272"/>
                <a:gd name="T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339">
                  <a:moveTo>
                    <a:pt x="272" y="339"/>
                  </a:moveTo>
                  <a:lnTo>
                    <a:pt x="0" y="339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11" name="Freeform 267"/>
            <p:cNvSpPr>
              <a:spLocks noChangeAspect="1"/>
            </p:cNvSpPr>
            <p:nvPr/>
          </p:nvSpPr>
          <p:spPr bwMode="auto">
            <a:xfrm>
              <a:off x="1931" y="2482"/>
              <a:ext cx="80" cy="570"/>
            </a:xfrm>
            <a:custGeom>
              <a:avLst/>
              <a:gdLst>
                <a:gd name="T0" fmla="*/ 0 w 182"/>
                <a:gd name="T1" fmla="*/ 1292 h 1292"/>
                <a:gd name="T2" fmla="*/ 0 w 182"/>
                <a:gd name="T3" fmla="*/ 0 h 1292"/>
                <a:gd name="T4" fmla="*/ 92 w 182"/>
                <a:gd name="T5" fmla="*/ 0 h 1292"/>
                <a:gd name="T6" fmla="*/ 182 w 182"/>
                <a:gd name="T7" fmla="*/ 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1292">
                  <a:moveTo>
                    <a:pt x="0" y="1292"/>
                  </a:moveTo>
                  <a:lnTo>
                    <a:pt x="0" y="0"/>
                  </a:lnTo>
                  <a:lnTo>
                    <a:pt x="92" y="0"/>
                  </a:lnTo>
                  <a:lnTo>
                    <a:pt x="18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12" name="Freeform 268"/>
            <p:cNvSpPr>
              <a:spLocks noChangeAspect="1"/>
            </p:cNvSpPr>
            <p:nvPr/>
          </p:nvSpPr>
          <p:spPr bwMode="auto">
            <a:xfrm>
              <a:off x="2008" y="2468"/>
              <a:ext cx="43" cy="29"/>
            </a:xfrm>
            <a:custGeom>
              <a:avLst/>
              <a:gdLst>
                <a:gd name="T0" fmla="*/ 0 w 98"/>
                <a:gd name="T1" fmla="*/ 0 h 65"/>
                <a:gd name="T2" fmla="*/ 98 w 98"/>
                <a:gd name="T3" fmla="*/ 33 h 65"/>
                <a:gd name="T4" fmla="*/ 0 w 98"/>
                <a:gd name="T5" fmla="*/ 65 h 65"/>
                <a:gd name="T6" fmla="*/ 0 w 98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5">
                  <a:moveTo>
                    <a:pt x="0" y="0"/>
                  </a:moveTo>
                  <a:lnTo>
                    <a:pt x="98" y="33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13" name="Line 269"/>
            <p:cNvSpPr>
              <a:spLocks noChangeAspect="1" noChangeShapeType="1"/>
            </p:cNvSpPr>
            <p:nvPr/>
          </p:nvSpPr>
          <p:spPr bwMode="auto">
            <a:xfrm>
              <a:off x="2989" y="2696"/>
              <a:ext cx="2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14" name="Line 270"/>
            <p:cNvSpPr>
              <a:spLocks noChangeAspect="1" noChangeShapeType="1"/>
            </p:cNvSpPr>
            <p:nvPr/>
          </p:nvSpPr>
          <p:spPr bwMode="auto">
            <a:xfrm flipH="1">
              <a:off x="3173" y="2680"/>
              <a:ext cx="37" cy="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15" name="Line 271"/>
            <p:cNvSpPr>
              <a:spLocks noChangeAspect="1" noChangeShapeType="1"/>
            </p:cNvSpPr>
            <p:nvPr/>
          </p:nvSpPr>
          <p:spPr bwMode="auto">
            <a:xfrm>
              <a:off x="2157" y="2696"/>
              <a:ext cx="19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16" name="Rectangle 272"/>
            <p:cNvSpPr>
              <a:spLocks noChangeAspect="1" noChangeArrowheads="1"/>
            </p:cNvSpPr>
            <p:nvPr/>
          </p:nvSpPr>
          <p:spPr bwMode="auto">
            <a:xfrm>
              <a:off x="2952" y="1361"/>
              <a:ext cx="471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Gas separator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2017" name="Rectangle 273"/>
            <p:cNvSpPr>
              <a:spLocks noChangeAspect="1" noChangeArrowheads="1"/>
            </p:cNvSpPr>
            <p:nvPr/>
          </p:nvSpPr>
          <p:spPr bwMode="auto">
            <a:xfrm>
              <a:off x="1816" y="1824"/>
              <a:ext cx="27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Reactor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2018" name="Rectangle 274"/>
            <p:cNvSpPr>
              <a:spLocks noChangeAspect="1" noChangeArrowheads="1"/>
            </p:cNvSpPr>
            <p:nvPr/>
          </p:nvSpPr>
          <p:spPr bwMode="auto">
            <a:xfrm>
              <a:off x="2210" y="2195"/>
              <a:ext cx="17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>
                  <a:solidFill>
                    <a:srgbClr val="000000"/>
                  </a:solidFill>
                  <a:latin typeface="Trebuchet MS" pitchFamily="34" charset="0"/>
                </a:rPr>
                <a:t>RGQ4</a:t>
              </a:r>
              <a:endParaRPr lang="fr-FR">
                <a:latin typeface="Trebuchet MS" pitchFamily="34" charset="0"/>
              </a:endParaRPr>
            </a:p>
          </p:txBody>
        </p:sp>
        <p:sp>
          <p:nvSpPr>
            <p:cNvPr id="672019" name="Rectangle 275"/>
            <p:cNvSpPr>
              <a:spLocks noChangeAspect="1" noChangeArrowheads="1"/>
            </p:cNvSpPr>
            <p:nvPr/>
          </p:nvSpPr>
          <p:spPr bwMode="auto">
            <a:xfrm>
              <a:off x="2198" y="2527"/>
              <a:ext cx="11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>
                  <a:solidFill>
                    <a:srgbClr val="000000"/>
                  </a:solidFill>
                  <a:latin typeface="Trebuchet MS" pitchFamily="34" charset="0"/>
                </a:rPr>
                <a:t>Eco</a:t>
              </a:r>
              <a:endParaRPr lang="fr-FR">
                <a:latin typeface="Trebuchet MS" pitchFamily="34" charset="0"/>
              </a:endParaRPr>
            </a:p>
          </p:txBody>
        </p:sp>
        <p:sp>
          <p:nvSpPr>
            <p:cNvPr id="672020" name="Rectangle 276"/>
            <p:cNvSpPr>
              <a:spLocks noChangeAspect="1" noChangeArrowheads="1"/>
            </p:cNvSpPr>
            <p:nvPr/>
          </p:nvSpPr>
          <p:spPr bwMode="auto">
            <a:xfrm>
              <a:off x="2198" y="2971"/>
              <a:ext cx="17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>
                  <a:solidFill>
                    <a:srgbClr val="000000"/>
                  </a:solidFill>
                  <a:latin typeface="Trebuchet MS" pitchFamily="34" charset="0"/>
                </a:rPr>
                <a:t>RGQ3</a:t>
              </a:r>
              <a:endParaRPr lang="fr-FR">
                <a:latin typeface="Trebuchet MS" pitchFamily="34" charset="0"/>
              </a:endParaRPr>
            </a:p>
          </p:txBody>
        </p:sp>
        <p:sp>
          <p:nvSpPr>
            <p:cNvPr id="672021" name="Rectangle 277"/>
            <p:cNvSpPr>
              <a:spLocks noChangeAspect="1" noChangeArrowheads="1"/>
            </p:cNvSpPr>
            <p:nvPr/>
          </p:nvSpPr>
          <p:spPr bwMode="auto">
            <a:xfrm>
              <a:off x="2193" y="3336"/>
              <a:ext cx="12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>
                  <a:solidFill>
                    <a:srgbClr val="000000"/>
                  </a:solidFill>
                  <a:latin typeface="Trebuchet MS" pitchFamily="34" charset="0"/>
                </a:rPr>
                <a:t>PEA</a:t>
              </a:r>
              <a:endParaRPr lang="fr-FR">
                <a:latin typeface="Trebuchet MS" pitchFamily="34" charset="0"/>
              </a:endParaRPr>
            </a:p>
          </p:txBody>
        </p:sp>
        <p:sp>
          <p:nvSpPr>
            <p:cNvPr id="672022" name="Rectangle 278"/>
            <p:cNvSpPr>
              <a:spLocks noChangeAspect="1" noChangeArrowheads="1"/>
            </p:cNvSpPr>
            <p:nvPr/>
          </p:nvSpPr>
          <p:spPr bwMode="auto">
            <a:xfrm>
              <a:off x="929" y="2711"/>
              <a:ext cx="22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Steam</a:t>
              </a:r>
            </a:p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Turbine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2023" name="Rectangle 279"/>
            <p:cNvSpPr>
              <a:spLocks noChangeAspect="1" noChangeArrowheads="1"/>
            </p:cNvSpPr>
            <p:nvPr/>
          </p:nvSpPr>
          <p:spPr bwMode="auto">
            <a:xfrm>
              <a:off x="938" y="3153"/>
              <a:ext cx="42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Air</a:t>
              </a:r>
            </a:p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Compressor.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2024" name="Rectangle 280"/>
            <p:cNvSpPr>
              <a:spLocks noChangeAspect="1" noChangeArrowheads="1"/>
            </p:cNvSpPr>
            <p:nvPr/>
          </p:nvSpPr>
          <p:spPr bwMode="auto">
            <a:xfrm>
              <a:off x="1309" y="3453"/>
              <a:ext cx="36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Condenser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2025" name="Rectangle 281"/>
            <p:cNvSpPr>
              <a:spLocks noChangeAspect="1" noChangeArrowheads="1"/>
            </p:cNvSpPr>
            <p:nvPr/>
          </p:nvSpPr>
          <p:spPr bwMode="auto">
            <a:xfrm>
              <a:off x="2621" y="4240"/>
              <a:ext cx="17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>
                  <a:solidFill>
                    <a:srgbClr val="000000"/>
                  </a:solidFill>
                  <a:latin typeface="Trebuchet MS" pitchFamily="34" charset="0"/>
                </a:rPr>
                <a:t>RGQ2</a:t>
              </a:r>
              <a:endParaRPr lang="fr-FR">
                <a:latin typeface="Trebuchet MS" pitchFamily="34" charset="0"/>
              </a:endParaRPr>
            </a:p>
          </p:txBody>
        </p:sp>
        <p:sp>
          <p:nvSpPr>
            <p:cNvPr id="672026" name="Rectangle 282"/>
            <p:cNvSpPr>
              <a:spLocks noChangeAspect="1" noChangeArrowheads="1"/>
            </p:cNvSpPr>
            <p:nvPr/>
          </p:nvSpPr>
          <p:spPr bwMode="auto">
            <a:xfrm>
              <a:off x="3010" y="3147"/>
              <a:ext cx="17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>
                  <a:solidFill>
                    <a:srgbClr val="000000"/>
                  </a:solidFill>
                  <a:latin typeface="Trebuchet MS" pitchFamily="34" charset="0"/>
                </a:rPr>
                <a:t>RGQ1</a:t>
              </a:r>
              <a:endParaRPr lang="fr-FR">
                <a:latin typeface="Trebuchet MS" pitchFamily="34" charset="0"/>
              </a:endParaRPr>
            </a:p>
          </p:txBody>
        </p:sp>
        <p:sp>
          <p:nvSpPr>
            <p:cNvPr id="672027" name="Rectangle 283"/>
            <p:cNvSpPr>
              <a:spLocks noChangeAspect="1" noChangeArrowheads="1"/>
            </p:cNvSpPr>
            <p:nvPr/>
          </p:nvSpPr>
          <p:spPr bwMode="auto">
            <a:xfrm>
              <a:off x="3413" y="4029"/>
              <a:ext cx="60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Absorption tower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2028" name="Rectangle 284"/>
            <p:cNvSpPr>
              <a:spLocks noChangeAspect="1" noChangeArrowheads="1"/>
            </p:cNvSpPr>
            <p:nvPr/>
          </p:nvSpPr>
          <p:spPr bwMode="auto">
            <a:xfrm>
              <a:off x="4078" y="3804"/>
              <a:ext cx="31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Bleacher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2029" name="Rectangle 285"/>
            <p:cNvSpPr>
              <a:spLocks noChangeAspect="1" noChangeArrowheads="1"/>
            </p:cNvSpPr>
            <p:nvPr/>
          </p:nvSpPr>
          <p:spPr bwMode="auto">
            <a:xfrm>
              <a:off x="3721" y="2258"/>
              <a:ext cx="48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Process Water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2030" name="Rectangle 286"/>
            <p:cNvSpPr>
              <a:spLocks noChangeAspect="1" noChangeArrowheads="1"/>
            </p:cNvSpPr>
            <p:nvPr/>
          </p:nvSpPr>
          <p:spPr bwMode="auto">
            <a:xfrm>
              <a:off x="4092" y="4087"/>
              <a:ext cx="30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Nitric</a:t>
              </a:r>
            </a:p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Acid 60%</a:t>
              </a:r>
              <a:endParaRPr lang="fr-FR" b="1">
                <a:latin typeface="Trebuchet MS" pitchFamily="34" charset="0"/>
              </a:endParaRPr>
            </a:p>
          </p:txBody>
        </p:sp>
        <p:sp>
          <p:nvSpPr>
            <p:cNvPr id="672031" name="Line 287"/>
            <p:cNvSpPr>
              <a:spLocks noChangeAspect="1" noChangeShapeType="1"/>
            </p:cNvSpPr>
            <p:nvPr/>
          </p:nvSpPr>
          <p:spPr bwMode="auto">
            <a:xfrm>
              <a:off x="1001" y="2621"/>
              <a:ext cx="46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32" name="Freeform 288"/>
            <p:cNvSpPr>
              <a:spLocks noChangeAspect="1"/>
            </p:cNvSpPr>
            <p:nvPr/>
          </p:nvSpPr>
          <p:spPr bwMode="auto">
            <a:xfrm>
              <a:off x="961" y="2606"/>
              <a:ext cx="43" cy="29"/>
            </a:xfrm>
            <a:custGeom>
              <a:avLst/>
              <a:gdLst>
                <a:gd name="T0" fmla="*/ 98 w 98"/>
                <a:gd name="T1" fmla="*/ 66 h 66"/>
                <a:gd name="T2" fmla="*/ 0 w 98"/>
                <a:gd name="T3" fmla="*/ 33 h 66"/>
                <a:gd name="T4" fmla="*/ 98 w 98"/>
                <a:gd name="T5" fmla="*/ 0 h 66"/>
                <a:gd name="T6" fmla="*/ 98 w 98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66">
                  <a:moveTo>
                    <a:pt x="98" y="66"/>
                  </a:moveTo>
                  <a:lnTo>
                    <a:pt x="0" y="33"/>
                  </a:lnTo>
                  <a:lnTo>
                    <a:pt x="98" y="0"/>
                  </a:lnTo>
                  <a:lnTo>
                    <a:pt x="9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33" name="Freeform 289"/>
            <p:cNvSpPr>
              <a:spLocks noChangeAspect="1"/>
            </p:cNvSpPr>
            <p:nvPr/>
          </p:nvSpPr>
          <p:spPr bwMode="auto">
            <a:xfrm>
              <a:off x="1521" y="1482"/>
              <a:ext cx="145" cy="1141"/>
            </a:xfrm>
            <a:custGeom>
              <a:avLst/>
              <a:gdLst>
                <a:gd name="T0" fmla="*/ 331 w 331"/>
                <a:gd name="T1" fmla="*/ 0 h 2592"/>
                <a:gd name="T2" fmla="*/ 331 w 331"/>
                <a:gd name="T3" fmla="*/ 2592 h 2592"/>
                <a:gd name="T4" fmla="*/ 0 w 331"/>
                <a:gd name="T5" fmla="*/ 2592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2592">
                  <a:moveTo>
                    <a:pt x="331" y="0"/>
                  </a:moveTo>
                  <a:lnTo>
                    <a:pt x="331" y="2592"/>
                  </a:lnTo>
                  <a:lnTo>
                    <a:pt x="0" y="259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34" name="Freeform 290"/>
            <p:cNvSpPr>
              <a:spLocks noChangeAspect="1"/>
            </p:cNvSpPr>
            <p:nvPr/>
          </p:nvSpPr>
          <p:spPr bwMode="auto">
            <a:xfrm>
              <a:off x="640" y="2174"/>
              <a:ext cx="325" cy="202"/>
            </a:xfrm>
            <a:custGeom>
              <a:avLst/>
              <a:gdLst>
                <a:gd name="T0" fmla="*/ 652 w 735"/>
                <a:gd name="T1" fmla="*/ 458 h 458"/>
                <a:gd name="T2" fmla="*/ 652 w 735"/>
                <a:gd name="T3" fmla="*/ 300 h 458"/>
                <a:gd name="T4" fmla="*/ 652 w 735"/>
                <a:gd name="T5" fmla="*/ 260 h 458"/>
                <a:gd name="T6" fmla="*/ 0 w 735"/>
                <a:gd name="T7" fmla="*/ 260 h 458"/>
                <a:gd name="T8" fmla="*/ 278 w 735"/>
                <a:gd name="T9" fmla="*/ 120 h 458"/>
                <a:gd name="T10" fmla="*/ 0 w 735"/>
                <a:gd name="T11" fmla="*/ 0 h 458"/>
                <a:gd name="T12" fmla="*/ 735 w 735"/>
                <a:gd name="T13" fmla="*/ 0 h 458"/>
                <a:gd name="T14" fmla="*/ 735 w 735"/>
                <a:gd name="T15" fmla="*/ 260 h 458"/>
                <a:gd name="T16" fmla="*/ 735 w 735"/>
                <a:gd name="T17" fmla="*/ 38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5" h="458">
                  <a:moveTo>
                    <a:pt x="652" y="458"/>
                  </a:moveTo>
                  <a:lnTo>
                    <a:pt x="652" y="300"/>
                  </a:lnTo>
                  <a:lnTo>
                    <a:pt x="652" y="260"/>
                  </a:lnTo>
                  <a:lnTo>
                    <a:pt x="0" y="260"/>
                  </a:lnTo>
                  <a:lnTo>
                    <a:pt x="278" y="120"/>
                  </a:lnTo>
                  <a:lnTo>
                    <a:pt x="0" y="0"/>
                  </a:lnTo>
                  <a:lnTo>
                    <a:pt x="735" y="0"/>
                  </a:lnTo>
                  <a:lnTo>
                    <a:pt x="735" y="260"/>
                  </a:lnTo>
                  <a:lnTo>
                    <a:pt x="735" y="38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35" name="Freeform 291"/>
            <p:cNvSpPr>
              <a:spLocks noChangeAspect="1"/>
            </p:cNvSpPr>
            <p:nvPr/>
          </p:nvSpPr>
          <p:spPr bwMode="auto">
            <a:xfrm>
              <a:off x="952" y="2339"/>
              <a:ext cx="25" cy="37"/>
            </a:xfrm>
            <a:custGeom>
              <a:avLst/>
              <a:gdLst>
                <a:gd name="T0" fmla="*/ 56 w 56"/>
                <a:gd name="T1" fmla="*/ 0 h 83"/>
                <a:gd name="T2" fmla="*/ 28 w 56"/>
                <a:gd name="T3" fmla="*/ 83 h 83"/>
                <a:gd name="T4" fmla="*/ 0 w 56"/>
                <a:gd name="T5" fmla="*/ 0 h 83"/>
                <a:gd name="T6" fmla="*/ 56 w 56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3">
                  <a:moveTo>
                    <a:pt x="56" y="0"/>
                  </a:moveTo>
                  <a:lnTo>
                    <a:pt x="28" y="83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36" name="Line 292"/>
            <p:cNvSpPr>
              <a:spLocks noChangeAspect="1" noChangeShapeType="1"/>
            </p:cNvSpPr>
            <p:nvPr/>
          </p:nvSpPr>
          <p:spPr bwMode="auto">
            <a:xfrm flipV="1">
              <a:off x="927" y="2347"/>
              <a:ext cx="1" cy="3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37" name="Freeform 293"/>
            <p:cNvSpPr>
              <a:spLocks noChangeAspect="1"/>
            </p:cNvSpPr>
            <p:nvPr/>
          </p:nvSpPr>
          <p:spPr bwMode="auto">
            <a:xfrm>
              <a:off x="914" y="2314"/>
              <a:ext cx="25" cy="37"/>
            </a:xfrm>
            <a:custGeom>
              <a:avLst/>
              <a:gdLst>
                <a:gd name="T0" fmla="*/ 0 w 56"/>
                <a:gd name="T1" fmla="*/ 84 h 84"/>
                <a:gd name="T2" fmla="*/ 28 w 56"/>
                <a:gd name="T3" fmla="*/ 0 h 84"/>
                <a:gd name="T4" fmla="*/ 56 w 56"/>
                <a:gd name="T5" fmla="*/ 84 h 84"/>
                <a:gd name="T6" fmla="*/ 0 w 56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4">
                  <a:moveTo>
                    <a:pt x="0" y="84"/>
                  </a:moveTo>
                  <a:lnTo>
                    <a:pt x="28" y="0"/>
                  </a:lnTo>
                  <a:lnTo>
                    <a:pt x="56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latin typeface="Trebuchet MS" pitchFamily="34" charset="0"/>
              </a:endParaRPr>
            </a:p>
          </p:txBody>
        </p:sp>
        <p:sp>
          <p:nvSpPr>
            <p:cNvPr id="672038" name="Rectangle 294"/>
            <p:cNvSpPr>
              <a:spLocks noChangeAspect="1" noChangeArrowheads="1"/>
            </p:cNvSpPr>
            <p:nvPr/>
          </p:nvSpPr>
          <p:spPr bwMode="auto">
            <a:xfrm>
              <a:off x="2830" y="3744"/>
              <a:ext cx="36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600" b="1">
                  <a:solidFill>
                    <a:srgbClr val="000000"/>
                  </a:solidFill>
                  <a:latin typeface="Trebuchet MS" pitchFamily="34" charset="0"/>
                </a:rPr>
                <a:t>Condenser</a:t>
              </a:r>
              <a:endParaRPr lang="fr-FR" b="1">
                <a:latin typeface="Trebuchet MS" pitchFamily="34" charset="0"/>
              </a:endParaRPr>
            </a:p>
          </p:txBody>
        </p:sp>
      </p:grpSp>
      <p:pic>
        <p:nvPicPr>
          <p:cNvPr id="292" name="Picture 2" descr="C:\MagicBox\PresoEN\Icônes Logiciels\Prosim-CMJN_cube_HNO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2704"/>
            <a:ext cx="53946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" name="Picture 2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38" y="1121682"/>
            <a:ext cx="945334" cy="138255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830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798" name="Group 6"/>
          <p:cNvGrpSpPr>
            <a:grpSpLocks/>
          </p:cNvGrpSpPr>
          <p:nvPr/>
        </p:nvGrpSpPr>
        <p:grpSpPr bwMode="auto">
          <a:xfrm>
            <a:off x="0" y="1505075"/>
            <a:ext cx="2813538" cy="1175862"/>
            <a:chOff x="0" y="1171"/>
            <a:chExt cx="1920" cy="823"/>
          </a:xfrm>
        </p:grpSpPr>
        <p:sp>
          <p:nvSpPr>
            <p:cNvPr id="673799" name="Rectangle 7"/>
            <p:cNvSpPr>
              <a:spLocks noChangeArrowheads="1"/>
            </p:cNvSpPr>
            <p:nvPr/>
          </p:nvSpPr>
          <p:spPr bwMode="auto">
            <a:xfrm>
              <a:off x="0" y="1171"/>
              <a:ext cx="192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695706">
                <a:spcBef>
                  <a:spcPct val="50000"/>
                </a:spcBef>
              </a:pPr>
              <a:r>
                <a:rPr lang="en-US" b="1" dirty="0">
                  <a:solidFill>
                    <a:srgbClr val="0BA4E2"/>
                  </a:solidFill>
                  <a:latin typeface="Trebuchet MS" pitchFamily="34" charset="0"/>
                </a:rPr>
                <a:t>Nitric Acid process</a:t>
              </a:r>
            </a:p>
          </p:txBody>
        </p:sp>
        <p:sp>
          <p:nvSpPr>
            <p:cNvPr id="673800" name="Rectangle 8"/>
            <p:cNvSpPr>
              <a:spLocks noChangeArrowheads="1"/>
            </p:cNvSpPr>
            <p:nvPr/>
          </p:nvSpPr>
          <p:spPr bwMode="auto">
            <a:xfrm>
              <a:off x="0" y="1584"/>
              <a:ext cx="1920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434816" lvl="1" indent="-260890" defTabSz="695706">
                <a:spcBef>
                  <a:spcPct val="50000"/>
                </a:spcBef>
                <a:buFont typeface="Wingdings" pitchFamily="2" charset="2"/>
                <a:buChar char="ð"/>
              </a:pPr>
              <a:r>
                <a: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Volume of pipes are in fact oxidation volumes</a:t>
              </a:r>
            </a:p>
          </p:txBody>
        </p:sp>
      </p:grpSp>
      <p:sp>
        <p:nvSpPr>
          <p:cNvPr id="673801" name="Rectangle 9"/>
          <p:cNvSpPr>
            <a:spLocks noChangeArrowheads="1"/>
          </p:cNvSpPr>
          <p:nvPr/>
        </p:nvSpPr>
        <p:spPr bwMode="auto">
          <a:xfrm>
            <a:off x="0" y="2918108"/>
            <a:ext cx="2813538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>
            <a:spAutoFit/>
          </a:bodyPr>
          <a:lstStyle/>
          <a:p>
            <a:pPr marL="434816" lvl="1" indent="-260890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Gas phase nitrogen oxide reactions take place in all the equipment</a:t>
            </a:r>
          </a:p>
        </p:txBody>
      </p:sp>
      <p:sp>
        <p:nvSpPr>
          <p:cNvPr id="673802" name="Rectangle 10"/>
          <p:cNvSpPr>
            <a:spLocks noChangeArrowheads="1"/>
          </p:cNvSpPr>
          <p:nvPr/>
        </p:nvSpPr>
        <p:spPr bwMode="auto">
          <a:xfrm>
            <a:off x="0" y="4013960"/>
            <a:ext cx="2813538" cy="8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>
            <a:spAutoFit/>
          </a:bodyPr>
          <a:lstStyle/>
          <a:p>
            <a:pPr marL="434816" lvl="1" indent="-260890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Absorption column involves complex phenomena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673803" name="Group 11"/>
          <p:cNvGrpSpPr>
            <a:grpSpLocks/>
          </p:cNvGrpSpPr>
          <p:nvPr/>
        </p:nvGrpSpPr>
        <p:grpSpPr bwMode="auto">
          <a:xfrm>
            <a:off x="2743200" y="1340768"/>
            <a:ext cx="3341077" cy="1578769"/>
            <a:chOff x="1872" y="1056"/>
            <a:chExt cx="2280" cy="1105"/>
          </a:xfrm>
        </p:grpSpPr>
        <p:sp>
          <p:nvSpPr>
            <p:cNvPr id="673804" name="Rectangle 12"/>
            <p:cNvSpPr>
              <a:spLocks noChangeArrowheads="1"/>
            </p:cNvSpPr>
            <p:nvPr/>
          </p:nvSpPr>
          <p:spPr bwMode="auto">
            <a:xfrm>
              <a:off x="2088" y="1056"/>
              <a:ext cx="2064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695706">
                <a:spcBef>
                  <a:spcPct val="50000"/>
                </a:spcBef>
              </a:pPr>
              <a:r>
                <a:rPr lang="en-US" b="1" dirty="0">
                  <a:solidFill>
                    <a:srgbClr val="0BA4E2"/>
                  </a:solidFill>
                  <a:latin typeface="Trebuchet MS" pitchFamily="34" charset="0"/>
                </a:rPr>
                <a:t>Standard process simulator</a:t>
              </a:r>
            </a:p>
          </p:txBody>
        </p:sp>
        <p:sp>
          <p:nvSpPr>
            <p:cNvPr id="673805" name="Rectangle 13"/>
            <p:cNvSpPr>
              <a:spLocks noChangeArrowheads="1"/>
            </p:cNvSpPr>
            <p:nvPr/>
          </p:nvSpPr>
          <p:spPr bwMode="auto">
            <a:xfrm>
              <a:off x="1872" y="1584"/>
              <a:ext cx="220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434816" lvl="1" indent="-260890" defTabSz="695706">
                <a:spcBef>
                  <a:spcPct val="50000"/>
                </a:spcBef>
                <a:buFont typeface="Wingdings" pitchFamily="2" charset="2"/>
                <a:buChar char="ð"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Sizing of pipes is not taken into account in the design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phase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endParaRPr>
            </a:p>
          </p:txBody>
        </p:sp>
      </p:grpSp>
      <p:sp>
        <p:nvSpPr>
          <p:cNvPr id="673806" name="Rectangle 14"/>
          <p:cNvSpPr>
            <a:spLocks noChangeArrowheads="1"/>
          </p:cNvSpPr>
          <p:nvPr/>
        </p:nvSpPr>
        <p:spPr bwMode="auto">
          <a:xfrm>
            <a:off x="2743200" y="2918108"/>
            <a:ext cx="3235569" cy="82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>
            <a:spAutoFit/>
          </a:bodyPr>
          <a:lstStyle/>
          <a:p>
            <a:pPr marL="434816" lvl="1" indent="-260890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Chemical reactions need to be described at the level of each piece of equipment</a:t>
            </a:r>
          </a:p>
        </p:txBody>
      </p:sp>
      <p:sp>
        <p:nvSpPr>
          <p:cNvPr id="673807" name="Rectangle 15"/>
          <p:cNvSpPr>
            <a:spLocks noChangeArrowheads="1"/>
          </p:cNvSpPr>
          <p:nvPr/>
        </p:nvSpPr>
        <p:spPr bwMode="auto">
          <a:xfrm>
            <a:off x="2743200" y="4013960"/>
            <a:ext cx="3235569" cy="8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>
            <a:spAutoFit/>
          </a:bodyPr>
          <a:lstStyle/>
          <a:p>
            <a:pPr marL="434816" lvl="1" indent="-260890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Absorption column is simulated with standard equilibrium stage model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673808" name="Group 16"/>
          <p:cNvGrpSpPr>
            <a:grpSpLocks/>
          </p:cNvGrpSpPr>
          <p:nvPr/>
        </p:nvGrpSpPr>
        <p:grpSpPr bwMode="auto">
          <a:xfrm>
            <a:off x="6119446" y="1505074"/>
            <a:ext cx="3024554" cy="1175860"/>
            <a:chOff x="4176" y="1171"/>
            <a:chExt cx="2064" cy="823"/>
          </a:xfrm>
        </p:grpSpPr>
        <p:sp>
          <p:nvSpPr>
            <p:cNvPr id="673809" name="Rectangle 17"/>
            <p:cNvSpPr>
              <a:spLocks noChangeArrowheads="1"/>
            </p:cNvSpPr>
            <p:nvPr/>
          </p:nvSpPr>
          <p:spPr bwMode="auto">
            <a:xfrm>
              <a:off x="4176" y="1171"/>
              <a:ext cx="2064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defTabSz="695706">
                <a:spcBef>
                  <a:spcPct val="50000"/>
                </a:spcBef>
              </a:pPr>
              <a:r>
                <a:rPr lang="en-US" b="1" dirty="0">
                  <a:solidFill>
                    <a:srgbClr val="0BA4E2"/>
                  </a:solidFill>
                  <a:latin typeface="Trebuchet MS" pitchFamily="34" charset="0"/>
                </a:rPr>
                <a:t>ProSimPlus HNO3             </a:t>
              </a:r>
            </a:p>
          </p:txBody>
        </p:sp>
        <p:sp>
          <p:nvSpPr>
            <p:cNvPr id="673810" name="Rectangle 18"/>
            <p:cNvSpPr>
              <a:spLocks noChangeArrowheads="1"/>
            </p:cNvSpPr>
            <p:nvPr/>
          </p:nvSpPr>
          <p:spPr bwMode="auto">
            <a:xfrm>
              <a:off x="4176" y="1584"/>
              <a:ext cx="2064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434816" lvl="1" indent="-260890" defTabSz="695706">
                <a:spcBef>
                  <a:spcPct val="50000"/>
                </a:spcBef>
                <a:buFont typeface="Wingdings" pitchFamily="2" charset="2"/>
                <a:buChar char="ð"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A specific unit operation is used</a:t>
              </a:r>
            </a:p>
          </p:txBody>
        </p:sp>
      </p:grpSp>
      <p:sp>
        <p:nvSpPr>
          <p:cNvPr id="673811" name="Rectangle 19"/>
          <p:cNvSpPr>
            <a:spLocks noChangeArrowheads="1"/>
          </p:cNvSpPr>
          <p:nvPr/>
        </p:nvSpPr>
        <p:spPr bwMode="auto">
          <a:xfrm>
            <a:off x="6119446" y="2918108"/>
            <a:ext cx="3024554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>
            <a:spAutoFit/>
          </a:bodyPr>
          <a:lstStyle/>
          <a:p>
            <a:pPr marL="434816" lvl="1" indent="-260890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Chemical reactions (gas and liquid) are already coded in all the unit operations</a:t>
            </a:r>
          </a:p>
        </p:txBody>
      </p:sp>
      <p:sp>
        <p:nvSpPr>
          <p:cNvPr id="673812" name="Rectangle 20"/>
          <p:cNvSpPr>
            <a:spLocks noChangeArrowheads="1"/>
          </p:cNvSpPr>
          <p:nvPr/>
        </p:nvSpPr>
        <p:spPr bwMode="auto">
          <a:xfrm>
            <a:off x="6119446" y="4013960"/>
            <a:ext cx="3024554" cy="8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>
            <a:spAutoFit/>
          </a:bodyPr>
          <a:lstStyle/>
          <a:p>
            <a:pPr marL="434816" lvl="1" indent="-260890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Absorption column is simulated with specific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model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73813" name="Rectangle 21"/>
          <p:cNvSpPr>
            <a:spLocks noChangeArrowheads="1"/>
          </p:cNvSpPr>
          <p:nvPr/>
        </p:nvSpPr>
        <p:spPr bwMode="auto">
          <a:xfrm>
            <a:off x="7328" y="4838348"/>
            <a:ext cx="2813538" cy="8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>
            <a:spAutoFit/>
          </a:bodyPr>
          <a:lstStyle/>
          <a:p>
            <a:pPr marL="434816" lvl="1" indent="-260890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Space between plates is in fact gas phase chemical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reactor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73814" name="Rectangle 22"/>
          <p:cNvSpPr>
            <a:spLocks noChangeArrowheads="1"/>
          </p:cNvSpPr>
          <p:nvPr/>
        </p:nvSpPr>
        <p:spPr bwMode="auto">
          <a:xfrm>
            <a:off x="2750528" y="4838348"/>
            <a:ext cx="3235569" cy="8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>
            <a:spAutoFit/>
          </a:bodyPr>
          <a:lstStyle/>
          <a:p>
            <a:pPr marL="434816" lvl="1" indent="-260890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Column sizing parameters are not taken into account in design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73815" name="Rectangle 23"/>
          <p:cNvSpPr>
            <a:spLocks noChangeArrowheads="1"/>
          </p:cNvSpPr>
          <p:nvPr/>
        </p:nvSpPr>
        <p:spPr bwMode="auto">
          <a:xfrm>
            <a:off x="6126773" y="4838348"/>
            <a:ext cx="3024554" cy="82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>
            <a:spAutoFit/>
          </a:bodyPr>
          <a:lstStyle/>
          <a:p>
            <a:pPr marL="434816" lvl="1" indent="-260890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Absorption column takes into account all the phenomena</a:t>
            </a:r>
            <a:endParaRPr lang="en-US" b="1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673816" name="Group 24"/>
          <p:cNvGrpSpPr>
            <a:grpSpLocks/>
          </p:cNvGrpSpPr>
          <p:nvPr/>
        </p:nvGrpSpPr>
        <p:grpSpPr bwMode="auto">
          <a:xfrm>
            <a:off x="7327" y="5661316"/>
            <a:ext cx="9144000" cy="338615"/>
            <a:chOff x="5" y="4128"/>
            <a:chExt cx="6240" cy="237"/>
          </a:xfrm>
        </p:grpSpPr>
        <p:sp>
          <p:nvSpPr>
            <p:cNvPr id="673817" name="Rectangle 25"/>
            <p:cNvSpPr>
              <a:spLocks noChangeArrowheads="1"/>
            </p:cNvSpPr>
            <p:nvPr/>
          </p:nvSpPr>
          <p:spPr bwMode="auto">
            <a:xfrm>
              <a:off x="5" y="4128"/>
              <a:ext cx="192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434816" lvl="1" indent="-260890" defTabSz="695706">
                <a:spcBef>
                  <a:spcPct val="50000"/>
                </a:spcBef>
                <a:buFont typeface="Wingdings" pitchFamily="2" charset="2"/>
                <a:buChar char="ð"/>
              </a:pPr>
              <a:r>
                <a: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…</a:t>
              </a:r>
              <a:endPara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673818" name="Rectangle 26"/>
            <p:cNvSpPr>
              <a:spLocks noChangeArrowheads="1"/>
            </p:cNvSpPr>
            <p:nvPr/>
          </p:nvSpPr>
          <p:spPr bwMode="auto">
            <a:xfrm>
              <a:off x="1877" y="4128"/>
              <a:ext cx="220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434816" lvl="1" indent="-260890" defTabSz="695706">
                <a:spcBef>
                  <a:spcPct val="50000"/>
                </a:spcBef>
                <a:buFont typeface="Wingdings" pitchFamily="2" charset="2"/>
                <a:buChar char="ð"/>
              </a:pPr>
              <a:r>
                <a: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…</a:t>
              </a:r>
              <a:endPara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endParaRPr>
            </a:p>
          </p:txBody>
        </p:sp>
        <p:sp>
          <p:nvSpPr>
            <p:cNvPr id="673819" name="Rectangle 27"/>
            <p:cNvSpPr>
              <a:spLocks noChangeArrowheads="1"/>
            </p:cNvSpPr>
            <p:nvPr/>
          </p:nvSpPr>
          <p:spPr bwMode="auto">
            <a:xfrm>
              <a:off x="4181" y="4128"/>
              <a:ext cx="206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434816" lvl="1" indent="-260890" defTabSz="695706">
                <a:spcBef>
                  <a:spcPct val="50000"/>
                </a:spcBef>
                <a:buFont typeface="Wingdings" pitchFamily="2" charset="2"/>
                <a:buChar char="ð"/>
              </a:pPr>
              <a:r>
                <a: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…</a:t>
              </a:r>
              <a:endPara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endParaRPr>
            </a:p>
          </p:txBody>
        </p:sp>
      </p:grpSp>
      <p:sp>
        <p:nvSpPr>
          <p:cNvPr id="2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ProSimPlus HNO3 </a:t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a specific software</a:t>
            </a:r>
            <a:r>
              <a:rPr lang="en-US" dirty="0" smtClean="0"/>
              <a:t>?</a:t>
            </a:r>
            <a:endParaRPr lang="fr-FR" dirty="0"/>
          </a:p>
        </p:txBody>
      </p:sp>
      <p:pic>
        <p:nvPicPr>
          <p:cNvPr id="25" name="Picture 2" descr="C:\MagicBox\PresoEN\Icônes Logiciels\Prosim-CMJN_cube_HN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2704"/>
            <a:ext cx="53946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474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72008" y="5301208"/>
            <a:ext cx="7812360" cy="864096"/>
          </a:xfrm>
          <a:prstGeom prst="roundRect">
            <a:avLst/>
          </a:prstGeom>
          <a:solidFill>
            <a:srgbClr val="0BA4E2">
              <a:alpha val="77000"/>
            </a:srgbClr>
          </a:solidFill>
          <a:ln>
            <a:solidFill>
              <a:srgbClr val="0BA4E2"/>
            </a:solidFill>
          </a:ln>
          <a:effectLst>
            <a:glow rad="228600">
              <a:schemeClr val="bg1">
                <a:lumMod val="65000"/>
                <a:alpha val="40000"/>
              </a:schemeClr>
            </a:glow>
            <a:outerShdw blurRad="50800" dist="38100" dir="13500000" algn="br" rotWithShape="0">
              <a:srgbClr val="0BA4E2">
                <a:alpha val="40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5846" name="Rectangle 6"/>
          <p:cNvSpPr>
            <a:spLocks noChangeArrowheads="1"/>
          </p:cNvSpPr>
          <p:nvPr/>
        </p:nvSpPr>
        <p:spPr bwMode="auto">
          <a:xfrm>
            <a:off x="0" y="1124744"/>
            <a:ext cx="9144000" cy="540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>
            <a:spAutoFit/>
          </a:bodyPr>
          <a:lstStyle/>
          <a:p>
            <a:pPr marL="263789" indent="-263789" defTabSz="695706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ð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1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st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possible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approach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: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defTabSz="695706"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0BA4E2"/>
                </a:solidFill>
                <a:latin typeface="Trebuchet MS" pitchFamily="34" charset="0"/>
              </a:rPr>
              <a:t>Development </a:t>
            </a:r>
            <a:r>
              <a:rPr lang="en-US" b="1" dirty="0">
                <a:solidFill>
                  <a:srgbClr val="0BA4E2"/>
                </a:solidFill>
                <a:latin typeface="Trebuchet MS" pitchFamily="34" charset="0"/>
              </a:rPr>
              <a:t>of “in-house” specific codes for the main unit operations</a:t>
            </a:r>
          </a:p>
          <a:p>
            <a:pPr marL="776872" lvl="1" indent="-255092" defTabSz="695706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ð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Not very flexible </a:t>
            </a:r>
          </a:p>
          <a:p>
            <a:pPr marL="776872" lvl="1" indent="-255092" defTabSz="695706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ð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Poor efficiency when looking at the global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flowsheet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776872" lvl="1" indent="-255092" defTabSz="695706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ð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Maintenance issues</a:t>
            </a:r>
          </a:p>
          <a:p>
            <a:pPr marL="263789" indent="-263789" defTabSz="695706">
              <a:lnSpc>
                <a:spcPct val="80000"/>
              </a:lnSpc>
              <a:spcBef>
                <a:spcPct val="80000"/>
              </a:spcBef>
              <a:buFont typeface="Wingdings" pitchFamily="2" charset="2"/>
              <a:buChar char="ð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2</a:t>
            </a:r>
            <a:r>
              <a:rPr lang="en-US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nd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possible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approach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: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defTabSz="695706">
              <a:lnSpc>
                <a:spcPct val="80000"/>
              </a:lnSpc>
              <a:spcBef>
                <a:spcPct val="80000"/>
              </a:spcBef>
            </a:pPr>
            <a:r>
              <a:rPr lang="en-US" b="1" dirty="0">
                <a:solidFill>
                  <a:srgbClr val="0BA4E2"/>
                </a:solidFill>
                <a:latin typeface="Trebuchet MS" pitchFamily="34" charset="0"/>
              </a:rPr>
              <a:t>U</a:t>
            </a:r>
            <a:r>
              <a:rPr lang="en-US" b="1" dirty="0" smtClean="0">
                <a:solidFill>
                  <a:srgbClr val="0BA4E2"/>
                </a:solidFill>
                <a:latin typeface="Trebuchet MS" pitchFamily="34" charset="0"/>
              </a:rPr>
              <a:t>se </a:t>
            </a:r>
            <a:r>
              <a:rPr lang="en-US" b="1" dirty="0">
                <a:solidFill>
                  <a:srgbClr val="0BA4E2"/>
                </a:solidFill>
                <a:latin typeface="Trebuchet MS" pitchFamily="34" charset="0"/>
              </a:rPr>
              <a:t>of general purpose process simulation software</a:t>
            </a:r>
          </a:p>
          <a:p>
            <a:pPr marL="776872" lvl="1" indent="-255092" defTabSz="695706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ð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Requires a very good knowledge of the involved phenomena as well as excellent modeling skills</a:t>
            </a:r>
          </a:p>
          <a:p>
            <a:pPr marL="776872" lvl="1" indent="-255092" defTabSz="695706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ð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Simplification of the problem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because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the general simulator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does not aim to model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the HNO3 process specificities</a:t>
            </a:r>
          </a:p>
          <a:p>
            <a:pPr marL="776872" lvl="1" indent="-255092" defTabSz="695706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ð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Very hard and expensive development and validation phases</a:t>
            </a:r>
          </a:p>
          <a:p>
            <a:pPr marL="263789" indent="-263789" defTabSz="695706">
              <a:lnSpc>
                <a:spcPct val="80000"/>
              </a:lnSpc>
              <a:spcBef>
                <a:spcPct val="80000"/>
              </a:spcBef>
              <a:buFont typeface="Wingdings" pitchFamily="2" charset="2"/>
              <a:buChar char="ð"/>
            </a:pPr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3</a:t>
            </a:r>
            <a:r>
              <a:rPr lang="en-US" b="1" baseline="30000" dirty="0" smtClean="0">
                <a:solidFill>
                  <a:schemeClr val="bg1"/>
                </a:solidFill>
                <a:latin typeface="Trebuchet MS" pitchFamily="34" charset="0"/>
              </a:rPr>
              <a:t>rd</a:t>
            </a:r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rebuchet MS" pitchFamily="34" charset="0"/>
              </a:rPr>
              <a:t>possible approach: </a:t>
            </a:r>
            <a:endParaRPr lang="en-US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263789" indent="-263789" defTabSz="695706">
              <a:lnSpc>
                <a:spcPct val="80000"/>
              </a:lnSpc>
              <a:spcBef>
                <a:spcPct val="80000"/>
              </a:spcBef>
              <a:buFont typeface="Wingdings" pitchFamily="2" charset="2"/>
              <a:buChar char="ð"/>
            </a:pPr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Use </a:t>
            </a:r>
            <a:r>
              <a:rPr lang="en-US" b="1" dirty="0">
                <a:solidFill>
                  <a:schemeClr val="bg1"/>
                </a:solidFill>
                <a:latin typeface="Trebuchet MS" pitchFamily="34" charset="0"/>
              </a:rPr>
              <a:t>a </a:t>
            </a:r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validated specific process </a:t>
            </a:r>
            <a:r>
              <a:rPr lang="en-US" b="1" dirty="0" smtClean="0">
                <a:solidFill>
                  <a:schemeClr val="bg1"/>
                </a:solidFill>
                <a:latin typeface="Trebuchet MS" pitchFamily="34" charset="0"/>
              </a:rPr>
              <a:t>simulator		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ProSimPlus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HNO3</a:t>
            </a:r>
          </a:p>
          <a:p>
            <a:pPr marL="776872" lvl="1" indent="-255092" defTabSz="695706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ð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ProSimPlus HNO3 </a:t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a specific software</a:t>
            </a:r>
            <a:r>
              <a:rPr lang="en-US" dirty="0" smtClean="0"/>
              <a:t>?</a:t>
            </a:r>
            <a:endParaRPr lang="fr-FR" dirty="0"/>
          </a:p>
        </p:txBody>
      </p:sp>
      <p:pic>
        <p:nvPicPr>
          <p:cNvPr id="4" name="Picture 2" descr="C:\MagicBox\PresoEN\Icônes Logiciels\Prosim-CMJN_cube_HN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2704"/>
            <a:ext cx="53946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  <p:sp>
        <p:nvSpPr>
          <p:cNvPr id="7" name="Flèche droite 6"/>
          <p:cNvSpPr/>
          <p:nvPr/>
        </p:nvSpPr>
        <p:spPr>
          <a:xfrm>
            <a:off x="5004048" y="5949280"/>
            <a:ext cx="432048" cy="72008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1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ProSimPlus HNO3 </a:t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a specific software</a:t>
            </a:r>
            <a:r>
              <a:rPr lang="en-US" dirty="0" smtClean="0"/>
              <a:t>?</a:t>
            </a:r>
            <a:endParaRPr lang="fr-FR" dirty="0"/>
          </a:p>
        </p:txBody>
      </p:sp>
      <p:sp>
        <p:nvSpPr>
          <p:cNvPr id="677894" name="Rectangle 6"/>
          <p:cNvSpPr>
            <a:spLocks noChangeArrowheads="1"/>
          </p:cNvSpPr>
          <p:nvPr/>
        </p:nvSpPr>
        <p:spPr bwMode="auto">
          <a:xfrm>
            <a:off x="0" y="1293911"/>
            <a:ext cx="5292080" cy="41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4064" tIns="42033" rIns="84064" bIns="42033">
            <a:spAutoFit/>
          </a:bodyPr>
          <a:lstStyle/>
          <a:p>
            <a:pPr marL="358775" lvl="1" indent="268288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dirty="0" smtClean="0">
                <a:solidFill>
                  <a:srgbClr val="0BA4E2"/>
                </a:solidFill>
                <a:latin typeface="Trebuchet MS" pitchFamily="34" charset="0"/>
              </a:rPr>
              <a:t>PhD </a:t>
            </a:r>
            <a:r>
              <a:rPr lang="en-US" dirty="0">
                <a:solidFill>
                  <a:srgbClr val="0BA4E2"/>
                </a:solidFill>
                <a:latin typeface="Trebuchet MS" pitchFamily="34" charset="0"/>
              </a:rPr>
              <a:t>Thesis of Prof. Xavier </a:t>
            </a:r>
            <a:r>
              <a:rPr lang="en-US" dirty="0" smtClean="0">
                <a:solidFill>
                  <a:srgbClr val="0BA4E2"/>
                </a:solidFill>
                <a:latin typeface="Trebuchet MS" pitchFamily="34" charset="0"/>
              </a:rPr>
              <a:t>JOULIA, </a:t>
            </a:r>
            <a:r>
              <a:rPr lang="en-US" dirty="0" smtClean="0">
                <a:solidFill>
                  <a:srgbClr val="0BA4E2"/>
                </a:solidFill>
                <a:latin typeface="Trebuchet MS" pitchFamily="34" charset="0"/>
              </a:rPr>
              <a:t>1981:</a:t>
            </a:r>
          </a:p>
          <a:p>
            <a:pPr marL="358775" lvl="1" algn="just" defTabSz="695706">
              <a:spcBef>
                <a:spcPct val="50000"/>
              </a:spcBef>
            </a:pPr>
            <a:r>
              <a:rPr lang="fr-FR" i="1" dirty="0" smtClean="0">
                <a:solidFill>
                  <a:srgbClr val="0BA4E2"/>
                </a:solidFill>
                <a:latin typeface="Trebuchet MS" pitchFamily="34" charset="0"/>
              </a:rPr>
              <a:t>“</a:t>
            </a:r>
            <a:r>
              <a:rPr lang="fr-FR" i="1" dirty="0">
                <a:solidFill>
                  <a:srgbClr val="0BA4E2"/>
                </a:solidFill>
                <a:latin typeface="Trebuchet MS" pitchFamily="34" charset="0"/>
              </a:rPr>
              <a:t>Contribution au Développement d’un </a:t>
            </a:r>
            <a:r>
              <a:rPr lang="fr-FR" i="1" dirty="0" smtClean="0">
                <a:solidFill>
                  <a:srgbClr val="0BA4E2"/>
                </a:solidFill>
                <a:latin typeface="Trebuchet MS" pitchFamily="34" charset="0"/>
              </a:rPr>
              <a:t>programme </a:t>
            </a:r>
            <a:r>
              <a:rPr lang="fr-FR" i="1" dirty="0">
                <a:solidFill>
                  <a:srgbClr val="0BA4E2"/>
                </a:solidFill>
                <a:latin typeface="Trebuchet MS" pitchFamily="34" charset="0"/>
              </a:rPr>
              <a:t>général de simulation – </a:t>
            </a:r>
            <a:r>
              <a:rPr lang="fr-FR" i="1" dirty="0" smtClean="0">
                <a:solidFill>
                  <a:srgbClr val="0BA4E2"/>
                </a:solidFill>
                <a:latin typeface="Trebuchet MS" pitchFamily="34" charset="0"/>
              </a:rPr>
              <a:t>Application </a:t>
            </a:r>
            <a:r>
              <a:rPr lang="fr-FR" i="1" dirty="0">
                <a:solidFill>
                  <a:srgbClr val="0BA4E2"/>
                </a:solidFill>
                <a:latin typeface="Trebuchet MS" pitchFamily="34" charset="0"/>
              </a:rPr>
              <a:t>à l’analyse du fonctionnement </a:t>
            </a:r>
            <a:r>
              <a:rPr lang="fr-FR" i="1" dirty="0" smtClean="0">
                <a:solidFill>
                  <a:srgbClr val="0BA4E2"/>
                </a:solidFill>
                <a:latin typeface="Trebuchet MS" pitchFamily="34" charset="0"/>
              </a:rPr>
              <a:t>d’un </a:t>
            </a:r>
            <a:r>
              <a:rPr lang="fr-FR" i="1" dirty="0">
                <a:solidFill>
                  <a:srgbClr val="0BA4E2"/>
                </a:solidFill>
                <a:latin typeface="Trebuchet MS" pitchFamily="34" charset="0"/>
              </a:rPr>
              <a:t>atelier de production d’acide nitrique”</a:t>
            </a:r>
            <a:r>
              <a:rPr lang="fr-FR" dirty="0">
                <a:solidFill>
                  <a:srgbClr val="0BA4E2"/>
                </a:solidFill>
                <a:latin typeface="Trebuchet MS" pitchFamily="34" charset="0"/>
              </a:rPr>
              <a:t> </a:t>
            </a:r>
          </a:p>
          <a:p>
            <a:pPr marL="285750" indent="-285750" defTabSz="695706">
              <a:spcBef>
                <a:spcPct val="50000"/>
              </a:spcBef>
              <a:buBlip>
                <a:blip r:embed="rId3"/>
              </a:buBlip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5750" indent="-285750" defTabSz="695706">
              <a:spcBef>
                <a:spcPct val="50000"/>
              </a:spcBef>
              <a:buBlip>
                <a:blip r:embed="rId3"/>
              </a:buBlip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&gt; 25 years of experience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in nitric acid plants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&amp;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nitrous vapors absorption columns modeling 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5750" indent="-285750" defTabSz="695706">
              <a:spcBef>
                <a:spcPct val="50000"/>
              </a:spcBef>
              <a:buBlip>
                <a:blip r:embed="rId3"/>
              </a:buBlip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This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know-how has been regularly updated, enriched, validated and implemented in ProSimPlus HNO3</a:t>
            </a:r>
          </a:p>
          <a:p>
            <a:pPr marL="776872" lvl="1" indent="-255092" defTabSz="695706">
              <a:spcBef>
                <a:spcPct val="50000"/>
              </a:spcBef>
              <a:buFont typeface="Wingdings" pitchFamily="2" charset="2"/>
              <a:buChar char="ð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6778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08" y="1014948"/>
            <a:ext cx="3710354" cy="500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MagicBox\PresoEN\Icônes Logiciels\Prosim-CMJN_cube_HNO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2704"/>
            <a:ext cx="53946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161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A consistent suite of software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5616624"/>
          </a:xfrm>
        </p:spPr>
        <p:txBody>
          <a:bodyPr>
            <a:normAutofit fontScale="92500" lnSpcReduction="20000"/>
          </a:bodyPr>
          <a:lstStyle/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0" indent="0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r>
              <a:rPr lang="en-US" b="1" dirty="0" smtClean="0"/>
              <a:t>… the </a:t>
            </a:r>
            <a:r>
              <a:rPr lang="en-US" b="1" i="1" dirty="0" smtClean="0"/>
              <a:t>premium</a:t>
            </a:r>
            <a:r>
              <a:rPr lang="en-US" b="1" dirty="0" smtClean="0"/>
              <a:t> alternative in process simulation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0728"/>
            <a:ext cx="8296824" cy="47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323528" y="3364474"/>
            <a:ext cx="2736304" cy="2520280"/>
          </a:xfrm>
          <a:prstGeom prst="roundRect">
            <a:avLst/>
          </a:prstGeom>
          <a:noFill/>
          <a:ln w="38100">
            <a:solidFill>
              <a:srgbClr val="D2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3298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90872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Simulis</a:t>
            </a:r>
            <a:r>
              <a:rPr lang="fr-FR" dirty="0" smtClean="0"/>
              <a:t> </a:t>
            </a:r>
            <a:r>
              <a:rPr lang="fr-FR" dirty="0" err="1" smtClean="0"/>
              <a:t>Thermodynamics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2600" dirty="0" smtClean="0"/>
              <a:t>Software component for </a:t>
            </a:r>
            <a:r>
              <a:rPr lang="fr-FR" sz="2600" dirty="0" err="1" smtClean="0"/>
              <a:t>physical</a:t>
            </a:r>
            <a:r>
              <a:rPr lang="fr-FR" sz="2600" dirty="0" smtClean="0"/>
              <a:t> </a:t>
            </a:r>
            <a:r>
              <a:rPr lang="fr-FR" sz="2600" dirty="0" err="1" smtClean="0"/>
              <a:t>properties</a:t>
            </a:r>
            <a:r>
              <a:rPr lang="fr-FR" sz="2600" dirty="0" smtClean="0"/>
              <a:t> </a:t>
            </a:r>
            <a:r>
              <a:rPr lang="fr-FR" sz="2600" dirty="0" err="1" smtClean="0"/>
              <a:t>calculation</a:t>
            </a:r>
            <a:endParaRPr lang="fr-FR" sz="26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419499" y="1044988"/>
            <a:ext cx="5833021" cy="384034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The kernel of all our thermo physical properties </a:t>
            </a:r>
            <a:r>
              <a:rPr lang="en-US" b="1" dirty="0" smtClean="0"/>
              <a:t>calculations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Easy plug in any application </a:t>
            </a:r>
            <a:endParaRPr lang="en-US" b="1" dirty="0" smtClean="0"/>
          </a:p>
          <a:p>
            <a:pPr marL="442913" indent="0">
              <a:buNone/>
            </a:pPr>
            <a:r>
              <a:rPr lang="en-US" sz="1900" b="1" dirty="0" smtClean="0"/>
              <a:t>(</a:t>
            </a:r>
            <a:r>
              <a:rPr lang="en-US" sz="1900" b="1" dirty="0"/>
              <a:t>MS-Excel</a:t>
            </a:r>
            <a:r>
              <a:rPr lang="en-US" sz="1900" b="1" baseline="30000" dirty="0"/>
              <a:t>®</a:t>
            </a:r>
            <a:r>
              <a:rPr lang="en-US" sz="1900" b="1" dirty="0"/>
              <a:t>, MATLAB</a:t>
            </a:r>
            <a:r>
              <a:rPr lang="en-US" sz="1900" b="1" baseline="30000" dirty="0"/>
              <a:t>®</a:t>
            </a:r>
            <a:r>
              <a:rPr lang="en-US" sz="1900" b="1" dirty="0"/>
              <a:t>, C</a:t>
            </a:r>
            <a:r>
              <a:rPr lang="en-US" sz="1900" b="1" dirty="0" smtClean="0"/>
              <a:t>++,…)</a:t>
            </a:r>
          </a:p>
          <a:p>
            <a:pPr marL="442913" indent="0">
              <a:buNone/>
            </a:pPr>
            <a:endParaRPr lang="en-US" sz="1900" b="1" dirty="0" smtClean="0"/>
          </a:p>
          <a:p>
            <a:r>
              <a:rPr lang="en-US" b="1" dirty="0"/>
              <a:t>Extensive set of services (flash, data regression, phase envelopes, </a:t>
            </a:r>
            <a:r>
              <a:rPr lang="en-US" b="1" dirty="0" err="1"/>
              <a:t>etc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Fully CAPE-OPEN </a:t>
            </a:r>
            <a:r>
              <a:rPr lang="en-US" b="1" dirty="0" smtClean="0"/>
              <a:t>compliant</a:t>
            </a:r>
            <a:endParaRPr lang="en-US" b="1" dirty="0"/>
          </a:p>
          <a:p>
            <a:endParaRPr lang="fr-FR" dirty="0"/>
          </a:p>
        </p:txBody>
      </p:sp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86" y="2471456"/>
            <a:ext cx="1283662" cy="98740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7"/>
            <a:ext cx="2360816" cy="95207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9" y="3573016"/>
            <a:ext cx="1438523" cy="9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7253150" y="4754630"/>
            <a:ext cx="1639330" cy="1263016"/>
          </a:xfrm>
          <a:prstGeom prst="rect">
            <a:avLst/>
          </a:prstGeom>
          <a:solidFill>
            <a:srgbClr val="7A7DF6"/>
          </a:solidFill>
          <a:ln w="0">
            <a:solidFill>
              <a:srgbClr val="4D0255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 sz="1200"/>
          </a:p>
        </p:txBody>
      </p:sp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5222487" y="4754630"/>
            <a:ext cx="1639330" cy="1263016"/>
          </a:xfrm>
          <a:prstGeom prst="rect">
            <a:avLst/>
          </a:prstGeom>
          <a:solidFill>
            <a:srgbClr val="080B7A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200"/>
          </a:p>
        </p:txBody>
      </p:sp>
      <p:sp>
        <p:nvSpPr>
          <p:cNvPr id="11" name="Freeform 52"/>
          <p:cNvSpPr>
            <a:spLocks/>
          </p:cNvSpPr>
          <p:nvPr/>
        </p:nvSpPr>
        <p:spPr bwMode="auto">
          <a:xfrm>
            <a:off x="5203988" y="5183310"/>
            <a:ext cx="341527" cy="403464"/>
          </a:xfrm>
          <a:custGeom>
            <a:avLst/>
            <a:gdLst>
              <a:gd name="T0" fmla="*/ 0 w 280"/>
              <a:gd name="T1" fmla="*/ 88 h 368"/>
              <a:gd name="T2" fmla="*/ 206 w 280"/>
              <a:gd name="T3" fmla="*/ 40 h 368"/>
              <a:gd name="T4" fmla="*/ 206 w 280"/>
              <a:gd name="T5" fmla="*/ 328 h 368"/>
              <a:gd name="T6" fmla="*/ 0 w 280"/>
              <a:gd name="T7" fmla="*/ 280 h 3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0" h="368">
                <a:moveTo>
                  <a:pt x="0" y="88"/>
                </a:moveTo>
                <a:cubicBezTo>
                  <a:pt x="100" y="44"/>
                  <a:pt x="200" y="0"/>
                  <a:pt x="240" y="40"/>
                </a:cubicBezTo>
                <a:cubicBezTo>
                  <a:pt x="280" y="80"/>
                  <a:pt x="280" y="288"/>
                  <a:pt x="240" y="328"/>
                </a:cubicBezTo>
                <a:cubicBezTo>
                  <a:pt x="200" y="368"/>
                  <a:pt x="40" y="288"/>
                  <a:pt x="0" y="280"/>
                </a:cubicBezTo>
              </a:path>
            </a:pathLst>
          </a:custGeom>
          <a:solidFill>
            <a:schemeClr val="bg1"/>
          </a:solidFill>
          <a:ln w="38100" cmpd="sng">
            <a:solidFill>
              <a:srgbClr val="4D025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rot="5400000">
            <a:off x="6022393" y="5197982"/>
            <a:ext cx="1096" cy="1639330"/>
          </a:xfrm>
          <a:prstGeom prst="line">
            <a:avLst/>
          </a:prstGeom>
          <a:noFill/>
          <a:ln w="38100">
            <a:solidFill>
              <a:srgbClr val="4D025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13" name="Line 54"/>
          <p:cNvSpPr>
            <a:spLocks noChangeShapeType="1"/>
          </p:cNvSpPr>
          <p:nvPr/>
        </p:nvSpPr>
        <p:spPr bwMode="auto">
          <a:xfrm rot="5400000" flipV="1">
            <a:off x="6023653" y="3934965"/>
            <a:ext cx="0" cy="1639330"/>
          </a:xfrm>
          <a:prstGeom prst="line">
            <a:avLst/>
          </a:prstGeom>
          <a:noFill/>
          <a:ln w="38100">
            <a:solidFill>
              <a:srgbClr val="4D025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14" name="Line 55"/>
          <p:cNvSpPr>
            <a:spLocks noChangeShapeType="1"/>
          </p:cNvSpPr>
          <p:nvPr/>
        </p:nvSpPr>
        <p:spPr bwMode="auto">
          <a:xfrm rot="5400000">
            <a:off x="8071555" y="3934965"/>
            <a:ext cx="1096" cy="1639330"/>
          </a:xfrm>
          <a:prstGeom prst="line">
            <a:avLst/>
          </a:prstGeom>
          <a:noFill/>
          <a:ln w="38100">
            <a:solidFill>
              <a:srgbClr val="4D025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15" name="Line 56"/>
          <p:cNvSpPr>
            <a:spLocks noChangeShapeType="1"/>
          </p:cNvSpPr>
          <p:nvPr/>
        </p:nvSpPr>
        <p:spPr bwMode="auto">
          <a:xfrm rot="5400000" flipV="1">
            <a:off x="8071555" y="5197982"/>
            <a:ext cx="1096" cy="1639330"/>
          </a:xfrm>
          <a:prstGeom prst="line">
            <a:avLst/>
          </a:prstGeom>
          <a:noFill/>
          <a:ln w="38100">
            <a:solidFill>
              <a:srgbClr val="4D025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16" name="Line 57"/>
          <p:cNvSpPr>
            <a:spLocks noChangeShapeType="1"/>
          </p:cNvSpPr>
          <p:nvPr/>
        </p:nvSpPr>
        <p:spPr bwMode="auto">
          <a:xfrm>
            <a:off x="8892480" y="4754630"/>
            <a:ext cx="0" cy="1263016"/>
          </a:xfrm>
          <a:prstGeom prst="line">
            <a:avLst/>
          </a:prstGeom>
          <a:noFill/>
          <a:ln w="38100">
            <a:solidFill>
              <a:srgbClr val="4D025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5347714" y="4969519"/>
            <a:ext cx="1457182" cy="83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lnSpc>
                <a:spcPct val="115000"/>
              </a:lnSpc>
              <a:buClrTx/>
              <a:buFontTx/>
              <a:buNone/>
            </a:pPr>
            <a:r>
              <a:rPr lang="en-US" sz="1800" b="1" dirty="0" err="1">
                <a:solidFill>
                  <a:schemeClr val="bg1"/>
                </a:solidFill>
              </a:rPr>
              <a:t>Simulis</a:t>
            </a:r>
            <a:r>
              <a:rPr lang="en-US" sz="1800" b="1" baseline="30000" dirty="0">
                <a:solidFill>
                  <a:schemeClr val="bg1"/>
                </a:solidFill>
                <a:cs typeface="Arial" charset="0"/>
              </a:rPr>
              <a:t>®</a:t>
            </a:r>
            <a:endParaRPr lang="en-US" sz="1800" b="1" baseline="30000" dirty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  <a:buClrTx/>
              <a:buFontTx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  <a:buClrTx/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Thermodynamics</a:t>
            </a:r>
          </a:p>
        </p:txBody>
      </p:sp>
      <p:sp>
        <p:nvSpPr>
          <p:cNvPr id="18" name="Text Box 59"/>
          <p:cNvSpPr txBox="1">
            <a:spLocks noChangeArrowheads="1"/>
          </p:cNvSpPr>
          <p:nvPr/>
        </p:nvSpPr>
        <p:spPr bwMode="auto">
          <a:xfrm>
            <a:off x="7490796" y="4754630"/>
            <a:ext cx="1159769" cy="151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buClrTx/>
              <a:buFontTx/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Your</a:t>
            </a:r>
            <a:endParaRPr lang="en-US" sz="1800" b="1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  <a:buClrTx/>
              <a:buFontTx/>
              <a:buNone/>
            </a:pPr>
            <a:r>
              <a:rPr lang="en-US" sz="1800" b="1" dirty="0">
                <a:solidFill>
                  <a:schemeClr val="bg1"/>
                </a:solidFill>
              </a:rPr>
              <a:t>Software</a:t>
            </a:r>
          </a:p>
          <a:p>
            <a:pPr algn="ctr">
              <a:lnSpc>
                <a:spcPct val="85000"/>
              </a:lnSpc>
              <a:buClrTx/>
              <a:buFontTx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MS-Excel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ProSimPlus,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sz="1200" b="1" dirty="0">
                <a:solidFill>
                  <a:schemeClr val="bg1"/>
                </a:solidFill>
              </a:rPr>
              <a:t>MATLAB, </a:t>
            </a:r>
            <a:r>
              <a:rPr lang="en-US" sz="1200" b="1" dirty="0" err="1">
                <a:solidFill>
                  <a:schemeClr val="bg1"/>
                </a:solidFill>
              </a:rPr>
              <a:t>etc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Freeform 60"/>
          <p:cNvSpPr>
            <a:spLocks/>
          </p:cNvSpPr>
          <p:nvPr/>
        </p:nvSpPr>
        <p:spPr bwMode="auto">
          <a:xfrm>
            <a:off x="6843318" y="5184407"/>
            <a:ext cx="341527" cy="403464"/>
          </a:xfrm>
          <a:custGeom>
            <a:avLst/>
            <a:gdLst>
              <a:gd name="T0" fmla="*/ 0 w 280"/>
              <a:gd name="T1" fmla="*/ 88 h 368"/>
              <a:gd name="T2" fmla="*/ 206 w 280"/>
              <a:gd name="T3" fmla="*/ 40 h 368"/>
              <a:gd name="T4" fmla="*/ 206 w 280"/>
              <a:gd name="T5" fmla="*/ 328 h 368"/>
              <a:gd name="T6" fmla="*/ 0 w 280"/>
              <a:gd name="T7" fmla="*/ 280 h 3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0" h="368">
                <a:moveTo>
                  <a:pt x="0" y="88"/>
                </a:moveTo>
                <a:cubicBezTo>
                  <a:pt x="100" y="44"/>
                  <a:pt x="200" y="0"/>
                  <a:pt x="240" y="40"/>
                </a:cubicBezTo>
                <a:cubicBezTo>
                  <a:pt x="280" y="80"/>
                  <a:pt x="280" y="288"/>
                  <a:pt x="240" y="328"/>
                </a:cubicBezTo>
                <a:cubicBezTo>
                  <a:pt x="200" y="368"/>
                  <a:pt x="40" y="288"/>
                  <a:pt x="0" y="280"/>
                </a:cubicBezTo>
              </a:path>
            </a:pathLst>
          </a:custGeom>
          <a:solidFill>
            <a:srgbClr val="080B7A"/>
          </a:solidFill>
          <a:ln w="38100" cmpd="sng">
            <a:solidFill>
              <a:srgbClr val="4D025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20" name="Line 61"/>
          <p:cNvSpPr>
            <a:spLocks noChangeShapeType="1"/>
          </p:cNvSpPr>
          <p:nvPr/>
        </p:nvSpPr>
        <p:spPr bwMode="auto">
          <a:xfrm flipV="1">
            <a:off x="6843318" y="4754630"/>
            <a:ext cx="0" cy="526257"/>
          </a:xfrm>
          <a:prstGeom prst="line">
            <a:avLst/>
          </a:prstGeom>
          <a:noFill/>
          <a:ln w="38100">
            <a:solidFill>
              <a:srgbClr val="4D025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21" name="Line 62"/>
          <p:cNvSpPr>
            <a:spLocks noChangeShapeType="1"/>
          </p:cNvSpPr>
          <p:nvPr/>
        </p:nvSpPr>
        <p:spPr bwMode="auto">
          <a:xfrm flipV="1">
            <a:off x="6843318" y="5491390"/>
            <a:ext cx="0" cy="526257"/>
          </a:xfrm>
          <a:prstGeom prst="line">
            <a:avLst/>
          </a:prstGeom>
          <a:noFill/>
          <a:ln w="38100">
            <a:solidFill>
              <a:srgbClr val="4D025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22" name="Freeform 63"/>
          <p:cNvSpPr>
            <a:spLocks/>
          </p:cNvSpPr>
          <p:nvPr/>
        </p:nvSpPr>
        <p:spPr bwMode="auto">
          <a:xfrm>
            <a:off x="7253150" y="5184407"/>
            <a:ext cx="341527" cy="403464"/>
          </a:xfrm>
          <a:custGeom>
            <a:avLst/>
            <a:gdLst>
              <a:gd name="T0" fmla="*/ 0 w 280"/>
              <a:gd name="T1" fmla="*/ 88 h 368"/>
              <a:gd name="T2" fmla="*/ 206 w 280"/>
              <a:gd name="T3" fmla="*/ 40 h 368"/>
              <a:gd name="T4" fmla="*/ 206 w 280"/>
              <a:gd name="T5" fmla="*/ 328 h 368"/>
              <a:gd name="T6" fmla="*/ 0 w 280"/>
              <a:gd name="T7" fmla="*/ 280 h 3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0" h="368">
                <a:moveTo>
                  <a:pt x="0" y="88"/>
                </a:moveTo>
                <a:cubicBezTo>
                  <a:pt x="100" y="44"/>
                  <a:pt x="200" y="0"/>
                  <a:pt x="240" y="40"/>
                </a:cubicBezTo>
                <a:cubicBezTo>
                  <a:pt x="280" y="80"/>
                  <a:pt x="280" y="288"/>
                  <a:pt x="240" y="328"/>
                </a:cubicBezTo>
                <a:cubicBezTo>
                  <a:pt x="200" y="368"/>
                  <a:pt x="40" y="288"/>
                  <a:pt x="0" y="280"/>
                </a:cubicBezTo>
              </a:path>
            </a:pathLst>
          </a:custGeom>
          <a:solidFill>
            <a:schemeClr val="bg1"/>
          </a:solidFill>
          <a:ln w="38100" cmpd="sng">
            <a:solidFill>
              <a:srgbClr val="4D025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23" name="Line 64"/>
          <p:cNvSpPr>
            <a:spLocks noChangeShapeType="1"/>
          </p:cNvSpPr>
          <p:nvPr/>
        </p:nvSpPr>
        <p:spPr bwMode="auto">
          <a:xfrm flipV="1">
            <a:off x="7253150" y="4754630"/>
            <a:ext cx="0" cy="526257"/>
          </a:xfrm>
          <a:prstGeom prst="line">
            <a:avLst/>
          </a:prstGeom>
          <a:noFill/>
          <a:ln w="38100">
            <a:solidFill>
              <a:srgbClr val="4D025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24" name="Line 65"/>
          <p:cNvSpPr>
            <a:spLocks noChangeShapeType="1"/>
          </p:cNvSpPr>
          <p:nvPr/>
        </p:nvSpPr>
        <p:spPr bwMode="auto">
          <a:xfrm flipV="1">
            <a:off x="7253150" y="5491390"/>
            <a:ext cx="0" cy="526257"/>
          </a:xfrm>
          <a:prstGeom prst="line">
            <a:avLst/>
          </a:prstGeom>
          <a:noFill/>
          <a:ln w="38100">
            <a:solidFill>
              <a:srgbClr val="4D025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26" name="Rectangle 69"/>
          <p:cNvSpPr>
            <a:spLocks noChangeArrowheads="1"/>
          </p:cNvSpPr>
          <p:nvPr/>
        </p:nvSpPr>
        <p:spPr bwMode="auto">
          <a:xfrm>
            <a:off x="3043008" y="4790185"/>
            <a:ext cx="1639330" cy="12630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endParaRPr lang="en-US" sz="1200">
              <a:latin typeface="Times" charset="0"/>
            </a:endParaRPr>
          </a:p>
        </p:txBody>
      </p:sp>
      <p:sp>
        <p:nvSpPr>
          <p:cNvPr id="27" name="Line 70"/>
          <p:cNvSpPr>
            <a:spLocks noChangeShapeType="1"/>
          </p:cNvSpPr>
          <p:nvPr/>
        </p:nvSpPr>
        <p:spPr bwMode="auto">
          <a:xfrm>
            <a:off x="3043008" y="4790185"/>
            <a:ext cx="0" cy="1263015"/>
          </a:xfrm>
          <a:prstGeom prst="line">
            <a:avLst/>
          </a:prstGeom>
          <a:solidFill>
            <a:srgbClr val="0BA4E2"/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28" name="Line 71"/>
          <p:cNvSpPr>
            <a:spLocks noChangeShapeType="1"/>
          </p:cNvSpPr>
          <p:nvPr/>
        </p:nvSpPr>
        <p:spPr bwMode="auto">
          <a:xfrm flipV="1">
            <a:off x="4689453" y="5526944"/>
            <a:ext cx="0" cy="526256"/>
          </a:xfrm>
          <a:prstGeom prst="line">
            <a:avLst/>
          </a:prstGeom>
          <a:solidFill>
            <a:srgbClr val="0BA4E2"/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29" name="Freeform 72"/>
          <p:cNvSpPr>
            <a:spLocks/>
          </p:cNvSpPr>
          <p:nvPr/>
        </p:nvSpPr>
        <p:spPr bwMode="auto">
          <a:xfrm>
            <a:off x="4682338" y="5219961"/>
            <a:ext cx="341527" cy="403463"/>
          </a:xfrm>
          <a:custGeom>
            <a:avLst/>
            <a:gdLst>
              <a:gd name="T0" fmla="*/ 0 w 280"/>
              <a:gd name="T1" fmla="*/ 88 h 368"/>
              <a:gd name="T2" fmla="*/ 206 w 280"/>
              <a:gd name="T3" fmla="*/ 40 h 368"/>
              <a:gd name="T4" fmla="*/ 206 w 280"/>
              <a:gd name="T5" fmla="*/ 328 h 368"/>
              <a:gd name="T6" fmla="*/ 0 w 280"/>
              <a:gd name="T7" fmla="*/ 280 h 3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0" h="368">
                <a:moveTo>
                  <a:pt x="0" y="88"/>
                </a:moveTo>
                <a:cubicBezTo>
                  <a:pt x="100" y="44"/>
                  <a:pt x="200" y="0"/>
                  <a:pt x="240" y="40"/>
                </a:cubicBezTo>
                <a:cubicBezTo>
                  <a:pt x="280" y="80"/>
                  <a:pt x="280" y="288"/>
                  <a:pt x="240" y="328"/>
                </a:cubicBezTo>
                <a:cubicBezTo>
                  <a:pt x="200" y="368"/>
                  <a:pt x="40" y="288"/>
                  <a:pt x="0" y="28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rgbClr val="0066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fr-FR" sz="1200"/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 flipV="1">
            <a:off x="4682338" y="4790185"/>
            <a:ext cx="0" cy="526256"/>
          </a:xfrm>
          <a:prstGeom prst="line">
            <a:avLst/>
          </a:prstGeom>
          <a:solidFill>
            <a:srgbClr val="0BA4E2"/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31" name="Line 74"/>
          <p:cNvSpPr>
            <a:spLocks noChangeShapeType="1"/>
          </p:cNvSpPr>
          <p:nvPr/>
        </p:nvSpPr>
        <p:spPr bwMode="auto">
          <a:xfrm rot="5400000">
            <a:off x="3861413" y="3971616"/>
            <a:ext cx="1096" cy="1639330"/>
          </a:xfrm>
          <a:prstGeom prst="line">
            <a:avLst/>
          </a:prstGeom>
          <a:solidFill>
            <a:srgbClr val="0BA4E2"/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32" name="Line 75"/>
          <p:cNvSpPr>
            <a:spLocks noChangeShapeType="1"/>
          </p:cNvSpPr>
          <p:nvPr/>
        </p:nvSpPr>
        <p:spPr bwMode="auto">
          <a:xfrm rot="5400000">
            <a:off x="3861413" y="5234632"/>
            <a:ext cx="1096" cy="1639330"/>
          </a:xfrm>
          <a:prstGeom prst="line">
            <a:avLst/>
          </a:prstGeom>
          <a:solidFill>
            <a:srgbClr val="0BA4E2"/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33" name="Text Box 76"/>
          <p:cNvSpPr txBox="1">
            <a:spLocks noChangeArrowheads="1"/>
          </p:cNvSpPr>
          <p:nvPr/>
        </p:nvSpPr>
        <p:spPr bwMode="auto">
          <a:xfrm>
            <a:off x="3237963" y="4995206"/>
            <a:ext cx="1253689" cy="10404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buClrTx/>
              <a:buFontTx/>
              <a:buNone/>
            </a:pPr>
            <a:r>
              <a:rPr lang="en-US" sz="1400" b="1" i="1" dirty="0">
                <a:solidFill>
                  <a:srgbClr val="006600"/>
                </a:solidFill>
              </a:rPr>
              <a:t>External</a:t>
            </a:r>
          </a:p>
          <a:p>
            <a:pPr algn="ctr">
              <a:lnSpc>
                <a:spcPct val="85000"/>
              </a:lnSpc>
              <a:buClrTx/>
              <a:buFontTx/>
              <a:buNone/>
            </a:pPr>
            <a:r>
              <a:rPr lang="en-US" sz="1400" b="1" i="1" dirty="0">
                <a:solidFill>
                  <a:srgbClr val="006600"/>
                </a:solidFill>
              </a:rPr>
              <a:t>CAPE-OPEN</a:t>
            </a:r>
          </a:p>
          <a:p>
            <a:pPr algn="ctr">
              <a:lnSpc>
                <a:spcPct val="85000"/>
              </a:lnSpc>
              <a:buClrTx/>
              <a:buFontTx/>
              <a:buNone/>
            </a:pPr>
            <a:r>
              <a:rPr lang="en-US" sz="1400" b="1" i="1" dirty="0">
                <a:solidFill>
                  <a:srgbClr val="006600"/>
                </a:solidFill>
              </a:rPr>
              <a:t>Property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sz="1400" b="1" i="1" dirty="0">
                <a:solidFill>
                  <a:srgbClr val="006600"/>
                </a:solidFill>
              </a:rPr>
              <a:t>Package</a:t>
            </a:r>
          </a:p>
          <a:p>
            <a:pPr algn="ctr">
              <a:lnSpc>
                <a:spcPct val="85000"/>
              </a:lnSpc>
              <a:buClrTx/>
              <a:buFontTx/>
              <a:buNone/>
            </a:pP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34" name="Rectangle 77"/>
          <p:cNvSpPr>
            <a:spLocks noChangeArrowheads="1"/>
          </p:cNvSpPr>
          <p:nvPr/>
        </p:nvSpPr>
        <p:spPr bwMode="auto">
          <a:xfrm>
            <a:off x="194103" y="4790185"/>
            <a:ext cx="1639330" cy="12630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endParaRPr lang="en-US" sz="1200">
              <a:latin typeface="Times" charset="0"/>
            </a:endParaRPr>
          </a:p>
        </p:txBody>
      </p:sp>
      <p:sp>
        <p:nvSpPr>
          <p:cNvPr id="35" name="Line 78"/>
          <p:cNvSpPr>
            <a:spLocks noChangeShapeType="1"/>
          </p:cNvSpPr>
          <p:nvPr/>
        </p:nvSpPr>
        <p:spPr bwMode="auto">
          <a:xfrm>
            <a:off x="194103" y="4790185"/>
            <a:ext cx="0" cy="1263015"/>
          </a:xfrm>
          <a:prstGeom prst="line">
            <a:avLst/>
          </a:prstGeom>
          <a:solidFill>
            <a:srgbClr val="0BA4E2"/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36" name="Line 79"/>
          <p:cNvSpPr>
            <a:spLocks noChangeShapeType="1"/>
          </p:cNvSpPr>
          <p:nvPr/>
        </p:nvSpPr>
        <p:spPr bwMode="auto">
          <a:xfrm rot="5400000">
            <a:off x="1012508" y="3971616"/>
            <a:ext cx="1096" cy="1639330"/>
          </a:xfrm>
          <a:prstGeom prst="line">
            <a:avLst/>
          </a:prstGeom>
          <a:solidFill>
            <a:srgbClr val="0BA4E2"/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37" name="Line 80"/>
          <p:cNvSpPr>
            <a:spLocks noChangeShapeType="1"/>
          </p:cNvSpPr>
          <p:nvPr/>
        </p:nvSpPr>
        <p:spPr bwMode="auto">
          <a:xfrm rot="5400000">
            <a:off x="1012508" y="5234632"/>
            <a:ext cx="1096" cy="1639330"/>
          </a:xfrm>
          <a:prstGeom prst="line">
            <a:avLst/>
          </a:prstGeom>
          <a:solidFill>
            <a:srgbClr val="0BA4E2"/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148566" y="4790185"/>
            <a:ext cx="1684867" cy="12684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sz="1600" b="1" dirty="0">
                <a:solidFill>
                  <a:srgbClr val="006600"/>
                </a:solidFill>
              </a:rPr>
              <a:t>External software </a:t>
            </a:r>
            <a:endParaRPr lang="en-US" sz="1600" b="1" dirty="0" smtClean="0">
              <a:solidFill>
                <a:srgbClr val="006600"/>
              </a:solidFill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sz="1200" b="1" dirty="0" smtClean="0">
                <a:solidFill>
                  <a:srgbClr val="006600"/>
                </a:solidFill>
              </a:rPr>
              <a:t>able </a:t>
            </a:r>
            <a:r>
              <a:rPr lang="en-US" sz="1200" b="1" dirty="0">
                <a:solidFill>
                  <a:srgbClr val="006600"/>
                </a:solidFill>
              </a:rPr>
              <a:t>to generate </a:t>
            </a:r>
            <a:endParaRPr lang="en-US" sz="1200" b="1" dirty="0" smtClean="0">
              <a:solidFill>
                <a:srgbClr val="006600"/>
              </a:solidFill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sz="1200" b="1" dirty="0" smtClean="0">
                <a:solidFill>
                  <a:srgbClr val="006600"/>
                </a:solidFill>
              </a:rPr>
              <a:t>CO </a:t>
            </a:r>
            <a:r>
              <a:rPr lang="en-US" sz="1200" b="1" dirty="0">
                <a:solidFill>
                  <a:srgbClr val="006600"/>
                </a:solidFill>
              </a:rPr>
              <a:t>packages</a:t>
            </a:r>
          </a:p>
          <a:p>
            <a:pPr algn="ctr">
              <a:lnSpc>
                <a:spcPct val="85000"/>
              </a:lnSpc>
              <a:buClrTx/>
              <a:buFontTx/>
              <a:buNone/>
            </a:pPr>
            <a:r>
              <a:rPr lang="en-US" sz="1200" b="1" dirty="0">
                <a:solidFill>
                  <a:srgbClr val="006600"/>
                </a:solidFill>
              </a:rPr>
              <a:t>(Aspen Properties, </a:t>
            </a:r>
            <a:r>
              <a:rPr lang="en-US" sz="1200" b="1" dirty="0" err="1">
                <a:solidFill>
                  <a:srgbClr val="006600"/>
                </a:solidFill>
              </a:rPr>
              <a:t>Multiflash</a:t>
            </a:r>
            <a:r>
              <a:rPr lang="en-US" sz="1200" b="1" dirty="0">
                <a:solidFill>
                  <a:srgbClr val="006600"/>
                </a:solidFill>
              </a:rPr>
              <a:t>, PPDS,…)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Line 82"/>
          <p:cNvSpPr>
            <a:spLocks noChangeShapeType="1"/>
          </p:cNvSpPr>
          <p:nvPr/>
        </p:nvSpPr>
        <p:spPr bwMode="auto">
          <a:xfrm>
            <a:off x="1832010" y="4790185"/>
            <a:ext cx="0" cy="1263015"/>
          </a:xfrm>
          <a:prstGeom prst="line">
            <a:avLst/>
          </a:prstGeom>
          <a:solidFill>
            <a:srgbClr val="0BA4E2"/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40" name="AutoShape 83"/>
          <p:cNvSpPr>
            <a:spLocks noChangeArrowheads="1"/>
          </p:cNvSpPr>
          <p:nvPr/>
        </p:nvSpPr>
        <p:spPr bwMode="auto">
          <a:xfrm>
            <a:off x="1968621" y="5263816"/>
            <a:ext cx="956276" cy="368379"/>
          </a:xfrm>
          <a:custGeom>
            <a:avLst/>
            <a:gdLst>
              <a:gd name="T0" fmla="*/ 504 w 21600"/>
              <a:gd name="T1" fmla="*/ 0 h 21600"/>
              <a:gd name="T2" fmla="*/ 0 w 21600"/>
              <a:gd name="T3" fmla="*/ 168 h 21600"/>
              <a:gd name="T4" fmla="*/ 504 w 21600"/>
              <a:gd name="T5" fmla="*/ 336 h 21600"/>
              <a:gd name="T6" fmla="*/ 672 w 21600"/>
              <a:gd name="T7" fmla="*/ 16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 sz="1200"/>
          </a:p>
        </p:txBody>
      </p:sp>
      <p:pic>
        <p:nvPicPr>
          <p:cNvPr id="8194" name="Picture 2" descr="C:\MagicBox\PresoEN\Icônes Logiciels\Prosim-CMJN_cube_Simuli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2704"/>
            <a:ext cx="54349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974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A consistent suite of software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5616624"/>
          </a:xfrm>
        </p:spPr>
        <p:txBody>
          <a:bodyPr>
            <a:normAutofit fontScale="92500" lnSpcReduction="20000"/>
          </a:bodyPr>
          <a:lstStyle/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0" indent="0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r>
              <a:rPr lang="en-US" b="1" dirty="0" smtClean="0"/>
              <a:t>… the </a:t>
            </a:r>
            <a:r>
              <a:rPr lang="en-US" b="1" i="1" dirty="0" smtClean="0"/>
              <a:t>premium</a:t>
            </a:r>
            <a:r>
              <a:rPr lang="en-US" b="1" dirty="0" smtClean="0"/>
              <a:t> alternative in process simulation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0728"/>
            <a:ext cx="8296824" cy="47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3247805" y="844194"/>
            <a:ext cx="2736304" cy="2944846"/>
          </a:xfrm>
          <a:prstGeom prst="roundRect">
            <a:avLst/>
          </a:prstGeom>
          <a:noFill/>
          <a:ln w="38100">
            <a:solidFill>
              <a:srgbClr val="D2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5132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24128" y="2606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>
              <a:latin typeface="+mj-lt"/>
            </a:endParaRPr>
          </a:p>
        </p:txBody>
      </p:sp>
      <p:sp>
        <p:nvSpPr>
          <p:cNvPr id="8" name="Rectangle 84"/>
          <p:cNvSpPr>
            <a:spLocks noChangeArrowheads="1"/>
          </p:cNvSpPr>
          <p:nvPr/>
        </p:nvSpPr>
        <p:spPr bwMode="auto">
          <a:xfrm>
            <a:off x="351929" y="188063"/>
            <a:ext cx="7964487" cy="57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0" tIns="41692" rIns="83380" bIns="41692">
            <a:spAutoFit/>
          </a:bodyPr>
          <a:lstStyle/>
          <a:p>
            <a:pPr defTabSz="931863"/>
            <a:r>
              <a:rPr lang="fr-FR" sz="3200" b="1" kern="0" dirty="0" err="1" smtClean="0">
                <a:solidFill>
                  <a:srgbClr val="FFFFFF"/>
                </a:solidFill>
                <a:latin typeface="Trebuchet MS" panose="020B0603020202020204" pitchFamily="34" charset="0"/>
              </a:rPr>
              <a:t>BatchColumn</a:t>
            </a:r>
            <a:r>
              <a:rPr lang="fr-FR" sz="3200" b="1" kern="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 &amp; BatchReactor</a:t>
            </a:r>
            <a:endParaRPr lang="fr-FR" sz="3200" b="1" kern="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>
          <a:xfrm>
            <a:off x="28576" y="1881559"/>
            <a:ext cx="4116387" cy="411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5250" tIns="47625" rIns="95250" bIns="47625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Short «time to market» products</a:t>
            </a:r>
          </a:p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Pressure on production cost (increased competition, ROI…) </a:t>
            </a:r>
          </a:p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Change of productions in the same plant </a:t>
            </a:r>
          </a:p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Safety concerns</a:t>
            </a:r>
          </a:p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Environmental concerns</a:t>
            </a:r>
          </a:p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No available «rules of thumb» due to complex phenomena</a:t>
            </a:r>
          </a:p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...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625125" y="1819895"/>
            <a:ext cx="4518875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/>
          <a:lstStyle/>
          <a:p>
            <a:pPr marL="285750" indent="-285750" algn="l" defTabSz="762000">
              <a:lnSpc>
                <a:spcPct val="10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Process development: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scale-up from laboratory bench to pilot then full-scale plants, operating procedure revision…</a:t>
            </a:r>
          </a:p>
          <a:p>
            <a:pPr marL="285750" indent="-285750" algn="l" defTabSz="762000">
              <a:lnSpc>
                <a:spcPct val="10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Process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optimization: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testing of new operating procedure, new equipment, new components…</a:t>
            </a:r>
          </a:p>
          <a:p>
            <a:pPr marL="285750" indent="-285750" algn="l" defTabSz="762000">
              <a:lnSpc>
                <a:spcPct val="10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Feasibility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studies: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using / adapting an existing column to a new process…</a:t>
            </a:r>
          </a:p>
          <a:p>
            <a:pPr marL="285750" indent="-285750" algn="l" defTabSz="762000">
              <a:lnSpc>
                <a:spcPct val="10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Cost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reduction: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optimization of operating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conditions, reflux policy…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marL="285750" indent="-285750" algn="l" defTabSz="762000">
              <a:lnSpc>
                <a:spcPct val="10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Environmental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impact analysis: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level of VOC emission evaluation, process waste reduction...</a:t>
            </a:r>
          </a:p>
          <a:p>
            <a:pPr marL="285750" indent="-285750" algn="l" defTabSz="762000">
              <a:lnSpc>
                <a:spcPct val="10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90018" y="1244220"/>
            <a:ext cx="2281238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b="1" dirty="0" smtClean="0">
                <a:solidFill>
                  <a:srgbClr val="0BA4E2"/>
                </a:solidFill>
                <a:latin typeface="Trebuchet MS" panose="020B0603020202020204" pitchFamily="34" charset="0"/>
                <a:cs typeface="Arial" pitchFamily="34" charset="0"/>
              </a:rPr>
              <a:t>Industrial Issues</a:t>
            </a:r>
            <a:endParaRPr lang="en-GB" b="1" dirty="0">
              <a:solidFill>
                <a:srgbClr val="0BA4E2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220072" y="1244220"/>
            <a:ext cx="3094038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GB" b="1" dirty="0" smtClean="0">
                <a:solidFill>
                  <a:srgbClr val="0BA4E2"/>
                </a:solidFill>
                <a:latin typeface="Trebuchet MS" panose="020B0603020202020204" pitchFamily="34" charset="0"/>
              </a:rPr>
              <a:t>Software applications</a:t>
            </a:r>
            <a:endParaRPr lang="en-GB" b="1" dirty="0">
              <a:solidFill>
                <a:srgbClr val="0BA4E2"/>
              </a:solidFill>
              <a:latin typeface="Trebuchet MS" panose="020B0603020202020204" pitchFamily="34" charset="0"/>
            </a:endParaRPr>
          </a:p>
        </p:txBody>
      </p:sp>
      <p:pic>
        <p:nvPicPr>
          <p:cNvPr id="12290" name="Picture 2" descr="C:\Users\joelle torta\AppData\Local\Microsoft\Windows\Temporary Internet Files\Content.IE5\O4FP9GUB\MC900432618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BA4E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96" y="3284984"/>
            <a:ext cx="829133" cy="8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187120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5596"/>
            <a:ext cx="8604448" cy="497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24128" y="2606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23120" y="1772816"/>
            <a:ext cx="7130780" cy="331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3275856" y="4437112"/>
            <a:ext cx="1097043" cy="11650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84"/>
          <p:cNvSpPr>
            <a:spLocks noChangeArrowheads="1"/>
          </p:cNvSpPr>
          <p:nvPr/>
        </p:nvSpPr>
        <p:spPr bwMode="auto">
          <a:xfrm>
            <a:off x="395536" y="-99392"/>
            <a:ext cx="8190494" cy="106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80" tIns="41692" rIns="83380" bIns="41692">
            <a:spAutoFit/>
          </a:bodyPr>
          <a:lstStyle/>
          <a:p>
            <a:pPr lvl="0" defTabSz="931863">
              <a:defRPr/>
            </a:pPr>
            <a:r>
              <a:rPr lang="en-US" sz="3200" b="1" kern="0" dirty="0" err="1">
                <a:solidFill>
                  <a:srgbClr val="FFFFFF"/>
                </a:solidFill>
              </a:rPr>
              <a:t>BatchColumn</a:t>
            </a:r>
            <a:endParaRPr lang="en-US" sz="3200" b="1" kern="0" dirty="0">
              <a:solidFill>
                <a:srgbClr val="FFFFFF"/>
              </a:solidFill>
            </a:endParaRPr>
          </a:p>
          <a:p>
            <a:pPr marL="0" marR="0" lvl="0" indent="0" defTabSz="9318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Reliable Description of the Operating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Recipe</a:t>
            </a:r>
            <a:endParaRPr kumimoji="0" lang="en-US" sz="3200" b="1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076056" y="2636912"/>
            <a:ext cx="617087" cy="33766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9163"/>
            <a:ext cx="2118258" cy="1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95" y="5480648"/>
            <a:ext cx="1302885" cy="97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41" y="969691"/>
            <a:ext cx="2356300" cy="17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necteur droit avec flèche 15"/>
          <p:cNvCxnSpPr/>
          <p:nvPr/>
        </p:nvCxnSpPr>
        <p:spPr>
          <a:xfrm flipH="1">
            <a:off x="2952327" y="5085184"/>
            <a:ext cx="323529" cy="323456"/>
          </a:xfrm>
          <a:prstGeom prst="straightConnector1">
            <a:avLst/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5693143" y="2820507"/>
            <a:ext cx="844587" cy="0"/>
          </a:xfrm>
          <a:prstGeom prst="straightConnector1">
            <a:avLst/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198252" y="2060848"/>
            <a:ext cx="1318694" cy="17974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1583160" y="2825133"/>
            <a:ext cx="342826" cy="23362"/>
          </a:xfrm>
          <a:prstGeom prst="straightConnector1">
            <a:avLst/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Diagramme 30"/>
          <p:cNvGraphicFramePr/>
          <p:nvPr>
            <p:extLst>
              <p:ext uri="{D42A27DB-BD31-4B8C-83A1-F6EECF244321}">
                <p14:modId xmlns:p14="http://schemas.microsoft.com/office/powerpoint/2010/main" val="1302940738"/>
              </p:ext>
            </p:extLst>
          </p:nvPr>
        </p:nvGraphicFramePr>
        <p:xfrm>
          <a:off x="6601065" y="2624810"/>
          <a:ext cx="1715351" cy="181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6" name="Ellipse 45"/>
          <p:cNvSpPr/>
          <p:nvPr/>
        </p:nvSpPr>
        <p:spPr>
          <a:xfrm>
            <a:off x="5076056" y="3060190"/>
            <a:ext cx="617087" cy="33766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avec flèche 46"/>
          <p:cNvCxnSpPr>
            <a:stCxn id="46" idx="4"/>
          </p:cNvCxnSpPr>
          <p:nvPr/>
        </p:nvCxnSpPr>
        <p:spPr>
          <a:xfrm>
            <a:off x="5384600" y="3397858"/>
            <a:ext cx="447540" cy="869004"/>
          </a:xfrm>
          <a:prstGeom prst="straightConnector1">
            <a:avLst/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Diagramme 49"/>
          <p:cNvGraphicFramePr/>
          <p:nvPr>
            <p:extLst>
              <p:ext uri="{D42A27DB-BD31-4B8C-83A1-F6EECF244321}">
                <p14:modId xmlns:p14="http://schemas.microsoft.com/office/powerpoint/2010/main" val="3069987068"/>
              </p:ext>
            </p:extLst>
          </p:nvPr>
        </p:nvGraphicFramePr>
        <p:xfrm>
          <a:off x="5471592" y="4437113"/>
          <a:ext cx="1715351" cy="181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37" y="1196753"/>
            <a:ext cx="1382035" cy="249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C:\MagicBox\PresoEN\Icônes Logiciels\Prosim-CMJN_cube_BatchCol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2704"/>
            <a:ext cx="53946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24349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32" grpId="0" animBg="1"/>
      <p:bldGraphic spid="31" grpId="0">
        <p:bldAsOne/>
      </p:bldGraphic>
      <p:bldP spid="46" grpId="0" animBg="1"/>
      <p:bldGraphic spid="5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1574" y="1052736"/>
            <a:ext cx="81724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85750" indent="-285750">
              <a:buBlip>
                <a:blip r:embed="rId3"/>
              </a:buBlip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Filling-up of the column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From a steady state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From infinite or finite reflux</a:t>
            </a:r>
          </a:p>
          <a:p>
            <a:pPr marL="285750" indent="-285750">
              <a:spcBef>
                <a:spcPts val="600"/>
              </a:spcBef>
              <a:buBlip>
                <a:blip r:embed="rId3"/>
              </a:buBlip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Fixed reflux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distillation</a:t>
            </a:r>
          </a:p>
          <a:p>
            <a:pPr>
              <a:spcBef>
                <a:spcPts val="232"/>
              </a:spcBef>
              <a:spcAft>
                <a:spcPts val="260"/>
              </a:spcAft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285750" indent="-285750">
              <a:spcBef>
                <a:spcPts val="232"/>
              </a:spcBef>
              <a:spcAft>
                <a:spcPts val="260"/>
              </a:spcAft>
              <a:buBlip>
                <a:blip r:embed="rId3"/>
              </a:buBlip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Variable reflux distillation (given purity in one of the components at the distillate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)</a:t>
            </a:r>
          </a:p>
          <a:p>
            <a:pPr>
              <a:spcBef>
                <a:spcPts val="232"/>
              </a:spcBef>
              <a:spcAft>
                <a:spcPts val="260"/>
              </a:spcAft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Infinite reflux (the distillate is sent back to the 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269875">
              <a:spcAft>
                <a:spcPts val="200"/>
              </a:spcAft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top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of the column)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Finite reflux (the distillate is sent back to the boiler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lvl="1"/>
            <a:r>
              <a:rPr lang="en-US" sz="2000" b="1" dirty="0" smtClean="0">
                <a:solidFill>
                  <a:srgbClr val="0BA4E2"/>
                </a:solidFill>
                <a:latin typeface="Arial" charset="0"/>
              </a:rPr>
              <a:t>… automatically sequenced as an event is detected</a:t>
            </a:r>
          </a:p>
          <a:p>
            <a:pPr lvl="1"/>
            <a:r>
              <a:rPr lang="en-US" sz="2000" b="1" dirty="0" smtClean="0">
                <a:solidFill>
                  <a:srgbClr val="0BA4E2"/>
                </a:solidFill>
                <a:latin typeface="Arial" charset="0"/>
              </a:rPr>
              <a:t>(time, temperature, composition, production, </a:t>
            </a:r>
          </a:p>
          <a:p>
            <a:pPr lvl="1"/>
            <a:r>
              <a:rPr lang="en-US" sz="2000" b="1" dirty="0" smtClean="0">
                <a:solidFill>
                  <a:srgbClr val="0BA4E2"/>
                </a:solidFill>
                <a:latin typeface="Arial" charset="0"/>
              </a:rPr>
              <a:t>reflux ratio…)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7"/>
          <a:stretch/>
        </p:blipFill>
        <p:spPr bwMode="auto">
          <a:xfrm>
            <a:off x="4824536" y="1006555"/>
            <a:ext cx="2267744" cy="172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84"/>
          <p:cNvSpPr>
            <a:spLocks noChangeArrowheads="1"/>
          </p:cNvSpPr>
          <p:nvPr/>
        </p:nvSpPr>
        <p:spPr bwMode="auto">
          <a:xfrm>
            <a:off x="539552" y="-16347"/>
            <a:ext cx="7964487" cy="106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0" tIns="41692" rIns="83380" bIns="41692">
            <a:spAutoFit/>
          </a:bodyPr>
          <a:lstStyle/>
          <a:p>
            <a:pPr marL="0" marR="0" lvl="0" indent="0" defTabSz="9318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BatchColumn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0" lang="en-US" sz="3200" b="1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318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Different types of operating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steps</a:t>
            </a:r>
            <a:endParaRPr kumimoji="0" lang="en-US" sz="3200" b="1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87" y="3284984"/>
            <a:ext cx="1574193" cy="248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MagicBox\PresoEN\Icônes Logiciels\Prosim-CMJN_cube_BatchCo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2704"/>
            <a:ext cx="53946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36637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ProSim</a:t>
            </a:r>
            <a:r>
              <a:rPr lang="en-US" dirty="0" smtClean="0"/>
              <a:t> </a:t>
            </a:r>
            <a:r>
              <a:rPr lang="en-US" dirty="0"/>
              <a:t>in a few words</a:t>
            </a:r>
            <a:br>
              <a:rPr lang="en-US" dirty="0"/>
            </a:br>
            <a:endParaRPr lang="fr-F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70412" y="3645024"/>
            <a:ext cx="58380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963" tIns="43482" rIns="86963" bIns="43482"/>
          <a:lstStyle/>
          <a:p>
            <a:pPr marL="342900" indent="-342900" defTabSz="987033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200" b="1" dirty="0">
                <a:latin typeface="Trebuchet MS" pitchFamily="34" charset="0"/>
              </a:rPr>
              <a:t>Staff</a:t>
            </a:r>
          </a:p>
          <a:p>
            <a:pPr marL="720725" indent="-312738" defTabSz="987033">
              <a:buFontTx/>
              <a:buChar char="•"/>
            </a:pPr>
            <a:r>
              <a:rPr lang="en-US" dirty="0">
                <a:latin typeface="Trebuchet MS" pitchFamily="34" charset="0"/>
              </a:rPr>
              <a:t>Engineers and doctors in chemical engineering </a:t>
            </a:r>
          </a:p>
          <a:p>
            <a:pPr marL="711200" indent="-312738" defTabSz="987033">
              <a:buFontTx/>
              <a:buChar char="•"/>
            </a:pPr>
            <a:r>
              <a:rPr lang="en-US" dirty="0">
                <a:latin typeface="Trebuchet MS" pitchFamily="34" charset="0"/>
              </a:rPr>
              <a:t>Engineers in computer </a:t>
            </a:r>
            <a:r>
              <a:rPr lang="en-US" dirty="0" smtClean="0">
                <a:latin typeface="Trebuchet MS" pitchFamily="34" charset="0"/>
              </a:rPr>
              <a:t>science </a:t>
            </a:r>
            <a:endParaRPr lang="en-US" dirty="0">
              <a:latin typeface="Trebuchet MS" pitchFamily="34" charset="0"/>
            </a:endParaRPr>
          </a:p>
          <a:p>
            <a:pPr marL="678313" lvl="1" indent="-108705" defTabSz="987033">
              <a:lnSpc>
                <a:spcPct val="45000"/>
              </a:lnSpc>
            </a:pPr>
            <a:r>
              <a:rPr lang="en-US" sz="2500" b="1" dirty="0">
                <a:solidFill>
                  <a:schemeClr val="tx2"/>
                </a:solidFill>
                <a:latin typeface="Trebuchet MS" pitchFamily="34" charset="0"/>
              </a:rPr>
              <a:t>   </a:t>
            </a:r>
            <a:endParaRPr lang="en-US" sz="2500" b="1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marL="678313" lvl="1" indent="-108705" defTabSz="987033">
              <a:lnSpc>
                <a:spcPct val="45000"/>
              </a:lnSpc>
            </a:pPr>
            <a:endParaRPr lang="en-US" sz="2500" b="1" dirty="0">
              <a:solidFill>
                <a:schemeClr val="tx2"/>
              </a:solidFill>
              <a:latin typeface="Trebuchet MS" pitchFamily="34" charset="0"/>
            </a:endParaRPr>
          </a:p>
          <a:p>
            <a:pPr marL="342900" indent="-342900" defTabSz="695706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200" b="1" dirty="0">
                <a:latin typeface="Trebuchet MS" pitchFamily="34" charset="0"/>
              </a:rPr>
              <a:t>Strong connections with the ENSIACET </a:t>
            </a:r>
          </a:p>
          <a:p>
            <a:pPr marL="313068" indent="-313068" defTabSz="695706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Trebuchet MS" pitchFamily="34" charset="0"/>
              </a:rPr>
              <a:t>	</a:t>
            </a:r>
            <a:r>
              <a:rPr lang="en-US" dirty="0">
                <a:latin typeface="Trebuchet MS" pitchFamily="34" charset="0"/>
              </a:rPr>
              <a:t>French main public research center in chemical engineering (300 full time Professors or research staff, chemical engineering </a:t>
            </a:r>
            <a:r>
              <a:rPr lang="en-US" dirty="0" smtClean="0">
                <a:latin typeface="Trebuchet MS" pitchFamily="34" charset="0"/>
              </a:rPr>
              <a:t>library...)</a:t>
            </a:r>
            <a:endParaRPr lang="en-US" dirty="0">
              <a:latin typeface="Trebuchet MS" pitchFamily="34" charset="0"/>
            </a:endParaRPr>
          </a:p>
          <a:p>
            <a:pPr marL="678313" lvl="1" indent="-108705" defTabSz="987033">
              <a:lnSpc>
                <a:spcPct val="45000"/>
              </a:lnSpc>
            </a:pPr>
            <a:endParaRPr lang="en-US" sz="2500" b="1" dirty="0">
              <a:solidFill>
                <a:schemeClr val="tx2"/>
              </a:solidFill>
              <a:latin typeface="Trebuchet MS" pitchFamily="34" charset="0"/>
            </a:endParaRPr>
          </a:p>
          <a:p>
            <a:pPr marL="678313" lvl="1" indent="-108705" defTabSz="987033">
              <a:lnSpc>
                <a:spcPct val="90000"/>
              </a:lnSpc>
              <a:spcBef>
                <a:spcPct val="20000"/>
              </a:spcBef>
            </a:pPr>
            <a:r>
              <a:rPr lang="en-US" sz="2500" b="1" dirty="0">
                <a:solidFill>
                  <a:schemeClr val="tx2"/>
                </a:solidFill>
                <a:latin typeface="Trebuchet MS" pitchFamily="34" charset="0"/>
              </a:rPr>
              <a:t>                                                           	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494790"/>
            <a:ext cx="9144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963" tIns="43482" rIns="86963" bIns="43482"/>
          <a:lstStyle/>
          <a:p>
            <a:pPr marL="342900" indent="-342900" defTabSz="695706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200" b="1" dirty="0" smtClean="0">
                <a:latin typeface="Trebuchet MS" pitchFamily="34" charset="0"/>
              </a:rPr>
              <a:t>History:</a:t>
            </a:r>
          </a:p>
          <a:p>
            <a:pPr marL="266700" defTabSz="695706">
              <a:lnSpc>
                <a:spcPct val="90000"/>
              </a:lnSpc>
              <a:spcBef>
                <a:spcPct val="20000"/>
              </a:spcBef>
            </a:pPr>
            <a:r>
              <a:rPr lang="en-US" sz="2200" b="1" dirty="0" smtClean="0">
                <a:latin typeface="Trebuchet MS" pitchFamily="34" charset="0"/>
              </a:rPr>
              <a:t>Independent </a:t>
            </a:r>
            <a:r>
              <a:rPr lang="en-US" sz="2200" b="1" dirty="0">
                <a:latin typeface="Trebuchet MS" pitchFamily="34" charset="0"/>
              </a:rPr>
              <a:t>company created in </a:t>
            </a:r>
            <a:r>
              <a:rPr lang="en-US" sz="2200" b="1" dirty="0" smtClean="0">
                <a:latin typeface="Trebuchet MS" pitchFamily="34" charset="0"/>
              </a:rPr>
              <a:t>1989</a:t>
            </a:r>
          </a:p>
          <a:p>
            <a:pPr marL="313068" indent="-313068" defTabSz="695706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latin typeface="Trebuchet MS" pitchFamily="34" charset="0"/>
              </a:rPr>
              <a:t>	</a:t>
            </a:r>
            <a:r>
              <a:rPr lang="en-US" dirty="0">
                <a:latin typeface="Trebuchet MS" pitchFamily="34" charset="0"/>
              </a:rPr>
              <a:t>by</a:t>
            </a:r>
            <a:r>
              <a:rPr lang="en-US" dirty="0" smtClean="0">
                <a:latin typeface="Trebuchet MS" pitchFamily="34" charset="0"/>
              </a:rPr>
              <a:t> Pr. </a:t>
            </a:r>
            <a:r>
              <a:rPr lang="en-US" dirty="0">
                <a:latin typeface="Trebuchet MS" pitchFamily="34" charset="0"/>
              </a:rPr>
              <a:t>B. </a:t>
            </a:r>
            <a:r>
              <a:rPr lang="en-US" dirty="0" err="1">
                <a:latin typeface="Trebuchet MS" pitchFamily="34" charset="0"/>
              </a:rPr>
              <a:t>Koehret</a:t>
            </a:r>
            <a:r>
              <a:rPr lang="en-US" dirty="0">
                <a:latin typeface="Trebuchet MS" pitchFamily="34" charset="0"/>
              </a:rPr>
              <a:t> and Pr. X. </a:t>
            </a:r>
            <a:r>
              <a:rPr lang="en-US" dirty="0" err="1">
                <a:latin typeface="Trebuchet MS" pitchFamily="34" charset="0"/>
              </a:rPr>
              <a:t>Joulia</a:t>
            </a:r>
            <a:endParaRPr lang="en-US" dirty="0">
              <a:latin typeface="Trebuchet MS" pitchFamily="34" charset="0"/>
            </a:endParaRPr>
          </a:p>
          <a:p>
            <a:pPr marL="313068" indent="-313068" defTabSz="695706">
              <a:lnSpc>
                <a:spcPct val="90000"/>
              </a:lnSpc>
              <a:spcBef>
                <a:spcPct val="20000"/>
              </a:spcBef>
            </a:pPr>
            <a:r>
              <a:rPr lang="en-US" sz="2200" b="1" dirty="0">
                <a:latin typeface="Trebuchet MS" pitchFamily="34" charset="0"/>
              </a:rPr>
              <a:t>	</a:t>
            </a:r>
          </a:p>
          <a:p>
            <a:pPr marL="342900" indent="-342900" defTabSz="695706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200" b="1" dirty="0" smtClean="0">
                <a:latin typeface="Trebuchet MS" pitchFamily="34" charset="0"/>
              </a:rPr>
              <a:t>Headquarter in </a:t>
            </a:r>
            <a:r>
              <a:rPr lang="en-US" sz="2200" b="1" dirty="0" err="1">
                <a:latin typeface="Trebuchet MS" pitchFamily="34" charset="0"/>
              </a:rPr>
              <a:t>Labège</a:t>
            </a:r>
            <a:r>
              <a:rPr lang="en-US" sz="2200" b="1" dirty="0">
                <a:latin typeface="Trebuchet MS" pitchFamily="34" charset="0"/>
              </a:rPr>
              <a:t> </a:t>
            </a:r>
          </a:p>
          <a:p>
            <a:pPr marL="313068" indent="-313068" defTabSz="695706">
              <a:lnSpc>
                <a:spcPct val="90000"/>
              </a:lnSpc>
              <a:spcBef>
                <a:spcPct val="20000"/>
              </a:spcBef>
            </a:pPr>
            <a:r>
              <a:rPr lang="en-US" sz="2200" b="1" dirty="0">
                <a:latin typeface="Trebuchet MS" pitchFamily="34" charset="0"/>
              </a:rPr>
              <a:t>	</a:t>
            </a:r>
            <a:r>
              <a:rPr lang="en-US" dirty="0">
                <a:latin typeface="Trebuchet MS" pitchFamily="34" charset="0"/>
              </a:rPr>
              <a:t>(Toulouse - France</a:t>
            </a:r>
            <a:r>
              <a:rPr lang="en-US" dirty="0" smtClean="0">
                <a:latin typeface="Trebuchet MS" pitchFamily="34" charset="0"/>
              </a:rPr>
              <a:t>)</a:t>
            </a:r>
          </a:p>
          <a:p>
            <a:pPr marL="313068" indent="-313068" defTabSz="695706">
              <a:lnSpc>
                <a:spcPct val="90000"/>
              </a:lnSpc>
              <a:spcBef>
                <a:spcPct val="20000"/>
              </a:spcBef>
            </a:pPr>
            <a:endParaRPr lang="en-US" sz="1600" b="1" dirty="0">
              <a:latin typeface="Trebuchet MS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0" y="4095056"/>
            <a:ext cx="3024554" cy="135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6" y="1260728"/>
            <a:ext cx="3446585" cy="224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8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BatchColumn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4104541" y="1268412"/>
            <a:ext cx="4931955" cy="4851779"/>
          </a:xfrm>
        </p:spPr>
        <p:txBody>
          <a:bodyPr>
            <a:normAutofit fontScale="70000" lnSpcReduction="20000"/>
          </a:bodyPr>
          <a:lstStyle/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2"/>
              </a:buBlip>
            </a:pPr>
            <a:r>
              <a:rPr lang="en-US" b="1" dirty="0" smtClean="0"/>
              <a:t>Detailed </a:t>
            </a:r>
            <a:r>
              <a:rPr lang="en-US" b="1" dirty="0"/>
              <a:t>modeling </a:t>
            </a:r>
            <a:r>
              <a:rPr lang="en-US" b="1" dirty="0" smtClean="0"/>
              <a:t>of:</a:t>
            </a:r>
          </a:p>
          <a:p>
            <a:pPr marL="598488" lvl="1" indent="-342900" defTabSz="695706">
              <a:lnSpc>
                <a:spcPct val="105000"/>
              </a:lnSpc>
              <a:spcBef>
                <a:spcPct val="60000"/>
              </a:spcBef>
              <a:buClr>
                <a:schemeClr val="accent3">
                  <a:lumMod val="50000"/>
                </a:schemeClr>
              </a:buClr>
            </a:pPr>
            <a:r>
              <a:rPr lang="en-US" b="1" dirty="0" smtClean="0"/>
              <a:t>the </a:t>
            </a:r>
            <a:r>
              <a:rPr lang="en-US" b="1" dirty="0"/>
              <a:t>heating device, </a:t>
            </a:r>
            <a:endParaRPr lang="en-US" b="1" dirty="0" smtClean="0"/>
          </a:p>
          <a:p>
            <a:pPr marL="598488" lvl="1" indent="-342900" defTabSz="695706">
              <a:lnSpc>
                <a:spcPct val="105000"/>
              </a:lnSpc>
              <a:spcBef>
                <a:spcPct val="60000"/>
              </a:spcBef>
              <a:buClr>
                <a:schemeClr val="accent3">
                  <a:lumMod val="50000"/>
                </a:schemeClr>
              </a:buClr>
            </a:pPr>
            <a:r>
              <a:rPr lang="en-US" b="1" dirty="0" smtClean="0"/>
              <a:t>the </a:t>
            </a:r>
            <a:r>
              <a:rPr lang="en-US" b="1" dirty="0"/>
              <a:t>condenser/decanter </a:t>
            </a:r>
            <a:endParaRPr lang="en-US" b="1" dirty="0" smtClean="0"/>
          </a:p>
          <a:p>
            <a:pPr marL="598488" lvl="1" indent="-342900" defTabSz="695706">
              <a:lnSpc>
                <a:spcPct val="105000"/>
              </a:lnSpc>
              <a:spcBef>
                <a:spcPct val="60000"/>
              </a:spcBef>
              <a:buClr>
                <a:schemeClr val="accent3">
                  <a:lumMod val="50000"/>
                </a:schemeClr>
              </a:buClr>
            </a:pPr>
            <a:r>
              <a:rPr lang="en-US" b="1" dirty="0" smtClean="0"/>
              <a:t>the </a:t>
            </a:r>
            <a:r>
              <a:rPr lang="en-US" b="1" dirty="0"/>
              <a:t>column </a:t>
            </a:r>
            <a:r>
              <a:rPr lang="en-US" b="1" dirty="0" smtClean="0"/>
              <a:t>hydrodynamics </a:t>
            </a:r>
            <a:r>
              <a:rPr lang="en-US" dirty="0" smtClean="0"/>
              <a:t>(pressure drop, liquid retention, flooding)</a:t>
            </a:r>
            <a:endParaRPr lang="en-US" dirty="0"/>
          </a:p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2"/>
              </a:buBlip>
            </a:pPr>
            <a:r>
              <a:rPr lang="en-US" b="1" dirty="0"/>
              <a:t>Optimization of complex separations </a:t>
            </a:r>
            <a:r>
              <a:rPr lang="en-US" sz="2300" b="1" dirty="0"/>
              <a:t>(</a:t>
            </a:r>
            <a:r>
              <a:rPr lang="en-US" sz="2300" b="1" dirty="0" err="1"/>
              <a:t>azeotropic</a:t>
            </a:r>
            <a:r>
              <a:rPr lang="en-US" sz="2300" b="1" dirty="0"/>
              <a:t> mixtures, liquid-liquid-vapor, </a:t>
            </a:r>
            <a:r>
              <a:rPr lang="en-US" sz="2300" b="1" dirty="0" err="1"/>
              <a:t>etc</a:t>
            </a:r>
            <a:r>
              <a:rPr lang="en-US" sz="2300" b="1" dirty="0" smtClean="0"/>
              <a:t>)</a:t>
            </a:r>
          </a:p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2"/>
              </a:buBlip>
            </a:pPr>
            <a:r>
              <a:rPr lang="en-US" b="1" dirty="0" smtClean="0"/>
              <a:t>Reliable </a:t>
            </a:r>
            <a:r>
              <a:rPr lang="en-US" b="1" dirty="0"/>
              <a:t>description of the different steps of the operating mode</a:t>
            </a:r>
          </a:p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2"/>
              </a:buBlip>
            </a:pPr>
            <a:r>
              <a:rPr lang="en-US" b="1" dirty="0" smtClean="0"/>
              <a:t>Fully </a:t>
            </a:r>
            <a:r>
              <a:rPr lang="en-US" b="1" dirty="0"/>
              <a:t>configurable </a:t>
            </a:r>
            <a:r>
              <a:rPr lang="en-US" b="1" dirty="0" smtClean="0"/>
              <a:t>model (fed-batch</a:t>
            </a:r>
            <a:r>
              <a:rPr lang="en-US" b="1" dirty="0"/>
              <a:t>, intermediate boilers, </a:t>
            </a:r>
            <a:r>
              <a:rPr lang="en-US" b="1" dirty="0" err="1"/>
              <a:t>etc</a:t>
            </a:r>
            <a:r>
              <a:rPr lang="en-US" b="1" dirty="0" smtClean="0"/>
              <a:t>)</a:t>
            </a:r>
          </a:p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2"/>
              </a:buBlip>
            </a:pPr>
            <a:r>
              <a:rPr lang="en-US" b="1" dirty="0"/>
              <a:t>Efficient numerical </a:t>
            </a:r>
            <a:r>
              <a:rPr lang="en-US" b="1" dirty="0" smtClean="0"/>
              <a:t>algorithms</a:t>
            </a:r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656"/>
            <a:ext cx="2743200" cy="20045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6" y="1167590"/>
            <a:ext cx="3744032" cy="283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MagicBox\PresoEN\Icônes Logiciels\Prosim-CMJN_cube_BatchCo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2704"/>
            <a:ext cx="53946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563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301750" y="144463"/>
            <a:ext cx="749617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2000" b="1" i="1" dirty="0">
              <a:solidFill>
                <a:srgbClr val="990000"/>
              </a:solidFill>
              <a:latin typeface="Trebuchet MS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347829" y="245488"/>
            <a:ext cx="274786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BatchReactor</a:t>
            </a:r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49714"/>
            <a:ext cx="1050230" cy="219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863986"/>
            <a:ext cx="1041035" cy="276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1626239" y="1147335"/>
            <a:ext cx="5836743" cy="359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62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BA4E2"/>
                </a:solidFill>
                <a:latin typeface="Trebuchet MS" pitchFamily="34" charset="0"/>
              </a:rPr>
              <a:t>Useful throughout your process life</a:t>
            </a:r>
          </a:p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2400" b="1" dirty="0" smtClean="0">
              <a:solidFill>
                <a:srgbClr val="0BA4E2"/>
              </a:solidFill>
              <a:latin typeface="Trebuchet MS" pitchFamily="34" charset="0"/>
            </a:endParaRPr>
          </a:p>
          <a:p>
            <a:pPr marL="381000" indent="-381000" defTabSz="762000" fontAlgn="auto">
              <a:lnSpc>
                <a:spcPct val="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>
              <a:solidFill>
                <a:srgbClr val="0BA4E2"/>
              </a:solidFill>
              <a:latin typeface="Trebuchet MS" pitchFamily="34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1955604" y="2022183"/>
            <a:ext cx="2698634" cy="10835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 rtlCol="0">
            <a:normAutofit fontScale="5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>
                <a:latin typeface="Trebuchet MS" pitchFamily="34" charset="0"/>
              </a:rPr>
              <a:t>Identification of kinetic </a:t>
            </a:r>
          </a:p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>
                <a:latin typeface="Trebuchet MS" pitchFamily="34" charset="0"/>
              </a:rPr>
              <a:t>reactions parameters from </a:t>
            </a:r>
          </a:p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 smtClean="0">
                <a:latin typeface="Trebuchet MS" pitchFamily="34" charset="0"/>
              </a:rPr>
              <a:t>experimental data</a:t>
            </a:r>
          </a:p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800" dirty="0" smtClean="0">
              <a:solidFill>
                <a:srgbClr val="3333CC"/>
              </a:solidFill>
              <a:latin typeface="Trebuchet MS" pitchFamily="34" charset="0"/>
            </a:endParaRPr>
          </a:p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1600" dirty="0" smtClean="0">
              <a:solidFill>
                <a:srgbClr val="3333CC"/>
              </a:solidFill>
              <a:latin typeface="Trebuchet MS" pitchFamily="34" charset="0"/>
            </a:endParaRPr>
          </a:p>
          <a:p>
            <a:pPr marL="381000" indent="-381000" defTabSz="762000" fontAlgn="auto">
              <a:lnSpc>
                <a:spcPct val="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latin typeface="Trebuchet MS" pitchFamily="34" charset="0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5406382" y="2143906"/>
            <a:ext cx="1800200" cy="3082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 rtlCol="0"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dirty="0" smtClean="0">
                <a:latin typeface="Trebuchet MS" pitchFamily="34" charset="0"/>
              </a:rPr>
              <a:t>Reactor model</a:t>
            </a:r>
          </a:p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800" dirty="0" smtClean="0">
              <a:solidFill>
                <a:srgbClr val="3333CC"/>
              </a:solidFill>
              <a:latin typeface="Trebuchet MS" pitchFamily="34" charset="0"/>
            </a:endParaRPr>
          </a:p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1600" dirty="0" smtClean="0">
              <a:solidFill>
                <a:srgbClr val="3333CC"/>
              </a:solidFill>
              <a:latin typeface="Trebuchet MS" pitchFamily="34" charset="0"/>
            </a:endParaRPr>
          </a:p>
          <a:p>
            <a:pPr marL="381000" indent="-381000" defTabSz="762000" fontAlgn="auto">
              <a:lnSpc>
                <a:spcPct val="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latin typeface="Trebuchet MS" pitchFamily="34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13" y="5124797"/>
            <a:ext cx="1905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1301750" y="4087449"/>
            <a:ext cx="5339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4303139" y="41393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7380312" y="4087449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3" descr="Simulis Kinetics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25901"/>
            <a:ext cx="2146203" cy="1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3"/>
          <p:cNvSpPr txBox="1">
            <a:spLocks noChangeArrowheads="1"/>
          </p:cNvSpPr>
          <p:nvPr/>
        </p:nvSpPr>
        <p:spPr>
          <a:xfrm>
            <a:off x="5355665" y="5339092"/>
            <a:ext cx="1584176" cy="3238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 rtlCol="0">
            <a:normAutofit fontScale="5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100" dirty="0" smtClean="0">
                <a:latin typeface="Trebuchet MS" pitchFamily="34" charset="0"/>
              </a:rPr>
              <a:t>Reactive calculator</a:t>
            </a:r>
          </a:p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800" dirty="0" smtClean="0">
              <a:solidFill>
                <a:srgbClr val="3333CC"/>
              </a:solidFill>
              <a:latin typeface="Trebuchet MS" pitchFamily="34" charset="0"/>
            </a:endParaRPr>
          </a:p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1600" dirty="0" smtClean="0">
              <a:solidFill>
                <a:srgbClr val="3333CC"/>
              </a:solidFill>
              <a:latin typeface="Trebuchet MS" pitchFamily="34" charset="0"/>
            </a:endParaRPr>
          </a:p>
          <a:p>
            <a:pPr marL="381000" indent="-381000" defTabSz="762000" fontAlgn="auto">
              <a:lnSpc>
                <a:spcPct val="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latin typeface="Trebuchet MS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502011" y="5508564"/>
            <a:ext cx="250328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0" y="2143906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Trebuchet MS" pitchFamily="34" charset="0"/>
                <a:cs typeface="Arial" pitchFamily="34" charset="0"/>
              </a:rPr>
              <a:t>Experimental</a:t>
            </a:r>
            <a:endParaRPr lang="fr-FR" sz="1600" dirty="0" smtClean="0">
              <a:latin typeface="Trebuchet MS" pitchFamily="34" charset="0"/>
              <a:cs typeface="Arial" pitchFamily="34" charset="0"/>
            </a:endParaRPr>
          </a:p>
          <a:p>
            <a:r>
              <a:rPr lang="fr-FR" sz="1600" dirty="0" smtClean="0">
                <a:latin typeface="Trebuchet MS" pitchFamily="34" charset="0"/>
                <a:cs typeface="Arial" pitchFamily="34" charset="0"/>
              </a:rPr>
              <a:t>data</a:t>
            </a:r>
            <a:endParaRPr lang="fr-FR" sz="1600" dirty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343800" y="2143906"/>
            <a:ext cx="1800200" cy="3082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 rtlCol="0">
            <a:normAutofit fontScale="7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dirty="0" smtClean="0">
                <a:latin typeface="Trebuchet MS" pitchFamily="34" charset="0"/>
              </a:rPr>
              <a:t>Industrial Reactor</a:t>
            </a:r>
          </a:p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800" dirty="0" smtClean="0">
              <a:solidFill>
                <a:srgbClr val="3333CC"/>
              </a:solidFill>
              <a:latin typeface="Trebuchet MS" pitchFamily="34" charset="0"/>
            </a:endParaRPr>
          </a:p>
          <a:p>
            <a:pPr marL="0" indent="0" defTabSz="762000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1600" dirty="0" smtClean="0">
              <a:solidFill>
                <a:srgbClr val="3333CC"/>
              </a:solidFill>
              <a:latin typeface="Trebuchet MS" pitchFamily="34" charset="0"/>
            </a:endParaRPr>
          </a:p>
          <a:p>
            <a:pPr marL="381000" indent="-381000" defTabSz="762000" fontAlgn="auto">
              <a:lnSpc>
                <a:spcPct val="7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latin typeface="Trebuchet MS" pitchFamily="34" charset="0"/>
            </a:endParaRPr>
          </a:p>
        </p:txBody>
      </p:sp>
      <p:pic>
        <p:nvPicPr>
          <p:cNvPr id="21" name="Imag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07" y="3448904"/>
            <a:ext cx="2234461" cy="140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MagicBox\PresoEN\Icônes Logiciels\Prosim-CMJN_cube_BatchReact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2704"/>
            <a:ext cx="53493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32885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BatchReactor </a:t>
            </a:r>
            <a:br>
              <a:rPr lang="en-US" dirty="0" smtClean="0"/>
            </a:br>
            <a:r>
              <a:rPr lang="en-US" dirty="0" smtClean="0"/>
              <a:t>Accurately represent your equipment</a:t>
            </a:r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87" y="1305247"/>
            <a:ext cx="6282853" cy="484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3"/>
          <p:cNvSpPr>
            <a:spLocks noChangeArrowheads="1"/>
          </p:cNvSpPr>
          <p:nvPr/>
        </p:nvSpPr>
        <p:spPr bwMode="auto">
          <a:xfrm>
            <a:off x="91530" y="3729421"/>
            <a:ext cx="3256334" cy="1059421"/>
          </a:xfrm>
          <a:prstGeom prst="rect">
            <a:avLst/>
          </a:prstGeom>
          <a:solidFill>
            <a:srgbClr val="CB8A55"/>
          </a:solidFill>
          <a:ln w="12700">
            <a:solidFill>
              <a:srgbClr val="CB8A55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Heating / cooling system :</a:t>
            </a:r>
          </a:p>
          <a:p>
            <a:pPr marL="87313" indent="-87313"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Wall heat exchanger : jacket, partial </a:t>
            </a:r>
          </a:p>
          <a:p>
            <a:pPr marL="87313"/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pipes, inductor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- Internal coil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- External heat exchanger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87"/>
          <p:cNvSpPr>
            <a:spLocks noChangeArrowheads="1"/>
          </p:cNvSpPr>
          <p:nvPr/>
        </p:nvSpPr>
        <p:spPr bwMode="auto">
          <a:xfrm>
            <a:off x="5076056" y="4243827"/>
            <a:ext cx="1728192" cy="374650"/>
          </a:xfrm>
          <a:prstGeom prst="rect">
            <a:avLst/>
          </a:prstGeom>
          <a:solidFill>
            <a:srgbClr val="CB8A55"/>
          </a:solidFill>
          <a:ln w="12700">
            <a:solidFill>
              <a:srgbClr val="CB8A55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Mixing system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7349746" y="2276872"/>
            <a:ext cx="1351435" cy="360040"/>
          </a:xfrm>
          <a:prstGeom prst="rect">
            <a:avLst/>
          </a:prstGeom>
          <a:solidFill>
            <a:srgbClr val="CB8A55"/>
          </a:solidFill>
          <a:ln w="12700">
            <a:solidFill>
              <a:srgbClr val="CB8A55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Condenser</a:t>
            </a:r>
          </a:p>
        </p:txBody>
      </p:sp>
      <p:sp>
        <p:nvSpPr>
          <p:cNvPr id="9" name="Rectangle 53"/>
          <p:cNvSpPr>
            <a:spLocks noChangeArrowheads="1"/>
          </p:cNvSpPr>
          <p:nvPr/>
        </p:nvSpPr>
        <p:spPr bwMode="auto">
          <a:xfrm>
            <a:off x="7333029" y="2958265"/>
            <a:ext cx="1368152" cy="376238"/>
          </a:xfrm>
          <a:prstGeom prst="rect">
            <a:avLst/>
          </a:prstGeom>
          <a:solidFill>
            <a:srgbClr val="CB8A55"/>
          </a:solidFill>
          <a:ln w="12700">
            <a:solidFill>
              <a:srgbClr val="CB8A55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Decanter</a:t>
            </a:r>
          </a:p>
        </p:txBody>
      </p:sp>
      <p:sp>
        <p:nvSpPr>
          <p:cNvPr id="10" name="Rectangle 53"/>
          <p:cNvSpPr>
            <a:spLocks noChangeArrowheads="1"/>
          </p:cNvSpPr>
          <p:nvPr/>
        </p:nvSpPr>
        <p:spPr bwMode="auto">
          <a:xfrm>
            <a:off x="2575806" y="5615111"/>
            <a:ext cx="1368152" cy="376238"/>
          </a:xfrm>
          <a:prstGeom prst="rect">
            <a:avLst/>
          </a:prstGeom>
          <a:solidFill>
            <a:srgbClr val="CB8A55"/>
          </a:solidFill>
          <a:ln w="12700">
            <a:solidFill>
              <a:srgbClr val="CB8A55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Vessel</a:t>
            </a:r>
          </a:p>
        </p:txBody>
      </p:sp>
      <p:pic>
        <p:nvPicPr>
          <p:cNvPr id="11" name="Picture 2" descr="C:\MagicBox\PresoEN\Icônes Logiciels\Prosim-CMJN_cube_BatchReac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2704"/>
            <a:ext cx="53493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758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BatchReactor </a:t>
            </a:r>
            <a:br>
              <a:rPr lang="fr-FR" dirty="0" smtClean="0"/>
            </a:br>
            <a:r>
              <a:rPr lang="fr-FR" dirty="0" smtClean="0"/>
              <a:t>Manage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technical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467544" y="1052736"/>
            <a:ext cx="8065269" cy="54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In-built equipment database :</a:t>
            </a:r>
          </a:p>
          <a:p>
            <a:pPr lvl="1"/>
            <a:r>
              <a:rPr lang="en-US" dirty="0" smtClean="0">
                <a:latin typeface="Arial" charset="0"/>
              </a:rPr>
              <a:t>Vessels</a:t>
            </a:r>
          </a:p>
          <a:p>
            <a:pPr lvl="1"/>
            <a:r>
              <a:rPr lang="en-US" dirty="0" smtClean="0">
                <a:latin typeface="Arial" charset="0"/>
              </a:rPr>
              <a:t>Agitators </a:t>
            </a:r>
          </a:p>
          <a:p>
            <a:pPr lvl="1"/>
            <a:r>
              <a:rPr lang="en-US" dirty="0" smtClean="0">
                <a:latin typeface="Arial" charset="0"/>
              </a:rPr>
              <a:t>Wall material</a:t>
            </a:r>
          </a:p>
          <a:p>
            <a:pPr lvl="1"/>
            <a:r>
              <a:rPr lang="en-US" dirty="0" smtClean="0">
                <a:latin typeface="Arial" charset="0"/>
              </a:rPr>
              <a:t>External jacket</a:t>
            </a:r>
          </a:p>
          <a:p>
            <a:pPr lvl="1"/>
            <a:r>
              <a:rPr lang="en-US" dirty="0" smtClean="0">
                <a:latin typeface="Arial" charset="0"/>
              </a:rPr>
              <a:t>Partial pipe</a:t>
            </a:r>
          </a:p>
          <a:p>
            <a:pPr lvl="1"/>
            <a:r>
              <a:rPr lang="en-US" dirty="0" smtClean="0">
                <a:latin typeface="Arial" charset="0"/>
              </a:rPr>
              <a:t>Internal coil</a:t>
            </a: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You can create your own private database to store your specific equipment characteristics</a:t>
            </a: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72" y="1484784"/>
            <a:ext cx="5037802" cy="374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19446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MagicBox\PresoEN\Icônes Logiciels\Prosim-CMJN_cube_BatchReac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2704"/>
            <a:ext cx="53493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764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BatchReactor </a:t>
            </a:r>
            <a:br>
              <a:rPr lang="fr-FR" dirty="0" smtClean="0"/>
            </a:br>
            <a:r>
              <a:rPr lang="fr-FR" dirty="0" err="1" smtClean="0"/>
              <a:t>Describe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operating mode</a:t>
            </a:r>
            <a:endParaRPr lang="fr-F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1424970"/>
            <a:ext cx="3816424" cy="7078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tx1"/>
                </a:solidFill>
              </a:rPr>
              <a:t>You can </a:t>
            </a:r>
            <a:r>
              <a:rPr lang="en-GB" sz="2000" dirty="0" smtClean="0">
                <a:solidFill>
                  <a:schemeClr val="tx1"/>
                </a:solidFill>
              </a:rPr>
              <a:t>manage 5 different categories of steps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2695982"/>
            <a:ext cx="8042275" cy="39013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50" tIns="47625" rIns="95250" bIns="47625" rtlCol="0">
            <a:normAutofit/>
          </a:bodyPr>
          <a:lstStyle>
            <a:lvl1pPr marL="36195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pitchFamily="34" charset="0"/>
              </a:defRPr>
            </a:lvl1pPr>
            <a:lvl2pPr marL="712788" indent="-255588" algn="l" defTabSz="914400" rtl="0" eaLnBrk="1" latinLnBrk="0" hangingPunct="1">
              <a:spcBef>
                <a:spcPct val="20000"/>
              </a:spcBef>
              <a:buClr>
                <a:srgbClr val="D21700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10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A4E2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10000"/>
                  </a:schemeClr>
                </a:solidFill>
                <a:latin typeface="Trebuchet MS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62000">
              <a:lnSpc>
                <a:spcPct val="80000"/>
              </a:lnSpc>
              <a:buClr>
                <a:srgbClr val="D217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CB8A55"/>
                </a:solidFill>
              </a:rPr>
              <a:t>Constant heat duty : you provide the heat duty</a:t>
            </a:r>
          </a:p>
          <a:p>
            <a:pPr defTabSz="762000">
              <a:lnSpc>
                <a:spcPct val="80000"/>
              </a:lnSpc>
              <a:spcBef>
                <a:spcPts val="2400"/>
              </a:spcBef>
              <a:buClr>
                <a:srgbClr val="D217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7030A0"/>
                </a:solidFill>
              </a:rPr>
              <a:t>Variable heat duty: duty depends on the thermal device </a:t>
            </a:r>
          </a:p>
          <a:p>
            <a:pPr defTabSz="762000">
              <a:lnSpc>
                <a:spcPct val="80000"/>
              </a:lnSpc>
              <a:spcBef>
                <a:spcPts val="2400"/>
              </a:spcBef>
              <a:buClr>
                <a:srgbClr val="D217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3333CC"/>
                </a:solidFill>
              </a:rPr>
              <a:t>Specified Temperature Reactor (TR) without cooling/heating devices: isothermal or </a:t>
            </a:r>
            <a:r>
              <a:rPr lang="en-US" sz="2000" dirty="0">
                <a:solidFill>
                  <a:srgbClr val="3333CC"/>
                </a:solidFill>
              </a:rPr>
              <a:t>fixed </a:t>
            </a:r>
            <a:r>
              <a:rPr lang="en-US" sz="2000" dirty="0" smtClean="0">
                <a:solidFill>
                  <a:srgbClr val="3333CC"/>
                </a:solidFill>
              </a:rPr>
              <a:t>profile </a:t>
            </a:r>
            <a:r>
              <a:rPr lang="en-US" sz="2000" dirty="0">
                <a:solidFill>
                  <a:srgbClr val="3333CC"/>
                </a:solidFill>
              </a:rPr>
              <a:t>of </a:t>
            </a:r>
            <a:r>
              <a:rPr lang="en-US" sz="2000" dirty="0" smtClean="0">
                <a:solidFill>
                  <a:srgbClr val="3333CC"/>
                </a:solidFill>
              </a:rPr>
              <a:t>temperature</a:t>
            </a:r>
          </a:p>
          <a:p>
            <a:pPr defTabSz="762000">
              <a:lnSpc>
                <a:spcPct val="80000"/>
              </a:lnSpc>
              <a:spcBef>
                <a:spcPts val="2400"/>
              </a:spcBef>
              <a:buClr>
                <a:srgbClr val="D217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92D050"/>
                </a:solidFill>
              </a:rPr>
              <a:t>Specified Temperature Reactor (TR) with cooling/heating devices: you’ll obtain the utility </a:t>
            </a:r>
            <a:r>
              <a:rPr lang="en-US" sz="2000" dirty="0" err="1" smtClean="0">
                <a:solidFill>
                  <a:srgbClr val="92D050"/>
                </a:solidFill>
              </a:rPr>
              <a:t>flowrate</a:t>
            </a:r>
            <a:r>
              <a:rPr lang="en-US" sz="2000" dirty="0" smtClean="0">
                <a:solidFill>
                  <a:srgbClr val="92D050"/>
                </a:solidFill>
              </a:rPr>
              <a:t> or utility temperature</a:t>
            </a:r>
          </a:p>
          <a:p>
            <a:pPr defTabSz="762000">
              <a:lnSpc>
                <a:spcPct val="80000"/>
              </a:lnSpc>
              <a:spcBef>
                <a:spcPts val="2400"/>
              </a:spcBef>
              <a:buClr>
                <a:srgbClr val="D217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Specified Temperature Jacket (TJ): duty depends on the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jacket or partial pipe system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defTabSz="762000">
              <a:lnSpc>
                <a:spcPct val="80000"/>
              </a:lnSpc>
              <a:buClr>
                <a:srgbClr val="CB8A55"/>
              </a:buClr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rgbClr val="3333CC"/>
              </a:solidFill>
            </a:endParaRPr>
          </a:p>
          <a:p>
            <a:pPr defTabSz="762000">
              <a:lnSpc>
                <a:spcPct val="80000"/>
              </a:lnSpc>
              <a:buClr>
                <a:srgbClr val="CB8A55"/>
              </a:buClr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defTabSz="762000">
              <a:lnSpc>
                <a:spcPct val="80000"/>
              </a:lnSpc>
              <a:buClr>
                <a:srgbClr val="CB8A55"/>
              </a:buClr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rgbClr val="3333CC"/>
              </a:solidFill>
            </a:endParaRPr>
          </a:p>
          <a:p>
            <a:pPr defTabSz="762000">
              <a:lnSpc>
                <a:spcPct val="80000"/>
              </a:lnSpc>
              <a:buClr>
                <a:srgbClr val="CB8A55"/>
              </a:buClr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 defTabSz="762000">
              <a:lnSpc>
                <a:spcPct val="80000"/>
              </a:lnSpc>
              <a:buClr>
                <a:srgbClr val="CB8A55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02" y="1124744"/>
            <a:ext cx="282733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4507189" y="1772816"/>
            <a:ext cx="72072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MagicBox\PresoEN\Icônes Logiciels\Prosim-CMJN_cube_BatchReac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2704"/>
            <a:ext cx="53493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0061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BatchReactor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594865" y="1316832"/>
            <a:ext cx="4680520" cy="4608512"/>
          </a:xfrm>
        </p:spPr>
        <p:txBody>
          <a:bodyPr>
            <a:normAutofit fontScale="77500" lnSpcReduction="20000"/>
          </a:bodyPr>
          <a:lstStyle/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2"/>
              </a:buBlip>
            </a:pPr>
            <a:r>
              <a:rPr lang="en-US" b="1" dirty="0"/>
              <a:t>Time-saving in scale-up phases</a:t>
            </a:r>
          </a:p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2"/>
              </a:buBlip>
            </a:pPr>
            <a:r>
              <a:rPr lang="en-US" b="1" dirty="0"/>
              <a:t>Optimization of batch yields and </a:t>
            </a:r>
            <a:r>
              <a:rPr lang="en-US" b="1" dirty="0" smtClean="0"/>
              <a:t>time</a:t>
            </a:r>
            <a:endParaRPr lang="en-US" b="1" dirty="0"/>
          </a:p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2"/>
              </a:buBlip>
            </a:pPr>
            <a:r>
              <a:rPr lang="en-US" b="1" dirty="0"/>
              <a:t>Risk management (highly exothermal reactions, failure consequences analysis, etc.)</a:t>
            </a:r>
          </a:p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2"/>
              </a:buBlip>
            </a:pPr>
            <a:r>
              <a:rPr lang="en-US" b="1" dirty="0"/>
              <a:t>Kinetic parameters fitting from </a:t>
            </a:r>
            <a:r>
              <a:rPr lang="en-US" b="1" dirty="0" smtClean="0"/>
              <a:t>lab data</a:t>
            </a:r>
            <a:endParaRPr lang="en-US" b="1" dirty="0"/>
          </a:p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2"/>
              </a:buBlip>
            </a:pPr>
            <a:r>
              <a:rPr lang="en-US" b="1" dirty="0"/>
              <a:t>Detailed modeling of the cooling/heating device</a:t>
            </a:r>
          </a:p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2"/>
              </a:buBlip>
            </a:pPr>
            <a:r>
              <a:rPr lang="en-US" b="1" dirty="0" smtClean="0"/>
              <a:t>Detailed </a:t>
            </a:r>
            <a:r>
              <a:rPr lang="en-US" b="1" dirty="0"/>
              <a:t>description of the recipe  </a:t>
            </a:r>
            <a:r>
              <a:rPr lang="en-US" b="1" dirty="0" smtClean="0"/>
              <a:t>(states and events)</a:t>
            </a:r>
            <a:endParaRPr lang="en-US" b="1" dirty="0"/>
          </a:p>
          <a:p>
            <a:pPr marL="0" indent="0" defTabSz="695706">
              <a:lnSpc>
                <a:spcPct val="105000"/>
              </a:lnSpc>
              <a:spcBef>
                <a:spcPct val="60000"/>
              </a:spcBef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5" y="2903538"/>
            <a:ext cx="3868615" cy="302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61" y="1124744"/>
            <a:ext cx="1758462" cy="16844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MagicBox\PresoEN\Icônes Logiciels\Prosim-CMJN_cube_BatchReac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2704"/>
            <a:ext cx="53493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681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A consistent suite of software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5616624"/>
          </a:xfrm>
        </p:spPr>
        <p:txBody>
          <a:bodyPr>
            <a:normAutofit fontScale="92500" lnSpcReduction="20000"/>
          </a:bodyPr>
          <a:lstStyle/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0" indent="0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r>
              <a:rPr lang="en-US" b="1" dirty="0" smtClean="0"/>
              <a:t>… the </a:t>
            </a:r>
            <a:r>
              <a:rPr lang="en-US" b="1" i="1" dirty="0" smtClean="0"/>
              <a:t>premium</a:t>
            </a:r>
            <a:r>
              <a:rPr lang="en-US" b="1" dirty="0" smtClean="0"/>
              <a:t> alternative in process simulation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0728"/>
            <a:ext cx="8296824" cy="47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3247805" y="3789039"/>
            <a:ext cx="2736304" cy="1472423"/>
          </a:xfrm>
          <a:prstGeom prst="roundRect">
            <a:avLst/>
          </a:prstGeom>
          <a:noFill/>
          <a:ln w="38100">
            <a:solidFill>
              <a:srgbClr val="D2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592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74" y="5189801"/>
            <a:ext cx="2414954" cy="8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90872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ProSec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2700" dirty="0" err="1" smtClean="0"/>
              <a:t>Complex</a:t>
            </a:r>
            <a:r>
              <a:rPr lang="fr-FR" sz="2700" dirty="0" smtClean="0"/>
              <a:t> </a:t>
            </a:r>
            <a:r>
              <a:rPr lang="en-US" sz="2700" dirty="0" smtClean="0"/>
              <a:t>"</a:t>
            </a:r>
            <a:r>
              <a:rPr lang="fr-FR" sz="2700" dirty="0" smtClean="0"/>
              <a:t>plate fin</a:t>
            </a:r>
            <a:r>
              <a:rPr lang="en-US" sz="2700" dirty="0" smtClean="0"/>
              <a:t>"</a:t>
            </a:r>
            <a:r>
              <a:rPr lang="fr-FR" sz="2700" dirty="0" smtClean="0"/>
              <a:t> </a:t>
            </a:r>
            <a:r>
              <a:rPr lang="fr-FR" sz="2700" dirty="0" err="1" smtClean="0"/>
              <a:t>heat</a:t>
            </a:r>
            <a:r>
              <a:rPr lang="fr-FR" sz="2700" dirty="0" smtClean="0"/>
              <a:t> </a:t>
            </a:r>
            <a:r>
              <a:rPr lang="fr-FR" sz="2700" dirty="0" err="1" smtClean="0"/>
              <a:t>exchangers</a:t>
            </a:r>
            <a:r>
              <a:rPr lang="fr-FR" sz="2700" dirty="0" smtClean="0"/>
              <a:t> simulation</a:t>
            </a:r>
            <a:endParaRPr lang="fr-FR" sz="2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645536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2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6610" b="18579"/>
          <a:stretch>
            <a:fillRect/>
          </a:stretch>
        </p:blipFill>
        <p:spPr bwMode="auto">
          <a:xfrm>
            <a:off x="6690211" y="2276872"/>
            <a:ext cx="2274277" cy="243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MagicBox\PresoEN\Icônes Logiciels\Prosim-CMJN_cube_ProSe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2704"/>
            <a:ext cx="53946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6336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A consistent suite of software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5616624"/>
          </a:xfrm>
        </p:spPr>
        <p:txBody>
          <a:bodyPr>
            <a:normAutofit fontScale="92500" lnSpcReduction="20000"/>
          </a:bodyPr>
          <a:lstStyle/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0" indent="0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r>
              <a:rPr lang="en-US" b="1" dirty="0" smtClean="0"/>
              <a:t>… the </a:t>
            </a:r>
            <a:r>
              <a:rPr lang="en-US" b="1" i="1" dirty="0" smtClean="0"/>
              <a:t>premium</a:t>
            </a:r>
            <a:r>
              <a:rPr lang="en-US" b="1" dirty="0" smtClean="0"/>
              <a:t> alternative in process simulation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0728"/>
            <a:ext cx="8296824" cy="47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6228184" y="836712"/>
            <a:ext cx="2736304" cy="1472423"/>
          </a:xfrm>
          <a:prstGeom prst="roundRect">
            <a:avLst/>
          </a:prstGeom>
          <a:noFill/>
          <a:ln w="38100">
            <a:solidFill>
              <a:srgbClr val="D2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548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90872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Ariane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optimization</a:t>
            </a:r>
            <a:r>
              <a:rPr lang="fr-FR" dirty="0" smtClean="0"/>
              <a:t> of utilities production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5743894" y="1268413"/>
            <a:ext cx="3436618" cy="4608512"/>
          </a:xfrm>
        </p:spPr>
        <p:txBody>
          <a:bodyPr>
            <a:normAutofit fontScale="62500" lnSpcReduction="20000"/>
          </a:bodyPr>
          <a:lstStyle/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3"/>
              </a:buBlip>
            </a:pPr>
            <a:r>
              <a:rPr lang="en-US" b="1" i="1" dirty="0" smtClean="0"/>
              <a:t>In design : to </a:t>
            </a:r>
            <a:r>
              <a:rPr lang="en-US" b="1" i="1" dirty="0"/>
              <a:t>reduce investment risks in a power plant</a:t>
            </a:r>
          </a:p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3"/>
              </a:buBlip>
            </a:pPr>
            <a:r>
              <a:rPr lang="en-US" b="1" i="1" dirty="0" smtClean="0"/>
              <a:t>Operation: </a:t>
            </a:r>
          </a:p>
          <a:p>
            <a:pPr marL="598488" lvl="1" indent="-342900" defTabSz="695706">
              <a:lnSpc>
                <a:spcPct val="105000"/>
              </a:lnSpc>
              <a:spcBef>
                <a:spcPct val="60000"/>
              </a:spcBef>
            </a:pPr>
            <a:r>
              <a:rPr lang="en-US" b="1" i="1" dirty="0" smtClean="0"/>
              <a:t>automatic determination of the lowest operating cost </a:t>
            </a:r>
          </a:p>
          <a:p>
            <a:pPr marL="598488" lvl="1" indent="-342900" defTabSz="695706">
              <a:lnSpc>
                <a:spcPct val="105000"/>
              </a:lnSpc>
              <a:spcBef>
                <a:spcPct val="60000"/>
              </a:spcBef>
            </a:pPr>
            <a:r>
              <a:rPr lang="en-US" b="1" i="1" dirty="0" smtClean="0"/>
              <a:t>Efficient </a:t>
            </a:r>
            <a:r>
              <a:rPr lang="en-US" b="1" i="1" dirty="0"/>
              <a:t>management of pollutants release </a:t>
            </a:r>
          </a:p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3"/>
              </a:buBlip>
            </a:pPr>
            <a:r>
              <a:rPr lang="en-US" b="1" i="1" dirty="0" smtClean="0"/>
              <a:t>In management: Assessment </a:t>
            </a:r>
            <a:r>
              <a:rPr lang="en-US" b="1" i="1" dirty="0"/>
              <a:t>and evaluation of contract options</a:t>
            </a:r>
          </a:p>
          <a:p>
            <a:pPr marL="285750" indent="-285750" defTabSz="695706">
              <a:lnSpc>
                <a:spcPct val="105000"/>
              </a:lnSpc>
              <a:spcBef>
                <a:spcPct val="60000"/>
              </a:spcBef>
              <a:buBlip>
                <a:blip r:embed="rId3"/>
              </a:buBlip>
            </a:pPr>
            <a:r>
              <a:rPr lang="en-US" b="1" i="1" dirty="0"/>
              <a:t>"Off-line" or "on-line" </a:t>
            </a:r>
            <a:r>
              <a:rPr lang="en-US" b="1" i="1" dirty="0" smtClean="0"/>
              <a:t>decision support tool</a:t>
            </a:r>
            <a:endParaRPr lang="en-US" sz="3600" b="1" i="1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148" name="Picture 4" descr="C:\MagicBox\PresoEN\Icônes Logiciels\Prosim-CMJN_cube_Aria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13" y="152704"/>
            <a:ext cx="53946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t="18553" r="35428" b="3418"/>
          <a:stretch>
            <a:fillRect/>
          </a:stretch>
        </p:blipFill>
        <p:spPr bwMode="auto">
          <a:xfrm>
            <a:off x="-36512" y="1102995"/>
            <a:ext cx="5767754" cy="410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829521"/>
              </p:ext>
            </p:extLst>
          </p:nvPr>
        </p:nvGraphicFramePr>
        <p:xfrm>
          <a:off x="251520" y="4941168"/>
          <a:ext cx="824501" cy="1018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Image bitmap" r:id="rId6" imgW="600159" imgH="762106" progId="Paint.Picture">
                  <p:embed/>
                </p:oleObj>
              </mc:Choice>
              <mc:Fallback>
                <p:oleObj name="Image bitmap" r:id="rId6" imgW="600159" imgH="76210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941168"/>
                        <a:ext cx="824501" cy="1018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5328" y="4637723"/>
            <a:ext cx="1828800" cy="139731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353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Activity</a:t>
            </a:r>
            <a:r>
              <a:rPr lang="fr-FR" dirty="0" smtClean="0"/>
              <a:t>: CAPE</a:t>
            </a:r>
            <a:br>
              <a:rPr lang="fr-FR" dirty="0" smtClean="0"/>
            </a:br>
            <a:r>
              <a:rPr lang="fr-FR" dirty="0" smtClean="0"/>
              <a:t>(Computer </a:t>
            </a:r>
            <a:r>
              <a:rPr lang="fr-FR" dirty="0" err="1" smtClean="0"/>
              <a:t>Aided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Engineering)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defTabSz="695706">
              <a:lnSpc>
                <a:spcPct val="95000"/>
              </a:lnSpc>
            </a:pPr>
            <a:endParaRPr lang="en-US" sz="1600" b="1" dirty="0"/>
          </a:p>
          <a:p>
            <a:pPr marL="342900" indent="-342900" defTabSz="695706">
              <a:lnSpc>
                <a:spcPct val="90000"/>
              </a:lnSpc>
              <a:buBlip>
                <a:blip r:embed="rId3"/>
              </a:buBlip>
            </a:pPr>
            <a:r>
              <a:rPr lang="en-US" sz="2400" b="1" dirty="0" smtClean="0"/>
              <a:t>Process Engineering Software development and </a:t>
            </a:r>
          </a:p>
          <a:p>
            <a:pPr marL="0" indent="0" defTabSz="695706">
              <a:lnSpc>
                <a:spcPct val="90000"/>
              </a:lnSpc>
              <a:buNone/>
              <a:tabLst>
                <a:tab pos="361950" algn="l"/>
              </a:tabLst>
            </a:pPr>
            <a:r>
              <a:rPr lang="en-US" sz="2400" b="1" dirty="0"/>
              <a:t>	</a:t>
            </a:r>
            <a:r>
              <a:rPr lang="en-US" sz="2400" b="1" dirty="0" smtClean="0"/>
              <a:t>distribution</a:t>
            </a:r>
            <a:endParaRPr lang="en-US" sz="2400" dirty="0"/>
          </a:p>
          <a:p>
            <a:pPr marL="417423" lvl="1" indent="0" defTabSz="695706">
              <a:lnSpc>
                <a:spcPct val="95000"/>
              </a:lnSpc>
              <a:buNone/>
            </a:pPr>
            <a:r>
              <a:rPr lang="en-US" sz="2200" dirty="0" smtClean="0"/>
              <a:t>(chemistry</a:t>
            </a:r>
            <a:r>
              <a:rPr lang="en-US" sz="2200" dirty="0"/>
              <a:t>, </a:t>
            </a:r>
            <a:r>
              <a:rPr lang="en-US" sz="2200" dirty="0" err="1"/>
              <a:t>petrochemistry</a:t>
            </a:r>
            <a:r>
              <a:rPr lang="en-US" sz="2200" dirty="0"/>
              <a:t>, pharmacy</a:t>
            </a:r>
            <a:r>
              <a:rPr lang="en-US" sz="2200" dirty="0" smtClean="0"/>
              <a:t>, petroleum</a:t>
            </a:r>
            <a:r>
              <a:rPr lang="en-US" sz="2200" dirty="0"/>
              <a:t>, refining, energy…)</a:t>
            </a:r>
          </a:p>
          <a:p>
            <a:pPr marL="834847" lvl="2" indent="0" defTabSz="695706">
              <a:lnSpc>
                <a:spcPct val="95000"/>
              </a:lnSpc>
              <a:buNone/>
            </a:pPr>
            <a:endParaRPr lang="en-US" dirty="0"/>
          </a:p>
          <a:p>
            <a:pPr marL="342900" indent="-342900" defTabSz="695706">
              <a:lnSpc>
                <a:spcPct val="90000"/>
              </a:lnSpc>
              <a:buBlip>
                <a:blip r:embed="rId3"/>
              </a:buBlip>
            </a:pPr>
            <a:r>
              <a:rPr lang="en-US" sz="2200" b="1" dirty="0"/>
              <a:t> </a:t>
            </a:r>
            <a:r>
              <a:rPr lang="en-US" sz="2400" b="1" dirty="0"/>
              <a:t>Services</a:t>
            </a:r>
            <a:r>
              <a:rPr lang="en-US" sz="2200" dirty="0"/>
              <a:t> </a:t>
            </a:r>
          </a:p>
          <a:p>
            <a:pPr marL="703173" lvl="1" indent="-285750" defTabSz="695706">
              <a:lnSpc>
                <a:spcPct val="95000"/>
              </a:lnSpc>
              <a:buFont typeface="Arial" pitchFamily="34" charset="0"/>
              <a:buChar char="•"/>
            </a:pPr>
            <a:r>
              <a:rPr lang="en-US" sz="2200" dirty="0" smtClean="0"/>
              <a:t>Related to software distribution: MUTS Services</a:t>
            </a:r>
          </a:p>
          <a:p>
            <a:pPr marL="417423" lvl="1" indent="0" defTabSz="695706">
              <a:lnSpc>
                <a:spcPct val="95000"/>
              </a:lnSpc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(Maintenance, Upgrades, Training and Support)</a:t>
            </a:r>
            <a:endParaRPr lang="en-US" sz="1600" dirty="0"/>
          </a:p>
          <a:p>
            <a:pPr marL="703173" lvl="1" indent="-285750" defTabSz="695706">
              <a:lnSpc>
                <a:spcPct val="95000"/>
              </a:lnSpc>
              <a:buFont typeface="Arial" pitchFamily="34" charset="0"/>
              <a:buChar char="•"/>
            </a:pPr>
            <a:r>
              <a:rPr lang="en-US" sz="2200" dirty="0"/>
              <a:t>Studies | Consulting </a:t>
            </a:r>
            <a:r>
              <a:rPr lang="en-US" sz="2200" dirty="0" smtClean="0"/>
              <a:t> </a:t>
            </a:r>
          </a:p>
          <a:p>
            <a:pPr marL="0" indent="0" defTabSz="695706">
              <a:lnSpc>
                <a:spcPct val="95000"/>
              </a:lnSpc>
              <a:buNone/>
            </a:pPr>
            <a:endParaRPr lang="en-US" b="1" dirty="0"/>
          </a:p>
          <a:p>
            <a:pPr marL="342900" indent="-342900" defTabSz="695706">
              <a:lnSpc>
                <a:spcPct val="90000"/>
              </a:lnSpc>
              <a:buBlip>
                <a:blip r:embed="rId3"/>
              </a:buBlip>
            </a:pPr>
            <a:r>
              <a:rPr lang="en-US" sz="2200" b="1" dirty="0"/>
              <a:t> </a:t>
            </a:r>
            <a:r>
              <a:rPr lang="en-US" sz="2400" b="1" dirty="0"/>
              <a:t>Research and Development</a:t>
            </a:r>
            <a:endParaRPr lang="en-US" sz="24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3" descr="C:\Documents and Settings\Stephane Dechelotte\Application Data\Microsoft\Media Catalog\Downloaded Clips\cl7e\j03167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1981200" cy="1304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372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666" name="Group 2"/>
          <p:cNvGrpSpPr>
            <a:grpSpLocks/>
          </p:cNvGrpSpPr>
          <p:nvPr/>
        </p:nvGrpSpPr>
        <p:grpSpPr bwMode="auto">
          <a:xfrm>
            <a:off x="2391508" y="1097280"/>
            <a:ext cx="4360985" cy="3566160"/>
            <a:chOff x="1632" y="912"/>
            <a:chExt cx="2976" cy="2496"/>
          </a:xfrm>
        </p:grpSpPr>
        <p:sp>
          <p:nvSpPr>
            <p:cNvPr id="6153" name="Rectangle 3"/>
            <p:cNvSpPr>
              <a:spLocks noChangeArrowheads="1"/>
            </p:cNvSpPr>
            <p:nvPr/>
          </p:nvSpPr>
          <p:spPr bwMode="auto">
            <a:xfrm>
              <a:off x="1632" y="912"/>
              <a:ext cx="2976" cy="24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120000"/>
                </a:lnSpc>
                <a:buClr>
                  <a:schemeClr val="accent2"/>
                </a:buClr>
                <a:buFont typeface="Wingdings" pitchFamily="2" charset="2"/>
                <a:buChar char="•"/>
              </a:pPr>
              <a:endParaRPr lang="fr-FR" altLang="fr-FR">
                <a:latin typeface="Trebuchet MS" panose="020B0603020202020204" pitchFamily="34" charset="0"/>
              </a:endParaRPr>
            </a:p>
          </p:txBody>
        </p:sp>
        <p:pic>
          <p:nvPicPr>
            <p:cNvPr id="615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12" r="35428" b="2930"/>
            <a:stretch>
              <a:fillRect/>
            </a:stretch>
          </p:blipFill>
          <p:spPr bwMode="auto">
            <a:xfrm>
              <a:off x="1680" y="1176"/>
              <a:ext cx="2880" cy="2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5" name="Text Box 5"/>
            <p:cNvSpPr txBox="1">
              <a:spLocks noChangeArrowheads="1"/>
            </p:cNvSpPr>
            <p:nvPr/>
          </p:nvSpPr>
          <p:spPr bwMode="auto">
            <a:xfrm>
              <a:off x="2064" y="912"/>
              <a:ext cx="1143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fr-FR" sz="2200">
                  <a:solidFill>
                    <a:srgbClr val="3333FF"/>
                  </a:solidFill>
                  <a:latin typeface="Trebuchet MS" panose="020B0603020202020204" pitchFamily="34" charset="0"/>
                </a:rPr>
                <a:t>Power plant</a:t>
              </a:r>
            </a:p>
          </p:txBody>
        </p:sp>
      </p:grp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0" y="4732020"/>
            <a:ext cx="9144000" cy="75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/>
          <a:lstStyle>
            <a:lvl1pPr marL="342900" indent="-342900" defTabSz="7620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ð"/>
            </a:pPr>
            <a:r>
              <a:rPr lang="en-US" altLang="fr-FR" b="1" dirty="0" smtClean="0">
                <a:solidFill>
                  <a:srgbClr val="0BA4E2"/>
                </a:solidFill>
                <a:latin typeface="Trebuchet MS" panose="020B0603020202020204" pitchFamily="34" charset="0"/>
              </a:rPr>
              <a:t>You obtain: </a:t>
            </a:r>
          </a:p>
          <a:p>
            <a:pPr marL="800100" lvl="1" indent="-342900">
              <a:lnSpc>
                <a:spcPct val="95000"/>
              </a:lnSpc>
              <a:spcBef>
                <a:spcPct val="10000"/>
              </a:spcBef>
              <a:buClr>
                <a:srgbClr val="D21700"/>
              </a:buClr>
              <a:buFont typeface="Wingdings" panose="05000000000000000000" pitchFamily="2" charset="2"/>
              <a:buChar char="§"/>
            </a:pPr>
            <a:r>
              <a:rPr lang="en-US" altLang="fr-FR" b="1" dirty="0" smtClean="0">
                <a:solidFill>
                  <a:srgbClr val="0BA4E2"/>
                </a:solidFill>
                <a:latin typeface="Trebuchet MS" panose="020B0603020202020204" pitchFamily="34" charset="0"/>
              </a:rPr>
              <a:t>the </a:t>
            </a:r>
            <a:r>
              <a:rPr lang="en-US" altLang="fr-FR" b="1" dirty="0">
                <a:solidFill>
                  <a:srgbClr val="0BA4E2"/>
                </a:solidFill>
                <a:latin typeface="Trebuchet MS" panose="020B0603020202020204" pitchFamily="34" charset="0"/>
              </a:rPr>
              <a:t>right operating configuration </a:t>
            </a:r>
            <a:r>
              <a:rPr lang="en-US" altLang="fr-FR" sz="1600" dirty="0">
                <a:solidFill>
                  <a:srgbClr val="0BA4E2"/>
                </a:solidFill>
                <a:latin typeface="Trebuchet MS" panose="020B0603020202020204" pitchFamily="34" charset="0"/>
              </a:rPr>
              <a:t>(stop of such boiler, start of such turbine,…)</a:t>
            </a:r>
            <a:r>
              <a:rPr lang="en-US" altLang="fr-FR" b="1" dirty="0">
                <a:solidFill>
                  <a:srgbClr val="0BA4E2"/>
                </a:solidFill>
                <a:latin typeface="Trebuchet MS" panose="020B0603020202020204" pitchFamily="34" charset="0"/>
              </a:rPr>
              <a:t> </a:t>
            </a:r>
            <a:endParaRPr lang="en-US" altLang="fr-FR" b="1" dirty="0" smtClean="0">
              <a:solidFill>
                <a:srgbClr val="0BA4E2"/>
              </a:solidFill>
              <a:latin typeface="Trebuchet MS" panose="020B0603020202020204" pitchFamily="34" charset="0"/>
            </a:endParaRPr>
          </a:p>
          <a:p>
            <a:pPr marL="800100" lvl="1" indent="-342900">
              <a:lnSpc>
                <a:spcPct val="95000"/>
              </a:lnSpc>
              <a:spcBef>
                <a:spcPct val="10000"/>
              </a:spcBef>
              <a:buClr>
                <a:srgbClr val="D21700"/>
              </a:buClr>
              <a:buFont typeface="Wingdings" panose="05000000000000000000" pitchFamily="2" charset="2"/>
              <a:buChar char="§"/>
            </a:pPr>
            <a:r>
              <a:rPr lang="en-US" altLang="fr-FR" b="1" dirty="0" smtClean="0">
                <a:solidFill>
                  <a:srgbClr val="0BA4E2"/>
                </a:solidFill>
                <a:latin typeface="Trebuchet MS" panose="020B0603020202020204" pitchFamily="34" charset="0"/>
              </a:rPr>
              <a:t>the optimum operating </a:t>
            </a:r>
            <a:r>
              <a:rPr lang="en-US" altLang="fr-FR" b="1" dirty="0">
                <a:solidFill>
                  <a:srgbClr val="0BA4E2"/>
                </a:solidFill>
                <a:latin typeface="Trebuchet MS" panose="020B0603020202020204" pitchFamily="34" charset="0"/>
              </a:rPr>
              <a:t>parameters of the </a:t>
            </a:r>
            <a:r>
              <a:rPr lang="en-US" altLang="fr-FR" b="1" dirty="0" smtClean="0">
                <a:solidFill>
                  <a:srgbClr val="0BA4E2"/>
                </a:solidFill>
                <a:latin typeface="Trebuchet MS" panose="020B0603020202020204" pitchFamily="34" charset="0"/>
              </a:rPr>
              <a:t>plant </a:t>
            </a:r>
            <a:r>
              <a:rPr lang="en-US" altLang="fr-FR" sz="1600" dirty="0" smtClean="0">
                <a:solidFill>
                  <a:srgbClr val="0BA4E2"/>
                </a:solidFill>
                <a:latin typeface="Trebuchet MS" panose="020B0603020202020204" pitchFamily="34" charset="0"/>
              </a:rPr>
              <a:t>(</a:t>
            </a:r>
            <a:r>
              <a:rPr lang="en-US" altLang="fr-FR" sz="1600" dirty="0">
                <a:solidFill>
                  <a:srgbClr val="0BA4E2"/>
                </a:solidFill>
                <a:latin typeface="Trebuchet MS" panose="020B0603020202020204" pitchFamily="34" charset="0"/>
              </a:rPr>
              <a:t>steam </a:t>
            </a:r>
            <a:r>
              <a:rPr lang="en-US" altLang="fr-FR" sz="1600" dirty="0" err="1">
                <a:solidFill>
                  <a:srgbClr val="0BA4E2"/>
                </a:solidFill>
                <a:latin typeface="Trebuchet MS" panose="020B0603020202020204" pitchFamily="34" charset="0"/>
              </a:rPr>
              <a:t>flowrate</a:t>
            </a:r>
            <a:r>
              <a:rPr lang="en-US" altLang="fr-FR" sz="1600" dirty="0">
                <a:solidFill>
                  <a:srgbClr val="0BA4E2"/>
                </a:solidFill>
                <a:latin typeface="Trebuchet MS" panose="020B0603020202020204" pitchFamily="34" charset="0"/>
              </a:rPr>
              <a:t> sent to turbine, boiler output </a:t>
            </a:r>
            <a:r>
              <a:rPr lang="en-US" altLang="fr-FR" sz="1600" dirty="0" smtClean="0">
                <a:solidFill>
                  <a:srgbClr val="0BA4E2"/>
                </a:solidFill>
                <a:latin typeface="Trebuchet MS" panose="020B0603020202020204" pitchFamily="34" charset="0"/>
              </a:rPr>
              <a:t>temperature…)</a:t>
            </a:r>
            <a:endParaRPr lang="en-US" altLang="fr-FR" sz="1400" b="1" dirty="0">
              <a:solidFill>
                <a:srgbClr val="0BA4E2"/>
              </a:solidFill>
              <a:latin typeface="Trebuchet MS" panose="020B0603020202020204" pitchFamily="34" charset="0"/>
            </a:endParaRP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0" y="1714500"/>
            <a:ext cx="2321169" cy="159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>
            <a:spAutoFit/>
          </a:bodyPr>
          <a:lstStyle/>
          <a:p>
            <a:pPr defTabSz="695706" eaLnBrk="0" hangingPunct="0">
              <a:spcBef>
                <a:spcPct val="50000"/>
              </a:spcBef>
              <a:defRPr/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Knowing the power 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need: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steam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flowrate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(P),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hot water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flowrate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(T)…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6822831" y="1071563"/>
            <a:ext cx="2321169" cy="311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4064" tIns="42033" rIns="84064" bIns="42033">
            <a:spAutoFit/>
          </a:bodyPr>
          <a:lstStyle/>
          <a:p>
            <a:pPr defTabSz="695706" eaLnBrk="0" hangingPunct="0">
              <a:spcBef>
                <a:spcPct val="50000"/>
              </a:spcBef>
              <a:defRPr/>
            </a:pP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Taking into 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account:</a:t>
            </a:r>
          </a:p>
          <a:p>
            <a:pPr marL="179388" indent="-179388" defTabSz="695706" eaLnBrk="0" hangingPunct="0">
              <a:spcBef>
                <a:spcPct val="50000"/>
              </a:spcBef>
              <a:buClr>
                <a:srgbClr val="D21700"/>
              </a:buClr>
              <a:buFont typeface="Wingdings" panose="05000000000000000000" pitchFamily="2" charset="2"/>
              <a:buChar char="§"/>
              <a:defRPr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costs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of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purchased electricity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and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fuels</a:t>
            </a:r>
          </a:p>
          <a:p>
            <a:pPr marL="179388" indent="-179388" defTabSz="695706" eaLnBrk="0" hangingPunct="0">
              <a:spcBef>
                <a:spcPct val="50000"/>
              </a:spcBef>
              <a:buClr>
                <a:srgbClr val="D21700"/>
              </a:buClr>
              <a:buFont typeface="Wingdings" panose="05000000000000000000" pitchFamily="2" charset="2"/>
              <a:buChar char="§"/>
              <a:defRPr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Constraints (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environmental, technical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…)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179388" indent="-179388" defTabSz="695706" eaLnBrk="0" hangingPunct="0">
              <a:spcBef>
                <a:spcPct val="50000"/>
              </a:spcBef>
              <a:buClr>
                <a:srgbClr val="D21700"/>
              </a:buClr>
              <a:buFont typeface="Wingdings" panose="05000000000000000000" pitchFamily="2" charset="2"/>
              <a:buChar char="§"/>
              <a:defRPr/>
            </a:pP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211015" y="5896452"/>
            <a:ext cx="9144000" cy="41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064" tIns="42033" rIns="84064" bIns="42033"/>
          <a:lstStyle>
            <a:lvl1pPr marL="342900" indent="-342900" defTabSz="7620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620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620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620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62000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fr-FR" b="1" dirty="0" smtClean="0">
                <a:solidFill>
                  <a:srgbClr val="0BA4E2"/>
                </a:solidFill>
              </a:rPr>
              <a:t>…to reach the </a:t>
            </a:r>
            <a:r>
              <a:rPr lang="en-US" altLang="fr-FR" b="1" dirty="0">
                <a:solidFill>
                  <a:srgbClr val="0BA4E2"/>
                </a:solidFill>
              </a:rPr>
              <a:t>lowest </a:t>
            </a:r>
            <a:r>
              <a:rPr lang="en-US" altLang="fr-FR" b="1" dirty="0" smtClean="0">
                <a:solidFill>
                  <a:srgbClr val="0BA4E2"/>
                </a:solidFill>
              </a:rPr>
              <a:t>operating cost</a:t>
            </a:r>
            <a:endParaRPr lang="en-US" altLang="fr-FR" b="1" dirty="0">
              <a:solidFill>
                <a:srgbClr val="0BA4E2"/>
              </a:solidFill>
            </a:endParaRPr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468000" y="188640"/>
            <a:ext cx="8229600" cy="57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57" tIns="41729" rIns="83457" bIns="41729">
            <a:spAutoFit/>
          </a:bodyPr>
          <a:lstStyle>
            <a:lvl1pPr defTabSz="1020763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1020763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1020763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1020763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1020763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fr-FR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Purpose of </a:t>
            </a:r>
            <a:r>
              <a:rPr lang="en-US" altLang="fr-FR" sz="32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Ariane</a:t>
            </a:r>
            <a:r>
              <a:rPr lang="en-US" altLang="fr-FR" sz="3200" b="1" baseline="30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®</a:t>
            </a:r>
            <a:endParaRPr lang="en-US" altLang="fr-FR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Picture 4" descr="C:\MagicBox\PresoEN\Icônes Logiciels\Prosim-CMJN_cube_Aria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13" y="152704"/>
            <a:ext cx="53946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40661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 autoUpdateAnimBg="0"/>
      <p:bldP spid="241671" grpId="0" autoUpdateAnimBg="0"/>
      <p:bldP spid="241672" grpId="0" autoUpdateAnimBg="0"/>
      <p:bldP spid="24167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185738"/>
            <a:ext cx="8229600" cy="65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57" tIns="41729" rIns="83457" bIns="41729">
            <a:spAutoFit/>
          </a:bodyPr>
          <a:lstStyle>
            <a:lvl1pPr defTabSz="1020763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1020763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1020763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1020763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1020763" eaLnBrk="0" hangingPunct="0"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1020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fr-FR" sz="3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Ariane</a:t>
            </a:r>
            <a:r>
              <a:rPr lang="en-US" altLang="fr-FR" sz="3200" b="1" baseline="30000" dirty="0">
                <a:solidFill>
                  <a:schemeClr val="bg1"/>
                </a:solidFill>
                <a:latin typeface="Trebuchet MS" panose="020B0603020202020204" pitchFamily="34" charset="0"/>
              </a:rPr>
              <a:t>®</a:t>
            </a:r>
            <a:r>
              <a:rPr lang="en-US" altLang="fr-FR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 in a nutshell</a:t>
            </a:r>
          </a:p>
        </p:txBody>
      </p:sp>
      <p:grpSp>
        <p:nvGrpSpPr>
          <p:cNvPr id="132107" name="Group 11"/>
          <p:cNvGrpSpPr>
            <a:grpSpLocks/>
          </p:cNvGrpSpPr>
          <p:nvPr/>
        </p:nvGrpSpPr>
        <p:grpSpPr bwMode="auto">
          <a:xfrm>
            <a:off x="-36512" y="4501961"/>
            <a:ext cx="9092711" cy="1087279"/>
            <a:chOff x="-61" y="2784"/>
            <a:chExt cx="6205" cy="761"/>
          </a:xfrm>
        </p:grpSpPr>
        <p:sp>
          <p:nvSpPr>
            <p:cNvPr id="7178" name="Rectangle 5"/>
            <p:cNvSpPr>
              <a:spLocks noChangeArrowheads="1"/>
            </p:cNvSpPr>
            <p:nvPr/>
          </p:nvSpPr>
          <p:spPr bwMode="auto">
            <a:xfrm>
              <a:off x="-61" y="2784"/>
              <a:ext cx="143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3" tIns="45716" rIns="91433" bIns="45716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fr-FR" b="1">
                  <a:solidFill>
                    <a:srgbClr val="C00000"/>
                  </a:solidFill>
                </a:rPr>
                <a:t>How it does it…</a:t>
              </a:r>
            </a:p>
          </p:txBody>
        </p:sp>
        <p:sp>
          <p:nvSpPr>
            <p:cNvPr id="11275" name="Rectangle 6"/>
            <p:cNvSpPr>
              <a:spLocks noChangeArrowheads="1"/>
            </p:cNvSpPr>
            <p:nvPr/>
          </p:nvSpPr>
          <p:spPr bwMode="auto">
            <a:xfrm>
              <a:off x="105" y="2976"/>
              <a:ext cx="6039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3" tIns="45716" rIns="91433" bIns="45716">
              <a:spAutoFit/>
            </a:bodyPr>
            <a:lstStyle/>
            <a:p>
              <a:pPr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cs"/>
                </a:rPr>
                <a:t>It uses </a:t>
              </a:r>
              <a:r>
                <a:rPr lang="en-US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cs"/>
                </a:rPr>
                <a:t>powerful modeling and optimization methods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cs"/>
                </a:rPr>
                <a:t> to calculate the optimal production point, even on the most complex installations. </a:t>
              </a:r>
            </a:p>
          </p:txBody>
        </p:sp>
      </p:grpSp>
      <p:grpSp>
        <p:nvGrpSpPr>
          <p:cNvPr id="132105" name="Group 9"/>
          <p:cNvGrpSpPr>
            <a:grpSpLocks/>
          </p:cNvGrpSpPr>
          <p:nvPr/>
        </p:nvGrpSpPr>
        <p:grpSpPr bwMode="auto">
          <a:xfrm>
            <a:off x="-67408" y="1445895"/>
            <a:ext cx="9211408" cy="1084422"/>
            <a:chOff x="-46" y="762"/>
            <a:chExt cx="6286" cy="759"/>
          </a:xfrm>
        </p:grpSpPr>
        <p:sp>
          <p:nvSpPr>
            <p:cNvPr id="7176" name="Rectangle 3"/>
            <p:cNvSpPr>
              <a:spLocks noChangeArrowheads="1"/>
            </p:cNvSpPr>
            <p:nvPr/>
          </p:nvSpPr>
          <p:spPr bwMode="auto">
            <a:xfrm>
              <a:off x="-46" y="762"/>
              <a:ext cx="107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3" tIns="45716" rIns="91433" bIns="45716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fr-FR" b="1">
                  <a:solidFill>
                    <a:srgbClr val="C00000"/>
                  </a:solidFill>
                </a:rPr>
                <a:t>What it is…</a:t>
              </a:r>
            </a:p>
          </p:txBody>
        </p:sp>
        <p:sp>
          <p:nvSpPr>
            <p:cNvPr id="11273" name="Rectangle 7"/>
            <p:cNvSpPr>
              <a:spLocks noChangeArrowheads="1"/>
            </p:cNvSpPr>
            <p:nvPr/>
          </p:nvSpPr>
          <p:spPr bwMode="auto">
            <a:xfrm>
              <a:off x="105" y="952"/>
              <a:ext cx="6135" cy="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3" tIns="45716" rIns="91433" bIns="45716">
              <a:spAutoFit/>
            </a:bodyPr>
            <a:lstStyle/>
            <a:p>
              <a:pPr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cs"/>
                </a:rPr>
                <a:t>Ariane</a:t>
              </a:r>
              <a:r>
                <a:rPr lang="en-US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®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cs"/>
                </a:rPr>
                <a:t> is a </a:t>
              </a:r>
              <a:r>
                <a:rPr lang="en-US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cs"/>
                </a:rPr>
                <a:t>decision support tool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cs"/>
                </a:rPr>
                <a:t> dedicated to the management of power plants that produce utilities (steam, hot water, electricity…) from a variety of fuels.</a:t>
              </a:r>
            </a:p>
          </p:txBody>
        </p:sp>
      </p:grpSp>
      <p:grpSp>
        <p:nvGrpSpPr>
          <p:cNvPr id="132106" name="Group 10"/>
          <p:cNvGrpSpPr>
            <a:grpSpLocks/>
          </p:cNvGrpSpPr>
          <p:nvPr/>
        </p:nvGrpSpPr>
        <p:grpSpPr bwMode="auto">
          <a:xfrm>
            <a:off x="-83527" y="2906078"/>
            <a:ext cx="9227527" cy="1447324"/>
            <a:chOff x="-57" y="1632"/>
            <a:chExt cx="6297" cy="1013"/>
          </a:xfrm>
        </p:grpSpPr>
        <p:sp>
          <p:nvSpPr>
            <p:cNvPr id="7174" name="Rectangle 4"/>
            <p:cNvSpPr>
              <a:spLocks noChangeArrowheads="1"/>
            </p:cNvSpPr>
            <p:nvPr/>
          </p:nvSpPr>
          <p:spPr bwMode="auto">
            <a:xfrm>
              <a:off x="-57" y="1632"/>
              <a:ext cx="134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3" tIns="45716" rIns="91433" bIns="45716">
              <a:spAutoFit/>
            </a:bodyPr>
            <a:lstStyle>
              <a:lvl1pPr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fr-FR" b="1">
                  <a:solidFill>
                    <a:srgbClr val="C00000"/>
                  </a:solidFill>
                </a:rPr>
                <a:t>What it does…</a:t>
              </a:r>
            </a:p>
          </p:txBody>
        </p:sp>
        <p:sp>
          <p:nvSpPr>
            <p:cNvPr id="11271" name="Rectangle 8"/>
            <p:cNvSpPr>
              <a:spLocks noChangeArrowheads="1"/>
            </p:cNvSpPr>
            <p:nvPr/>
          </p:nvSpPr>
          <p:spPr bwMode="auto">
            <a:xfrm>
              <a:off x="105" y="1824"/>
              <a:ext cx="6135" cy="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3" tIns="45716" rIns="91433" bIns="45716">
              <a:spAutoFit/>
            </a:bodyPr>
            <a:lstStyle/>
            <a:p>
              <a:pPr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cs"/>
                </a:rPr>
                <a:t>It helps identify, reach and remain at </a:t>
              </a:r>
              <a:r>
                <a:rPr lang="en-US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cs"/>
                </a:rPr>
                <a:t>the optimal operating configuration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cs"/>
                </a:rPr>
                <a:t> by providing an in-depth and accurate understanding of both technological and economical aspects of utilities production.</a:t>
              </a:r>
            </a:p>
          </p:txBody>
        </p:sp>
      </p:grpSp>
      <p:pic>
        <p:nvPicPr>
          <p:cNvPr id="12" name="Picture 4" descr="C:\MagicBox\PresoEN\Icônes Logiciels\Prosim-CMJN_cube_Aria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13" y="152704"/>
            <a:ext cx="539467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185137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wide range of services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417424" indent="-417424" defTabSz="695706">
              <a:spcBef>
                <a:spcPct val="75000"/>
              </a:spcBef>
              <a:buBlip>
                <a:blip r:embed="rId2"/>
              </a:buBlip>
            </a:pPr>
            <a:r>
              <a:rPr lang="fr-FR" b="1" dirty="0"/>
              <a:t>Maintenance, Upgrades, </a:t>
            </a:r>
            <a:r>
              <a:rPr lang="en-US" b="1" dirty="0" smtClean="0"/>
              <a:t>Training </a:t>
            </a:r>
            <a:r>
              <a:rPr lang="en-US" b="1" dirty="0"/>
              <a:t>and </a:t>
            </a:r>
            <a:r>
              <a:rPr lang="en-US" b="1" dirty="0" smtClean="0"/>
              <a:t>Support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BA4E2"/>
                </a:solidFill>
              </a:rPr>
              <a:t>Your </a:t>
            </a:r>
            <a:r>
              <a:rPr lang="en-US" b="1" dirty="0">
                <a:solidFill>
                  <a:srgbClr val="0BA4E2"/>
                </a:solidFill>
              </a:rPr>
              <a:t>questions are our daily </a:t>
            </a:r>
            <a:r>
              <a:rPr lang="en-US" b="1" dirty="0" smtClean="0">
                <a:solidFill>
                  <a:srgbClr val="0BA4E2"/>
                </a:solidFill>
              </a:rPr>
              <a:t>challenges!</a:t>
            </a:r>
          </a:p>
          <a:p>
            <a:pPr marL="1703388" lvl="1" indent="0">
              <a:buNone/>
            </a:pPr>
            <a:r>
              <a:rPr lang="en-US" b="1" dirty="0" smtClean="0">
                <a:solidFill>
                  <a:srgbClr val="0BA4E2"/>
                </a:solidFill>
              </a:rPr>
              <a:t>… you’re not alone with the software.</a:t>
            </a:r>
            <a:endParaRPr lang="en-US" b="1" dirty="0">
              <a:solidFill>
                <a:srgbClr val="0BA4E2"/>
              </a:solidFill>
            </a:endParaRPr>
          </a:p>
          <a:p>
            <a:pPr marL="457200" lvl="1" indent="0">
              <a:buNone/>
            </a:pPr>
            <a:endParaRPr lang="en-US" b="1" dirty="0" smtClean="0"/>
          </a:p>
          <a:p>
            <a:pPr marL="417424" indent="-417424" defTabSz="695706">
              <a:spcBef>
                <a:spcPct val="75000"/>
              </a:spcBef>
              <a:buBlip>
                <a:blip r:embed="rId2"/>
              </a:buBlip>
            </a:pPr>
            <a:r>
              <a:rPr lang="fr-FR" b="1" dirty="0" err="1"/>
              <a:t>Studies</a:t>
            </a:r>
            <a:r>
              <a:rPr lang="fr-FR" b="1" dirty="0"/>
              <a:t> | Consulting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Process studies through modeling and simulation</a:t>
            </a:r>
          </a:p>
          <a:p>
            <a:pPr lvl="1"/>
            <a:r>
              <a:rPr lang="en-US" b="1" dirty="0" smtClean="0"/>
              <a:t>Application </a:t>
            </a:r>
            <a:r>
              <a:rPr lang="en-US" b="1" dirty="0"/>
              <a:t>implementation and software extension</a:t>
            </a:r>
          </a:p>
          <a:p>
            <a:pPr lvl="1"/>
            <a:r>
              <a:rPr lang="en-US" b="1" dirty="0"/>
              <a:t>Specific software applications development </a:t>
            </a:r>
          </a:p>
          <a:p>
            <a:pPr lvl="1"/>
            <a:r>
              <a:rPr lang="en-US" b="1" dirty="0"/>
              <a:t>Support and maintenance of "legacy" </a:t>
            </a:r>
            <a:r>
              <a:rPr lang="en-US" b="1" dirty="0" smtClean="0"/>
              <a:t>codes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0BA4E2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BA4E2"/>
                </a:solidFill>
              </a:rPr>
              <a:t>Benefit </a:t>
            </a:r>
            <a:r>
              <a:rPr lang="en-US" b="1" dirty="0">
                <a:solidFill>
                  <a:srgbClr val="0BA4E2"/>
                </a:solidFill>
              </a:rPr>
              <a:t>from our experts passion and knowledge</a:t>
            </a:r>
            <a:endParaRPr lang="en-US" b="1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30" y="4719402"/>
            <a:ext cx="1261434" cy="122989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www.prosim.net/bibliotheque/Image/Societe/support-software_211x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1772816"/>
            <a:ext cx="158417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70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078" y="960120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339" name="Rectangle 3"/>
          <p:cNvSpPr>
            <a:spLocks noChangeArrowheads="1"/>
          </p:cNvSpPr>
          <p:nvPr/>
        </p:nvSpPr>
        <p:spPr bwMode="auto">
          <a:xfrm>
            <a:off x="422031" y="5432108"/>
            <a:ext cx="8299938" cy="76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64" tIns="42033" rIns="84064" bIns="42033">
            <a:spAutoFit/>
          </a:bodyPr>
          <a:lstStyle/>
          <a:p>
            <a:pPr algn="ctr" defTabSz="695706">
              <a:spcBef>
                <a:spcPct val="50000"/>
              </a:spcBef>
              <a:buClr>
                <a:srgbClr val="0BA4E2"/>
              </a:buClr>
              <a:buFont typeface="Wingdings" pitchFamily="2" charset="2"/>
              <a:buChar char="ð"/>
            </a:pPr>
            <a:r>
              <a:rPr lang="en-US" sz="2200" b="1" i="1" dirty="0">
                <a:solidFill>
                  <a:srgbClr val="0BA4E2"/>
                </a:solidFill>
                <a:latin typeface="Trebuchet MS" panose="020B0603020202020204" pitchFamily="34" charset="0"/>
              </a:rPr>
              <a:t> </a:t>
            </a:r>
            <a:r>
              <a:rPr lang="en-US" sz="2200" b="1" i="1" dirty="0" smtClean="0">
                <a:solidFill>
                  <a:srgbClr val="0BA4E2"/>
                </a:solidFill>
                <a:latin typeface="Trebuchet MS" panose="020B0603020202020204" pitchFamily="34" charset="0"/>
              </a:rPr>
              <a:t>You're supported to make the most of the software &amp; get </a:t>
            </a:r>
            <a:r>
              <a:rPr lang="en-US" sz="2200" b="1" i="1" dirty="0">
                <a:solidFill>
                  <a:srgbClr val="0BA4E2"/>
                </a:solidFill>
                <a:latin typeface="Trebuchet MS" panose="020B0603020202020204" pitchFamily="34" charset="0"/>
              </a:rPr>
              <a:t>very short return on investment</a:t>
            </a: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0" y="960120"/>
            <a:ext cx="914400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64" tIns="42033" rIns="84064" bIns="42033"/>
          <a:lstStyle/>
          <a:p>
            <a:pPr marL="313068" indent="-313068" defTabSz="695706">
              <a:lnSpc>
                <a:spcPct val="95000"/>
              </a:lnSpc>
              <a:buClr>
                <a:schemeClr val="tx2"/>
              </a:buClr>
            </a:pPr>
            <a:r>
              <a:rPr lang="en-US" sz="2500" b="1" dirty="0">
                <a:solidFill>
                  <a:srgbClr val="0BA4E2"/>
                </a:solidFill>
                <a:latin typeface="Trebuchet MS" pitchFamily="34" charset="0"/>
              </a:rPr>
              <a:t>Training</a:t>
            </a:r>
          </a:p>
          <a:p>
            <a:pPr marL="678313" lvl="1" indent="-260890" defTabSz="695706">
              <a:lnSpc>
                <a:spcPct val="95000"/>
              </a:lnSpc>
              <a:buBlip>
                <a:blip r:embed="rId4"/>
              </a:buBlip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Standard or custom training (on-site or public)</a:t>
            </a:r>
          </a:p>
          <a:p>
            <a:pPr marL="678313" lvl="1" indent="-260890" defTabSz="695706">
              <a:lnSpc>
                <a:spcPct val="95000"/>
              </a:lnSpc>
              <a:buBlip>
                <a:blip r:embed="rId4"/>
              </a:buBlip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Training included in MUTS Services agreement </a:t>
            </a:r>
          </a:p>
          <a:p>
            <a:pPr marL="678313" lvl="1" indent="-260890" defTabSz="695706">
              <a:lnSpc>
                <a:spcPct val="95000"/>
              </a:lnSpc>
              <a:buBlip>
                <a:blip r:embed="rId4"/>
              </a:buBlip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Registered training company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313068" indent="-313068" defTabSz="695706">
              <a:lnSpc>
                <a:spcPct val="95000"/>
              </a:lnSpc>
              <a:spcBef>
                <a:spcPct val="30000"/>
              </a:spcBef>
              <a:buClr>
                <a:schemeClr val="tx2"/>
              </a:buClr>
            </a:pPr>
            <a:r>
              <a:rPr lang="en-US" sz="2500" b="1" dirty="0" smtClean="0">
                <a:solidFill>
                  <a:srgbClr val="0BA4E2"/>
                </a:solidFill>
                <a:latin typeface="Trebuchet MS" pitchFamily="34" charset="0"/>
              </a:rPr>
              <a:t>MUTS Services</a:t>
            </a:r>
            <a:endParaRPr lang="en-US" sz="2500" b="1" dirty="0">
              <a:solidFill>
                <a:srgbClr val="0BA4E2"/>
              </a:solidFill>
              <a:latin typeface="Trebuchet MS" pitchFamily="34" charset="0"/>
            </a:endParaRPr>
          </a:p>
          <a:p>
            <a:pPr marL="678313" lvl="1" indent="-260890" defTabSz="695706">
              <a:lnSpc>
                <a:spcPct val="95000"/>
              </a:lnSpc>
              <a:buBlip>
                <a:blip r:embed="rId4"/>
              </a:buBlip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Advice on thermodynamic models selection </a:t>
            </a:r>
          </a:p>
          <a:p>
            <a:pPr marL="678313" lvl="1" indent="-260890" defTabSz="695706">
              <a:lnSpc>
                <a:spcPct val="95000"/>
              </a:lnSpc>
              <a:buBlip>
                <a:blip r:embed="rId4"/>
              </a:buBlip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Research of missing data</a:t>
            </a:r>
          </a:p>
          <a:p>
            <a:pPr marL="678313" lvl="1" indent="-260890" defTabSz="695706">
              <a:lnSpc>
                <a:spcPct val="95000"/>
              </a:lnSpc>
              <a:buBlip>
                <a:blip r:embed="rId4"/>
              </a:buBlip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Modeling expertise</a:t>
            </a:r>
          </a:p>
          <a:p>
            <a:pPr marL="678313" lvl="1" indent="-260890" defTabSz="695706">
              <a:lnSpc>
                <a:spcPct val="95000"/>
              </a:lnSpc>
              <a:buBlip>
                <a:blip r:embed="rId4"/>
              </a:buBlip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Solution of process issues</a:t>
            </a:r>
          </a:p>
          <a:p>
            <a:pPr marL="678313" lvl="1" indent="-260890" defTabSz="695706">
              <a:lnSpc>
                <a:spcPct val="95000"/>
              </a:lnSpc>
              <a:buBlip>
                <a:blip r:embed="rId4"/>
              </a:buBlip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Simulation convergence </a:t>
            </a:r>
            <a:r>
              <a:rPr lang="en-US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problems</a:t>
            </a: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678313" lvl="1" indent="-260890" defTabSz="695706">
              <a:lnSpc>
                <a:spcPct val="95000"/>
              </a:lnSpc>
              <a:buBlip>
                <a:blip r:embed="rId4"/>
              </a:buBlip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"Hints and tips" for using efficiently the software</a:t>
            </a:r>
          </a:p>
          <a:p>
            <a:pPr marL="678313" lvl="1" indent="-260890" defTabSz="695706">
              <a:lnSpc>
                <a:spcPct val="95000"/>
              </a:lnSpc>
              <a:buBlip>
                <a:blip r:embed="rId4"/>
              </a:buBlip>
            </a:pP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etc… </a:t>
            </a:r>
          </a:p>
          <a:p>
            <a:pPr algn="ctr" defTabSz="695706">
              <a:lnSpc>
                <a:spcPct val="95000"/>
              </a:lnSpc>
              <a:buClr>
                <a:schemeClr val="tx2"/>
              </a:buClr>
              <a:tabLst>
                <a:tab pos="0" algn="l"/>
              </a:tabLst>
            </a:pPr>
            <a:r>
              <a:rPr lang="en-US" sz="2500" dirty="0">
                <a:solidFill>
                  <a:srgbClr val="0BA4E2"/>
                </a:solidFill>
                <a:latin typeface="Trebuchet MS" pitchFamily="34" charset="0"/>
              </a:rPr>
              <a:t>…provided directly by ProSim </a:t>
            </a:r>
            <a:r>
              <a:rPr lang="en-US" sz="2500" dirty="0" smtClean="0">
                <a:solidFill>
                  <a:srgbClr val="0BA4E2"/>
                </a:solidFill>
                <a:latin typeface="Trebuchet MS" pitchFamily="34" charset="0"/>
              </a:rPr>
              <a:t>experts</a:t>
            </a:r>
            <a:endParaRPr lang="en-US" sz="2500" dirty="0">
              <a:solidFill>
                <a:srgbClr val="0BA4E2"/>
              </a:solidFill>
              <a:latin typeface="Trebuchet MS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68000" y="187988"/>
            <a:ext cx="8676000" cy="576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57" tIns="41729" rIns="83457" bIns="41729">
            <a:spAutoFit/>
          </a:bodyPr>
          <a:lstStyle/>
          <a:p>
            <a:pPr marL="440614" indent="-440614" defTabSz="931957"/>
            <a:r>
              <a:rPr lang="en-US" sz="3200" b="1" dirty="0">
                <a:solidFill>
                  <a:schemeClr val="bg1"/>
                </a:solidFill>
                <a:latin typeface="Trebuchet MS" pitchFamily="34" charset="0"/>
              </a:rPr>
              <a:t>1- Maintenance, </a:t>
            </a: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update</a:t>
            </a:r>
            <a:r>
              <a:rPr lang="en-US" sz="3200" b="1" dirty="0">
                <a:solidFill>
                  <a:schemeClr val="bg1"/>
                </a:solidFill>
                <a:latin typeface="Trebuchet MS" pitchFamily="34" charset="0"/>
              </a:rPr>
              <a:t>, training &amp;</a:t>
            </a: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rebuchet MS" pitchFamily="34" charset="0"/>
              </a:rPr>
              <a:t>support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347546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5142912"/>
            <a:ext cx="7033846" cy="76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64" tIns="42033" rIns="84064" bIns="42033">
            <a:spAutoFit/>
          </a:bodyPr>
          <a:lstStyle/>
          <a:p>
            <a:pPr defTabSz="695706">
              <a:spcBef>
                <a:spcPct val="50000"/>
              </a:spcBef>
              <a:buClr>
                <a:srgbClr val="00B0F0"/>
              </a:buClr>
              <a:buFont typeface="Wingdings" pitchFamily="2" charset="2"/>
              <a:buChar char="ð"/>
            </a:pPr>
            <a:r>
              <a:rPr lang="en-US" sz="2200" b="1" i="1" dirty="0" smtClean="0">
                <a:solidFill>
                  <a:srgbClr val="0BA4E2"/>
                </a:solidFill>
              </a:rPr>
              <a:t>You can focus on your priorities while </a:t>
            </a:r>
            <a:r>
              <a:rPr lang="en-US" sz="2200" b="1" i="1" dirty="0">
                <a:solidFill>
                  <a:srgbClr val="0BA4E2"/>
                </a:solidFill>
              </a:rPr>
              <a:t>your process studies </a:t>
            </a:r>
            <a:r>
              <a:rPr lang="en-US" sz="2200" b="1" i="1" dirty="0" smtClean="0">
                <a:solidFill>
                  <a:srgbClr val="0BA4E2"/>
                </a:solidFill>
              </a:rPr>
              <a:t>are done by our experts</a:t>
            </a:r>
            <a:endParaRPr lang="en-US" sz="2200" b="1" i="1" dirty="0">
              <a:solidFill>
                <a:srgbClr val="0BA4E2"/>
              </a:solidFill>
              <a:latin typeface="Trebuchet MS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68000" y="187988"/>
            <a:ext cx="8676000" cy="576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57" tIns="41729" rIns="83457" bIns="41729">
            <a:spAutoFit/>
          </a:bodyPr>
          <a:lstStyle/>
          <a:p>
            <a:pPr marL="440614" indent="-440614" defTabSz="931957"/>
            <a:r>
              <a:rPr lang="en-US" sz="3200" b="1" dirty="0">
                <a:solidFill>
                  <a:schemeClr val="bg1"/>
                </a:solidFill>
                <a:latin typeface="Trebuchet MS" pitchFamily="34" charset="0"/>
              </a:rPr>
              <a:t>2- Process studies &amp;</a:t>
            </a: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rebuchet MS" pitchFamily="34" charset="0"/>
              </a:rPr>
              <a:t>applications </a:t>
            </a: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consulting</a:t>
            </a:r>
            <a:endParaRPr lang="en-US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07504" y="2132856"/>
            <a:ext cx="8892988" cy="828092"/>
            <a:chOff x="107504" y="3537012"/>
            <a:chExt cx="8892988" cy="828092"/>
          </a:xfrm>
        </p:grpSpPr>
        <p:sp>
          <p:nvSpPr>
            <p:cNvPr id="8" name="Chevron 7"/>
            <p:cNvSpPr>
              <a:spLocks noChangeAspect="1"/>
            </p:cNvSpPr>
            <p:nvPr/>
          </p:nvSpPr>
          <p:spPr>
            <a:xfrm>
              <a:off x="107504" y="3645024"/>
              <a:ext cx="3096344" cy="612068"/>
            </a:xfrm>
            <a:prstGeom prst="chevron">
              <a:avLst>
                <a:gd name="adj" fmla="val 36242"/>
              </a:avLst>
            </a:prstGeom>
            <a:solidFill>
              <a:srgbClr val="D21700"/>
            </a:solidFill>
            <a:ln>
              <a:solidFill>
                <a:srgbClr val="D21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3023828" y="3645024"/>
              <a:ext cx="3096344" cy="612068"/>
            </a:xfrm>
            <a:prstGeom prst="chevron">
              <a:avLst>
                <a:gd name="adj" fmla="val 36242"/>
              </a:avLst>
            </a:prstGeom>
            <a:solidFill>
              <a:srgbClr val="D21700">
                <a:alpha val="74902"/>
              </a:srgbClr>
            </a:solidFill>
            <a:ln>
              <a:solidFill>
                <a:srgbClr val="D21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5940152" y="3645024"/>
              <a:ext cx="3060340" cy="612068"/>
            </a:xfrm>
            <a:prstGeom prst="chevron">
              <a:avLst>
                <a:gd name="adj" fmla="val 36242"/>
              </a:avLst>
            </a:prstGeom>
            <a:solidFill>
              <a:srgbClr val="D21700">
                <a:alpha val="60000"/>
              </a:srgbClr>
            </a:solidFill>
            <a:ln>
              <a:solidFill>
                <a:srgbClr val="D21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67544" y="3537012"/>
              <a:ext cx="2484276" cy="82809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Trebuchet MS" pitchFamily="34" charset="0"/>
                </a:rPr>
                <a:t>Studies – R &amp; D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347864" y="3537012"/>
              <a:ext cx="2412268" cy="82809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Trebuchet MS" pitchFamily="34" charset="0"/>
                </a:rPr>
                <a:t>Engineering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192180" y="3537012"/>
              <a:ext cx="2448272" cy="82809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2000" b="1" smtClean="0">
                  <a:solidFill>
                    <a:schemeClr val="bg1"/>
                  </a:solidFill>
                  <a:latin typeface="Trebuchet MS" pitchFamily="34" charset="0"/>
                </a:rPr>
                <a:t>Production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07504" y="1340768"/>
            <a:ext cx="8892988" cy="828092"/>
            <a:chOff x="107504" y="2744924"/>
            <a:chExt cx="8892988" cy="828092"/>
          </a:xfrm>
        </p:grpSpPr>
        <p:sp>
          <p:nvSpPr>
            <p:cNvPr id="15" name="Chevron 14"/>
            <p:cNvSpPr/>
            <p:nvPr/>
          </p:nvSpPr>
          <p:spPr>
            <a:xfrm>
              <a:off x="107504" y="2744924"/>
              <a:ext cx="8892988" cy="828092"/>
            </a:xfrm>
            <a:prstGeom prst="chevron">
              <a:avLst>
                <a:gd name="adj" fmla="val 36242"/>
              </a:avLst>
            </a:prstGeom>
            <a:gradFill flip="none" rotWithShape="1">
              <a:gsLst>
                <a:gs pos="42000">
                  <a:srgbClr val="0BA4E2"/>
                </a:gs>
                <a:gs pos="50000">
                  <a:srgbClr val="0BA4E2">
                    <a:tint val="44500"/>
                    <a:satMod val="160000"/>
                  </a:srgbClr>
                </a:gs>
                <a:gs pos="100000">
                  <a:srgbClr val="0BA4E2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rgbClr val="0BA4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03548" y="2744924"/>
              <a:ext cx="8136904" cy="82809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92500" lnSpcReduction="20000"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rebuchet MS" pitchFamily="34" charset="0"/>
                </a:rPr>
                <a:t>Process Development</a:t>
              </a:r>
            </a:p>
            <a:p>
              <a:pPr algn="ctr"/>
              <a:r>
                <a:rPr lang="en-US" sz="2300" b="1" dirty="0" smtClean="0">
                  <a:solidFill>
                    <a:schemeClr val="bg1"/>
                  </a:solidFill>
                  <a:latin typeface="Trebuchet MS" pitchFamily="34" charset="0"/>
                </a:rPr>
                <a:t>Front-end engineering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07504" y="2924944"/>
            <a:ext cx="8892988" cy="1764196"/>
            <a:chOff x="107504" y="4329100"/>
            <a:chExt cx="8892988" cy="1764196"/>
          </a:xfrm>
        </p:grpSpPr>
        <p:sp>
          <p:nvSpPr>
            <p:cNvPr id="18" name="Chevron 17"/>
            <p:cNvSpPr/>
            <p:nvPr/>
          </p:nvSpPr>
          <p:spPr>
            <a:xfrm>
              <a:off x="107504" y="4347102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59532" y="4329100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rebuchet MS" pitchFamily="34" charset="0"/>
                </a:rPr>
                <a:t>Research of missing data</a:t>
              </a:r>
              <a:endParaRPr lang="en-US" sz="1600" b="1" dirty="0" smtClean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107504" y="4642335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59532" y="4624333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smtClean="0">
                  <a:solidFill>
                    <a:schemeClr val="bg1"/>
                  </a:solidFill>
                  <a:latin typeface="Trebuchet MS" pitchFamily="34" charset="0"/>
                </a:rPr>
                <a:t>Thermodynamic models</a:t>
              </a:r>
            </a:p>
          </p:txBody>
        </p:sp>
        <p:sp>
          <p:nvSpPr>
            <p:cNvPr id="22" name="Chevron 21"/>
            <p:cNvSpPr/>
            <p:nvPr/>
          </p:nvSpPr>
          <p:spPr>
            <a:xfrm>
              <a:off x="107504" y="4937568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59532" y="4919566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smtClean="0">
                  <a:solidFill>
                    <a:schemeClr val="bg1"/>
                  </a:solidFill>
                  <a:latin typeface="Trebuchet MS" pitchFamily="34" charset="0"/>
                </a:rPr>
                <a:t>Parameters fitting</a:t>
              </a:r>
            </a:p>
          </p:txBody>
        </p:sp>
        <p:sp>
          <p:nvSpPr>
            <p:cNvPr id="24" name="Chevron 23"/>
            <p:cNvSpPr/>
            <p:nvPr/>
          </p:nvSpPr>
          <p:spPr>
            <a:xfrm>
              <a:off x="107504" y="5232801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59532" y="5214799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smtClean="0">
                  <a:solidFill>
                    <a:schemeClr val="bg1"/>
                  </a:solidFill>
                  <a:latin typeface="Trebuchet MS" pitchFamily="34" charset="0"/>
                </a:rPr>
                <a:t>Kinetic models</a:t>
              </a:r>
            </a:p>
          </p:txBody>
        </p:sp>
        <p:sp>
          <p:nvSpPr>
            <p:cNvPr id="26" name="Chevron 25"/>
            <p:cNvSpPr/>
            <p:nvPr/>
          </p:nvSpPr>
          <p:spPr>
            <a:xfrm>
              <a:off x="107504" y="5528034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59532" y="5510032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smtClean="0">
                  <a:solidFill>
                    <a:schemeClr val="bg1"/>
                  </a:solidFill>
                  <a:latin typeface="Trebuchet MS" pitchFamily="34" charset="0"/>
                </a:rPr>
                <a:t>Physical phenomenon study</a:t>
              </a:r>
            </a:p>
          </p:txBody>
        </p:sp>
        <p:sp>
          <p:nvSpPr>
            <p:cNvPr id="28" name="Chevron 27"/>
            <p:cNvSpPr/>
            <p:nvPr/>
          </p:nvSpPr>
          <p:spPr>
            <a:xfrm>
              <a:off x="107504" y="5823266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59532" y="5805264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smtClean="0">
                  <a:solidFill>
                    <a:schemeClr val="bg1"/>
                  </a:solidFill>
                  <a:latin typeface="Trebuchet MS" pitchFamily="34" charset="0"/>
                </a:rPr>
                <a:t>Experimental tests management</a:t>
              </a:r>
            </a:p>
          </p:txBody>
        </p:sp>
        <p:sp>
          <p:nvSpPr>
            <p:cNvPr id="30" name="Chevron 29"/>
            <p:cNvSpPr/>
            <p:nvPr/>
          </p:nvSpPr>
          <p:spPr>
            <a:xfrm>
              <a:off x="3060340" y="4347102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311860" y="4329100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rebuchet MS" pitchFamily="34" charset="0"/>
                </a:rPr>
                <a:t>Process study and analysis</a:t>
              </a:r>
              <a:endParaRPr lang="en-US" sz="1600" b="1" dirty="0" smtClean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3060340" y="4642335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311860" y="4624333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rebuchet MS" pitchFamily="34" charset="0"/>
                </a:rPr>
                <a:t>Batch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Trebuchet MS" pitchFamily="34" charset="0"/>
                </a:rPr>
                <a:t>vs</a:t>
              </a:r>
              <a:r>
                <a:rPr lang="en-US" sz="1400" b="1" dirty="0" smtClean="0">
                  <a:solidFill>
                    <a:schemeClr val="bg1"/>
                  </a:solidFill>
                  <a:latin typeface="Trebuchet MS" pitchFamily="34" charset="0"/>
                </a:rPr>
                <a:t> continuous</a:t>
              </a:r>
            </a:p>
          </p:txBody>
        </p:sp>
        <p:sp>
          <p:nvSpPr>
            <p:cNvPr id="34" name="Chevron 33"/>
            <p:cNvSpPr/>
            <p:nvPr/>
          </p:nvSpPr>
          <p:spPr>
            <a:xfrm>
              <a:off x="3060340" y="4937568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311860" y="4919566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rebuchet MS" pitchFamily="34" charset="0"/>
                </a:rPr>
                <a:t>Cost estimation</a:t>
              </a:r>
            </a:p>
          </p:txBody>
        </p:sp>
        <p:sp>
          <p:nvSpPr>
            <p:cNvPr id="36" name="Chevron 35"/>
            <p:cNvSpPr/>
            <p:nvPr/>
          </p:nvSpPr>
          <p:spPr>
            <a:xfrm>
              <a:off x="3060340" y="5232801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3311860" y="5214799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rebuchet MS" pitchFamily="34" charset="0"/>
                </a:rPr>
                <a:t>Equipment sizing</a:t>
              </a:r>
            </a:p>
          </p:txBody>
        </p:sp>
        <p:sp>
          <p:nvSpPr>
            <p:cNvPr id="38" name="Chevron 37"/>
            <p:cNvSpPr/>
            <p:nvPr/>
          </p:nvSpPr>
          <p:spPr>
            <a:xfrm>
              <a:off x="3060340" y="5528034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311860" y="5510032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smtClean="0">
                  <a:solidFill>
                    <a:schemeClr val="bg1"/>
                  </a:solidFill>
                  <a:latin typeface="Trebuchet MS" pitchFamily="34" charset="0"/>
                </a:rPr>
                <a:t>Scale-Up</a:t>
              </a:r>
            </a:p>
          </p:txBody>
        </p:sp>
        <p:sp>
          <p:nvSpPr>
            <p:cNvPr id="40" name="Chevron 39"/>
            <p:cNvSpPr/>
            <p:nvPr/>
          </p:nvSpPr>
          <p:spPr>
            <a:xfrm>
              <a:off x="3060340" y="5823266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311860" y="5805264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rebuchet MS" pitchFamily="34" charset="0"/>
                </a:rPr>
                <a:t>Operating limits</a:t>
              </a:r>
            </a:p>
          </p:txBody>
        </p:sp>
        <p:sp>
          <p:nvSpPr>
            <p:cNvPr id="42" name="Chevron 41"/>
            <p:cNvSpPr/>
            <p:nvPr/>
          </p:nvSpPr>
          <p:spPr>
            <a:xfrm>
              <a:off x="6012668" y="4347102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264188" y="4329100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rebuchet MS" pitchFamily="34" charset="0"/>
                </a:rPr>
                <a:t>Operating optimization</a:t>
              </a:r>
              <a:endParaRPr lang="en-US" sz="1600" b="1" dirty="0" smtClean="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4" name="Chevron 43"/>
            <p:cNvSpPr/>
            <p:nvPr/>
          </p:nvSpPr>
          <p:spPr>
            <a:xfrm>
              <a:off x="6012668" y="4642335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264188" y="4624333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rebuchet MS" pitchFamily="34" charset="0"/>
                </a:rPr>
                <a:t>Units debottlenecking</a:t>
              </a:r>
            </a:p>
          </p:txBody>
        </p:sp>
        <p:sp>
          <p:nvSpPr>
            <p:cNvPr id="46" name="Chevron 45"/>
            <p:cNvSpPr/>
            <p:nvPr/>
          </p:nvSpPr>
          <p:spPr>
            <a:xfrm>
              <a:off x="6012668" y="4937568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264188" y="4919566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rebuchet MS" pitchFamily="34" charset="0"/>
                </a:rPr>
                <a:t>"On-line" optimization</a:t>
              </a:r>
            </a:p>
          </p:txBody>
        </p:sp>
        <p:sp>
          <p:nvSpPr>
            <p:cNvPr id="48" name="Chevron 47"/>
            <p:cNvSpPr/>
            <p:nvPr/>
          </p:nvSpPr>
          <p:spPr>
            <a:xfrm>
              <a:off x="6012668" y="5232801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264188" y="5214799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rebuchet MS" pitchFamily="34" charset="0"/>
                </a:rPr>
                <a:t>Dynamic simulation</a:t>
              </a:r>
            </a:p>
          </p:txBody>
        </p:sp>
        <p:sp>
          <p:nvSpPr>
            <p:cNvPr id="50" name="Chevron 49"/>
            <p:cNvSpPr/>
            <p:nvPr/>
          </p:nvSpPr>
          <p:spPr>
            <a:xfrm>
              <a:off x="6012668" y="5528034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264188" y="5510032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Trebuchet MS" pitchFamily="34" charset="0"/>
                </a:rPr>
                <a:t>Process safety</a:t>
              </a:r>
            </a:p>
          </p:txBody>
        </p:sp>
        <p:sp>
          <p:nvSpPr>
            <p:cNvPr id="52" name="Chevron 51"/>
            <p:cNvSpPr/>
            <p:nvPr/>
          </p:nvSpPr>
          <p:spPr>
            <a:xfrm>
              <a:off x="6012668" y="5823266"/>
              <a:ext cx="2987824" cy="252028"/>
            </a:xfrm>
            <a:prstGeom prst="chevron">
              <a:avLst>
                <a:gd name="adj" fmla="val 3624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6264188" y="5805264"/>
              <a:ext cx="2484276" cy="2880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smtClean="0">
                  <a:solidFill>
                    <a:schemeClr val="bg1"/>
                  </a:solidFill>
                  <a:latin typeface="Trebuchet MS" pitchFamily="34" charset="0"/>
                </a:rPr>
                <a:t>Etc…</a:t>
              </a: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15542"/>
            <a:ext cx="1344990" cy="134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5420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81354" y="1121505"/>
            <a:ext cx="8862646" cy="497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85" tIns="41742" rIns="83485" bIns="41742">
            <a:spAutoFit/>
          </a:bodyPr>
          <a:lstStyle/>
          <a:p>
            <a:pPr marL="440614" indent="-440614">
              <a:lnSpc>
                <a:spcPct val="90000"/>
              </a:lnSpc>
              <a:spcBef>
                <a:spcPts val="1200"/>
              </a:spcBef>
              <a:buSzPct val="13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Design of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deethanizer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and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demethanizer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columns </a:t>
            </a:r>
          </a:p>
          <a:p>
            <a:pPr marL="440614" indent="-440614">
              <a:lnSpc>
                <a:spcPct val="90000"/>
              </a:lnSpc>
              <a:spcBef>
                <a:spcPts val="1200"/>
              </a:spcBef>
              <a:buSzPct val="13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Analysis and design of a solvent recovery unit</a:t>
            </a:r>
          </a:p>
          <a:p>
            <a:pPr marL="440614" indent="-440614">
              <a:lnSpc>
                <a:spcPct val="90000"/>
              </a:lnSpc>
              <a:spcBef>
                <a:spcPts val="1200"/>
              </a:spcBef>
              <a:buSzPct val="13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Modeling and design of an atmospheric distillation tower</a:t>
            </a:r>
          </a:p>
          <a:p>
            <a:pPr marL="440614" indent="-440614">
              <a:lnSpc>
                <a:spcPct val="90000"/>
              </a:lnSpc>
              <a:spcBef>
                <a:spcPts val="1200"/>
              </a:spcBef>
              <a:buSzPct val="13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Real-time dynamic simulation of an Acetone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Cyanhydrin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 plant in order to optimize the operation</a:t>
            </a:r>
          </a:p>
          <a:p>
            <a:pPr marL="440614" indent="-440614">
              <a:lnSpc>
                <a:spcPct val="90000"/>
              </a:lnSpc>
              <a:spcBef>
                <a:spcPts val="1200"/>
              </a:spcBef>
              <a:buSzPct val="13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Heat integration analysis of the heat exchanger train of a refinery</a:t>
            </a:r>
          </a:p>
          <a:p>
            <a:pPr marL="440614" indent="-440614">
              <a:lnSpc>
                <a:spcPct val="90000"/>
              </a:lnSpc>
              <a:spcBef>
                <a:spcPts val="1200"/>
              </a:spcBef>
              <a:buSzPct val="13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Thermal runaway simulation of a batch reactor in order to analyze the safety parameters </a:t>
            </a:r>
          </a:p>
          <a:p>
            <a:pPr marL="440614" indent="-440614">
              <a:lnSpc>
                <a:spcPct val="90000"/>
              </a:lnSpc>
              <a:spcBef>
                <a:spcPts val="1200"/>
              </a:spcBef>
              <a:buSzPct val="13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Design by simulation of a ethyl lactate recovery distillation unit</a:t>
            </a:r>
          </a:p>
          <a:p>
            <a:pPr marL="440614" indent="-440614">
              <a:lnSpc>
                <a:spcPct val="90000"/>
              </a:lnSpc>
              <a:spcBef>
                <a:spcPts val="1200"/>
              </a:spcBef>
              <a:buSzPct val="13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Process book for a high purity carbonates production unit</a:t>
            </a:r>
          </a:p>
          <a:p>
            <a:pPr marL="440614" indent="-440614">
              <a:lnSpc>
                <a:spcPct val="90000"/>
              </a:lnSpc>
              <a:spcBef>
                <a:spcPts val="1200"/>
              </a:spcBef>
              <a:buSzPct val="130000"/>
              <a:buBlip>
                <a:blip r:embed="rId3"/>
              </a:buBlip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Design by simulation of an ammonia plant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0"/>
            <a:ext cx="7715200" cy="9087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Some examples of process studies…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1723182" cy="11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14018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6"/>
          <p:cNvSpPr txBox="1">
            <a:spLocks noChangeArrowheads="1"/>
          </p:cNvSpPr>
          <p:nvPr/>
        </p:nvSpPr>
        <p:spPr bwMode="auto">
          <a:xfrm>
            <a:off x="70338" y="1328738"/>
            <a:ext cx="8932985" cy="440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85" tIns="41742" rIns="83485" bIns="41742">
            <a:spAutoFit/>
          </a:bodyPr>
          <a:lstStyle/>
          <a:p>
            <a:pPr marL="440614" indent="-440614">
              <a:lnSpc>
                <a:spcPct val="90000"/>
              </a:lnSpc>
              <a:spcBef>
                <a:spcPct val="60000"/>
              </a:spcBef>
              <a:buSzPct val="130000"/>
              <a:buBlip>
                <a:blip r:embed="rId3"/>
              </a:buBlip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Model building, tuning and validation</a:t>
            </a:r>
          </a:p>
          <a:p>
            <a:pPr marL="440614" indent="-440614">
              <a:lnSpc>
                <a:spcPct val="90000"/>
              </a:lnSpc>
              <a:spcBef>
                <a:spcPct val="60000"/>
              </a:spcBef>
              <a:buSzPct val="130000"/>
              <a:buBlip>
                <a:blip r:embed="rId3"/>
              </a:buBlip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Customized model interfaces</a:t>
            </a:r>
          </a:p>
          <a:p>
            <a:pPr marL="440614" indent="-440614">
              <a:lnSpc>
                <a:spcPct val="90000"/>
              </a:lnSpc>
              <a:spcBef>
                <a:spcPct val="60000"/>
              </a:spcBef>
              <a:buSzPct val="130000"/>
              <a:buBlip>
                <a:blip r:embed="rId3"/>
              </a:buBlip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ProSim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software functionalities enhancement</a:t>
            </a:r>
          </a:p>
          <a:p>
            <a:pPr marL="440614" indent="-440614">
              <a:lnSpc>
                <a:spcPct val="90000"/>
              </a:lnSpc>
              <a:spcBef>
                <a:spcPct val="60000"/>
              </a:spcBef>
              <a:buSzPct val="130000"/>
              <a:buBlip>
                <a:blip r:embed="rId3"/>
              </a:buBlip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Integration of proprietary unit operations or user defined thermodynamic models in ProSim </a:t>
            </a:r>
            <a:r>
              <a:rPr lang="en-US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sw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440614" indent="-440614">
              <a:lnSpc>
                <a:spcPct val="90000"/>
              </a:lnSpc>
              <a:spcBef>
                <a:spcPct val="60000"/>
              </a:spcBef>
              <a:buSzPct val="130000"/>
              <a:buBlip>
                <a:blip r:embed="rId3"/>
              </a:buBlip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Conversion of competitor models to ProSim products</a:t>
            </a:r>
          </a:p>
          <a:p>
            <a:pPr marL="440614" indent="-440614">
              <a:lnSpc>
                <a:spcPct val="90000"/>
              </a:lnSpc>
              <a:spcBef>
                <a:spcPct val="60000"/>
              </a:spcBef>
              <a:buSzPct val="130000"/>
              <a:buBlip>
                <a:blip r:embed="rId3"/>
              </a:buBlip>
            </a:pPr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Transfer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of simulation results to other applications</a:t>
            </a:r>
          </a:p>
          <a:p>
            <a:pPr marL="440614" indent="-440614">
              <a:lnSpc>
                <a:spcPct val="90000"/>
              </a:lnSpc>
              <a:spcBef>
                <a:spcPct val="60000"/>
              </a:spcBef>
              <a:buSzPct val="130000"/>
              <a:buBlip>
                <a:blip r:embed="rId3"/>
              </a:buBlip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etc…</a:t>
            </a:r>
          </a:p>
        </p:txBody>
      </p:sp>
      <p:sp>
        <p:nvSpPr>
          <p:cNvPr id="532483" name="Rectangle 1027"/>
          <p:cNvSpPr>
            <a:spLocks noChangeArrowheads="1"/>
          </p:cNvSpPr>
          <p:nvPr/>
        </p:nvSpPr>
        <p:spPr bwMode="auto">
          <a:xfrm>
            <a:off x="422031" y="5623560"/>
            <a:ext cx="8299938" cy="42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64" tIns="42033" rIns="84064" bIns="42033">
            <a:spAutoFit/>
          </a:bodyPr>
          <a:lstStyle/>
          <a:p>
            <a:pPr algn="ctr" defTabSz="695706">
              <a:spcBef>
                <a:spcPct val="50000"/>
              </a:spcBef>
              <a:buFont typeface="Wingdings" pitchFamily="2" charset="2"/>
              <a:buChar char="ð"/>
            </a:pPr>
            <a:r>
              <a:rPr lang="en-US" sz="2200" b="1" i="1" dirty="0">
                <a:solidFill>
                  <a:srgbClr val="0BA4E2"/>
                </a:solidFill>
              </a:rPr>
              <a:t> </a:t>
            </a:r>
            <a:r>
              <a:rPr lang="en-US" sz="2200" b="1" i="1" dirty="0" smtClean="0">
                <a:solidFill>
                  <a:srgbClr val="0BA4E2"/>
                </a:solidFill>
              </a:rPr>
              <a:t>Get what you need</a:t>
            </a:r>
            <a:endParaRPr lang="en-US" sz="2200" b="1" i="1" dirty="0">
              <a:solidFill>
                <a:srgbClr val="0BA4E2"/>
              </a:solidFill>
            </a:endParaRPr>
          </a:p>
        </p:txBody>
      </p:sp>
      <p:sp>
        <p:nvSpPr>
          <p:cNvPr id="29700" name="Rectangle 1028"/>
          <p:cNvSpPr>
            <a:spLocks noChangeArrowheads="1"/>
          </p:cNvSpPr>
          <p:nvPr/>
        </p:nvSpPr>
        <p:spPr bwMode="auto">
          <a:xfrm>
            <a:off x="468000" y="0"/>
            <a:ext cx="8229600" cy="10999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3457" tIns="41729" rIns="83457" bIns="41729">
            <a:spAutoFit/>
          </a:bodyPr>
          <a:lstStyle/>
          <a:p>
            <a:pPr marL="440614" indent="-440614" defTabSz="931957"/>
            <a:r>
              <a:rPr lang="en-US" sz="3200" b="1" dirty="0">
                <a:solidFill>
                  <a:schemeClr val="bg1"/>
                </a:solidFill>
                <a:latin typeface="Trebuchet MS" pitchFamily="34" charset="0"/>
              </a:rPr>
              <a:t>3- Application implementation &amp;</a:t>
            </a:r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rebuchet MS" pitchFamily="34" charset="0"/>
              </a:rPr>
              <a:t>software extensions</a:t>
            </a:r>
          </a:p>
        </p:txBody>
      </p:sp>
      <p:pic>
        <p:nvPicPr>
          <p:cNvPr id="29701" name="Picture 1029" descr="j02851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220" y="1097280"/>
            <a:ext cx="1780442" cy="11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37329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83877" y="2263140"/>
            <a:ext cx="3094892" cy="3223260"/>
            <a:chOff x="1968" y="1584"/>
            <a:chExt cx="2112" cy="2256"/>
          </a:xfrm>
        </p:grpSpPr>
        <p:sp>
          <p:nvSpPr>
            <p:cNvPr id="30730" name="Rectangle 3"/>
            <p:cNvSpPr>
              <a:spLocks noChangeArrowheads="1"/>
            </p:cNvSpPr>
            <p:nvPr/>
          </p:nvSpPr>
          <p:spPr bwMode="auto">
            <a:xfrm>
              <a:off x="1968" y="1584"/>
              <a:ext cx="211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250" tIns="47625" rIns="95250" bIns="47625"/>
            <a:lstStyle/>
            <a:p>
              <a:pPr marL="313068" indent="-313068" algn="ctr" defTabSz="695706">
                <a:spcBef>
                  <a:spcPct val="20000"/>
                </a:spcBef>
                <a:buBlip>
                  <a:blip r:embed="rId3"/>
                </a:buBlip>
              </a:pPr>
              <a:r>
                <a:rPr lang="en-US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itchFamily="34" charset="0"/>
                </a:rPr>
                <a:t>Development of a software for operators training</a:t>
              </a:r>
            </a:p>
            <a:p>
              <a:pPr marL="313068" indent="-313068" algn="ctr" defTabSz="695706">
                <a:spcBef>
                  <a:spcPct val="20000"/>
                </a:spcBef>
                <a:buBlip>
                  <a:blip r:embed="rId4"/>
                </a:buBlip>
              </a:pPr>
              <a:endPara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747884" lvl="1" indent="-260890" algn="ctr" defTabSz="695706">
                <a:spcBef>
                  <a:spcPct val="20000"/>
                </a:spcBef>
              </a:pPr>
              <a:r>
                <a:rPr 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		                        				</a:t>
              </a:r>
            </a:p>
          </p:txBody>
        </p:sp>
        <p:pic>
          <p:nvPicPr>
            <p:cNvPr id="3073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2" y="2367"/>
              <a:ext cx="1968" cy="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38092" y="1988820"/>
            <a:ext cx="3376246" cy="3909060"/>
            <a:chOff x="3984" y="1392"/>
            <a:chExt cx="2304" cy="2736"/>
          </a:xfrm>
        </p:grpSpPr>
        <p:pic>
          <p:nvPicPr>
            <p:cNvPr id="3072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24" y="2652"/>
              <a:ext cx="1968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9" name="Rectangle 7"/>
            <p:cNvSpPr>
              <a:spLocks noChangeArrowheads="1"/>
            </p:cNvSpPr>
            <p:nvPr/>
          </p:nvSpPr>
          <p:spPr bwMode="auto">
            <a:xfrm>
              <a:off x="3984" y="1392"/>
              <a:ext cx="230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250" tIns="47625" rIns="95250" bIns="47625"/>
            <a:lstStyle/>
            <a:p>
              <a:pPr marL="313068" indent="-313068" algn="ctr" defTabSz="695706">
                <a:spcBef>
                  <a:spcPct val="20000"/>
                </a:spcBef>
                <a:buBlip>
                  <a:blip r:embed="rId3"/>
                </a:buBlip>
              </a:pPr>
              <a:r>
                <a:rPr lang="en-US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itchFamily="34" charset="0"/>
                </a:rPr>
                <a:t>Development of a software for calculation and selection of heat-exchangers</a:t>
              </a:r>
            </a:p>
            <a:p>
              <a:pPr marL="747884" lvl="1" indent="-260890" algn="ctr" defTabSz="695706">
                <a:spcBef>
                  <a:spcPct val="20000"/>
                </a:spcBef>
              </a:pPr>
              <a:r>
                <a:rPr 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		                        				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40677" y="1714500"/>
            <a:ext cx="3094892" cy="3360420"/>
            <a:chOff x="-96" y="1200"/>
            <a:chExt cx="2112" cy="2352"/>
          </a:xfrm>
        </p:grpSpPr>
        <p:pic>
          <p:nvPicPr>
            <p:cNvPr id="30726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" y="1200"/>
              <a:ext cx="1872" cy="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7" name="Rectangle 10"/>
            <p:cNvSpPr>
              <a:spLocks noChangeArrowheads="1"/>
            </p:cNvSpPr>
            <p:nvPr/>
          </p:nvSpPr>
          <p:spPr bwMode="auto">
            <a:xfrm>
              <a:off x="-96" y="3120"/>
              <a:ext cx="211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250" tIns="47625" rIns="95250" bIns="47625"/>
            <a:lstStyle/>
            <a:p>
              <a:pPr marL="313068" indent="-313068" algn="ctr" defTabSz="695706">
                <a:spcBef>
                  <a:spcPct val="20000"/>
                </a:spcBef>
                <a:buBlip>
                  <a:blip r:embed="rId3"/>
                </a:buBlip>
              </a:pPr>
              <a:r>
                <a:rPr lang="en-US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itchFamily="34" charset="0"/>
                </a:rPr>
                <a:t>Development of a software for the management of gas capacities filling</a:t>
              </a:r>
            </a:p>
            <a:p>
              <a:pPr marL="313068" indent="-313068" algn="ctr" defTabSz="695706">
                <a:spcBef>
                  <a:spcPct val="20000"/>
                </a:spcBef>
                <a:buBlip>
                  <a:blip r:embed="rId4"/>
                </a:buBlip>
              </a:pPr>
              <a:endPara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747884" lvl="1" indent="-260890" algn="ctr" defTabSz="695706">
                <a:spcBef>
                  <a:spcPct val="20000"/>
                </a:spcBef>
              </a:pPr>
              <a:r>
                <a:rPr lang="en-US" sz="21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		                        				</a:t>
              </a:r>
            </a:p>
          </p:txBody>
        </p:sp>
      </p:grp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467999" y="0"/>
            <a:ext cx="8676001" cy="10999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57" tIns="41729" rIns="83457" bIns="41729">
            <a:spAutoFit/>
          </a:bodyPr>
          <a:lstStyle/>
          <a:p>
            <a:pPr marL="440614" indent="-440614" defTabSz="931957">
              <a:tabLst>
                <a:tab pos="0" algn="l"/>
              </a:tabLst>
            </a:pPr>
            <a:r>
              <a:rPr lang="en-US" sz="3200" b="1" dirty="0">
                <a:solidFill>
                  <a:schemeClr val="bg1"/>
                </a:solidFill>
                <a:latin typeface="Trebuchet MS" pitchFamily="34" charset="0"/>
              </a:rPr>
              <a:t>4- Specific software application development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13455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Stephane Dechelotte\Application Data\Microsoft\Media Catalog\Downloaded Clips\cl7e\j0316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4862" y="1097280"/>
            <a:ext cx="1828800" cy="117443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1015" y="1767364"/>
            <a:ext cx="8862646" cy="349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85" tIns="41742" rIns="83485" bIns="41742">
            <a:spAutoFit/>
          </a:bodyPr>
          <a:lstStyle/>
          <a:p>
            <a:pPr marL="440614" indent="-440614">
              <a:lnSpc>
                <a:spcPct val="90000"/>
              </a:lnSpc>
              <a:spcBef>
                <a:spcPct val="60000"/>
              </a:spcBef>
              <a:buSzPct val="130000"/>
              <a:buBlip>
                <a:blip r:embed="rId4"/>
              </a:buBlip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Audit and revamping of "internal" codes</a:t>
            </a:r>
          </a:p>
          <a:p>
            <a:pPr marL="440614" indent="-440614">
              <a:lnSpc>
                <a:spcPct val="90000"/>
              </a:lnSpc>
              <a:spcBef>
                <a:spcPct val="60000"/>
              </a:spcBef>
              <a:buSzPct val="130000"/>
              <a:buBlip>
                <a:blip r:embed="rId4"/>
              </a:buBlip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Implementation of codes in new environments</a:t>
            </a:r>
          </a:p>
          <a:p>
            <a:pPr marL="440614" indent="-440614">
              <a:lnSpc>
                <a:spcPct val="90000"/>
              </a:lnSpc>
              <a:spcBef>
                <a:spcPct val="60000"/>
              </a:spcBef>
              <a:buSzPct val="130000"/>
              <a:buBlip>
                <a:blip r:embed="rId4"/>
              </a:buBlip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CAPE-OPEN standards compatibility</a:t>
            </a:r>
          </a:p>
          <a:p>
            <a:pPr marL="440614" indent="-440614">
              <a:lnSpc>
                <a:spcPct val="90000"/>
              </a:lnSpc>
              <a:spcBef>
                <a:spcPct val="60000"/>
              </a:spcBef>
              <a:buSzPct val="130000"/>
              <a:buBlip>
                <a:blip r:embed="rId4"/>
              </a:buBlip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Improvement of numerical methods</a:t>
            </a:r>
          </a:p>
          <a:p>
            <a:pPr marL="440614" indent="-440614">
              <a:lnSpc>
                <a:spcPct val="90000"/>
              </a:lnSpc>
              <a:spcBef>
                <a:spcPct val="60000"/>
              </a:spcBef>
              <a:buSzPct val="130000"/>
              <a:buBlip>
                <a:blip r:embed="rId4"/>
              </a:buBlip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Development of new Graphical User Interfaces</a:t>
            </a:r>
          </a:p>
          <a:p>
            <a:pPr marL="440614" indent="-440614">
              <a:lnSpc>
                <a:spcPct val="90000"/>
              </a:lnSpc>
              <a:spcBef>
                <a:spcPct val="60000"/>
              </a:spcBef>
              <a:buSzPct val="130000"/>
              <a:buBlip>
                <a:blip r:embed="rId4"/>
              </a:buBlip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etc…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8000" y="187988"/>
            <a:ext cx="8676000" cy="576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57" tIns="41729" rIns="83457" bIns="41729">
            <a:spAutoFit/>
          </a:bodyPr>
          <a:lstStyle/>
          <a:p>
            <a:pPr marL="440614" indent="-440614" defTabSz="931957"/>
            <a:r>
              <a:rPr lang="en-US" sz="3200" b="1" dirty="0">
                <a:solidFill>
                  <a:schemeClr val="bg1"/>
                </a:solidFill>
                <a:latin typeface="Trebuchet MS" pitchFamily="34" charset="0"/>
              </a:rPr>
              <a:t>5- Support and maintenance of legacy codes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dirty="0" smtClean="0"/>
              <a:t>ASPO </a:t>
            </a:r>
            <a:r>
              <a:rPr lang="fr-FR" i="1" dirty="0" err="1" smtClean="0"/>
              <a:t>Seminar</a:t>
            </a:r>
            <a:r>
              <a:rPr lang="fr-FR" i="1" dirty="0" smtClean="0"/>
              <a:t> – </a:t>
            </a:r>
            <a:r>
              <a:rPr lang="fr-FR" i="1" dirty="0" err="1" smtClean="0"/>
              <a:t>Nov</a:t>
            </a:r>
            <a:r>
              <a:rPr lang="fr-FR" i="1" dirty="0" smtClean="0"/>
              <a:t> 26th 2013 – Joëlle </a:t>
            </a:r>
            <a:r>
              <a:rPr lang="fr-FR" i="1" dirty="0" err="1" smtClean="0"/>
              <a:t>Torta</a:t>
            </a:r>
            <a:r>
              <a:rPr lang="fr-FR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10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Your </a:t>
            </a:r>
            <a:r>
              <a:rPr lang="en-US" dirty="0"/>
              <a:t>specificity is our priority </a:t>
            </a:r>
            <a:br>
              <a:rPr lang="en-US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Flexible software solutions that can be fitted to your activity</a:t>
            </a:r>
          </a:p>
          <a:p>
            <a:pPr lvl="1"/>
            <a:r>
              <a:rPr lang="en-US" dirty="0" smtClean="0"/>
              <a:t>Add your knowledge</a:t>
            </a:r>
          </a:p>
          <a:p>
            <a:pPr lvl="1"/>
            <a:r>
              <a:rPr lang="en-US" dirty="0" smtClean="0"/>
              <a:t>Adapt it to fit your needs</a:t>
            </a:r>
          </a:p>
          <a:p>
            <a:pPr lvl="1"/>
            <a:r>
              <a:rPr lang="en-US" dirty="0" smtClean="0"/>
              <a:t>Ask for only what you’ll really use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Flexible licensing </a:t>
            </a:r>
            <a:r>
              <a:rPr lang="en-US" b="1" dirty="0"/>
              <a:t>policy to match with your specific </a:t>
            </a:r>
            <a:r>
              <a:rPr lang="en-US" b="1" dirty="0" smtClean="0"/>
              <a:t>projects</a:t>
            </a:r>
          </a:p>
          <a:p>
            <a:pPr lvl="1"/>
            <a:r>
              <a:rPr lang="en-US" dirty="0" smtClean="0"/>
              <a:t>Adapted licensing periods</a:t>
            </a:r>
          </a:p>
          <a:p>
            <a:pPr lvl="1"/>
            <a:r>
              <a:rPr lang="en-US" dirty="0" smtClean="0"/>
              <a:t>Evolving agreements</a:t>
            </a:r>
          </a:p>
          <a:p>
            <a:pPr lvl="1"/>
            <a:r>
              <a:rPr lang="en-US" dirty="0" smtClean="0"/>
              <a:t>Supporting academic research and education</a:t>
            </a:r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72816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www.prosim.net/bibliotheque/Image/Programme-academique/Fotolia_18320111_M_147x2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65" y="4077072"/>
            <a:ext cx="1255832" cy="18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dirty="0" smtClean="0"/>
              <a:t>ASPO Seminar – Nov 26th 2013 – Joëlle Torta</a:t>
            </a:r>
            <a:r>
              <a:rPr lang="pt-BR" dirty="0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747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r>
              <a:rPr lang="fr-FR" dirty="0" smtClean="0"/>
              <a:t> of expertise to serve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defTabSz="695706">
              <a:lnSpc>
                <a:spcPct val="90000"/>
              </a:lnSpc>
              <a:buBlip>
                <a:blip r:embed="rId2"/>
              </a:buBlip>
            </a:pPr>
            <a:r>
              <a:rPr lang="en-US" b="1" dirty="0" smtClean="0"/>
              <a:t>Process </a:t>
            </a:r>
            <a:r>
              <a:rPr lang="en-US" b="1" dirty="0"/>
              <a:t>engineering</a:t>
            </a:r>
            <a:endParaRPr lang="en-US" dirty="0"/>
          </a:p>
          <a:p>
            <a:pPr marL="703173" lvl="1" indent="-285750" defTabSz="695706">
              <a:lnSpc>
                <a:spcPct val="105000"/>
              </a:lnSpc>
              <a:buFont typeface="Arial" pitchFamily="34" charset="0"/>
              <a:buChar char="•"/>
            </a:pPr>
            <a:r>
              <a:rPr lang="en-US" dirty="0"/>
              <a:t>Process modeling, simulation and optimization</a:t>
            </a:r>
          </a:p>
          <a:p>
            <a:pPr marL="703173" lvl="1" indent="-285750" defTabSz="695706">
              <a:lnSpc>
                <a:spcPct val="105000"/>
              </a:lnSpc>
              <a:buFont typeface="Arial" pitchFamily="34" charset="0"/>
              <a:buChar char="•"/>
            </a:pPr>
            <a:r>
              <a:rPr lang="en-US" dirty="0"/>
              <a:t>Kinetic parameters fitting</a:t>
            </a:r>
          </a:p>
          <a:p>
            <a:pPr marL="703173" lvl="1" indent="-285750" defTabSz="695706">
              <a:lnSpc>
                <a:spcPct val="105000"/>
              </a:lnSpc>
              <a:buFont typeface="Arial" pitchFamily="34" charset="0"/>
              <a:buChar char="•"/>
            </a:pPr>
            <a:r>
              <a:rPr lang="en-US" dirty="0"/>
              <a:t>Equipment sizing and design</a:t>
            </a:r>
            <a:endParaRPr lang="en-US" b="1" dirty="0"/>
          </a:p>
          <a:p>
            <a:pPr marL="703173" lvl="1" indent="-285750" defTabSz="695706">
              <a:lnSpc>
                <a:spcPct val="105000"/>
              </a:lnSpc>
              <a:buFont typeface="Arial" pitchFamily="34" charset="0"/>
              <a:buChar char="•"/>
            </a:pPr>
            <a:r>
              <a:rPr lang="en-US" dirty="0"/>
              <a:t>Thermodynamic properties and phase </a:t>
            </a:r>
            <a:r>
              <a:rPr lang="en-US" dirty="0" err="1"/>
              <a:t>equilibria</a:t>
            </a:r>
            <a:r>
              <a:rPr lang="en-US" dirty="0"/>
              <a:t> calculations</a:t>
            </a:r>
          </a:p>
          <a:p>
            <a:pPr marL="703173" lvl="1" indent="-285750" defTabSz="695706">
              <a:lnSpc>
                <a:spcPct val="105000"/>
              </a:lnSpc>
              <a:buFont typeface="Arial" pitchFamily="34" charset="0"/>
              <a:buChar char="•"/>
            </a:pPr>
            <a:r>
              <a:rPr lang="en-US" dirty="0"/>
              <a:t>Energy integration and optimization</a:t>
            </a:r>
          </a:p>
          <a:p>
            <a:pPr marL="703173" lvl="1" indent="-285750" defTabSz="695706">
              <a:lnSpc>
                <a:spcPct val="105000"/>
              </a:lnSpc>
              <a:buFont typeface="Arial" pitchFamily="34" charset="0"/>
              <a:buChar char="•"/>
            </a:pPr>
            <a:r>
              <a:rPr lang="en-US" dirty="0"/>
              <a:t>Process data management</a:t>
            </a:r>
          </a:p>
          <a:p>
            <a:pPr marL="678313" lvl="1" indent="-260890" defTabSz="695706">
              <a:lnSpc>
                <a:spcPct val="95000"/>
              </a:lnSpc>
            </a:pPr>
            <a:endParaRPr lang="en-US" dirty="0"/>
          </a:p>
          <a:p>
            <a:pPr marL="342900" indent="-342900" defTabSz="695706">
              <a:lnSpc>
                <a:spcPct val="90000"/>
              </a:lnSpc>
              <a:buBlip>
                <a:blip r:embed="rId2"/>
              </a:buBlip>
            </a:pPr>
            <a:r>
              <a:rPr lang="en-US" sz="2200" b="1" dirty="0"/>
              <a:t> </a:t>
            </a:r>
            <a:r>
              <a:rPr lang="en-US" b="1" dirty="0" smtClean="0"/>
              <a:t>Software </a:t>
            </a:r>
            <a:r>
              <a:rPr lang="en-US" b="1" dirty="0"/>
              <a:t>development</a:t>
            </a:r>
          </a:p>
          <a:p>
            <a:pPr marL="703173" lvl="1" indent="-285750" defTabSz="695706">
              <a:lnSpc>
                <a:spcPct val="105000"/>
              </a:lnSpc>
              <a:buFont typeface="Arial" pitchFamily="34" charset="0"/>
              <a:buChar char="•"/>
            </a:pPr>
            <a:r>
              <a:rPr lang="en-US" dirty="0"/>
              <a:t>Graphical user interface</a:t>
            </a:r>
          </a:p>
          <a:p>
            <a:pPr marL="703173" lvl="1" indent="-285750" defTabSz="695706">
              <a:lnSpc>
                <a:spcPct val="105000"/>
              </a:lnSpc>
              <a:buFont typeface="Arial" pitchFamily="34" charset="0"/>
              <a:buChar char="•"/>
            </a:pPr>
            <a:r>
              <a:rPr lang="en-US" dirty="0"/>
              <a:t>Numerical methods</a:t>
            </a:r>
          </a:p>
          <a:p>
            <a:pPr defTabSz="695706">
              <a:lnSpc>
                <a:spcPct val="95000"/>
              </a:lnSpc>
              <a:buFont typeface="Wingdings" pitchFamily="2" charset="2"/>
              <a:buChar char="Ø"/>
            </a:pPr>
            <a:endParaRPr lang="en-US" dirty="0"/>
          </a:p>
          <a:p>
            <a:pPr marL="0" indent="0" defTabSz="695706">
              <a:lnSpc>
                <a:spcPct val="95000"/>
              </a:lnSpc>
              <a:buNone/>
            </a:pPr>
            <a:r>
              <a:rPr lang="en-US" dirty="0" smtClean="0">
                <a:solidFill>
                  <a:srgbClr val="0BA4E2"/>
                </a:solidFill>
              </a:rPr>
              <a:t>… constantly strengthened through cooperation with </a:t>
            </a:r>
            <a:r>
              <a:rPr lang="en-US" dirty="0">
                <a:solidFill>
                  <a:srgbClr val="0BA4E2"/>
                </a:solidFill>
              </a:rPr>
              <a:t>major players of the industry (Total, </a:t>
            </a:r>
            <a:r>
              <a:rPr lang="en-US" dirty="0" err="1">
                <a:solidFill>
                  <a:srgbClr val="0BA4E2"/>
                </a:solidFill>
              </a:rPr>
              <a:t>Arkema</a:t>
            </a:r>
            <a:r>
              <a:rPr lang="en-US" dirty="0">
                <a:solidFill>
                  <a:srgbClr val="0BA4E2"/>
                </a:solidFill>
              </a:rPr>
              <a:t>, IFP-</a:t>
            </a:r>
            <a:r>
              <a:rPr lang="en-US" dirty="0" err="1">
                <a:solidFill>
                  <a:srgbClr val="0BA4E2"/>
                </a:solidFill>
              </a:rPr>
              <a:t>Axens</a:t>
            </a:r>
            <a:r>
              <a:rPr lang="en-US" dirty="0">
                <a:solidFill>
                  <a:srgbClr val="0BA4E2"/>
                </a:solidFill>
              </a:rPr>
              <a:t>…) and recognized research centers</a:t>
            </a:r>
            <a:endParaRPr lang="fr-FR" dirty="0">
              <a:solidFill>
                <a:srgbClr val="0BA4E2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40968"/>
            <a:ext cx="2193681" cy="141017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716016" y="384605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fr-FR" sz="2000" dirty="0" smtClean="0">
              <a:solidFill>
                <a:srgbClr val="0BA4E2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812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347217"/>
            <a:ext cx="2009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5858" name="Rectangle 2"/>
          <p:cNvSpPr>
            <a:spLocks noChangeArrowheads="1"/>
          </p:cNvSpPr>
          <p:nvPr/>
        </p:nvSpPr>
        <p:spPr bwMode="auto">
          <a:xfrm>
            <a:off x="0" y="1127854"/>
            <a:ext cx="9144000" cy="23731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4064" tIns="42033" rIns="84064" bIns="42033"/>
          <a:lstStyle/>
          <a:p>
            <a:pPr marL="434816" indent="-434816" defTabSz="695706">
              <a:spcBef>
                <a:spcPct val="40000"/>
              </a:spcBef>
              <a:buBlip>
                <a:blip r:embed="rId4"/>
              </a:buBlip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Validated suite of software including unique solutions (ProSimPlus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HNO3, BatchReactor, </a:t>
            </a:r>
            <a:r>
              <a:rPr 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ProSec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,…)</a:t>
            </a:r>
          </a:p>
          <a:p>
            <a:pPr defTabSz="695706">
              <a:spcBef>
                <a:spcPct val="40000"/>
              </a:spcBef>
            </a:pP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434816" indent="-434816" defTabSz="695706">
              <a:spcBef>
                <a:spcPct val="40000"/>
              </a:spcBef>
              <a:buBlip>
                <a:blip r:embed="rId4"/>
              </a:buBlip>
            </a:pP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Recognized </a:t>
            </a: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quality of 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services</a:t>
            </a:r>
          </a:p>
          <a:p>
            <a:pPr marL="442913" defTabSz="695706">
              <a:spcBef>
                <a:spcPct val="40000"/>
              </a:spcBef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t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hanks to an experienced and passionate team</a:t>
            </a:r>
          </a:p>
          <a:p>
            <a:pPr marL="608743" lvl="1" defTabSz="695706">
              <a:lnSpc>
                <a:spcPct val="95000"/>
              </a:lnSpc>
              <a:spcBef>
                <a:spcPct val="30000"/>
              </a:spcBef>
              <a:buClr>
                <a:srgbClr val="0BA4E2"/>
              </a:buClr>
            </a:pP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434816" indent="-434816" defTabSz="695706">
              <a:spcBef>
                <a:spcPct val="40000"/>
              </a:spcBef>
              <a:buBlip>
                <a:blip r:embed="rId4"/>
              </a:buBlip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Continuously improved software to prepare the future</a:t>
            </a:r>
          </a:p>
          <a:p>
            <a:pPr marL="869633" lvl="1" indent="-260890" defTabSz="695706">
              <a:lnSpc>
                <a:spcPct val="95000"/>
              </a:lnSpc>
              <a:spcBef>
                <a:spcPct val="30000"/>
              </a:spcBef>
              <a:buClr>
                <a:srgbClr val="0BA4E2"/>
              </a:buClr>
              <a:buFont typeface="Wingdings" pitchFamily="2" charset="2"/>
              <a:buChar char="Ø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 clear development strategy</a:t>
            </a:r>
          </a:p>
          <a:p>
            <a:pPr marL="869633" lvl="1" indent="-260890" defTabSz="695706">
              <a:lnSpc>
                <a:spcPct val="95000"/>
              </a:lnSpc>
              <a:spcBef>
                <a:spcPct val="30000"/>
              </a:spcBef>
              <a:buClr>
                <a:srgbClr val="0BA4E2"/>
              </a:buClr>
              <a:buFont typeface="Wingdings" pitchFamily="2" charset="2"/>
              <a:buChar char="Ø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 network of prestigious partners </a:t>
            </a:r>
          </a:p>
          <a:p>
            <a:pPr marL="869633" lvl="1" indent="-260890" defTabSz="695706">
              <a:lnSpc>
                <a:spcPct val="95000"/>
              </a:lnSpc>
              <a:spcBef>
                <a:spcPct val="30000"/>
              </a:spcBef>
              <a:buClr>
                <a:srgbClr val="0BA4E2"/>
              </a:buClr>
              <a:buFont typeface="Wingdings" pitchFamily="2" charset="2"/>
              <a:buChar char="Ø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Huge investments in R&amp;D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000" y="172600"/>
            <a:ext cx="8676000" cy="592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57" tIns="41729" rIns="83457" bIns="41729">
            <a:spAutoFit/>
          </a:bodyPr>
          <a:lstStyle/>
          <a:p>
            <a:pPr defTabSz="931957"/>
            <a:r>
              <a:rPr lang="en-US" sz="3300" b="1" dirty="0" smtClean="0">
                <a:solidFill>
                  <a:schemeClr val="bg1"/>
                </a:solidFill>
                <a:latin typeface="Trebuchet MS" pitchFamily="34" charset="0"/>
              </a:rPr>
              <a:t>Why choosing ProSim?</a:t>
            </a:r>
            <a:endParaRPr lang="en-US" sz="33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17795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dirty="0" smtClean="0"/>
              <a:t>ASPO </a:t>
            </a:r>
            <a:r>
              <a:rPr lang="fr-FR" i="1" dirty="0" err="1" smtClean="0"/>
              <a:t>Seminar</a:t>
            </a:r>
            <a:r>
              <a:rPr lang="fr-FR" i="1" dirty="0" smtClean="0"/>
              <a:t> – </a:t>
            </a:r>
            <a:r>
              <a:rPr lang="fr-FR" i="1" dirty="0" err="1" smtClean="0"/>
              <a:t>Nov</a:t>
            </a:r>
            <a:r>
              <a:rPr lang="fr-FR" i="1" dirty="0" smtClean="0"/>
              <a:t> 26th 2013 – Joëlle </a:t>
            </a:r>
            <a:r>
              <a:rPr lang="fr-FR" i="1" dirty="0" err="1" smtClean="0"/>
              <a:t>Torta</a:t>
            </a:r>
            <a:r>
              <a:rPr lang="fr-FR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6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ChangeArrowheads="1"/>
          </p:cNvSpPr>
          <p:nvPr/>
        </p:nvSpPr>
        <p:spPr bwMode="auto">
          <a:xfrm>
            <a:off x="0" y="1234440"/>
            <a:ext cx="9144000" cy="23731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4064" tIns="42033" rIns="84064" bIns="42033"/>
          <a:lstStyle/>
          <a:p>
            <a:pPr marL="434816" indent="-434816" defTabSz="695706">
              <a:spcBef>
                <a:spcPct val="40000"/>
              </a:spcBef>
              <a:buBlip>
                <a:blip r:embed="rId3"/>
              </a:buBlip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Growing 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player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869633" lvl="1" indent="-260890" defTabSz="695706">
              <a:lnSpc>
                <a:spcPct val="95000"/>
              </a:lnSpc>
              <a:spcBef>
                <a:spcPct val="30000"/>
              </a:spcBef>
              <a:buClr>
                <a:srgbClr val="0BA4E2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Attractive prices and licensing policy</a:t>
            </a:r>
          </a:p>
          <a:p>
            <a:pPr marL="869633" lvl="1" indent="-260890" defTabSz="695706">
              <a:lnSpc>
                <a:spcPct val="95000"/>
              </a:lnSpc>
              <a:spcBef>
                <a:spcPct val="30000"/>
              </a:spcBef>
              <a:buClr>
                <a:srgbClr val="0BA4E2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Loyal clients</a:t>
            </a:r>
          </a:p>
          <a:p>
            <a:pPr marL="869633" lvl="1" indent="-260890" defTabSz="695706">
              <a:lnSpc>
                <a:spcPct val="95000"/>
              </a:lnSpc>
              <a:spcBef>
                <a:spcPct val="30000"/>
              </a:spcBef>
              <a:buClr>
                <a:srgbClr val="0BA4E2"/>
              </a:buClr>
              <a:buFont typeface="Wingdings" pitchFamily="2" charset="2"/>
              <a:buChar char="Ø"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More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companies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change for ProSim solutions</a:t>
            </a:r>
          </a:p>
          <a:p>
            <a:pPr marL="608743" lvl="1" defTabSz="695706">
              <a:lnSpc>
                <a:spcPct val="95000"/>
              </a:lnSpc>
              <a:spcBef>
                <a:spcPct val="30000"/>
              </a:spcBef>
              <a:buClr>
                <a:srgbClr val="0BA4E2"/>
              </a:buClr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434816" indent="-434816" defTabSz="695706">
              <a:spcBef>
                <a:spcPct val="40000"/>
              </a:spcBef>
              <a:buBlip>
                <a:blip r:embed="rId3"/>
              </a:buBlip>
            </a:pPr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 company built to </a:t>
            </a:r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last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869633" lvl="1" indent="-260890" defTabSz="695706">
              <a:lnSpc>
                <a:spcPct val="95000"/>
              </a:lnSpc>
              <a:spcBef>
                <a:spcPct val="30000"/>
              </a:spcBef>
              <a:buClr>
                <a:srgbClr val="0BA4E2"/>
              </a:buClr>
              <a:buFont typeface="Wingdings" pitchFamily="2" charset="2"/>
              <a:buChar char="Ø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 motivated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team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869633" lvl="1" indent="-260890" defTabSz="695706">
              <a:lnSpc>
                <a:spcPct val="95000"/>
              </a:lnSpc>
              <a:spcBef>
                <a:spcPct val="30000"/>
              </a:spcBef>
              <a:buClr>
                <a:srgbClr val="0BA4E2"/>
              </a:buClr>
              <a:buFont typeface="Wingdings" pitchFamily="2" charset="2"/>
              <a:buChar char="Ø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Stable shareholders</a:t>
            </a:r>
          </a:p>
          <a:p>
            <a:pPr marL="869633" lvl="1" indent="-260890" defTabSz="695706">
              <a:lnSpc>
                <a:spcPct val="95000"/>
              </a:lnSpc>
              <a:spcBef>
                <a:spcPct val="30000"/>
              </a:spcBef>
              <a:buClr>
                <a:srgbClr val="0BA4E2"/>
              </a:buClr>
              <a:buFont typeface="Wingdings" pitchFamily="2" charset="2"/>
              <a:buChar char="Ø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 very sound financial situation</a:t>
            </a:r>
          </a:p>
          <a:p>
            <a:pPr marL="434816" indent="-434816" defTabSz="695706">
              <a:spcBef>
                <a:spcPct val="40000"/>
              </a:spcBef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8681" y="1097280"/>
            <a:ext cx="1164980" cy="144875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7909" name="Text Box 5"/>
          <p:cNvSpPr txBox="1">
            <a:spLocks noChangeArrowheads="1"/>
          </p:cNvSpPr>
          <p:nvPr/>
        </p:nvSpPr>
        <p:spPr bwMode="auto">
          <a:xfrm>
            <a:off x="703385" y="5417820"/>
            <a:ext cx="7948246" cy="42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485" tIns="41742" rIns="83485" bIns="41742">
            <a:spAutoFit/>
          </a:bodyPr>
          <a:lstStyle/>
          <a:p>
            <a:pPr marL="342055" indent="-342055">
              <a:spcBef>
                <a:spcPct val="60000"/>
              </a:spcBef>
              <a:buClr>
                <a:srgbClr val="0BA4E2"/>
              </a:buClr>
              <a:buFont typeface="Wingdings" pitchFamily="2" charset="2"/>
              <a:buChar char="ð"/>
            </a:pPr>
            <a:r>
              <a:rPr lang="en-US" sz="2200" b="1" dirty="0" smtClean="0">
                <a:solidFill>
                  <a:srgbClr val="0BA4E2"/>
                </a:solidFill>
                <a:latin typeface="Trebuchet MS" pitchFamily="34" charset="0"/>
              </a:rPr>
              <a:t>The right company to build a long-term relationship</a:t>
            </a:r>
            <a:endParaRPr lang="en-US" sz="2200" b="1" dirty="0">
              <a:solidFill>
                <a:srgbClr val="0BA4E2"/>
              </a:solidFill>
              <a:latin typeface="Trebuchet MS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000" y="172600"/>
            <a:ext cx="8676000" cy="592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57" tIns="41729" rIns="83457" bIns="41729">
            <a:spAutoFit/>
          </a:bodyPr>
          <a:lstStyle/>
          <a:p>
            <a:pPr defTabSz="931957"/>
            <a:r>
              <a:rPr lang="en-US" sz="3300" b="1" dirty="0" smtClean="0">
                <a:solidFill>
                  <a:schemeClr val="bg1"/>
                </a:solidFill>
                <a:latin typeface="Trebuchet MS" pitchFamily="34" charset="0"/>
              </a:rPr>
              <a:t>Why choosing ProSim?</a:t>
            </a:r>
            <a:endParaRPr lang="en-US" sz="33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dirty="0" smtClean="0"/>
              <a:t>ASPO </a:t>
            </a:r>
            <a:r>
              <a:rPr lang="fr-FR" i="1" dirty="0" err="1" smtClean="0"/>
              <a:t>Seminar</a:t>
            </a:r>
            <a:r>
              <a:rPr lang="fr-FR" i="1" dirty="0" smtClean="0"/>
              <a:t> – </a:t>
            </a:r>
            <a:r>
              <a:rPr lang="fr-FR" i="1" dirty="0" err="1" smtClean="0"/>
              <a:t>Nov</a:t>
            </a:r>
            <a:r>
              <a:rPr lang="fr-FR" i="1" dirty="0" smtClean="0"/>
              <a:t> 26th 2013 – Joëlle </a:t>
            </a:r>
            <a:r>
              <a:rPr lang="fr-FR" i="1" dirty="0" err="1" smtClean="0"/>
              <a:t>Torta</a:t>
            </a:r>
            <a:r>
              <a:rPr lang="fr-FR" i="1" dirty="0" smtClean="0"/>
              <a:t>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67125"/>
            <a:ext cx="2381251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7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6" grpId="0" uiExpand="1" build="p" autoUpdateAnimBg="0"/>
      <p:bldP spid="50790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68000" y="0"/>
            <a:ext cx="8229600" cy="97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3457" tIns="41729" rIns="83457" bIns="41729">
            <a:spAutoFit/>
          </a:bodyPr>
          <a:lstStyle/>
          <a:p>
            <a:pPr defTabSz="931957"/>
            <a:r>
              <a:rPr lang="fr-FR" sz="3200" b="1" dirty="0" smtClean="0">
                <a:solidFill>
                  <a:schemeClr val="bg1"/>
                </a:solidFill>
                <a:latin typeface="Trebuchet MS" pitchFamily="34" charset="0"/>
              </a:rPr>
              <a:t>ProSim:</a:t>
            </a:r>
            <a:endParaRPr lang="fr-FR" sz="3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931957"/>
            <a:r>
              <a:rPr lang="en-US" sz="2600" b="1" dirty="0">
                <a:solidFill>
                  <a:schemeClr val="bg1"/>
                </a:solidFill>
                <a:latin typeface="Trebuchet MS" pitchFamily="34" charset="0"/>
              </a:rPr>
              <a:t>The </a:t>
            </a:r>
            <a:r>
              <a:rPr lang="en-US" sz="2600" b="1" i="1" dirty="0">
                <a:solidFill>
                  <a:schemeClr val="bg1"/>
                </a:solidFill>
                <a:latin typeface="Trebuchet MS" pitchFamily="34" charset="0"/>
              </a:rPr>
              <a:t>Premium</a:t>
            </a:r>
            <a:r>
              <a:rPr lang="en-US" sz="2600" b="1" dirty="0">
                <a:solidFill>
                  <a:schemeClr val="bg1"/>
                </a:solidFill>
                <a:latin typeface="Trebuchet MS" pitchFamily="34" charset="0"/>
              </a:rPr>
              <a:t> Alternative in Process Simulation</a:t>
            </a:r>
            <a:endParaRPr lang="fr-FR" sz="2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5363" name="Picture 3" descr="C:\Users\joelle torta\Documents\ProSim local\Marketing\Logo\JPEG\Â©Prosim-CMJ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81213"/>
            <a:ext cx="418147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59603"/>
            <a:ext cx="3776650" cy="5274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dirty="0" smtClean="0"/>
              <a:t>ASPO </a:t>
            </a:r>
            <a:r>
              <a:rPr lang="fr-FR" i="1" dirty="0" err="1" smtClean="0"/>
              <a:t>Seminar</a:t>
            </a:r>
            <a:r>
              <a:rPr lang="fr-FR" i="1" dirty="0" smtClean="0"/>
              <a:t> – </a:t>
            </a:r>
            <a:r>
              <a:rPr lang="fr-FR" i="1" dirty="0" err="1" smtClean="0"/>
              <a:t>Nov</a:t>
            </a:r>
            <a:r>
              <a:rPr lang="fr-FR" i="1" dirty="0" smtClean="0"/>
              <a:t> 26th 2013 – Joëlle </a:t>
            </a:r>
            <a:r>
              <a:rPr lang="fr-FR" i="1" dirty="0" err="1" smtClean="0"/>
              <a:t>Torta</a:t>
            </a:r>
            <a:r>
              <a:rPr lang="fr-FR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2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00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015856"/>
            <a:ext cx="1280243" cy="54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59" y="5373006"/>
            <a:ext cx="1528397" cy="36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59929"/>
            <a:ext cx="1617785" cy="63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7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65" y="4537114"/>
            <a:ext cx="1768719" cy="62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6501"/>
            <a:ext cx="1714500" cy="820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98132"/>
              </p:ext>
            </p:extLst>
          </p:nvPr>
        </p:nvGraphicFramePr>
        <p:xfrm>
          <a:off x="2405104" y="2420888"/>
          <a:ext cx="2310912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6" name="Photo Editor Photo" r:id="rId9" imgW="2505425" imgH="304923" progId="MSPhotoEd.3">
                  <p:embed/>
                </p:oleObj>
              </mc:Choice>
              <mc:Fallback>
                <p:oleObj name="Photo Editor Photo" r:id="rId9" imgW="2505425" imgH="3049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104" y="2420888"/>
                        <a:ext cx="2310912" cy="274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829182"/>
              </p:ext>
            </p:extLst>
          </p:nvPr>
        </p:nvGraphicFramePr>
        <p:xfrm>
          <a:off x="6993342" y="5049808"/>
          <a:ext cx="1899138" cy="24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7" name="Photo Editor Photo" r:id="rId11" imgW="3209524" imgH="428798" progId="MSPhotoEd.3">
                  <p:embed/>
                </p:oleObj>
              </mc:Choice>
              <mc:Fallback>
                <p:oleObj name="Photo Editor Photo" r:id="rId11" imgW="3209524" imgH="4287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3342" y="5049808"/>
                        <a:ext cx="1899138" cy="247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397456"/>
              </p:ext>
            </p:extLst>
          </p:nvPr>
        </p:nvGraphicFramePr>
        <p:xfrm>
          <a:off x="2744210" y="3368739"/>
          <a:ext cx="747670" cy="626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8" name="Photo Editor Photo" r:id="rId13" imgW="676369" imgH="581106" progId="MSPhotoEd.3">
                  <p:embed/>
                </p:oleObj>
              </mc:Choice>
              <mc:Fallback>
                <p:oleObj name="Photo Editor Photo" r:id="rId13" imgW="676369" imgH="58110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210" y="3368739"/>
                        <a:ext cx="747670" cy="626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512914"/>
              </p:ext>
            </p:extLst>
          </p:nvPr>
        </p:nvGraphicFramePr>
        <p:xfrm>
          <a:off x="5556739" y="2512348"/>
          <a:ext cx="1551843" cy="48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9" name="Photo Editor Photo" r:id="rId15" imgW="1380952" imgH="438095" progId="MSPhotoEd.3">
                  <p:embed/>
                </p:oleObj>
              </mc:Choice>
              <mc:Fallback>
                <p:oleObj name="Photo Editor Photo" r:id="rId15" imgW="1380952" imgH="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739" y="2512348"/>
                        <a:ext cx="1551843" cy="480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692090"/>
              </p:ext>
            </p:extLst>
          </p:nvPr>
        </p:nvGraphicFramePr>
        <p:xfrm>
          <a:off x="495301" y="3508186"/>
          <a:ext cx="819150" cy="791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0" name="Photo Editor Photo" r:id="rId17" imgW="1914286" imgH="1895238" progId="MSPhotoEd.3">
                  <p:embed/>
                </p:oleObj>
              </mc:Choice>
              <mc:Fallback>
                <p:oleObj name="Photo Editor Photo" r:id="rId17" imgW="1914286" imgH="18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1" y="3508186"/>
                        <a:ext cx="819150" cy="791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921781"/>
              </p:ext>
            </p:extLst>
          </p:nvPr>
        </p:nvGraphicFramePr>
        <p:xfrm>
          <a:off x="5275384" y="3198148"/>
          <a:ext cx="1248508" cy="39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" name="Photo Editor Photo" r:id="rId19" imgW="1352381" imgH="438095" progId="MSPhotoEd.3">
                  <p:embed/>
                </p:oleObj>
              </mc:Choice>
              <mc:Fallback>
                <p:oleObj name="Photo Editor Photo" r:id="rId19" imgW="1352381" imgH="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384" y="3198148"/>
                        <a:ext cx="1248508" cy="394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920513"/>
              </p:ext>
            </p:extLst>
          </p:nvPr>
        </p:nvGraphicFramePr>
        <p:xfrm>
          <a:off x="211015" y="4364008"/>
          <a:ext cx="1547446" cy="427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2" name="Photo Editor Photo" r:id="rId21" imgW="2085714" imgH="590476" progId="MSPhotoEd.3">
                  <p:embed/>
                </p:oleObj>
              </mc:Choice>
              <mc:Fallback>
                <p:oleObj name="Photo Editor Photo" r:id="rId21" imgW="2085714" imgH="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5" y="4364008"/>
                        <a:ext cx="1547446" cy="427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067967"/>
              </p:ext>
            </p:extLst>
          </p:nvPr>
        </p:nvGraphicFramePr>
        <p:xfrm>
          <a:off x="3446585" y="2992408"/>
          <a:ext cx="1055077" cy="34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3" name="Photo Editor Photo" r:id="rId23" imgW="6590476" imgH="2228571" progId="MSPhotoEd.3">
                  <p:embed/>
                </p:oleObj>
              </mc:Choice>
              <mc:Fallback>
                <p:oleObj name="Photo Editor Photo" r:id="rId23" imgW="6590476" imgH="22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585" y="2992408"/>
                        <a:ext cx="1055077" cy="348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9699"/>
              </p:ext>
            </p:extLst>
          </p:nvPr>
        </p:nvGraphicFramePr>
        <p:xfrm>
          <a:off x="2180492" y="2852936"/>
          <a:ext cx="1195754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" name="Photo Editor Photo" r:id="rId25" imgW="1142857" imgH="266737" progId="MSPhotoEd.3">
                  <p:embed/>
                </p:oleObj>
              </mc:Choice>
              <mc:Fallback>
                <p:oleObj name="Photo Editor Photo" r:id="rId25" imgW="1142857" imgH="26673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492" y="2852936"/>
                        <a:ext cx="1195754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851547"/>
              </p:ext>
            </p:extLst>
          </p:nvPr>
        </p:nvGraphicFramePr>
        <p:xfrm>
          <a:off x="281354" y="4775488"/>
          <a:ext cx="105507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" name="Photo Editor Photo" r:id="rId27" imgW="2400635" imgH="666667" progId="MSPhotoEd.3">
                  <p:embed/>
                </p:oleObj>
              </mc:Choice>
              <mc:Fallback>
                <p:oleObj name="Photo Editor Photo" r:id="rId27" imgW="2400635" imgH="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54" y="4775488"/>
                        <a:ext cx="105507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843112"/>
              </p:ext>
            </p:extLst>
          </p:nvPr>
        </p:nvGraphicFramePr>
        <p:xfrm>
          <a:off x="5345723" y="3725356"/>
          <a:ext cx="1406769" cy="444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" name="Photo Editor Photo" r:id="rId29" imgW="2381582" imgH="771429" progId="MSPhotoEd.3">
                  <p:embed/>
                </p:oleObj>
              </mc:Choice>
              <mc:Fallback>
                <p:oleObj name="Photo Editor Photo" r:id="rId29" imgW="2381582" imgH="7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723" y="3725356"/>
                        <a:ext cx="1406769" cy="444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896987"/>
              </p:ext>
            </p:extLst>
          </p:nvPr>
        </p:nvGraphicFramePr>
        <p:xfrm>
          <a:off x="6964974" y="3702496"/>
          <a:ext cx="914400" cy="24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" name="Photo Editor Photo" r:id="rId31" imgW="1333333" imgH="361809" progId="MSPhotoEd.3">
                  <p:embed/>
                </p:oleObj>
              </mc:Choice>
              <mc:Fallback>
                <p:oleObj name="Photo Editor Photo" r:id="rId31" imgW="1333333" imgH="36180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974" y="3702496"/>
                        <a:ext cx="914400" cy="241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439739"/>
              </p:ext>
            </p:extLst>
          </p:nvPr>
        </p:nvGraphicFramePr>
        <p:xfrm>
          <a:off x="3727939" y="3999676"/>
          <a:ext cx="633046" cy="192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" name="Photo Editor Photo" r:id="rId33" imgW="1714739" imgH="533474" progId="MSPhotoEd.3">
                  <p:embed/>
                </p:oleObj>
              </mc:Choice>
              <mc:Fallback>
                <p:oleObj name="Photo Editor Photo" r:id="rId33" imgW="1714739" imgH="53347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939" y="3999676"/>
                        <a:ext cx="633046" cy="192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694344"/>
              </p:ext>
            </p:extLst>
          </p:nvPr>
        </p:nvGraphicFramePr>
        <p:xfrm>
          <a:off x="7332785" y="2160875"/>
          <a:ext cx="896815" cy="76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9" name="Photo Editor Photo" r:id="rId35" imgW="971686" imgH="847843" progId="MSPhotoEd.3">
                  <p:embed/>
                </p:oleObj>
              </mc:Choice>
              <mc:Fallback>
                <p:oleObj name="Photo Editor Photo" r:id="rId35" imgW="971686" imgH="8478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785" y="2160875"/>
                        <a:ext cx="896815" cy="762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942796"/>
              </p:ext>
            </p:extLst>
          </p:nvPr>
        </p:nvGraphicFramePr>
        <p:xfrm>
          <a:off x="1758462" y="3403888"/>
          <a:ext cx="914400" cy="218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0" name="Photo Editor Photo" r:id="rId37" imgW="1828571" imgH="447856" progId="MSPhotoEd.3">
                  <p:embed/>
                </p:oleObj>
              </mc:Choice>
              <mc:Fallback>
                <p:oleObj name="Photo Editor Photo" r:id="rId37" imgW="1828571" imgH="44785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462" y="3403888"/>
                        <a:ext cx="914400" cy="218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57601"/>
              </p:ext>
            </p:extLst>
          </p:nvPr>
        </p:nvGraphicFramePr>
        <p:xfrm>
          <a:off x="7526216" y="3335308"/>
          <a:ext cx="905608" cy="290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1" name="Photo Editor Photo" r:id="rId39" imgW="1504762" imgH="495369" progId="MSPhotoEd.3">
                  <p:embed/>
                </p:oleObj>
              </mc:Choice>
              <mc:Fallback>
                <p:oleObj name="Photo Editor Photo" r:id="rId39" imgW="1504762" imgH="49536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6216" y="3335308"/>
                        <a:ext cx="905608" cy="290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740891"/>
              </p:ext>
            </p:extLst>
          </p:nvPr>
        </p:nvGraphicFramePr>
        <p:xfrm>
          <a:off x="1800548" y="1499364"/>
          <a:ext cx="1187276" cy="24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2" name="Photo Editor Photo" r:id="rId41" imgW="1895238" imgH="400000" progId="MSPhotoEd.3">
                  <p:embed/>
                </p:oleObj>
              </mc:Choice>
              <mc:Fallback>
                <p:oleObj name="Photo Editor Photo" r:id="rId41" imgW="1895238" imgH="40000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548" y="1499364"/>
                        <a:ext cx="1187276" cy="244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149620"/>
              </p:ext>
            </p:extLst>
          </p:nvPr>
        </p:nvGraphicFramePr>
        <p:xfrm>
          <a:off x="7836877" y="2780928"/>
          <a:ext cx="1277956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3" name="Photo Editor Photo" r:id="rId43" imgW="1504762" imgH="600159" progId="MSPhotoEd.3">
                  <p:embed/>
                </p:oleObj>
              </mc:Choice>
              <mc:Fallback>
                <p:oleObj name="Photo Editor Photo" r:id="rId43" imgW="1504762" imgH="60015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877" y="2780928"/>
                        <a:ext cx="1277956" cy="497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400474"/>
              </p:ext>
            </p:extLst>
          </p:nvPr>
        </p:nvGraphicFramePr>
        <p:xfrm>
          <a:off x="3419872" y="1983408"/>
          <a:ext cx="844062" cy="221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4" name="Photo Editor Photo" r:id="rId45" imgW="1523810" imgH="409632" progId="MSPhotoEd.3">
                  <p:embed/>
                </p:oleObj>
              </mc:Choice>
              <mc:Fallback>
                <p:oleObj name="Photo Editor Photo" r:id="rId45" imgW="1523810" imgH="40963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983408"/>
                        <a:ext cx="844062" cy="221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80" name="Picture 42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39" y="5392708"/>
            <a:ext cx="773723" cy="4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68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012567"/>
              </p:ext>
            </p:extLst>
          </p:nvPr>
        </p:nvGraphicFramePr>
        <p:xfrm>
          <a:off x="1314451" y="2925256"/>
          <a:ext cx="773723" cy="35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5" name="Image bitmap" r:id="rId48" imgW="1905266" imgH="885949" progId="Paint.Picture">
                  <p:embed/>
                </p:oleObj>
              </mc:Choice>
              <mc:Fallback>
                <p:oleObj name="Image bitmap" r:id="rId48" imgW="1905266" imgH="88594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1" y="2925256"/>
                        <a:ext cx="773723" cy="350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2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06972"/>
              </p:ext>
            </p:extLst>
          </p:nvPr>
        </p:nvGraphicFramePr>
        <p:xfrm>
          <a:off x="1846385" y="1045021"/>
          <a:ext cx="1266092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6" name="Image bitmap" r:id="rId50" imgW="1561905" imgH="390580" progId="Paint.Picture">
                  <p:embed/>
                </p:oleObj>
              </mc:Choice>
              <mc:Fallback>
                <p:oleObj name="Image bitmap" r:id="rId50" imgW="1561905" imgH="39058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385" y="1045021"/>
                        <a:ext cx="1266092" cy="308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3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57077"/>
              </p:ext>
            </p:extLst>
          </p:nvPr>
        </p:nvGraphicFramePr>
        <p:xfrm>
          <a:off x="3575539" y="3313876"/>
          <a:ext cx="921727" cy="610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7" name="Image bitmap" r:id="rId52" imgW="1219370" imgH="828791" progId="Paint.Picture">
                  <p:embed/>
                </p:oleObj>
              </mc:Choice>
              <mc:Fallback>
                <p:oleObj name="Image bitmap" r:id="rId52" imgW="1219370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539" y="3313876"/>
                        <a:ext cx="921727" cy="610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024852"/>
              </p:ext>
            </p:extLst>
          </p:nvPr>
        </p:nvGraphicFramePr>
        <p:xfrm>
          <a:off x="4583723" y="3060988"/>
          <a:ext cx="832338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8" name="Image bitmap" r:id="rId54" imgW="600159" imgH="762106" progId="Paint.Picture">
                  <p:embed/>
                </p:oleObj>
              </mc:Choice>
              <mc:Fallback>
                <p:oleObj name="Image bitmap" r:id="rId54" imgW="600159" imgH="76210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723" y="3060988"/>
                        <a:ext cx="832338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7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726778"/>
              </p:ext>
            </p:extLst>
          </p:nvPr>
        </p:nvGraphicFramePr>
        <p:xfrm>
          <a:off x="4970585" y="5019804"/>
          <a:ext cx="977412" cy="32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9" name="Image bitmap" r:id="rId56" imgW="1400000" imgH="476316" progId="Paint.Picture">
                  <p:embed/>
                </p:oleObj>
              </mc:Choice>
              <mc:Fallback>
                <p:oleObj name="Image bitmap" r:id="rId56" imgW="1400000" imgH="47631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585" y="5019804"/>
                        <a:ext cx="977412" cy="324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8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314607"/>
              </p:ext>
            </p:extLst>
          </p:nvPr>
        </p:nvGraphicFramePr>
        <p:xfrm>
          <a:off x="5767754" y="5719534"/>
          <a:ext cx="996462" cy="4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0" r:id="rId58" imgW="6897063" imgH="3153215" progId="">
                  <p:embed/>
                </p:oleObj>
              </mc:Choice>
              <mc:Fallback>
                <p:oleObj r:id="rId58" imgW="6897063" imgH="31532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754" y="5719534"/>
                        <a:ext cx="996462" cy="445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90" name="Picture 60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221133"/>
            <a:ext cx="1758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91" name="Picture 61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1" y="3678208"/>
            <a:ext cx="1459523" cy="32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9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184104"/>
              </p:ext>
            </p:extLst>
          </p:nvPr>
        </p:nvGraphicFramePr>
        <p:xfrm>
          <a:off x="2443481" y="4363382"/>
          <a:ext cx="1336431" cy="50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1" name="Image bitmap" r:id="rId62" imgW="1104762" imgH="428798" progId="Paint.Picture">
                  <p:embed/>
                </p:oleObj>
              </mc:Choice>
              <mc:Fallback>
                <p:oleObj name="Image bitmap" r:id="rId62" imgW="1104762" imgH="4287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481" y="4363382"/>
                        <a:ext cx="1336431" cy="50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94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360067"/>
              </p:ext>
            </p:extLst>
          </p:nvPr>
        </p:nvGraphicFramePr>
        <p:xfrm>
          <a:off x="8299938" y="3678208"/>
          <a:ext cx="650631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2" name="Document" r:id="rId64" imgW="705612" imgH="609600" progId="Word.Document.8">
                  <p:embed/>
                </p:oleObj>
              </mc:Choice>
              <mc:Fallback>
                <p:oleObj name="Document" r:id="rId64" imgW="705612" imgH="609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9938" y="3678208"/>
                        <a:ext cx="650631" cy="54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95" name="Picture 71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5" y="4273996"/>
            <a:ext cx="1125415" cy="44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96" name="Picture 73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8" y="2212310"/>
            <a:ext cx="1781908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98" name="Picture 75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75" y="1628800"/>
            <a:ext cx="1794901" cy="43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99" name="Picture 76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1" y="5157192"/>
            <a:ext cx="1125415" cy="38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1" name="Picture 78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4" y="2216596"/>
            <a:ext cx="586154" cy="77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2" name="Picture 80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9" y="4136836"/>
            <a:ext cx="1125415" cy="24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3" name="Picture 83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757968"/>
            <a:ext cx="1477108" cy="5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4" name="Picture 85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9" y="5128389"/>
            <a:ext cx="848458" cy="43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5" name="Picture 87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727" y="5583802"/>
            <a:ext cx="483577" cy="58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6" name="Picture 88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77" y="5773497"/>
            <a:ext cx="797169" cy="33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7" name="Picture 91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44" y="1046451"/>
            <a:ext cx="1330569" cy="57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8" name="Picture 92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5273"/>
            <a:ext cx="984738" cy="33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9" name="Picture 94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582731"/>
            <a:ext cx="1062404" cy="4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10" name="Picture 96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89" y="1045021"/>
            <a:ext cx="861646" cy="66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12" name="Picture 99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6" y="1019304"/>
            <a:ext cx="1740877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13" name="Picture 101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58" y="4609753"/>
            <a:ext cx="197533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14" name="Picture 103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82" y="4459734"/>
            <a:ext cx="1462454" cy="53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15" name="Picture 104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38" y="980728"/>
            <a:ext cx="107266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itre 1"/>
          <p:cNvSpPr txBox="1">
            <a:spLocks/>
          </p:cNvSpPr>
          <p:nvPr/>
        </p:nvSpPr>
        <p:spPr>
          <a:xfrm>
            <a:off x="467544" y="0"/>
            <a:ext cx="7715200" cy="9087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Over 880 </a:t>
            </a:r>
            <a:r>
              <a:rPr lang="en-US" dirty="0"/>
              <a:t>clients in </a:t>
            </a:r>
            <a:r>
              <a:rPr lang="en-US" dirty="0" smtClean="0"/>
              <a:t>71 countries</a:t>
            </a:r>
            <a:br>
              <a:rPr lang="en-US" dirty="0" smtClean="0"/>
            </a:br>
            <a:endParaRPr lang="fr-FR" dirty="0"/>
          </a:p>
        </p:txBody>
      </p:sp>
      <p:pic>
        <p:nvPicPr>
          <p:cNvPr id="7238" name="Picture 70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37244"/>
            <a:ext cx="1447208" cy="52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9" name="Picture 71"/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768826"/>
            <a:ext cx="2261393" cy="3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2" name="Picture 204"/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13" y="111460"/>
            <a:ext cx="1771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34" name="Picture 766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9" y="2996952"/>
            <a:ext cx="1197205" cy="3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9" name="Picture 59"/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78650"/>
            <a:ext cx="1336431" cy="3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02" name="Picture 834"/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57192"/>
            <a:ext cx="1279915" cy="38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04" name="Picture 836" descr="Axens - IFP Group Technologies"/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12776"/>
            <a:ext cx="1063868" cy="57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40" name="Picture 872"/>
          <p:cNvPicPr>
            <a:picLocks noChangeAspect="1" noChangeArrowheads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03" y="963457"/>
            <a:ext cx="1365412" cy="45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41" name="Picture 873"/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95" y="1595089"/>
            <a:ext cx="1076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7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69748"/>
              </p:ext>
            </p:extLst>
          </p:nvPr>
        </p:nvGraphicFramePr>
        <p:xfrm>
          <a:off x="6541478" y="2100868"/>
          <a:ext cx="923192" cy="33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3" name="Photo Editor Photo" r:id="rId93" imgW="2000000" imgH="733333" progId="MSPhotoEd.3">
                  <p:embed/>
                </p:oleObj>
              </mc:Choice>
              <mc:Fallback>
                <p:oleObj name="Photo Editor Photo" r:id="rId93" imgW="2000000" imgH="73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478" y="2100868"/>
                        <a:ext cx="923192" cy="330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dirty="0" smtClean="0"/>
              <a:t>ASPO </a:t>
            </a:r>
            <a:r>
              <a:rPr lang="fr-FR" i="1" dirty="0" err="1" smtClean="0"/>
              <a:t>Seminar</a:t>
            </a:r>
            <a:r>
              <a:rPr lang="fr-FR" i="1" dirty="0" smtClean="0"/>
              <a:t> – </a:t>
            </a:r>
            <a:r>
              <a:rPr lang="fr-FR" i="1" dirty="0" err="1" smtClean="0"/>
              <a:t>Nov</a:t>
            </a:r>
            <a:r>
              <a:rPr lang="fr-FR" i="1" dirty="0" smtClean="0"/>
              <a:t> 26th 2013 – Joëlle </a:t>
            </a:r>
            <a:r>
              <a:rPr lang="fr-FR" i="1" dirty="0" err="1" smtClean="0"/>
              <a:t>Torta</a:t>
            </a:r>
            <a:r>
              <a:rPr lang="fr-FR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27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653812" cy="118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" y="3392443"/>
            <a:ext cx="2452621" cy="180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166" tIns="40583" rIns="81166" bIns="40583">
            <a:spAutoFit/>
          </a:bodyPr>
          <a:lstStyle/>
          <a:p>
            <a:pPr defTabSz="773973"/>
            <a:r>
              <a:rPr lang="fr-FR" sz="1400" b="1" dirty="0">
                <a:latin typeface="Trebuchet MS" pitchFamily="34" charset="0"/>
              </a:rPr>
              <a:t>ProSim SA</a:t>
            </a:r>
          </a:p>
          <a:p>
            <a:pPr defTabSz="773973"/>
            <a:r>
              <a:rPr lang="fr-FR" sz="1400" dirty="0">
                <a:latin typeface="Trebuchet MS" pitchFamily="34" charset="0"/>
              </a:rPr>
              <a:t>51, rue Ampère</a:t>
            </a:r>
          </a:p>
          <a:p>
            <a:pPr defTabSz="773973"/>
            <a:r>
              <a:rPr lang="fr-FR" sz="1400" dirty="0">
                <a:latin typeface="Trebuchet MS" pitchFamily="34" charset="0"/>
              </a:rPr>
              <a:t>Immeuble Stratège A</a:t>
            </a:r>
          </a:p>
          <a:p>
            <a:pPr defTabSz="773973"/>
            <a:r>
              <a:rPr lang="fr-FR" sz="1400" dirty="0">
                <a:latin typeface="Trebuchet MS" pitchFamily="34" charset="0"/>
              </a:rPr>
              <a:t>F-31670  Labège Cedex</a:t>
            </a:r>
          </a:p>
          <a:p>
            <a:pPr defTabSz="773973"/>
            <a:r>
              <a:rPr lang="fr-FR" sz="1400" dirty="0">
                <a:latin typeface="Trebuchet MS" pitchFamily="34" charset="0"/>
              </a:rPr>
              <a:t>France</a:t>
            </a:r>
          </a:p>
          <a:p>
            <a:pPr defTabSz="773973"/>
            <a:endParaRPr lang="fr-FR" sz="1400" dirty="0">
              <a:latin typeface="Trebuchet MS" pitchFamily="34" charset="0"/>
            </a:endParaRPr>
          </a:p>
          <a:p>
            <a:pPr defTabSz="773973"/>
            <a:r>
              <a:rPr lang="fr-FR" sz="1400" dirty="0" smtClean="0">
                <a:latin typeface="Trebuchet MS" pitchFamily="34" charset="0"/>
              </a:rPr>
              <a:t>Phone: +</a:t>
            </a:r>
            <a:r>
              <a:rPr lang="fr-FR" sz="1400" dirty="0">
                <a:latin typeface="Trebuchet MS" pitchFamily="34" charset="0"/>
              </a:rPr>
              <a:t>33 (0) 5 62 88 24 30</a:t>
            </a:r>
          </a:p>
          <a:p>
            <a:pPr defTabSz="773973"/>
            <a:r>
              <a:rPr lang="fr-FR" sz="1400" dirty="0">
                <a:latin typeface="Trebuchet MS" pitchFamily="34" charset="0"/>
              </a:rPr>
              <a:t>Fax: +33 (0) 5 62 88 24 39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525747" y="3421018"/>
            <a:ext cx="2499557" cy="180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166" tIns="40583" rIns="81166" bIns="40583">
            <a:spAutoFit/>
          </a:bodyPr>
          <a:lstStyle/>
          <a:p>
            <a:pPr algn="r" defTabSz="773973"/>
            <a:r>
              <a:rPr lang="fr-FR" sz="1400" b="1" dirty="0">
                <a:latin typeface="Trebuchet MS" pitchFamily="34" charset="0"/>
              </a:rPr>
              <a:t>ProSim, Inc.</a:t>
            </a:r>
          </a:p>
          <a:p>
            <a:pPr algn="r" defTabSz="773973"/>
            <a:r>
              <a:rPr lang="fr-FR" sz="1400" dirty="0">
                <a:latin typeface="Trebuchet MS" pitchFamily="34" charset="0"/>
              </a:rPr>
              <a:t>Science Center</a:t>
            </a:r>
          </a:p>
          <a:p>
            <a:pPr algn="r" defTabSz="773973"/>
            <a:r>
              <a:rPr lang="fr-FR" sz="1400" dirty="0">
                <a:latin typeface="Trebuchet MS" pitchFamily="34" charset="0"/>
              </a:rPr>
              <a:t>3711 </a:t>
            </a:r>
            <a:r>
              <a:rPr lang="fr-FR" sz="1400" dirty="0" err="1">
                <a:latin typeface="Trebuchet MS" pitchFamily="34" charset="0"/>
              </a:rPr>
              <a:t>Market</a:t>
            </a:r>
            <a:r>
              <a:rPr lang="fr-FR" sz="1400" dirty="0">
                <a:latin typeface="Trebuchet MS" pitchFamily="34" charset="0"/>
              </a:rPr>
              <a:t> </a:t>
            </a:r>
            <a:r>
              <a:rPr lang="fr-FR" sz="1400" dirty="0" err="1">
                <a:latin typeface="Trebuchet MS" pitchFamily="34" charset="0"/>
              </a:rPr>
              <a:t>street</a:t>
            </a:r>
            <a:r>
              <a:rPr lang="fr-FR" sz="1400" dirty="0">
                <a:latin typeface="Trebuchet MS" pitchFamily="34" charset="0"/>
              </a:rPr>
              <a:t>, 8th </a:t>
            </a:r>
            <a:r>
              <a:rPr lang="fr-FR" sz="1400" dirty="0" err="1">
                <a:latin typeface="Trebuchet MS" pitchFamily="34" charset="0"/>
              </a:rPr>
              <a:t>floor</a:t>
            </a:r>
            <a:endParaRPr lang="fr-FR" sz="1400" dirty="0">
              <a:latin typeface="Trebuchet MS" pitchFamily="34" charset="0"/>
            </a:endParaRPr>
          </a:p>
          <a:p>
            <a:pPr algn="r" defTabSz="773973"/>
            <a:r>
              <a:rPr lang="fr-FR" sz="1400" dirty="0">
                <a:latin typeface="Trebuchet MS" pitchFamily="34" charset="0"/>
              </a:rPr>
              <a:t>Philadelphia, PA 19104</a:t>
            </a:r>
          </a:p>
          <a:p>
            <a:pPr algn="r" defTabSz="773973"/>
            <a:r>
              <a:rPr lang="fr-FR" sz="1400" dirty="0">
                <a:latin typeface="Trebuchet MS" pitchFamily="34" charset="0"/>
              </a:rPr>
              <a:t>U.S.A.</a:t>
            </a:r>
          </a:p>
          <a:p>
            <a:pPr algn="r" defTabSz="773973"/>
            <a:endParaRPr lang="fr-FR" sz="1400" dirty="0">
              <a:latin typeface="Trebuchet MS" pitchFamily="34" charset="0"/>
            </a:endParaRPr>
          </a:p>
          <a:p>
            <a:pPr algn="r" defTabSz="773973"/>
            <a:r>
              <a:rPr lang="fr-FR" sz="1400" dirty="0">
                <a:latin typeface="Trebuchet MS" pitchFamily="34" charset="0"/>
              </a:rPr>
              <a:t>Phone: +1 215 600 3760</a:t>
            </a:r>
          </a:p>
          <a:p>
            <a:pPr algn="r" defTabSz="773973"/>
            <a:r>
              <a:rPr lang="fr-FR" sz="1400" dirty="0">
                <a:latin typeface="Trebuchet MS" pitchFamily="34" charset="0"/>
              </a:rPr>
              <a:t>Fax: +1 215 386 3970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60848"/>
            <a:ext cx="1661746" cy="1295877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05364" y="2378630"/>
            <a:ext cx="1946457" cy="74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166" tIns="40583" rIns="81166" bIns="40583">
            <a:spAutoFit/>
          </a:bodyPr>
          <a:lstStyle/>
          <a:p>
            <a:pPr algn="ctr" defTabSz="773973"/>
            <a:r>
              <a:rPr lang="fr-FR" b="1" dirty="0">
                <a:latin typeface="Trebuchet MS" pitchFamily="34" charset="0"/>
              </a:rPr>
              <a:t>www.prosim.net</a:t>
            </a:r>
          </a:p>
          <a:p>
            <a:pPr algn="ctr" defTabSz="773973"/>
            <a:endParaRPr lang="fr-FR" sz="700" dirty="0">
              <a:latin typeface="Trebuchet MS" pitchFamily="34" charset="0"/>
            </a:endParaRPr>
          </a:p>
          <a:p>
            <a:pPr algn="ctr" defTabSz="773973"/>
            <a:r>
              <a:rPr lang="fr-FR" dirty="0">
                <a:latin typeface="Trebuchet MS" pitchFamily="34" charset="0"/>
              </a:rPr>
              <a:t>info@prosim.net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10803" y="925276"/>
            <a:ext cx="5535581" cy="132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166" tIns="40583" rIns="81166" bIns="40583">
            <a:spAutoFit/>
          </a:bodyPr>
          <a:lstStyle/>
          <a:p>
            <a:pPr algn="ctr" defTabSz="773973"/>
            <a:r>
              <a:rPr lang="fr-FR" sz="3700" b="1" dirty="0" smtClean="0">
                <a:latin typeface="Trebuchet MS" pitchFamily="34" charset="0"/>
              </a:rPr>
              <a:t>ProSim</a:t>
            </a:r>
            <a:endParaRPr lang="fr-FR" sz="3700" b="1" dirty="0">
              <a:latin typeface="Trebuchet MS" pitchFamily="34" charset="0"/>
            </a:endParaRPr>
          </a:p>
          <a:p>
            <a:pPr algn="ctr" defTabSz="773973"/>
            <a:r>
              <a:rPr lang="fr-FR" sz="2200" b="1" dirty="0" smtClean="0">
                <a:latin typeface="Trebuchet MS" pitchFamily="34" charset="0"/>
              </a:rPr>
              <a:t>Software Solutions for </a:t>
            </a:r>
            <a:r>
              <a:rPr lang="fr-FR" sz="2200" b="1" dirty="0" err="1" smtClean="0">
                <a:latin typeface="Trebuchet MS" pitchFamily="34" charset="0"/>
              </a:rPr>
              <a:t>Process</a:t>
            </a:r>
            <a:r>
              <a:rPr lang="fr-FR" sz="2200" b="1" dirty="0" smtClean="0">
                <a:latin typeface="Trebuchet MS" pitchFamily="34" charset="0"/>
              </a:rPr>
              <a:t> </a:t>
            </a:r>
            <a:r>
              <a:rPr lang="fr-FR" sz="2200" b="1" dirty="0" err="1" smtClean="0">
                <a:latin typeface="Trebuchet MS" pitchFamily="34" charset="0"/>
              </a:rPr>
              <a:t>Modeling</a:t>
            </a:r>
            <a:r>
              <a:rPr lang="fr-FR" sz="2200" b="1" dirty="0" smtClean="0">
                <a:latin typeface="Trebuchet MS" pitchFamily="34" charset="0"/>
              </a:rPr>
              <a:t>,</a:t>
            </a:r>
          </a:p>
          <a:p>
            <a:pPr algn="ctr" defTabSz="773973"/>
            <a:r>
              <a:rPr lang="fr-FR" sz="2200" b="1" dirty="0" smtClean="0">
                <a:latin typeface="Trebuchet MS" pitchFamily="34" charset="0"/>
              </a:rPr>
              <a:t>Simulation and </a:t>
            </a:r>
            <a:r>
              <a:rPr lang="fr-FR" sz="2200" b="1" dirty="0" err="1" smtClean="0">
                <a:latin typeface="Trebuchet MS" pitchFamily="34" charset="0"/>
              </a:rPr>
              <a:t>Optimization</a:t>
            </a:r>
            <a:endParaRPr lang="fr-FR" sz="2200" b="1" dirty="0">
              <a:latin typeface="Trebuchet MS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7544" y="0"/>
            <a:ext cx="8676456" cy="90872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attention!</a:t>
            </a:r>
          </a:p>
          <a:p>
            <a:pPr algn="r"/>
            <a:r>
              <a:rPr lang="fr-FR" dirty="0" smtClean="0"/>
              <a:t>… </a:t>
            </a:r>
            <a:r>
              <a:rPr lang="fr-FR" dirty="0" err="1" smtClean="0"/>
              <a:t>any</a:t>
            </a:r>
            <a:r>
              <a:rPr lang="fr-FR" dirty="0" smtClean="0"/>
              <a:t> question?</a:t>
            </a:r>
            <a:endParaRPr lang="fr-FR" dirty="0"/>
          </a:p>
        </p:txBody>
      </p:sp>
      <p:pic>
        <p:nvPicPr>
          <p:cNvPr id="12289" name="Picture 1" descr="http://www.prosim.net/bibliotheque/Image/ressources/fl_russi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31" y="3717032"/>
            <a:ext cx="416049" cy="27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059833" y="3717032"/>
            <a:ext cx="3096344" cy="24482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pPr algn="r" fontAlgn="t"/>
            <a:r>
              <a:rPr lang="fr-FR" b="1" dirty="0" smtClean="0"/>
              <a:t>       </a:t>
            </a:r>
            <a:r>
              <a:rPr lang="fr-FR" sz="2100" b="1" dirty="0" err="1" smtClean="0">
                <a:solidFill>
                  <a:srgbClr val="0BA4E2"/>
                </a:solidFill>
              </a:rPr>
              <a:t>Authorized</a:t>
            </a:r>
            <a:r>
              <a:rPr lang="fr-FR" sz="2100" b="1" dirty="0" smtClean="0">
                <a:solidFill>
                  <a:srgbClr val="0BA4E2"/>
                </a:solidFill>
              </a:rPr>
              <a:t> </a:t>
            </a:r>
            <a:r>
              <a:rPr lang="fr-FR" sz="2100" b="1" dirty="0" err="1" smtClean="0">
                <a:solidFill>
                  <a:srgbClr val="0BA4E2"/>
                </a:solidFill>
              </a:rPr>
              <a:t>representative</a:t>
            </a:r>
            <a:r>
              <a:rPr lang="fr-FR" sz="2100" b="1" dirty="0" smtClean="0">
                <a:solidFill>
                  <a:srgbClr val="0BA4E2"/>
                </a:solidFill>
              </a:rPr>
              <a:t> </a:t>
            </a:r>
          </a:p>
          <a:p>
            <a:pPr algn="ctr" fontAlgn="t"/>
            <a:endParaRPr lang="fr-FR" sz="2000" b="1" dirty="0" smtClean="0"/>
          </a:p>
          <a:p>
            <a:pPr algn="ctr" fontAlgn="t"/>
            <a:r>
              <a:rPr lang="fr-FR" sz="2400" b="1" dirty="0" smtClean="0"/>
              <a:t>NTP </a:t>
            </a:r>
            <a:r>
              <a:rPr lang="fr-FR" sz="2400" b="1" dirty="0" err="1"/>
              <a:t>Truboprovod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000" dirty="0" err="1"/>
              <a:t>Plekhanova</a:t>
            </a:r>
            <a:r>
              <a:rPr lang="fr-FR" sz="2000" dirty="0"/>
              <a:t> </a:t>
            </a:r>
            <a:r>
              <a:rPr lang="fr-FR" sz="2000" dirty="0" err="1"/>
              <a:t>str</a:t>
            </a:r>
            <a:r>
              <a:rPr lang="fr-FR" sz="2000" dirty="0"/>
              <a:t>., 7</a:t>
            </a:r>
            <a:br>
              <a:rPr lang="fr-FR" sz="2000" dirty="0"/>
            </a:br>
            <a:r>
              <a:rPr lang="fr-FR" sz="2000" dirty="0"/>
              <a:t>111141 </a:t>
            </a:r>
            <a:r>
              <a:rPr lang="fr-FR" sz="2000" dirty="0" smtClean="0"/>
              <a:t>Moscow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/>
              <a:t>RUSSIA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Tel: +7 495 225 9435</a:t>
            </a:r>
            <a:br>
              <a:rPr lang="fr-FR" sz="2000" dirty="0"/>
            </a:br>
            <a:r>
              <a:rPr lang="fr-FR" sz="2000" dirty="0"/>
              <a:t>Fax: +7 495 368 5065</a:t>
            </a:r>
            <a:br>
              <a:rPr lang="fr-FR" sz="2000" dirty="0"/>
            </a:br>
            <a:endParaRPr lang="fr-FR" sz="2000" dirty="0" smtClean="0"/>
          </a:p>
          <a:p>
            <a:pPr algn="ctr" fontAlgn="t"/>
            <a:r>
              <a:rPr lang="fr-FR" sz="2100" b="1" dirty="0" smtClean="0"/>
              <a:t>www.truboprovod.ru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info@truboprovod.ru</a:t>
            </a:r>
            <a:endParaRPr lang="fr-FR" sz="2000" dirty="0" smtClean="0">
              <a:solidFill>
                <a:srgbClr val="0BA4E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>
          <a:xfrm>
            <a:off x="660196" y="6423856"/>
            <a:ext cx="5544616" cy="409406"/>
          </a:xfrm>
        </p:spPr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32848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8277" y="1303020"/>
            <a:ext cx="1547446" cy="2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102220" y="1440180"/>
          <a:ext cx="568569" cy="61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8" name="Image bitmap" r:id="rId6" imgW="876190" imgH="1000000" progId="PBrush">
                  <p:embed/>
                </p:oleObj>
              </mc:Choice>
              <mc:Fallback>
                <p:oleObj name="Image bitmap" r:id="rId6" imgW="876190" imgH="1000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220" y="1440180"/>
                        <a:ext cx="568569" cy="617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68000" y="180000"/>
            <a:ext cx="8229600" cy="592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3457" tIns="41729" rIns="83457" bIns="41729">
            <a:spAutoFit/>
          </a:bodyPr>
          <a:lstStyle/>
          <a:p>
            <a:pPr defTabSz="931957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A network of partners</a:t>
            </a:r>
            <a:endParaRPr lang="en-US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471138" y="3050382"/>
          <a:ext cx="1055077" cy="755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9" name="Image bitmap" r:id="rId8" imgW="2838846" imgH="2085714" progId="PBrush">
                  <p:embed/>
                </p:oleObj>
              </mc:Choice>
              <mc:Fallback>
                <p:oleObj name="Image bitmap" r:id="rId8" imgW="2838846" imgH="208571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138" y="3050382"/>
                        <a:ext cx="1055077" cy="755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3"/>
          <p:cNvGraphicFramePr>
            <a:graphicFrameLocks noChangeAspect="1"/>
          </p:cNvGraphicFramePr>
          <p:nvPr/>
        </p:nvGraphicFramePr>
        <p:xfrm>
          <a:off x="2265485" y="1988820"/>
          <a:ext cx="720970" cy="891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0" name="Image bitmap" r:id="rId10" imgW="600159" imgH="762106" progId="PBrush">
                  <p:embed/>
                </p:oleObj>
              </mc:Choice>
              <mc:Fallback>
                <p:oleObj name="Image bitmap" r:id="rId10" imgW="600159" imgH="76210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485" y="1988820"/>
                        <a:ext cx="720970" cy="891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2" name="Picture 22"/>
          <p:cNvPicPr>
            <a:picLocks noChangeAspect="1" noChangeArrowheads="1"/>
          </p:cNvPicPr>
          <p:nvPr/>
        </p:nvPicPr>
        <p:blipFill>
          <a:blip r:embed="rId12" cstate="print"/>
          <a:srcRect r="80304"/>
          <a:stretch>
            <a:fillRect/>
          </a:stretch>
        </p:blipFill>
        <p:spPr bwMode="auto">
          <a:xfrm>
            <a:off x="6119447" y="4046220"/>
            <a:ext cx="1125415" cy="69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Picture 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84739" y="3154680"/>
            <a:ext cx="1688123" cy="59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7" name="Picture 16"/>
          <p:cNvPicPr>
            <a:picLocks noChangeAspect="1" noChangeArrowheads="1"/>
          </p:cNvPicPr>
          <p:nvPr/>
        </p:nvPicPr>
        <p:blipFill>
          <a:blip r:embed="rId14" cstate="print">
            <a:lum bright="72000" contrast="54000"/>
          </a:blip>
          <a:srcRect/>
          <a:stretch>
            <a:fillRect/>
          </a:stretch>
        </p:blipFill>
        <p:spPr bwMode="gray">
          <a:xfrm>
            <a:off x="4141177" y="2823210"/>
            <a:ext cx="860181" cy="60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" name="Picture 6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58462" y="3989071"/>
            <a:ext cx="133643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3" name="Picture 7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27077" y="1645920"/>
            <a:ext cx="633046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0" name="Picture 7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74985" y="4869180"/>
            <a:ext cx="1934308" cy="6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2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16062" y="5006340"/>
            <a:ext cx="1371600" cy="52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8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22831" y="4869180"/>
            <a:ext cx="67700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3974123" y="5280660"/>
          <a:ext cx="1195754" cy="4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1" name="Image bitmap" r:id="rId20" imgW="2381582" imgH="885949" progId="PBrush">
                  <p:embed/>
                </p:oleObj>
              </mc:Choice>
              <mc:Fallback>
                <p:oleObj name="Image bitmap" r:id="rId20" imgW="2381582" imgH="88594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4123" y="5280660"/>
                        <a:ext cx="1195754" cy="434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4" name="Picture 8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079631" y="5712143"/>
            <a:ext cx="914400" cy="32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901271" y="2067402"/>
          <a:ext cx="2262237" cy="56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" name="Image bitmap" r:id="rId23" imgW="6885714" imgH="1762371" progId="PBrush">
                  <p:embed/>
                </p:oleObj>
              </mc:Choice>
              <mc:Fallback>
                <p:oleObj name="Image bitmap" r:id="rId23" imgW="6885714" imgH="176237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1271" y="2067402"/>
                        <a:ext cx="2262237" cy="564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e 50"/>
          <p:cNvGrpSpPr>
            <a:grpSpLocks/>
          </p:cNvGrpSpPr>
          <p:nvPr/>
        </p:nvGrpSpPr>
        <p:grpSpPr bwMode="auto">
          <a:xfrm>
            <a:off x="7895060" y="2326795"/>
            <a:ext cx="527465" cy="653993"/>
            <a:chOff x="8553400" y="2585864"/>
            <a:chExt cx="571500" cy="726198"/>
          </a:xfrm>
        </p:grpSpPr>
        <p:pic>
          <p:nvPicPr>
            <p:cNvPr id="1051" name="Picture 48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8553400" y="2585864"/>
              <a:ext cx="571500" cy="590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52" name="ZoneTexte 48"/>
            <p:cNvSpPr txBox="1">
              <a:spLocks noChangeArrowheads="1"/>
            </p:cNvSpPr>
            <p:nvPr/>
          </p:nvSpPr>
          <p:spPr bwMode="auto">
            <a:xfrm>
              <a:off x="8624197" y="3089920"/>
              <a:ext cx="438029" cy="22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fr-FR" sz="700" b="1" dirty="0" err="1"/>
                <a:t>LaTEP</a:t>
              </a:r>
              <a:endParaRPr lang="fr-FR" sz="700" b="1" dirty="0"/>
            </a:p>
          </p:txBody>
        </p:sp>
      </p:grpSp>
      <p:grpSp>
        <p:nvGrpSpPr>
          <p:cNvPr id="25" name="Groupe 52"/>
          <p:cNvGrpSpPr>
            <a:grpSpLocks/>
          </p:cNvGrpSpPr>
          <p:nvPr/>
        </p:nvGrpSpPr>
        <p:grpSpPr bwMode="auto">
          <a:xfrm>
            <a:off x="6632327" y="2391643"/>
            <a:ext cx="1196273" cy="514571"/>
            <a:chOff x="7185248" y="2657871"/>
            <a:chExt cx="1296144" cy="571382"/>
          </a:xfrm>
        </p:grpSpPr>
        <p:pic>
          <p:nvPicPr>
            <p:cNvPr id="1049" name="Image 4" descr="logo_u2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185248" y="2657871"/>
              <a:ext cx="1296144" cy="512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0" name="ZoneTexte 51"/>
            <p:cNvSpPr txBox="1">
              <a:spLocks noChangeArrowheads="1"/>
            </p:cNvSpPr>
            <p:nvPr/>
          </p:nvSpPr>
          <p:spPr bwMode="auto">
            <a:xfrm>
              <a:off x="7185248" y="3024199"/>
              <a:ext cx="1275181" cy="205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fr-FR" sz="600" dirty="0"/>
                <a:t>Laboratoire de Chimie Physique</a:t>
              </a:r>
            </a:p>
          </p:txBody>
        </p:sp>
      </p:grpSp>
      <p:pic>
        <p:nvPicPr>
          <p:cNvPr id="1048" name="Picture 50" descr="Afficher l'image en taille réelle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493196" y="2456492"/>
            <a:ext cx="398758" cy="38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-180528" y="5589240"/>
            <a:ext cx="4254012" cy="40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064" tIns="42033" rIns="84064" bIns="42033"/>
          <a:lstStyle/>
          <a:p>
            <a:pPr marL="438150" indent="-346075" defTabSz="695706">
              <a:spcBef>
                <a:spcPct val="25000"/>
              </a:spcBef>
              <a:buFont typeface="Wingdings" pitchFamily="2" charset="2"/>
              <a:buChar char="ð"/>
            </a:pPr>
            <a:r>
              <a:rPr lang="en-US" b="1" i="1" dirty="0" smtClean="0">
                <a:solidFill>
                  <a:srgbClr val="0BA4E2"/>
                </a:solidFill>
              </a:rPr>
              <a:t>We make the </a:t>
            </a:r>
            <a:r>
              <a:rPr lang="en-US" b="1" i="1" dirty="0">
                <a:solidFill>
                  <a:srgbClr val="0BA4E2"/>
                </a:solidFill>
              </a:rPr>
              <a:t>most of R&amp;D resources  </a:t>
            </a:r>
            <a:endParaRPr lang="en-US" b="1" i="1" dirty="0" smtClean="0">
              <a:solidFill>
                <a:srgbClr val="0BA4E2"/>
              </a:solidFill>
            </a:endParaRPr>
          </a:p>
          <a:p>
            <a:pPr marL="274638" indent="163513" defTabSz="695706">
              <a:spcBef>
                <a:spcPct val="25000"/>
              </a:spcBef>
            </a:pPr>
            <a:r>
              <a:rPr lang="en-US" b="1" i="1" dirty="0" smtClean="0">
                <a:solidFill>
                  <a:srgbClr val="0BA4E2"/>
                </a:solidFill>
              </a:rPr>
              <a:t>to deliver you with </a:t>
            </a:r>
            <a:r>
              <a:rPr lang="en-US" b="1" i="1" dirty="0">
                <a:solidFill>
                  <a:srgbClr val="0BA4E2"/>
                </a:solidFill>
              </a:rPr>
              <a:t>commercial results</a:t>
            </a:r>
          </a:p>
        </p:txBody>
      </p:sp>
      <p:pic>
        <p:nvPicPr>
          <p:cNvPr id="54" name="Picture 16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25" y="1645920"/>
            <a:ext cx="832890" cy="56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Line 43"/>
          <p:cNvSpPr>
            <a:spLocks noChangeShapeType="1"/>
          </p:cNvSpPr>
          <p:nvPr/>
        </p:nvSpPr>
        <p:spPr bwMode="gray">
          <a:xfrm rot="10800000" flipV="1">
            <a:off x="4572000" y="4046220"/>
            <a:ext cx="2931" cy="960120"/>
          </a:xfrm>
          <a:prstGeom prst="lin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Line 28"/>
          <p:cNvSpPr>
            <a:spLocks noChangeShapeType="1"/>
          </p:cNvSpPr>
          <p:nvPr/>
        </p:nvSpPr>
        <p:spPr bwMode="gray">
          <a:xfrm rot="241983" flipH="1" flipV="1">
            <a:off x="3727939" y="1988820"/>
            <a:ext cx="602273" cy="840105"/>
          </a:xfrm>
          <a:prstGeom prst="lin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Line 43"/>
          <p:cNvSpPr>
            <a:spLocks noChangeShapeType="1"/>
          </p:cNvSpPr>
          <p:nvPr/>
        </p:nvSpPr>
        <p:spPr bwMode="gray">
          <a:xfrm flipV="1">
            <a:off x="4572000" y="1851660"/>
            <a:ext cx="0" cy="960120"/>
          </a:xfrm>
          <a:prstGeom prst="lin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Line 43"/>
          <p:cNvSpPr>
            <a:spLocks noChangeShapeType="1"/>
          </p:cNvSpPr>
          <p:nvPr/>
        </p:nvSpPr>
        <p:spPr bwMode="gray">
          <a:xfrm rot="5400000" flipV="1">
            <a:off x="5697415" y="2936631"/>
            <a:ext cx="0" cy="984738"/>
          </a:xfrm>
          <a:prstGeom prst="lin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Line 44"/>
          <p:cNvSpPr>
            <a:spLocks noChangeShapeType="1"/>
          </p:cNvSpPr>
          <p:nvPr/>
        </p:nvSpPr>
        <p:spPr bwMode="gray">
          <a:xfrm rot="11223169">
            <a:off x="3094893" y="2674620"/>
            <a:ext cx="939312" cy="411480"/>
          </a:xfrm>
          <a:prstGeom prst="lin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Line 44"/>
          <p:cNvSpPr>
            <a:spLocks noChangeShapeType="1"/>
          </p:cNvSpPr>
          <p:nvPr/>
        </p:nvSpPr>
        <p:spPr bwMode="gray">
          <a:xfrm rot="11223169" flipH="1" flipV="1">
            <a:off x="5109797" y="3771900"/>
            <a:ext cx="939311" cy="411480"/>
          </a:xfrm>
          <a:prstGeom prst="lin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Line 28"/>
          <p:cNvSpPr>
            <a:spLocks noChangeShapeType="1"/>
          </p:cNvSpPr>
          <p:nvPr/>
        </p:nvSpPr>
        <p:spPr bwMode="gray">
          <a:xfrm rot="258383">
            <a:off x="4853354" y="3977640"/>
            <a:ext cx="602273" cy="840105"/>
          </a:xfrm>
          <a:prstGeom prst="lin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gray">
          <a:xfrm rot="21341617" flipH="1">
            <a:off x="3657601" y="3977640"/>
            <a:ext cx="602273" cy="840105"/>
          </a:xfrm>
          <a:prstGeom prst="lin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Line 28"/>
          <p:cNvSpPr>
            <a:spLocks noChangeShapeType="1"/>
          </p:cNvSpPr>
          <p:nvPr/>
        </p:nvSpPr>
        <p:spPr bwMode="gray">
          <a:xfrm rot="21358017" flipV="1">
            <a:off x="4853354" y="1988820"/>
            <a:ext cx="602273" cy="840105"/>
          </a:xfrm>
          <a:prstGeom prst="lin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" name="Line 43"/>
          <p:cNvSpPr>
            <a:spLocks noChangeShapeType="1"/>
          </p:cNvSpPr>
          <p:nvPr/>
        </p:nvSpPr>
        <p:spPr bwMode="gray">
          <a:xfrm rot="16200000" flipH="1" flipV="1">
            <a:off x="3463071" y="2933334"/>
            <a:ext cx="0" cy="991333"/>
          </a:xfrm>
          <a:prstGeom prst="lin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" name="Line 44"/>
          <p:cNvSpPr>
            <a:spLocks noChangeShapeType="1"/>
          </p:cNvSpPr>
          <p:nvPr/>
        </p:nvSpPr>
        <p:spPr bwMode="gray">
          <a:xfrm rot="10376831" flipH="1">
            <a:off x="5134708" y="2674620"/>
            <a:ext cx="939312" cy="411480"/>
          </a:xfrm>
          <a:prstGeom prst="lin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78" name="Picture 16"/>
          <p:cNvPicPr>
            <a:picLocks noChangeAspect="1" noChangeArrowheads="1"/>
          </p:cNvPicPr>
          <p:nvPr/>
        </p:nvPicPr>
        <p:blipFill>
          <a:blip r:embed="rId14" cstate="print">
            <a:lum bright="7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41177" y="2823210"/>
            <a:ext cx="860181" cy="60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Line 44"/>
          <p:cNvSpPr>
            <a:spLocks noChangeShapeType="1"/>
          </p:cNvSpPr>
          <p:nvPr/>
        </p:nvSpPr>
        <p:spPr bwMode="gray">
          <a:xfrm rot="10376831" flipV="1">
            <a:off x="3097824" y="3774758"/>
            <a:ext cx="939312" cy="411480"/>
          </a:xfrm>
          <a:prstGeom prst="line">
            <a:avLst/>
          </a:prstGeom>
          <a:noFill/>
          <a:ln w="762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Oval 15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896458" y="2773204"/>
            <a:ext cx="1351085" cy="131159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9050">
            <a:solidFill>
              <a:schemeClr val="bg1">
                <a:lumMod val="65000"/>
                <a:alpha val="59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/>
          <a:lstStyle/>
          <a:p>
            <a:pPr marL="162331" indent="-162331" algn="ctr" defTabSz="731941">
              <a:spcBef>
                <a:spcPct val="20000"/>
              </a:spcBef>
            </a:pPr>
            <a:endParaRPr lang="de-DE" sz="1500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1" name="Picture 30" descr="\\gaia2008\Documents commerciaux\07-Charte graphique\Logo\GIF\©Prosim.gif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2"/>
          <a:stretch/>
        </p:blipFill>
        <p:spPr bwMode="auto">
          <a:xfrm>
            <a:off x="3995936" y="3036240"/>
            <a:ext cx="1158554" cy="65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24613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908720"/>
            <a:ext cx="911542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68000" y="0"/>
            <a:ext cx="8229600" cy="10999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3457" tIns="41729" rIns="83457" bIns="41729">
            <a:spAutoFit/>
          </a:bodyPr>
          <a:lstStyle/>
          <a:p>
            <a:pPr defTabSz="931957"/>
            <a:r>
              <a:rPr lang="en-US" sz="3200" b="1" dirty="0">
                <a:solidFill>
                  <a:schemeClr val="bg1"/>
                </a:solidFill>
                <a:latin typeface="Trebuchet MS" pitchFamily="34" charset="0"/>
              </a:rPr>
              <a:t>Huge investments in R&amp;D to maintain the best technology available</a:t>
            </a:r>
            <a:endParaRPr lang="fr-FR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539551" y="4458255"/>
            <a:ext cx="8532645" cy="0"/>
          </a:xfrm>
          <a:prstGeom prst="line">
            <a:avLst/>
          </a:prstGeom>
          <a:noFill/>
          <a:ln w="28575">
            <a:solidFill>
              <a:srgbClr val="D21700"/>
            </a:solidFill>
            <a:round/>
            <a:headEnd/>
            <a:tailEnd/>
          </a:ln>
        </p:spPr>
        <p:txBody>
          <a:bodyPr lIns="83485" tIns="41742" rIns="83485" bIns="41742"/>
          <a:lstStyle/>
          <a:p>
            <a:endParaRPr lang="fr-FR"/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7231" y="1577340"/>
            <a:ext cx="1159120" cy="14401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4" name="Ellipse 12"/>
          <p:cNvSpPr>
            <a:spLocks noChangeArrowheads="1"/>
          </p:cNvSpPr>
          <p:nvPr/>
        </p:nvSpPr>
        <p:spPr bwMode="auto">
          <a:xfrm>
            <a:off x="118697" y="4256801"/>
            <a:ext cx="332642" cy="32432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4036" tIns="42020" rIns="84036" bIns="42020"/>
          <a:lstStyle/>
          <a:p>
            <a:pPr defTabSz="695706"/>
            <a:endParaRPr lang="fr-FR" dirty="0"/>
          </a:p>
        </p:txBody>
      </p:sp>
      <p:sp>
        <p:nvSpPr>
          <p:cNvPr id="32775" name="Ellipse 13"/>
          <p:cNvSpPr>
            <a:spLocks noChangeArrowheads="1"/>
          </p:cNvSpPr>
          <p:nvPr/>
        </p:nvSpPr>
        <p:spPr bwMode="auto">
          <a:xfrm>
            <a:off x="0" y="4293096"/>
            <a:ext cx="517281" cy="324327"/>
          </a:xfrm>
          <a:prstGeom prst="ellipse">
            <a:avLst/>
          </a:prstGeom>
          <a:noFill/>
          <a:ln w="25400" algn="ctr">
            <a:solidFill>
              <a:srgbClr val="D21700"/>
            </a:solidFill>
            <a:round/>
            <a:headEnd/>
            <a:tailEnd/>
          </a:ln>
        </p:spPr>
        <p:txBody>
          <a:bodyPr lIns="84036" tIns="42020" rIns="84036" bIns="42020"/>
          <a:lstStyle/>
          <a:p>
            <a:pPr defTabSz="695706"/>
            <a:endParaRPr lang="fr-FR" dirty="0"/>
          </a:p>
        </p:txBody>
      </p:sp>
      <p:sp>
        <p:nvSpPr>
          <p:cNvPr id="32776" name="Text Box 15"/>
          <p:cNvSpPr txBox="1">
            <a:spLocks noChangeArrowheads="1"/>
          </p:cNvSpPr>
          <p:nvPr/>
        </p:nvSpPr>
        <p:spPr bwMode="auto">
          <a:xfrm>
            <a:off x="1248508" y="1626980"/>
            <a:ext cx="5475653" cy="36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036" tIns="42020" rIns="84036" bIns="4202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b="1" dirty="0">
                <a:solidFill>
                  <a:srgbClr val="0BA4E2"/>
                </a:solidFill>
                <a:latin typeface="Trebuchet MS" pitchFamily="34" charset="0"/>
              </a:rPr>
              <a:t>Ratio between investments in R&amp;D and turn-over</a:t>
            </a:r>
            <a:endParaRPr lang="en-US" sz="1300" dirty="0">
              <a:solidFill>
                <a:srgbClr val="0BA4E2"/>
              </a:solidFill>
              <a:latin typeface="Trebuchet MS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5385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5C5C5"/>
              </a:clrFrom>
              <a:clrTo>
                <a:srgbClr val="C5C5C5">
                  <a:alpha val="0"/>
                </a:srgbClr>
              </a:clrTo>
            </a:clrChange>
            <a:grayscl/>
            <a:lum bright="11000" contrast="19000"/>
          </a:blip>
          <a:srcRect/>
          <a:stretch>
            <a:fillRect/>
          </a:stretch>
        </p:blipFill>
        <p:spPr bwMode="auto">
          <a:xfrm>
            <a:off x="-508" y="944724"/>
            <a:ext cx="9144508" cy="5245723"/>
          </a:xfrm>
          <a:prstGeom prst="rect">
            <a:avLst/>
          </a:prstGeom>
          <a:solidFill>
            <a:srgbClr val="0BA4E2"/>
          </a:solidFill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8000" y="180000"/>
            <a:ext cx="8581292" cy="57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3457" tIns="41729" rIns="83457" bIns="41729">
            <a:spAutoFit/>
          </a:bodyPr>
          <a:lstStyle/>
          <a:p>
            <a:pPr defTabSz="931957"/>
            <a:r>
              <a:rPr lang="fr-FR" sz="3200" b="1" dirty="0" smtClean="0">
                <a:solidFill>
                  <a:schemeClr val="bg1"/>
                </a:solidFill>
                <a:latin typeface="Trebuchet MS" pitchFamily="34" charset="0"/>
              </a:rPr>
              <a:t>Locations</a:t>
            </a:r>
            <a:endParaRPr lang="fr-FR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314" name="Text Box 13"/>
          <p:cNvSpPr txBox="1">
            <a:spLocks noChangeArrowheads="1"/>
          </p:cNvSpPr>
          <p:nvPr/>
        </p:nvSpPr>
        <p:spPr bwMode="auto">
          <a:xfrm>
            <a:off x="3938623" y="2771623"/>
            <a:ext cx="1641489" cy="61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44" tIns="46024" rIns="92044" bIns="46024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b="1" dirty="0" smtClean="0">
                <a:solidFill>
                  <a:srgbClr val="0BA4E2"/>
                </a:solidFill>
                <a:latin typeface="Trebuchet MS" pitchFamily="34" charset="0"/>
              </a:rPr>
              <a:t>Toulouse</a:t>
            </a:r>
          </a:p>
          <a:p>
            <a:pPr algn="ctr">
              <a:buFont typeface="Wingdings" pitchFamily="2" charset="2"/>
              <a:buNone/>
            </a:pPr>
            <a:r>
              <a:rPr lang="en-US" sz="1600" dirty="0" smtClean="0">
                <a:solidFill>
                  <a:srgbClr val="0BA4E2"/>
                </a:solidFill>
                <a:latin typeface="Trebuchet MS" pitchFamily="34" charset="0"/>
              </a:rPr>
              <a:t>(France)</a:t>
            </a:r>
            <a:endParaRPr lang="en-US" sz="1600" dirty="0">
              <a:solidFill>
                <a:srgbClr val="0BA4E2"/>
              </a:solidFill>
              <a:latin typeface="Trebuchet MS" pitchFamily="34" charset="0"/>
            </a:endParaRPr>
          </a:p>
        </p:txBody>
      </p:sp>
      <p:pic>
        <p:nvPicPr>
          <p:cNvPr id="12294" name="Picture 39" descr="C:\Documents and Settings\Stephane Dechelotte.PROSIM2003\Mes documents\Mes images\Logos\ProSim325-26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53485" y="3052963"/>
            <a:ext cx="106247" cy="1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40"/>
          <p:cNvSpPr txBox="1">
            <a:spLocks noChangeArrowheads="1"/>
          </p:cNvSpPr>
          <p:nvPr/>
        </p:nvSpPr>
        <p:spPr bwMode="auto">
          <a:xfrm>
            <a:off x="2051720" y="2924944"/>
            <a:ext cx="1620180" cy="61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44" tIns="46024" rIns="92044" bIns="46024">
            <a:spAutoFit/>
          </a:bodyPr>
          <a:lstStyle/>
          <a:p>
            <a:pPr algn="ctr"/>
            <a:r>
              <a:rPr lang="en-US" b="1" dirty="0" smtClean="0">
                <a:solidFill>
                  <a:srgbClr val="0BA4E2"/>
                </a:solidFill>
                <a:latin typeface="Trebuchet MS" pitchFamily="34" charset="0"/>
              </a:rPr>
              <a:t>Philadelphia</a:t>
            </a:r>
          </a:p>
          <a:p>
            <a:pPr algn="ctr"/>
            <a:r>
              <a:rPr lang="en-US" sz="1600" dirty="0" smtClean="0">
                <a:solidFill>
                  <a:srgbClr val="0BA4E2"/>
                </a:solidFill>
                <a:latin typeface="Trebuchet MS" pitchFamily="34" charset="0"/>
              </a:rPr>
              <a:t>(PA)</a:t>
            </a:r>
            <a:endParaRPr lang="en-US" sz="1600" dirty="0">
              <a:solidFill>
                <a:srgbClr val="0BA4E2"/>
              </a:solidFill>
              <a:latin typeface="Trebuchet MS" pitchFamily="34" charset="0"/>
            </a:endParaRPr>
          </a:p>
        </p:txBody>
      </p:sp>
      <p:sp>
        <p:nvSpPr>
          <p:cNvPr id="67586" name="AutoShape 2" descr="data:image/jpeg;base64,/9j/4AAQSkZJRgABAQAAAQABAAD/2wCEAAkGBhQREBUSEhQWERQVFxUVFxYYFRQXFRgXGhoVFBccGBgYGyceFxkjGRgYIS8gIycpLC0sFx4xNTAqNSYrLCkBCQoKDgwOGg8PGi0kHiQtKS8tKSwsLCwxKikqKSksKiwsLCwpLCosLCwpLC8sLDQpKS0sKSwvLCwsLCksLCwpLf/AABEIAJMBVgMBIgACEQEDEQH/xAAbAAEAAwADAQAAAAAAAAAAAAAABAUGAgMHAf/EAD0QAAEDAgQEBQIEBAMJAQAAAAEAAhEDIQQFEjEGQVFhEyJxgZEyoVKxwdEjQvDxFJLhFTNDYnKCorLCNP/EABoBAQADAQEBAAAAAAAAAAAAAAACAwQFAQb/xAAvEQACAgEEAAMHBAIDAAAAAAAAAQIRAwQSITETQVEFYXGBscHwMpGh0RRCM+Hx/9oADAMBAAIRAxEAPwD3FEUH/bVLxHU9Q8glzrBgvEavxdv2K8ckuxZORUGacVtpu00wKpj6tXlBuIsLqtZxlVm7WEdPMPvJWSetwwltbK3kiuDYqtzPOm0jpaWufbyl2nfa8QD6kKjxHGbyBoY1p5kku+BZVzs4L9Yqsa/XBJDWNeCBAIdpPK15VWTX4uov51+fQ8eVeRo35i99N2qaes6aRaHETEjU+m487WjY7qgy+vBHi4h7NbXQ4PeQNxLg7a47EdlHw+Y+G1zW6xqg/wC8IAcOflA1fb35S8obWc9z6FNoabOaR/D2uPMZ9gbSs/8AkLLKNcv3W/6v7WQ320d1XDYqlDqdR9ZnJzHF492mf1XHB8XVWu/iRUHSA0/IH2hfcXW8HEs8NvgGGl7dWmm42JAm0fyztPSF353hjiWitTpvDm+R7SPNH1AgD6t9wTuFFqcdzxSdry7Xyv7jn/Vl7lmc0648phw3afqH7juFPXmDHkEEEgjYgwR6ELacPZy+qxxqiAwD+Js09ZnmN/fktOk1vivZJc/n7EoZN3DLtF8a4G4uvq6RcEREARFwrVgxpc4wAJJPIIDmqXH8VUqZLWzVI/DGn/N+0qjzriN1YmmyW0zaAPM/15x2Huoz8jexgqVS2i0kDzSXX/5Wg3jlPwuXl1spNrArrt+RTLI3+k76ufYiu/Swls7NZv8A5t/ewV3lGQ1KbxUfWcXRBbJcI6FziZ9gu7h7BUmMJphxds5zmuaTzsHbN9FbEq7T6eX68srfx4R7GPm2RMfSrOLfCe1g2dqbqMdR37d1JotIaA46iNzAE+wWczTi7S4tohrgP5zJBP8Aygbjv/ddOWcVVDUAquphm5MFp9rmTP2le/5eFZNt8/we+JG6NJjMYKYEgkucGtA3LjtvYc7noqzPK1Sk0V2PDTEOpuILTafKLeYdiJAUPE8U0HlpNJ7iw6mGwIdy52sqnOM4bXe13hwWyIc8kEQf5QBBk7g8uyrzavHtajLnyo8lNV2X2B4upuZ/FljhEwCQeumJ+/3Vo3NqJAPisg7S5o+xO686RYYe08i4kkypZmeh1Mzb/wAMtqmYIbUZPPqesKRTxIIm7bxDgWmfff1Fl5pC+kzveNu3p0Vq9qesf5/6JeN7j09F5j4rpnUZ6yZ+d1Ip5rWbtVf/AJifzVi9qQ84s98Zeh6Miw+F4qrMPmIqDo4AfdoH6q2wPGDXOio0UhH1ai6/fyiPVaceuwz4uvj+UTWSLNEi4UqzXtDmkOB2IMg+4XNbSwIiIAiIgCIiAIiIAs7xJhWMpO002tktMy0A/UHaWk3cAen81tldHxD+BneXP5dIbzjmo4yOmX+I+arpsXmY7AbAeypyxc47URkrVGIwOW1Kzi2m2YiTsBNxJKl4/hurSaXnS5o3LSTA6kECy3YauNakHtLXXDgQfQ2Kwr2ZjUabd+pX4Ko8yRd+NwppVHMIIgmJEEibH3C6FwpRcXTMr4C3XD2YU30WNaQ1zRBbN5G5A5g7z3WFRaNNqXgk2ldk4T2stc0qGniXh8VGF2os1GIN7HdrgDuPyVrwvnLAPBPkudEuJEcmydj+d9tlmKtUuMneAPgBvzZcFZHVyx5HKPVv9vieqbTtG0zHhRlRxcw+G4mTaW94HIlWuGwTKdMU2jygRBvM7z1lZvhfPAJpVX8xoJJPYieXKJ6rVrtabwprxIKm+zTDa+UQ8NlFKm7VTboMRDS4NPq2YPwpiItSio8ImERF6Ao2Y4EVqTqZJbPMdRceokbKSi8aUlTBW5ZkNOh5gNT9tRAkDt0/r0Vi5oNiJX1F5GEYKoo8SS6CzvFVeramzysLHOc6wBiSWz6DbnPSVc43MadFsvcB2/mPoNysRmWdvrPDjDdIcGgXgOEGZ3JFli1ueEIbW+X6ehXkkkqGGw7f8O97nBhc4NbaXOaPrDRPUtv2I2VeV218U5/1OLomOgnoNgOwXUuDknF0orozNryCBvOdh+oH7ouvcxaxB/UfkqkROxEReAIiIAiIgLPDcO1qjWuaGlrhIOoQPXnPsV8zPInUPD1OB12JvpabfIgztyK45fntWjAa6WifKRIv05j5WgoZhTxlNtKs0sc67Y2JbMlpvBF5B+66mLFp8sGo/q9/55l0VGS47LTKaIbRaGvNURZ0gz6dh0UxVGT5ZUoPczUH0TJb+IOt29f9Lq3XbxN7Var3GldBERWHoREQBERAEREAREQBERAYbimvqxLhyYGtHxqP3d9lUKx4gwxZiakzDjqB6g3t7yPZVy+U1Lbyyv1Zhn+phERZyIU/LMlfiA7TA0xvMGeUgRYfooBK9Hy3DinRYwWho+YufcrfotMs0nu6RbjhufJGweQ02U2McBULCCHEXkGRHRvbZWSIvooxUVSNSVBERSPQiIgCIiAKDmucMw4BfJLpgCJtvuRbb5U5ZzinLnVHsIeweVwDXODT1MdbfkqNRKccbcFyRk2lwZ3NcW2rVc9oLQYs4yZ58zA7KPSpSbmJmCdiRynYchPKRK0WCwmEpU4rvpveZnS4ujoBpuLb9/ZWFbLhUpNbTDX06hnUTHhtIt4bYsQB87gyVyFo5ZG5yavul9zP4bfLMa6i4OLSDqEgiLiN1YYfA0dANWqGu1AlrSX+SLjyAw4nvZXGNyUNq6RanUpeFJkkPbp08rkw34PRQzwdUFy9gEX+q32uvP8AEnjbqO74jw2vKyjc5rakA62h1pkamzImRzFlecUODxTqMaPDIgPG8/hI5R3791nzcKZUzEuoNouAIYZa4SDzmeR37LNjypQnB8X9UQUuGiIiIshAIiIAiIgC0nC+Xl9NxMtAcDTcDDg8AtdHYiAZsVT5dVohw8ZhcJ3DoABtJESY33Wly2m7COFIgPp1X+V43DiLBw7gbhdPQ41vU2+PpfVl2Nc2Ssozzxnupuplj2fVzaCDBE8j6q1WazjPBRxLSyTAIqtBsZ+ntqHX0C0dOoHNDhsQCPQ3XZw5FJuF20aIu+DkiIryQREQBERAEREAREQBERAVXEmB8Wg6N2ecewMj3E/ZYeswA2Mg3B7Haeh5EdQV6as1nuQMbSqVG2Mh4FrcnAHoZmORHdczXaXxFvj2l9CnJC+UZalTLnBoEkkADubBX9Dgyofre1voC4/oqTB1tFRjvwuafYEE/ZehY3HNosL3mw+SeQHdY9DgxZIylk8ivHGLVsydbJ/8NiKOsioxzh/LHMC4k9QfZbRVtUursY9jGOYdLwHlzXAgyDZpj9V8oZiWOc2qx1MAk+IXF9P8R8xALR2iOQXUw44Yb29P+vUvilHos0XGnUDgC0gg3BBkH0XJayYREQBERAERQM7zHwKJd/MfK3/qIMT2tKjKSinJ9I8brk+ZrnDKDTJBfHlZNyeUxsO6wmLxTqry951E/wBQByC4VKhc4ucZJMk9SuK+b1WrlnddL0Mk5uQVtlPEb6DSyA9t4BJEHsenZVKLNjySxvdB0yCbXKNFR4zfPmY0joCQfkzKl18/GJpPp0g9lQtNomQLuEg2kWnuskpGAxpo1G1G8jt1HMfC2Y9dkvbN8PssWR9Mjrto4Zzw4tE6RqI5xsSBzAtPqp2f4JrKgdTMsqjW3oL3A7XHyq+jWLHBzTBBBB9LrLKHh5NsyDVOmcJRWNHGmtXb4rWvD3NaQGxAJAlum4PPf/S+xXB1Mg+G5zDyk6m+/P7q6GkllTljd18vz9ySg5dGQRScbltSj/vG6bkA2gxBt1F/6uoyyyi4upKmQarsIpeHymo+m6o1stb8mN4G5hRF7KEopNrsU0FecN5w9lVtNxLmO8oBM6TyjoOUd1S06ZcQGguJ2AEk+wV1lPDdY1GucPCDSHSYmxBsAe3NaNKsviJ40+yULvgvK+UsZXFeJBIDmjk4nSHDtJuO88oVwiL6aMVHo2JUERfNYmJuIMc4Mx+R+FI9PqL4x0ievUEH4Oy+oAiIgCIiAIiIAiIgC+OaCIIkGxHJfUQFBmPCTHy6kfDP4Y8k/m32+FU4/huu1rYJrAA2BJ09mgmSI6BbVFjyaLFO+Kv0/KK3jizM8PZ89z20HMFhpBEgjSOYPYdloMVhGVGw9ocN7quzTI9bxWpHw6wIMmdJi1x6c1R8SVcQ0NbVc0tcCYYCBIiQb+YCR8qvxJ6fG/EW6un7jy3Fc8mmwuCpAA0yQASQG1HaZ2Ng6D6LtwVVzmnWIc1xaeQMbECTYhed0sQ5plri0i0gkGIjkrTLOJqlI+cmq08i647gn8lVj9o47pqiKyo3CKty/iClWMA6XfhdY+3I+xVkunCcZq4u0XJp9BERSPQs9xnXikxnNzp9mj93BaFUvE+VGtTDmgl7NgOYMSPW0/3WfVKUsMlHuiE72ujEoiL5QxBERAEREBd5TXFakcK+BYmk7Yh9zH3PtI6Kuo5XVeYbTeTt9JAB7k2CirQUeJ69R7GNDGklrdie15O3NbscseVKOVu1wq816fIsTUuGWuScNiiRUcdVSDt9LZ6cydxPfZXaIvoceOOOO2K4NaSSpFZxBlnjUSB9TfM3uYNvf9lj8ny/x6wYTAuT1gdO+y9DWerZG+lWfXoxAa5wZBJLiDLQBFjyvusWq0ynOOSr9fgVzhbTL6lSDWhrQGgWAGyyPFGTFjnV2xoJbIG4JsT0iY+StfScS0EiCQJHQ8wuvGYYVKbmHZwIWnUYVmx7f2+JKUdyo86wuKdTeHt3b/Yg9iFtuGazHYcaBpguBbJMGdVpvF591m8lwDajamHqQ2sHSw85DQ1w7jyzHeeS1OTZOMO0gOLi6CTsPYclz9BjyRd9xf8ADK8Sa+B153jH0vDe2SwP/iAAHyx6feQpuDxrKzA+m4Oaea6cXiB4jKWpg1SXBxGot2ADecnn2KpMt/gYx1NjSWVHGCQWgBrSSG8nAOtPt69CU3Cd3w3XwZZdM1Ci46kYD2/UwyN78iCADIgn3Uh7oBMExyG6NdM2Ig/Ngbf1yWgmckUcYvqx4vG3cAG02Mj05xBjj/tBobLrRMwHOAgxdwEf0eiWDvqugT03sSY7AXlc1wq09QiSNtiQbGdwo+HrEEBwDC6fLezrEwdI1bzPWy8BLREXoCIiAIiIAiIgCIiALA59mpr1doayWt7idz6wt6QvO8yyx9B+h/SQRsRt8rl+0nPw0l15/YpzXREREXAMp9DouLEXHryW8w/ENFwbNRocQDBtB6E7A+6wSLXptVLBdK7Jwm4npzHgiQQR2uuS83wWY1KJJpu0zvYEGNpBXotJ8tBIgkAx0Xd0uqWdOlTRqhPcc0RFrJldiOH6D3FzmXNzBcJPoCu3D5RRZ9NNo9pPybqYigscE7SV/A8pGL4lyenQ0GnI1EiCZFo2m6o1vM/ykV6fR7AS39QR3gLBr57X4fDyWlSfX3MuWNMIiLAVBa7hjIzT/i1BDiIaDuAdyehO391V8J4Rr65LhOhuodJkAH2W2Xa9n6ZNeLL5GjFD/YIiLsmgIiIAuFWkHAg7HuQfYi4XNEBg8Vg3UMT/ABHuaS4ObV+qwMSRzMb/AKharO81NCmHtaH6jpuYAkEg232XLOcnbiGgE6XNktPr1HMWHwqVz6VCl/h67Kh6uE6C4nVLCSNusciudslg3pOk+n7/AHlVONlPha76uJa5w8VxeDp2mPyA/RazC5u3EGKbHeW5cdAgbwPNMugCLRN4UTAZdhgdVOt9bSyNbZuLxzDrfYrsyfCmi1zBUZoLNTnNe0ljwACQC2NJF5O2na9mlxZMfbu7b+wgmidgsxDmg1YpPkjS7ykSXQL7mBy3U9U+ZYCnVbpLnVHOIiHNJAD2teWyIbHOOhVFnjKuHrNcKznFzbH6SALRpFo9uqvy53hVtWuOSUpbTZsqA3BB9DKeGJJ6xPsstk2dlx0vYHPN2ERT1lsw0kQDu6OUqfSr1KTnVqrH6XGNDXa9AtBc3md7t5RYqUNRGcdy/wDApJqy6LASDFxMe+6+CkBsALl2w3O59e640cQHci0yRBEGxie47912rQTCLhUqhv1EN9TCIDmiIgCIiAIiIAiIgCqeI8rNal5frZLm9+o9/wAwFbIoZILJFxl0zxq1R5eQi0nGdBodTcAA5wdJ6xpiflZtfLZ8Xg5HC7oxSjtdBEX1rCTABJ6ASfgKnsiXPC2WirVLnXbTgx1cZ0/EE+wW2VZw/lfgUr/W7zO7dB7D7yrNfT6PD4WJJ9+Ztxx2xCIi1kwiIgPhXmVSNR03EmCd4m0+y9Kr09TXNmJBE9JESvNalItJa4aSLEHkuP7Uuo/Mz5vI4oi50aRc4NG7iAPUmAuKlbpGc0HBTfPUPRrfuXfsrjNM7FKrTpiCXObq5w0mPn9lwwOWswdJ7y4uMS5220wAPf7qg4WwXiV9ZuGec93Hb3mT7LvQc8MMeFfqf8K7+hqVxSj5m3REXULgiIgCIiAIiIDrfQad2g+wUGtgKFKnLwAxp1Q4kibgCP5omwvHJd2Y5tToAazc7ACSf67rG57m/wDiHggFrWiACfkmLA/ssep1MMK8nL0K5zUSxx3FDmkCi4PFyS5kbkkNERYD+5ViMyNXBuqPY1xDC6CJYTLo5zIABI3WLXNldzQ5oJAdAcORi4lcmGvnubn0116FCyu+Ta4AUsVQZbSaekeXyljgB9PbZWOHw5YTcaTcACI+LRHZYzhzNfBqw76HwHdjyPpe/r2W6XW0mVZYbvPzL8ctysr8blbTLx5CA4yBzMnUIuDO8b7GbRJwmJFRuoEEHYibiAbyBF/0TF4gsbIYX3iG7+scxMbdV8wdIAEgFut2otPIwGmOUeXlvvzWqueCZ2Oqhv1OAnaSBa3zf818XB2CaXlzvNIAh0FoifpBFiZv1gdF9Tk9O9ERSAREQBERAEREAREQGT41d56Q6Nf9y39lm1o+NKoL6beYa4/JAH/qVnF8zrv+eXy+iMeT9TAC9ByTAClRaNIa4gF/XVuZPONlXcP5DTDWViS9xAcJEAE9uZHWe60C6eh0rxLfLt/QuxQrlhERdMuCIiAIiIAsZxfg9NYP5PH/AJNgH7afutmqviPAmrQIaNTgQ4dbbx3iVl1eLxcTS77RDJG4mDV9wplYqPNR0xTIgdXb39LH3C6MNwtXcRIDAbySDH/aDMrZYLBtpMDGCAPknmT3K5mi0ct+/IqS9fUpx43ds516Ie1zDs4Fp9CIK6cuyxlBulg3uSTJJ7qUi7e1Xurk0UERFI9CIiAIiIAiIgKLi3Aa6QqDenJP/SY1fEA+xWMXptWkHNLXCQQQR2Nisc3hKqahbZrATDiQZE2sLzHIwuNr9LKc1OCu+zPlg27RRotkODqMRL56yPyiFnMxyZ9G5hw1FsjVbYiZHMdJWHLo8uJbmuPcVyxyjyQFu+GK2rDMkyRqb7AmPtCwrGEkACSSAB1JsF6LlmBFGk2mOQuepNyflavZkXvlLyonhXNkpEUfD45r3PaDemYcPaQfTf4K7lpGkkIiL0BERAEREAREQBERAEREBkuNKMVKburS3/KZ/wDpdXC2VMql7qg1NbAAO0m/2A+6kca0zNJ3KHj38p+/6K24cwHhUBcEv85ja4EAdbALkLCp6yTa4X9FG28jLNrQAABAFgF9RF1y8IiIAiIgCIiAIiIAiIgCIiAIiIAiIgCIiAIiIAiIgC68Rh21GljhLXCCF2IjVgoMrwNEYh7BRINLTDi4uF7gwdjBn25K/RFXjgoKl9KPEqIea5kKFIvIm4AExJPf0k+ygZLlR8R2JeYNTzBv4Q6/m2kxba11JqZNrxHi1HFwbGhhu0WEmPX9PQWShscp7pdLr+zyrdsIiK8kEREAREQBERAEREAREQEHOsO19B+oTDS4diAYKj8Mf/mbcn1JPxOw7BEVDS8ZP3fcj/sWyIivJ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186" name="AutoShape 2" descr="data:image/jpeg;base64,/9j/4AAQSkZJRgABAQAAAQABAAD/2wCEAAkGBhQREBUSEhQWERQVFxUVFxYYFRQXFRgXGhoVFBccGBgYGyceFxkjGRgYIS8gIycpLC0sFx4xNTAqNSYrLCkBCQoKDgwOGg8PGi0kHiQtKS8tKSwsLCwxKikqKSksKiwsLCwpLCosLCwpLC8sLDQpKS0sKSwvLCwsLCksLCwpLf/AABEIAJMBVgMBIgACEQEDEQH/xAAbAAEAAwADAQAAAAAAAAAAAAAABAUGAgMHAf/EAD0QAAEDAgQEBQIEBAMJAQAAAAEAAhEDIQQFEjEGQVFhEyJxgZEyoVKxwdEjQvDxFJLhFTNDYnKCorLCNP/EABoBAQADAQEBAAAAAAAAAAAAAAACAwQFAQb/xAAvEQACAgEEAAMHBAIDAAAAAAAAAQIRAwQSITETQVEFYXGBscHwMpGh0RRCM+Hx/9oADAMBAAIRAxEAPwD3FEUH/bVLxHU9Q8glzrBgvEavxdv2K8ckuxZORUGacVtpu00wKpj6tXlBuIsLqtZxlVm7WEdPMPvJWSetwwltbK3kiuDYqtzPOm0jpaWufbyl2nfa8QD6kKjxHGbyBoY1p5kku+BZVzs4L9Yqsa/XBJDWNeCBAIdpPK15VWTX4uov51+fQ8eVeRo35i99N2qaes6aRaHETEjU+m487WjY7qgy+vBHi4h7NbXQ4PeQNxLg7a47EdlHw+Y+G1zW6xqg/wC8IAcOflA1fb35S8obWc9z6FNoabOaR/D2uPMZ9gbSs/8AkLLKNcv3W/6v7WQ320d1XDYqlDqdR9ZnJzHF492mf1XHB8XVWu/iRUHSA0/IH2hfcXW8HEs8NvgGGl7dWmm42JAm0fyztPSF353hjiWitTpvDm+R7SPNH1AgD6t9wTuFFqcdzxSdry7Xyv7jn/Vl7lmc0648phw3afqH7juFPXmDHkEEEgjYgwR6ELacPZy+qxxqiAwD+Js09ZnmN/fktOk1vivZJc/n7EoZN3DLtF8a4G4uvq6RcEREARFwrVgxpc4wAJJPIIDmqXH8VUqZLWzVI/DGn/N+0qjzriN1YmmyW0zaAPM/15x2Huoz8jexgqVS2i0kDzSXX/5Wg3jlPwuXl1spNrArrt+RTLI3+k76ufYiu/Swls7NZv8A5t/ewV3lGQ1KbxUfWcXRBbJcI6FziZ9gu7h7BUmMJphxds5zmuaTzsHbN9FbEq7T6eX68srfx4R7GPm2RMfSrOLfCe1g2dqbqMdR37d1JotIaA46iNzAE+wWczTi7S4tohrgP5zJBP8Aygbjv/ddOWcVVDUAquphm5MFp9rmTP2le/5eFZNt8/we+JG6NJjMYKYEgkucGtA3LjtvYc7noqzPK1Sk0V2PDTEOpuILTafKLeYdiJAUPE8U0HlpNJ7iw6mGwIdy52sqnOM4bXe13hwWyIc8kEQf5QBBk7g8uyrzavHtajLnyo8lNV2X2B4upuZ/FljhEwCQeumJ+/3Vo3NqJAPisg7S5o+xO686RYYe08i4kkypZmeh1Mzb/wAMtqmYIbUZPPqesKRTxIIm7bxDgWmfff1Fl5pC+kzveNu3p0Vq9qesf5/6JeN7j09F5j4rpnUZ6yZ+d1Ip5rWbtVf/AJifzVi9qQ84s98Zeh6Miw+F4qrMPmIqDo4AfdoH6q2wPGDXOio0UhH1ai6/fyiPVaceuwz4uvj+UTWSLNEi4UqzXtDmkOB2IMg+4XNbSwIiIAiIgCIiAIiIAs7xJhWMpO002tktMy0A/UHaWk3cAen81tldHxD+BneXP5dIbzjmo4yOmX+I+arpsXmY7AbAeypyxc47URkrVGIwOW1Kzi2m2YiTsBNxJKl4/hurSaXnS5o3LSTA6kECy3YauNakHtLXXDgQfQ2Kwr2ZjUabd+pX4Ko8yRd+NwppVHMIIgmJEEibH3C6FwpRcXTMr4C3XD2YU30WNaQ1zRBbN5G5A5g7z3WFRaNNqXgk2ldk4T2stc0qGniXh8VGF2os1GIN7HdrgDuPyVrwvnLAPBPkudEuJEcmydj+d9tlmKtUuMneAPgBvzZcFZHVyx5HKPVv9vieqbTtG0zHhRlRxcw+G4mTaW94HIlWuGwTKdMU2jygRBvM7z1lZvhfPAJpVX8xoJJPYieXKJ6rVrtabwprxIKm+zTDa+UQ8NlFKm7VTboMRDS4NPq2YPwpiItSio8ImERF6Ao2Y4EVqTqZJbPMdRceokbKSi8aUlTBW5ZkNOh5gNT9tRAkDt0/r0Vi5oNiJX1F5GEYKoo8SS6CzvFVeramzysLHOc6wBiSWz6DbnPSVc43MadFsvcB2/mPoNysRmWdvrPDjDdIcGgXgOEGZ3JFli1ueEIbW+X6ehXkkkqGGw7f8O97nBhc4NbaXOaPrDRPUtv2I2VeV218U5/1OLomOgnoNgOwXUuDknF0orozNryCBvOdh+oH7ouvcxaxB/UfkqkROxEReAIiIAiIgLPDcO1qjWuaGlrhIOoQPXnPsV8zPInUPD1OB12JvpabfIgztyK45fntWjAa6WifKRIv05j5WgoZhTxlNtKs0sc67Y2JbMlpvBF5B+66mLFp8sGo/q9/55l0VGS47LTKaIbRaGvNURZ0gz6dh0UxVGT5ZUoPczUH0TJb+IOt29f9Lq3XbxN7Var3GldBERWHoREQBERAEREAREQBERAYbimvqxLhyYGtHxqP3d9lUKx4gwxZiakzDjqB6g3t7yPZVy+U1Lbyyv1Zhn+phERZyIU/LMlfiA7TA0xvMGeUgRYfooBK9Hy3DinRYwWho+YufcrfotMs0nu6RbjhufJGweQ02U2McBULCCHEXkGRHRvbZWSIvooxUVSNSVBERSPQiIgCIiAKDmucMw4BfJLpgCJtvuRbb5U5ZzinLnVHsIeweVwDXODT1MdbfkqNRKccbcFyRk2lwZ3NcW2rVc9oLQYs4yZ58zA7KPSpSbmJmCdiRynYchPKRK0WCwmEpU4rvpveZnS4ujoBpuLb9/ZWFbLhUpNbTDX06hnUTHhtIt4bYsQB87gyVyFo5ZG5yavul9zP4bfLMa6i4OLSDqEgiLiN1YYfA0dANWqGu1AlrSX+SLjyAw4nvZXGNyUNq6RanUpeFJkkPbp08rkw34PRQzwdUFy9gEX+q32uvP8AEnjbqO74jw2vKyjc5rakA62h1pkamzImRzFlecUODxTqMaPDIgPG8/hI5R3791nzcKZUzEuoNouAIYZa4SDzmeR37LNjypQnB8X9UQUuGiIiIshAIiIAiIgC0nC+Xl9NxMtAcDTcDDg8AtdHYiAZsVT5dVohw8ZhcJ3DoABtJESY33Wly2m7COFIgPp1X+V43DiLBw7gbhdPQ41vU2+PpfVl2Nc2Ssozzxnupuplj2fVzaCDBE8j6q1WazjPBRxLSyTAIqtBsZ+ntqHX0C0dOoHNDhsQCPQ3XZw5FJuF20aIu+DkiIryQREQBERAEREAREQBERAVXEmB8Wg6N2ecewMj3E/ZYeswA2Mg3B7Haeh5EdQV6as1nuQMbSqVG2Mh4FrcnAHoZmORHdczXaXxFvj2l9CnJC+UZalTLnBoEkkADubBX9Dgyofre1voC4/oqTB1tFRjvwuafYEE/ZehY3HNosL3mw+SeQHdY9DgxZIylk8ivHGLVsydbJ/8NiKOsioxzh/LHMC4k9QfZbRVtUursY9jGOYdLwHlzXAgyDZpj9V8oZiWOc2qx1MAk+IXF9P8R8xALR2iOQXUw44Yb29P+vUvilHos0XGnUDgC0gg3BBkH0XJayYREQBERAERQM7zHwKJd/MfK3/qIMT2tKjKSinJ9I8brk+ZrnDKDTJBfHlZNyeUxsO6wmLxTqry951E/wBQByC4VKhc4ucZJMk9SuK+b1WrlnddL0Mk5uQVtlPEb6DSyA9t4BJEHsenZVKLNjySxvdB0yCbXKNFR4zfPmY0joCQfkzKl18/GJpPp0g9lQtNomQLuEg2kWnuskpGAxpo1G1G8jt1HMfC2Y9dkvbN8PssWR9Mjrto4Zzw4tE6RqI5xsSBzAtPqp2f4JrKgdTMsqjW3oL3A7XHyq+jWLHBzTBBBB9LrLKHh5NsyDVOmcJRWNHGmtXb4rWvD3NaQGxAJAlum4PPf/S+xXB1Mg+G5zDyk6m+/P7q6GkllTljd18vz9ySg5dGQRScbltSj/vG6bkA2gxBt1F/6uoyyyi4upKmQarsIpeHymo+m6o1stb8mN4G5hRF7KEopNrsU0FecN5w9lVtNxLmO8oBM6TyjoOUd1S06ZcQGguJ2AEk+wV1lPDdY1GucPCDSHSYmxBsAe3NaNKsviJ40+yULvgvK+UsZXFeJBIDmjk4nSHDtJuO88oVwiL6aMVHo2JUERfNYmJuIMc4Mx+R+FI9PqL4x0ievUEH4Oy+oAiIgCIiAIiIAiIgC+OaCIIkGxHJfUQFBmPCTHy6kfDP4Y8k/m32+FU4/huu1rYJrAA2BJ09mgmSI6BbVFjyaLFO+Kv0/KK3jizM8PZ89z20HMFhpBEgjSOYPYdloMVhGVGw9ocN7quzTI9bxWpHw6wIMmdJi1x6c1R8SVcQ0NbVc0tcCYYCBIiQb+YCR8qvxJ6fG/EW6un7jy3Fc8mmwuCpAA0yQASQG1HaZ2Ng6D6LtwVVzmnWIc1xaeQMbECTYhed0sQ5plri0i0gkGIjkrTLOJqlI+cmq08i647gn8lVj9o47pqiKyo3CKty/iClWMA6XfhdY+3I+xVkunCcZq4u0XJp9BERSPQs9xnXikxnNzp9mj93BaFUvE+VGtTDmgl7NgOYMSPW0/3WfVKUsMlHuiE72ujEoiL5QxBERAEREBd5TXFakcK+BYmk7Yh9zH3PtI6Kuo5XVeYbTeTt9JAB7k2CirQUeJ69R7GNDGklrdie15O3NbscseVKOVu1wq816fIsTUuGWuScNiiRUcdVSDt9LZ6cydxPfZXaIvoceOOOO2K4NaSSpFZxBlnjUSB9TfM3uYNvf9lj8ny/x6wYTAuT1gdO+y9DWerZG+lWfXoxAa5wZBJLiDLQBFjyvusWq0ynOOSr9fgVzhbTL6lSDWhrQGgWAGyyPFGTFjnV2xoJbIG4JsT0iY+StfScS0EiCQJHQ8wuvGYYVKbmHZwIWnUYVmx7f2+JKUdyo86wuKdTeHt3b/Yg9iFtuGazHYcaBpguBbJMGdVpvF591m8lwDajamHqQ2sHSw85DQ1w7jyzHeeS1OTZOMO0gOLi6CTsPYclz9BjyRd9xf8ADK8Sa+B153jH0vDe2SwP/iAAHyx6feQpuDxrKzA+m4Oaea6cXiB4jKWpg1SXBxGot2ADecnn2KpMt/gYx1NjSWVHGCQWgBrSSG8nAOtPt69CU3Cd3w3XwZZdM1Ci46kYD2/UwyN78iCADIgn3Uh7oBMExyG6NdM2Ig/Ngbf1yWgmckUcYvqx4vG3cAG02Mj05xBjj/tBobLrRMwHOAgxdwEf0eiWDvqugT03sSY7AXlc1wq09QiSNtiQbGdwo+HrEEBwDC6fLezrEwdI1bzPWy8BLREXoCIiAIiIAiIgCIiALA59mpr1doayWt7idz6wt6QvO8yyx9B+h/SQRsRt8rl+0nPw0l15/YpzXREREXAMp9DouLEXHryW8w/ENFwbNRocQDBtB6E7A+6wSLXptVLBdK7Jwm4npzHgiQQR2uuS83wWY1KJJpu0zvYEGNpBXotJ8tBIgkAx0Xd0uqWdOlTRqhPcc0RFrJldiOH6D3FzmXNzBcJPoCu3D5RRZ9NNo9pPybqYigscE7SV/A8pGL4lyenQ0GnI1EiCZFo2m6o1vM/ykV6fR7AS39QR3gLBr57X4fDyWlSfX3MuWNMIiLAVBa7hjIzT/i1BDiIaDuAdyehO391V8J4Rr65LhOhuodJkAH2W2Xa9n6ZNeLL5GjFD/YIiLsmgIiIAuFWkHAg7HuQfYi4XNEBg8Vg3UMT/ABHuaS4ObV+qwMSRzMb/AKharO81NCmHtaH6jpuYAkEg232XLOcnbiGgE6XNktPr1HMWHwqVz6VCl/h67Kh6uE6C4nVLCSNusciudslg3pOk+n7/AHlVONlPha76uJa5w8VxeDp2mPyA/RazC5u3EGKbHeW5cdAgbwPNMugCLRN4UTAZdhgdVOt9bSyNbZuLxzDrfYrsyfCmi1zBUZoLNTnNe0ljwACQC2NJF5O2na9mlxZMfbu7b+wgmidgsxDmg1YpPkjS7ykSXQL7mBy3U9U+ZYCnVbpLnVHOIiHNJAD2teWyIbHOOhVFnjKuHrNcKznFzbH6SALRpFo9uqvy53hVtWuOSUpbTZsqA3BB9DKeGJJ6xPsstk2dlx0vYHPN2ERT1lsw0kQDu6OUqfSr1KTnVqrH6XGNDXa9AtBc3md7t5RYqUNRGcdy/wDApJqy6LASDFxMe+6+CkBsALl2w3O59e640cQHci0yRBEGxie47912rQTCLhUqhv1EN9TCIDmiIgCIiAIiIAiIgCqeI8rNal5frZLm9+o9/wAwFbIoZILJFxl0zxq1R5eQi0nGdBodTcAA5wdJ6xpiflZtfLZ8Xg5HC7oxSjtdBEX1rCTABJ6ASfgKnsiXPC2WirVLnXbTgx1cZ0/EE+wW2VZw/lfgUr/W7zO7dB7D7yrNfT6PD4WJJ9+Ztxx2xCIi1kwiIgPhXmVSNR03EmCd4m0+y9Kr09TXNmJBE9JESvNalItJa4aSLEHkuP7Uuo/Mz5vI4oi50aRc4NG7iAPUmAuKlbpGc0HBTfPUPRrfuXfsrjNM7FKrTpiCXObq5w0mPn9lwwOWswdJ7y4uMS5220wAPf7qg4WwXiV9ZuGec93Hb3mT7LvQc8MMeFfqf8K7+hqVxSj5m3REXULgiIgCIiAIiIDrfQad2g+wUGtgKFKnLwAxp1Q4kibgCP5omwvHJd2Y5tToAazc7ACSf67rG57m/wDiHggFrWiACfkmLA/ssep1MMK8nL0K5zUSxx3FDmkCi4PFyS5kbkkNERYD+5ViMyNXBuqPY1xDC6CJYTLo5zIABI3WLXNldzQ5oJAdAcORi4lcmGvnubn0116FCyu+Ta4AUsVQZbSaekeXyljgB9PbZWOHw5YTcaTcACI+LRHZYzhzNfBqw76HwHdjyPpe/r2W6XW0mVZYbvPzL8ctysr8blbTLx5CA4yBzMnUIuDO8b7GbRJwmJFRuoEEHYibiAbyBF/0TF4gsbIYX3iG7+scxMbdV8wdIAEgFut2otPIwGmOUeXlvvzWqueCZ2Oqhv1OAnaSBa3zf818XB2CaXlzvNIAh0FoifpBFiZv1gdF9Tk9O9ERSAREQBERAEREAREQGT41d56Q6Nf9y39lm1o+NKoL6beYa4/JAH/qVnF8zrv+eXy+iMeT9TAC9ByTAClRaNIa4gF/XVuZPONlXcP5DTDWViS9xAcJEAE9uZHWe60C6eh0rxLfLt/QuxQrlhERdMuCIiAIiIAsZxfg9NYP5PH/AJNgH7afutmqviPAmrQIaNTgQ4dbbx3iVl1eLxcTS77RDJG4mDV9wplYqPNR0xTIgdXb39LH3C6MNwtXcRIDAbySDH/aDMrZYLBtpMDGCAPknmT3K5mi0ct+/IqS9fUpx43ds516Ie1zDs4Fp9CIK6cuyxlBulg3uSTJJ7qUi7e1Xurk0UERFI9CIiAIiIAiIgKLi3Aa6QqDenJP/SY1fEA+xWMXptWkHNLXCQQQR2Nisc3hKqahbZrATDiQZE2sLzHIwuNr9LKc1OCu+zPlg27RRotkODqMRL56yPyiFnMxyZ9G5hw1FsjVbYiZHMdJWHLo8uJbmuPcVyxyjyQFu+GK2rDMkyRqb7AmPtCwrGEkACSSAB1JsF6LlmBFGk2mOQuepNyflavZkXvlLyonhXNkpEUfD45r3PaDemYcPaQfTf4K7lpGkkIiL0BERAEREAREQBERAEREBkuNKMVKburS3/KZ/wDpdXC2VMql7qg1NbAAO0m/2A+6kca0zNJ3KHj38p+/6K24cwHhUBcEv85ja4EAdbALkLCp6yTa4X9FG28jLNrQAABAFgF9RF1y8IiIAiIgCIiAIiIAiIgCIiAIiIAiIgCIiAIiIAiIgC68Rh21GljhLXCCF2IjVgoMrwNEYh7BRINLTDi4uF7gwdjBn25K/RFXjgoKl9KPEqIea5kKFIvIm4AExJPf0k+ygZLlR8R2JeYNTzBv4Q6/m2kxba11JqZNrxHi1HFwbGhhu0WEmPX9PQWShscp7pdLr+zyrdsIiK8kEREAREQBERAEREAREQEHOsO19B+oTDS4diAYKj8Mf/mbcn1JPxOw7BEVDS8ZP3fcj/sWyIivJ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Picture 39" descr="C:\Documents and Settings\Stephane Dechelotte.PROSIM2003\Mes documents\Mes images\Logos\ProSim325-26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77721" y="2924944"/>
            <a:ext cx="106247" cy="1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9" descr="C:\Documents and Settings\Stephane Dechelotte.PROSIM2003\Mes documents\Mes images\Logos\ProSim325-26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73965" y="3799141"/>
            <a:ext cx="106247" cy="1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228184" y="3671122"/>
            <a:ext cx="1620180" cy="61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44" tIns="46024" rIns="92044" bIns="46024">
            <a:spAutoFit/>
          </a:bodyPr>
          <a:lstStyle/>
          <a:p>
            <a:pPr algn="ctr"/>
            <a:r>
              <a:rPr lang="en-US" b="1" dirty="0" smtClean="0">
                <a:solidFill>
                  <a:srgbClr val="0BA4E2"/>
                </a:solidFill>
                <a:latin typeface="Trebuchet MS" pitchFamily="34" charset="0"/>
              </a:rPr>
              <a:t>Bangalore</a:t>
            </a:r>
          </a:p>
          <a:p>
            <a:pPr algn="ctr"/>
            <a:r>
              <a:rPr lang="en-US" sz="1600" dirty="0" smtClean="0">
                <a:solidFill>
                  <a:srgbClr val="0BA4E2"/>
                </a:solidFill>
                <a:latin typeface="Trebuchet MS" pitchFamily="34" charset="0"/>
              </a:rPr>
              <a:t>(India)</a:t>
            </a:r>
            <a:endParaRPr lang="en-US" sz="1600" dirty="0">
              <a:solidFill>
                <a:srgbClr val="0BA4E2"/>
              </a:solidFill>
              <a:latin typeface="Trebuchet MS" pitchFamily="34" charset="0"/>
            </a:endParaRPr>
          </a:p>
        </p:txBody>
      </p:sp>
      <p:pic>
        <p:nvPicPr>
          <p:cNvPr id="39" name="Picture 39" descr="C:\Documents and Settings\Stephane Dechelotte.PROSIM2003\Mes documents\Mes images\Logos\ProSim325-26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490089" y="3259081"/>
            <a:ext cx="106247" cy="10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7308304" y="3131062"/>
            <a:ext cx="1620180" cy="61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44" tIns="46024" rIns="92044" bIns="46024">
            <a:spAutoFit/>
          </a:bodyPr>
          <a:lstStyle/>
          <a:p>
            <a:pPr algn="ctr"/>
            <a:r>
              <a:rPr lang="en-US" b="1" dirty="0" smtClean="0">
                <a:solidFill>
                  <a:srgbClr val="0BA4E2"/>
                </a:solidFill>
                <a:latin typeface="Trebuchet MS" pitchFamily="34" charset="0"/>
              </a:rPr>
              <a:t>Shanghai</a:t>
            </a:r>
          </a:p>
          <a:p>
            <a:pPr algn="ctr"/>
            <a:r>
              <a:rPr lang="en-US" sz="1600" dirty="0" smtClean="0">
                <a:solidFill>
                  <a:srgbClr val="0BA4E2"/>
                </a:solidFill>
                <a:latin typeface="Trebuchet MS" pitchFamily="34" charset="0"/>
              </a:rPr>
              <a:t>(China) </a:t>
            </a:r>
            <a:endParaRPr lang="en-US" sz="1600" dirty="0">
              <a:solidFill>
                <a:srgbClr val="0BA4E2"/>
              </a:solidFill>
              <a:latin typeface="Trebuchet MS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93198" y="5697252"/>
            <a:ext cx="4357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3068" indent="-313068" defTabSz="695706">
              <a:spcBef>
                <a:spcPct val="20000"/>
              </a:spcBef>
              <a:buBlip>
                <a:blip r:embed="rId5"/>
              </a:buBlip>
            </a:pPr>
            <a:r>
              <a:rPr lang="fr-FR" sz="2000" b="1" dirty="0" smtClean="0">
                <a:solidFill>
                  <a:srgbClr val="0BA4E2"/>
                </a:solidFill>
                <a:latin typeface="Trebuchet MS" pitchFamily="34" charset="0"/>
              </a:rPr>
              <a:t>Over 880 clients in 71 countries</a:t>
            </a:r>
            <a:endParaRPr lang="fr-FR" sz="2000" b="1" dirty="0">
              <a:solidFill>
                <a:srgbClr val="0BA4E2"/>
              </a:solidFill>
              <a:latin typeface="Trebuchet MS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12107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A consistent suite of software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5616624"/>
          </a:xfrm>
        </p:spPr>
        <p:txBody>
          <a:bodyPr>
            <a:normAutofit fontScale="92500" lnSpcReduction="20000"/>
          </a:bodyPr>
          <a:lstStyle/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0" indent="0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/>
          </a:p>
          <a:p>
            <a:pPr marL="347853" indent="-347853" defTabSz="695706">
              <a:lnSpc>
                <a:spcPct val="85000"/>
              </a:lnSpc>
              <a:spcBef>
                <a:spcPct val="80000"/>
              </a:spcBef>
              <a:buBlip>
                <a:blip r:embed="rId2"/>
              </a:buBlip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 smtClean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endParaRPr lang="en-US" b="1" dirty="0"/>
          </a:p>
          <a:p>
            <a:pPr marL="0" indent="0" algn="ctr" defTabSz="695706">
              <a:lnSpc>
                <a:spcPct val="85000"/>
              </a:lnSpc>
              <a:spcBef>
                <a:spcPct val="80000"/>
              </a:spcBef>
              <a:buNone/>
            </a:pPr>
            <a:r>
              <a:rPr lang="en-US" b="1" dirty="0" smtClean="0"/>
              <a:t>… the </a:t>
            </a:r>
            <a:r>
              <a:rPr lang="en-US" b="1" i="1" dirty="0" smtClean="0"/>
              <a:t>premium</a:t>
            </a:r>
            <a:r>
              <a:rPr lang="en-US" b="1" dirty="0" smtClean="0"/>
              <a:t> alternative in process simulation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0728"/>
            <a:ext cx="8296824" cy="47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323528" y="836712"/>
            <a:ext cx="2736304" cy="2520280"/>
          </a:xfrm>
          <a:prstGeom prst="roundRect">
            <a:avLst/>
          </a:prstGeom>
          <a:noFill/>
          <a:ln w="38100">
            <a:solidFill>
              <a:srgbClr val="D2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i="1" smtClean="0"/>
              <a:t>ASPO Seminar – Nov 26th 2013 – Joëlle Torta</a:t>
            </a:r>
            <a:r>
              <a:rPr lang="pt-BR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315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6674"/>
            <a:ext cx="4536504" cy="241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644008" y="1124744"/>
            <a:ext cx="4499992" cy="510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4064" tIns="42033" rIns="84064" bIns="42033">
            <a:spAutoFit/>
          </a:bodyPr>
          <a:lstStyle/>
          <a:p>
            <a:pPr marL="263789" indent="-263789" defTabSz="695706">
              <a:lnSpc>
                <a:spcPct val="105000"/>
              </a:lnSpc>
              <a:spcBef>
                <a:spcPct val="60000"/>
              </a:spcBef>
              <a:buBlip>
                <a:blip r:embed="rId4"/>
              </a:buBlip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Besides usual unit operations, you'll find specific ones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: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"Rate-Based" approach, plate-fin heat exchangers, three-phase and reactive distillation,…</a:t>
            </a:r>
          </a:p>
          <a:p>
            <a:pPr marL="263789" indent="-263789" defTabSz="695706">
              <a:lnSpc>
                <a:spcPct val="105000"/>
              </a:lnSpc>
              <a:spcBef>
                <a:spcPct val="60000"/>
              </a:spcBef>
              <a:buBlip>
                <a:blip r:embed="rId4"/>
              </a:buBlip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Reliable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convergence methods </a:t>
            </a:r>
          </a:p>
          <a:p>
            <a:pPr marL="263789" indent="-263789" defTabSz="695706">
              <a:lnSpc>
                <a:spcPct val="105000"/>
              </a:lnSpc>
              <a:spcBef>
                <a:spcPct val="60000"/>
              </a:spcBef>
              <a:buBlip>
                <a:blip r:embed="rId4"/>
              </a:buBlip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Open system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(CAPE-OPEN, VBScripts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,…)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263789" indent="-263789" defTabSz="695706">
              <a:lnSpc>
                <a:spcPct val="105000"/>
              </a:lnSpc>
              <a:spcBef>
                <a:spcPct val="60000"/>
              </a:spcBef>
              <a:buBlip>
                <a:blip r:embed="rId4"/>
              </a:buBlip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Easy-to-use</a:t>
            </a:r>
          </a:p>
          <a:p>
            <a:pPr marL="263789" indent="-263789" defTabSz="695706">
              <a:lnSpc>
                <a:spcPct val="105000"/>
              </a:lnSpc>
              <a:spcBef>
                <a:spcPct val="60000"/>
              </a:spcBef>
              <a:buBlip>
                <a:blip r:embed="rId4"/>
              </a:buBlip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Extensive possibilities for inputs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and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outputs 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263789" indent="-263789" defTabSz="695706">
              <a:lnSpc>
                <a:spcPct val="105000"/>
              </a:lnSpc>
              <a:spcBef>
                <a:spcPct val="60000"/>
              </a:spcBef>
              <a:buBlip>
                <a:blip r:embed="rId4"/>
              </a:buBlip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A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widely validated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rPr>
              <a:t>software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68000" y="0"/>
            <a:ext cx="8229600" cy="90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3457" tIns="41729" rIns="83457" bIns="41729">
            <a:spAutoFit/>
          </a:bodyPr>
          <a:lstStyle/>
          <a:p>
            <a:pPr defTabSz="931957"/>
            <a:r>
              <a:rPr lang="en-US" sz="3200" b="1" dirty="0">
                <a:solidFill>
                  <a:schemeClr val="bg1"/>
                </a:solidFill>
                <a:latin typeface="Trebuchet MS" pitchFamily="34" charset="0"/>
              </a:rPr>
              <a:t>ProSimPlus</a:t>
            </a:r>
          </a:p>
          <a:p>
            <a:pPr defTabSz="931957">
              <a:tabLst>
                <a:tab pos="7177088" algn="l"/>
              </a:tabLst>
            </a:pPr>
            <a:r>
              <a:rPr lang="en-US" sz="2200" b="1" dirty="0">
                <a:solidFill>
                  <a:schemeClr val="bg1"/>
                </a:solidFill>
                <a:latin typeface="Trebuchet MS" pitchFamily="34" charset="0"/>
              </a:rPr>
              <a:t>General steady-state process simulation</a:t>
            </a:r>
          </a:p>
        </p:txBody>
      </p:sp>
      <p:pic>
        <p:nvPicPr>
          <p:cNvPr id="10242" name="Picture 2" descr="C:\Users\joelle torta\Documents\ProSim local\Marketing\Icônes Logiciels\Prosim-CMJN_cube_PS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00" y="151200"/>
            <a:ext cx="539466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85844"/>
            <a:ext cx="2225919" cy="125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99" y="3299939"/>
            <a:ext cx="1984415" cy="28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72" y="4096250"/>
            <a:ext cx="1520054" cy="121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 smtClean="0"/>
              <a:t>ASPO Seminar – Nov 26th 2013 – Joëlle Torta </a:t>
            </a: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41355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aJyiVxCqEWu6OWa6KGk8A"/>
</p:tagLst>
</file>

<file path=ppt/theme/theme1.xml><?xml version="1.0" encoding="utf-8"?>
<a:theme xmlns:a="http://schemas.openxmlformats.org/drawingml/2006/main" name="Modèle-Sociét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2000" dirty="0" smtClean="0">
            <a:solidFill>
              <a:srgbClr val="0BA4E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Modèle-Société</Template>
  <TotalTime>1442</TotalTime>
  <Words>3544</Words>
  <Application>Microsoft Office PowerPoint</Application>
  <PresentationFormat>Affichage à l'écran (4:3)</PresentationFormat>
  <Paragraphs>649</Paragraphs>
  <Slides>44</Slides>
  <Notes>28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44</vt:i4>
      </vt:variant>
    </vt:vector>
  </HeadingPairs>
  <TitlesOfParts>
    <vt:vector size="48" baseType="lpstr">
      <vt:lpstr>Modèle-Société</vt:lpstr>
      <vt:lpstr>Image bitmap</vt:lpstr>
      <vt:lpstr>Photo Editor Photo</vt:lpstr>
      <vt:lpstr>Document</vt:lpstr>
      <vt:lpstr>ProSim Company Overview  The Premium alternative  in Process Simulation</vt:lpstr>
      <vt:lpstr> ProSim in a few words </vt:lpstr>
      <vt:lpstr>Activity: CAPE (Computer Aided Process Engineering)</vt:lpstr>
      <vt:lpstr>Two fields of expertise to serve you</vt:lpstr>
      <vt:lpstr>Présentation PowerPoint</vt:lpstr>
      <vt:lpstr>Présentation PowerPoint</vt:lpstr>
      <vt:lpstr>Présentation PowerPoint</vt:lpstr>
      <vt:lpstr>A consistent suite of software</vt:lpstr>
      <vt:lpstr>Présentation PowerPoint</vt:lpstr>
      <vt:lpstr>ProSimPlus HNO3  Why a specific software?</vt:lpstr>
      <vt:lpstr>ProSimPlus HNO3  Why a specific software?</vt:lpstr>
      <vt:lpstr>ProSimPlus HNO3  Why a specific software?</vt:lpstr>
      <vt:lpstr>ProSimPlus HNO3  Why a specific software?</vt:lpstr>
      <vt:lpstr>A consistent suite of software</vt:lpstr>
      <vt:lpstr>Simulis Thermodynamics  Software component for physical properties calculation</vt:lpstr>
      <vt:lpstr>A consistent suite of software</vt:lpstr>
      <vt:lpstr>Présentation PowerPoint</vt:lpstr>
      <vt:lpstr>Présentation PowerPoint</vt:lpstr>
      <vt:lpstr>Présentation PowerPoint</vt:lpstr>
      <vt:lpstr>BatchColumn</vt:lpstr>
      <vt:lpstr>Présentation PowerPoint</vt:lpstr>
      <vt:lpstr>BatchReactor  Accurately represent your equipment</vt:lpstr>
      <vt:lpstr>BatchReactor  Manage your technical data</vt:lpstr>
      <vt:lpstr>BatchReactor  Describe your operating mode</vt:lpstr>
      <vt:lpstr>BatchReactor</vt:lpstr>
      <vt:lpstr>A consistent suite of software</vt:lpstr>
      <vt:lpstr>ProSec  Complex "plate fin" heat exchangers simulation</vt:lpstr>
      <vt:lpstr>A consistent suite of software</vt:lpstr>
      <vt:lpstr>Ariane  Economic optimization of utilities production</vt:lpstr>
      <vt:lpstr>Présentation PowerPoint</vt:lpstr>
      <vt:lpstr>Présentation PowerPoint</vt:lpstr>
      <vt:lpstr> A wide range of services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Your specificity is our priority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ProSim company overview</dc:title>
  <dc:creator>Joëlle Torta</dc:creator>
  <cp:lastModifiedBy>Joëlle Torta</cp:lastModifiedBy>
  <cp:revision>127</cp:revision>
  <cp:lastPrinted>2013-05-30T09:22:11Z</cp:lastPrinted>
  <dcterms:created xsi:type="dcterms:W3CDTF">2013-02-23T19:50:38Z</dcterms:created>
  <dcterms:modified xsi:type="dcterms:W3CDTF">2013-11-21T16:02:57Z</dcterms:modified>
</cp:coreProperties>
</file>