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gs/tag85.xml" ContentType="application/vnd.openxmlformats-officedocument.presentationml.tags+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tags/tag41.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tags/tag68.xml" ContentType="application/vnd.openxmlformats-officedocument.presentationml.tags+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60.xml" ContentType="application/vnd.openxmlformats-officedocument.presentationml.notesSlide+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s/slide119.xml" ContentType="application/vnd.openxmlformats-officedocument.presentationml.slide+xml"/>
  <Override PartName="/ppt/tags/tag24.xml" ContentType="application/vnd.openxmlformats-officedocument.presentationml.tags+xml"/>
  <Override PartName="/ppt/tags/tag71.xml" ContentType="application/vnd.openxmlformats-officedocument.presentationml.tags+xml"/>
  <Override PartName="/ppt/notesSlides/notesSlide129.xml" ContentType="application/vnd.openxmlformats-officedocument.presentationml.notesSlide+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tags/tag87.xml" ContentType="application/vnd.openxmlformats-officedocument.presentationml.tags+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43.xml" ContentType="application/vnd.openxmlformats-officedocument.presentationml.tags+xml"/>
  <Override PartName="/ppt/tags/tag90.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tags/tag10.xml" ContentType="application/vnd.openxmlformats-officedocument.presentationml.tags+xml"/>
  <Override PartName="/ppt/tags/tag21.xml" ContentType="application/vnd.openxmlformats-officedocument.presentationml.tags+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notesSlides/notesSlide51.xml" ContentType="application/vnd.openxmlformats-officedocument.presentationml.notesSlide+xml"/>
  <Override PartName="/ppt/tags/tag26.xml" ContentType="application/vnd.openxmlformats-officedocument.presentationml.tags+xml"/>
  <Override PartName="/ppt/tags/tag73.xml" ContentType="application/vnd.openxmlformats-officedocument.presentationml.tags+xml"/>
  <Override PartName="/ppt/notesSlides/notesSlide40.xml" ContentType="application/vnd.openxmlformats-officedocument.presentationml.notesSlide+xml"/>
  <Override PartName="/ppt/tags/tag15.xml" ContentType="application/vnd.openxmlformats-officedocument.presentationml.tags+xml"/>
  <Override PartName="/ppt/tags/tag62.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tags/tag89.xml" ContentType="application/vnd.openxmlformats-officedocument.presentationml.tags+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slides/slide129.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86.xml" ContentType="application/vnd.openxmlformats-officedocument.presentationml.tags+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tags/tag64.xml" ContentType="application/vnd.openxmlformats-officedocument.presentationml.tags+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slides/slide12.xml" ContentType="application/vnd.openxmlformats-officedocument.presentationml.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notesSlides/notesSlide50.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slides/slide109.xml" ContentType="application/vnd.openxmlformats-officedocument.presentationml.slide+xml"/>
  <Override PartName="/ppt/tags/tag50.xml" ContentType="application/vnd.openxmlformats-officedocument.presentationml.tags+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100.xml" ContentType="application/vnd.openxmlformats-officedocument.presentationml.notesSlide+xml"/>
  <Override PartName="/ppt/tags/tag88.xml" ContentType="application/vnd.openxmlformats-officedocument.presentationml.tags+xml"/>
  <Override PartName="/ppt/notesSlides/notesSlide111.xml" ContentType="application/vnd.openxmlformats-officedocument.presentationml.notesSlide+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tags/tag19.xml" ContentType="application/vnd.openxmlformats-officedocument.presentationml.tags+xml"/>
  <Override PartName="/ppt/tags/tag66.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tags/tag22.xml" ContentType="application/vnd.openxmlformats-officedocument.presentationml.tags+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96.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4"/>
  </p:notesMasterIdLst>
  <p:handoutMasterIdLst>
    <p:handoutMasterId r:id="rId145"/>
  </p:handoutMasterIdLst>
  <p:sldIdLst>
    <p:sldId id="257" r:id="rId2"/>
    <p:sldId id="609" r:id="rId3"/>
    <p:sldId id="693" r:id="rId4"/>
    <p:sldId id="332" r:id="rId5"/>
    <p:sldId id="418" r:id="rId6"/>
    <p:sldId id="450" r:id="rId7"/>
    <p:sldId id="419" r:id="rId8"/>
    <p:sldId id="420" r:id="rId9"/>
    <p:sldId id="334" r:id="rId10"/>
    <p:sldId id="492" r:id="rId11"/>
    <p:sldId id="335" r:id="rId12"/>
    <p:sldId id="426" r:id="rId13"/>
    <p:sldId id="429" r:id="rId14"/>
    <p:sldId id="430" r:id="rId15"/>
    <p:sldId id="431" r:id="rId16"/>
    <p:sldId id="432" r:id="rId17"/>
    <p:sldId id="434" r:id="rId18"/>
    <p:sldId id="435" r:id="rId19"/>
    <p:sldId id="436" r:id="rId20"/>
    <p:sldId id="422" r:id="rId21"/>
    <p:sldId id="451" r:id="rId22"/>
    <p:sldId id="421" r:id="rId23"/>
    <p:sldId id="454" r:id="rId24"/>
    <p:sldId id="455" r:id="rId25"/>
    <p:sldId id="456" r:id="rId26"/>
    <p:sldId id="457" r:id="rId27"/>
    <p:sldId id="458" r:id="rId28"/>
    <p:sldId id="424" r:id="rId29"/>
    <p:sldId id="423" r:id="rId30"/>
    <p:sldId id="460" r:id="rId31"/>
    <p:sldId id="461" r:id="rId32"/>
    <p:sldId id="466" r:id="rId33"/>
    <p:sldId id="467" r:id="rId34"/>
    <p:sldId id="425" r:id="rId35"/>
    <p:sldId id="428" r:id="rId36"/>
    <p:sldId id="494" r:id="rId37"/>
    <p:sldId id="361" r:id="rId38"/>
    <p:sldId id="362" r:id="rId39"/>
    <p:sldId id="587" r:id="rId40"/>
    <p:sldId id="588" r:id="rId41"/>
    <p:sldId id="589" r:id="rId42"/>
    <p:sldId id="590" r:id="rId43"/>
    <p:sldId id="591" r:id="rId44"/>
    <p:sldId id="592" r:id="rId45"/>
    <p:sldId id="593" r:id="rId46"/>
    <p:sldId id="368" r:id="rId47"/>
    <p:sldId id="516" r:id="rId48"/>
    <p:sldId id="517" r:id="rId49"/>
    <p:sldId id="533" r:id="rId50"/>
    <p:sldId id="519" r:id="rId51"/>
    <p:sldId id="504" r:id="rId52"/>
    <p:sldId id="534" r:id="rId53"/>
    <p:sldId id="505" r:id="rId54"/>
    <p:sldId id="535" r:id="rId55"/>
    <p:sldId id="520" r:id="rId56"/>
    <p:sldId id="496" r:id="rId57"/>
    <p:sldId id="497" r:id="rId58"/>
    <p:sldId id="498" r:id="rId59"/>
    <p:sldId id="499" r:id="rId60"/>
    <p:sldId id="500" r:id="rId61"/>
    <p:sldId id="501" r:id="rId62"/>
    <p:sldId id="502" r:id="rId63"/>
    <p:sldId id="510" r:id="rId64"/>
    <p:sldId id="511" r:id="rId65"/>
    <p:sldId id="536" r:id="rId66"/>
    <p:sldId id="672" r:id="rId67"/>
    <p:sldId id="661" r:id="rId68"/>
    <p:sldId id="662" r:id="rId69"/>
    <p:sldId id="663" r:id="rId70"/>
    <p:sldId id="664" r:id="rId71"/>
    <p:sldId id="665" r:id="rId72"/>
    <p:sldId id="666" r:id="rId73"/>
    <p:sldId id="667" r:id="rId74"/>
    <p:sldId id="670" r:id="rId75"/>
    <p:sldId id="671" r:id="rId76"/>
    <p:sldId id="668" r:id="rId77"/>
    <p:sldId id="669" r:id="rId78"/>
    <p:sldId id="792" r:id="rId79"/>
    <p:sldId id="725" r:id="rId80"/>
    <p:sldId id="726" r:id="rId81"/>
    <p:sldId id="727" r:id="rId82"/>
    <p:sldId id="728" r:id="rId83"/>
    <p:sldId id="729" r:id="rId84"/>
    <p:sldId id="730" r:id="rId85"/>
    <p:sldId id="731" r:id="rId86"/>
    <p:sldId id="732" r:id="rId87"/>
    <p:sldId id="733" r:id="rId88"/>
    <p:sldId id="734" r:id="rId89"/>
    <p:sldId id="735" r:id="rId90"/>
    <p:sldId id="736" r:id="rId91"/>
    <p:sldId id="737" r:id="rId92"/>
    <p:sldId id="738" r:id="rId93"/>
    <p:sldId id="739" r:id="rId94"/>
    <p:sldId id="740" r:id="rId95"/>
    <p:sldId id="741" r:id="rId96"/>
    <p:sldId id="742" r:id="rId97"/>
    <p:sldId id="743" r:id="rId98"/>
    <p:sldId id="744" r:id="rId99"/>
    <p:sldId id="745" r:id="rId100"/>
    <p:sldId id="746" r:id="rId101"/>
    <p:sldId id="747" r:id="rId102"/>
    <p:sldId id="748" r:id="rId103"/>
    <p:sldId id="749" r:id="rId104"/>
    <p:sldId id="750" r:id="rId105"/>
    <p:sldId id="751" r:id="rId106"/>
    <p:sldId id="752" r:id="rId107"/>
    <p:sldId id="753" r:id="rId108"/>
    <p:sldId id="754" r:id="rId109"/>
    <p:sldId id="755" r:id="rId110"/>
    <p:sldId id="756" r:id="rId111"/>
    <p:sldId id="760" r:id="rId112"/>
    <p:sldId id="761" r:id="rId113"/>
    <p:sldId id="762" r:id="rId114"/>
    <p:sldId id="763" r:id="rId115"/>
    <p:sldId id="764" r:id="rId116"/>
    <p:sldId id="765" r:id="rId117"/>
    <p:sldId id="766" r:id="rId118"/>
    <p:sldId id="767" r:id="rId119"/>
    <p:sldId id="768" r:id="rId120"/>
    <p:sldId id="769" r:id="rId121"/>
    <p:sldId id="770" r:id="rId122"/>
    <p:sldId id="771" r:id="rId123"/>
    <p:sldId id="772" r:id="rId124"/>
    <p:sldId id="773" r:id="rId125"/>
    <p:sldId id="774" r:id="rId126"/>
    <p:sldId id="775" r:id="rId127"/>
    <p:sldId id="776" r:id="rId128"/>
    <p:sldId id="777" r:id="rId129"/>
    <p:sldId id="778" r:id="rId130"/>
    <p:sldId id="779" r:id="rId131"/>
    <p:sldId id="780" r:id="rId132"/>
    <p:sldId id="781" r:id="rId133"/>
    <p:sldId id="782" r:id="rId134"/>
    <p:sldId id="783" r:id="rId135"/>
    <p:sldId id="784" r:id="rId136"/>
    <p:sldId id="785" r:id="rId137"/>
    <p:sldId id="786" r:id="rId138"/>
    <p:sldId id="787" r:id="rId139"/>
    <p:sldId id="788" r:id="rId140"/>
    <p:sldId id="789" r:id="rId141"/>
    <p:sldId id="790" r:id="rId142"/>
    <p:sldId id="791" r:id="rId143"/>
  </p:sldIdLst>
  <p:sldSz cx="9144000" cy="6858000" type="screen4x3"/>
  <p:notesSz cx="6797675"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4D0255"/>
    <a:srgbClr val="D21700"/>
    <a:srgbClr val="5F5F5F"/>
    <a:srgbClr val="0BA4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82" autoAdjust="0"/>
    <p:restoredTop sz="79200" autoAdjust="0"/>
  </p:normalViewPr>
  <p:slideViewPr>
    <p:cSldViewPr>
      <p:cViewPr varScale="1">
        <p:scale>
          <a:sx n="74" d="100"/>
          <a:sy n="74" d="100"/>
        </p:scale>
        <p:origin x="-564" y="-102"/>
      </p:cViewPr>
      <p:guideLst>
        <p:guide orient="horz" pos="2160"/>
        <p:guide pos="2880"/>
      </p:guideLst>
    </p:cSldViewPr>
  </p:slideViewPr>
  <p:notesTextViewPr>
    <p:cViewPr>
      <p:scale>
        <a:sx n="1" d="1"/>
        <a:sy n="1" d="1"/>
      </p:scale>
      <p:origin x="0" y="0"/>
    </p:cViewPr>
  </p:notesTextViewPr>
  <p:sorterViewPr>
    <p:cViewPr>
      <p:scale>
        <a:sx n="66" d="100"/>
        <a:sy n="66" d="100"/>
      </p:scale>
      <p:origin x="0" y="4680"/>
    </p:cViewPr>
  </p:sorterViewPr>
  <p:notesViewPr>
    <p:cSldViewPr showGuides="1">
      <p:cViewPr varScale="1">
        <p:scale>
          <a:sx n="81" d="100"/>
          <a:sy n="81" d="100"/>
        </p:scale>
        <p:origin x="-3960" y="-102"/>
      </p:cViewPr>
      <p:guideLst>
        <p:guide orient="horz" pos="3128"/>
        <p:guide pos="2141"/>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B7E4A1-196D-4C9B-945D-298E379E26E7}" type="doc">
      <dgm:prSet loTypeId="urn:microsoft.com/office/officeart/2005/8/layout/hChevron3" loCatId="process" qsTypeId="urn:microsoft.com/office/officeart/2005/8/quickstyle/simple1#1" qsCatId="simple" csTypeId="urn:microsoft.com/office/officeart/2005/8/colors/colorful4" csCatId="colorful" phldr="1"/>
      <dgm:spPr/>
    </dgm:pt>
    <dgm:pt modelId="{DE248411-B247-4857-91BA-2F75F723654E}">
      <dgm:prSet phldrT="[Texte]"/>
      <dgm:spPr/>
      <dgm:t>
        <a:bodyPr/>
        <a:lstStyle/>
        <a:p>
          <a:r>
            <a:rPr lang="ru-RU" noProof="0" dirty="0" smtClean="0"/>
            <a:t>Воздух</a:t>
          </a:r>
          <a:endParaRPr lang="en-US" noProof="0" dirty="0"/>
        </a:p>
      </dgm:t>
    </dgm:pt>
    <dgm:pt modelId="{90475919-E475-4611-8FD0-CEC9FFA012BB}" type="parTrans" cxnId="{01B1BD0A-B3DA-4B2B-A9C6-C1C0B1F56129}">
      <dgm:prSet/>
      <dgm:spPr/>
      <dgm:t>
        <a:bodyPr/>
        <a:lstStyle/>
        <a:p>
          <a:endParaRPr lang="fr-FR"/>
        </a:p>
      </dgm:t>
    </dgm:pt>
    <dgm:pt modelId="{14BA8EF6-DEF2-4024-8537-EEE417B4BE85}" type="sibTrans" cxnId="{01B1BD0A-B3DA-4B2B-A9C6-C1C0B1F56129}">
      <dgm:prSet/>
      <dgm:spPr/>
      <dgm:t>
        <a:bodyPr/>
        <a:lstStyle/>
        <a:p>
          <a:endParaRPr lang="fr-FR"/>
        </a:p>
      </dgm:t>
    </dgm:pt>
    <dgm:pt modelId="{6AA2027A-D55C-4B83-A8CC-FE9EF7F96A53}">
      <dgm:prSet phldrT="[Texte]"/>
      <dgm:spPr/>
      <dgm:t>
        <a:bodyPr/>
        <a:lstStyle/>
        <a:p>
          <a:r>
            <a:rPr lang="ru-RU" noProof="0" dirty="0" smtClean="0"/>
            <a:t>Углеводороды</a:t>
          </a:r>
          <a:endParaRPr lang="en-US" noProof="0" dirty="0" smtClean="0"/>
        </a:p>
      </dgm:t>
    </dgm:pt>
    <dgm:pt modelId="{87E10BFB-A637-443F-96D3-142C1B163EFD}" type="parTrans" cxnId="{8552BF42-103C-41D4-B4DA-8DAD15DD7640}">
      <dgm:prSet/>
      <dgm:spPr/>
      <dgm:t>
        <a:bodyPr/>
        <a:lstStyle/>
        <a:p>
          <a:endParaRPr lang="fr-FR"/>
        </a:p>
      </dgm:t>
    </dgm:pt>
    <dgm:pt modelId="{CEBCE99E-875E-4AC6-8350-6759AA1C5588}" type="sibTrans" cxnId="{8552BF42-103C-41D4-B4DA-8DAD15DD7640}">
      <dgm:prSet/>
      <dgm:spPr/>
      <dgm:t>
        <a:bodyPr/>
        <a:lstStyle/>
        <a:p>
          <a:endParaRPr lang="fr-FR"/>
        </a:p>
      </dgm:t>
    </dgm:pt>
    <dgm:pt modelId="{C402AE0A-5454-41EB-95E1-7BAF51B36551}">
      <dgm:prSet phldrT="[Texte]"/>
      <dgm:spPr/>
      <dgm:t>
        <a:bodyPr/>
        <a:lstStyle/>
        <a:p>
          <a:r>
            <a:rPr lang="ru-RU" noProof="0" dirty="0" smtClean="0"/>
            <a:t>Химикаты</a:t>
          </a:r>
          <a:endParaRPr lang="en-US" noProof="0" dirty="0"/>
        </a:p>
      </dgm:t>
    </dgm:pt>
    <dgm:pt modelId="{F9D10A16-F8F8-4151-8C25-75AB45B944A4}" type="parTrans" cxnId="{F57B4A91-3C34-4FCA-871A-4FEF0798C5D4}">
      <dgm:prSet/>
      <dgm:spPr/>
      <dgm:t>
        <a:bodyPr/>
        <a:lstStyle/>
        <a:p>
          <a:endParaRPr lang="fr-FR"/>
        </a:p>
      </dgm:t>
    </dgm:pt>
    <dgm:pt modelId="{11D8EDFC-EB39-4BE4-9D28-E0EBEF620339}" type="sibTrans" cxnId="{F57B4A91-3C34-4FCA-871A-4FEF0798C5D4}">
      <dgm:prSet/>
      <dgm:spPr/>
      <dgm:t>
        <a:bodyPr/>
        <a:lstStyle/>
        <a:p>
          <a:endParaRPr lang="fr-FR"/>
        </a:p>
      </dgm:t>
    </dgm:pt>
    <dgm:pt modelId="{98DC5B2F-5698-4FEC-8949-7746006E1B81}" type="pres">
      <dgm:prSet presAssocID="{96B7E4A1-196D-4C9B-945D-298E379E26E7}" presName="Name0" presStyleCnt="0">
        <dgm:presLayoutVars>
          <dgm:dir/>
          <dgm:resizeHandles val="exact"/>
        </dgm:presLayoutVars>
      </dgm:prSet>
      <dgm:spPr/>
    </dgm:pt>
    <dgm:pt modelId="{CE34BBB9-6601-469E-A81F-8BCEB3E5AB90}" type="pres">
      <dgm:prSet presAssocID="{DE248411-B247-4857-91BA-2F75F723654E}" presName="parTxOnly" presStyleLbl="node1" presStyleIdx="0" presStyleCnt="3">
        <dgm:presLayoutVars>
          <dgm:bulletEnabled val="1"/>
        </dgm:presLayoutVars>
      </dgm:prSet>
      <dgm:spPr/>
      <dgm:t>
        <a:bodyPr/>
        <a:lstStyle/>
        <a:p>
          <a:endParaRPr lang="fr-FR"/>
        </a:p>
      </dgm:t>
    </dgm:pt>
    <dgm:pt modelId="{EB287CB0-7D79-4F0D-B5EF-64A42B9B8F30}" type="pres">
      <dgm:prSet presAssocID="{14BA8EF6-DEF2-4024-8537-EEE417B4BE85}" presName="parSpace" presStyleCnt="0"/>
      <dgm:spPr/>
    </dgm:pt>
    <dgm:pt modelId="{CFA1C04C-193A-4473-8092-364611E32D70}" type="pres">
      <dgm:prSet presAssocID="{6AA2027A-D55C-4B83-A8CC-FE9EF7F96A53}" presName="parTxOnly" presStyleLbl="node1" presStyleIdx="1" presStyleCnt="3">
        <dgm:presLayoutVars>
          <dgm:bulletEnabled val="1"/>
        </dgm:presLayoutVars>
      </dgm:prSet>
      <dgm:spPr/>
      <dgm:t>
        <a:bodyPr/>
        <a:lstStyle/>
        <a:p>
          <a:endParaRPr lang="fr-FR"/>
        </a:p>
      </dgm:t>
    </dgm:pt>
    <dgm:pt modelId="{651B44EF-1448-4083-B836-B5BD56838B42}" type="pres">
      <dgm:prSet presAssocID="{CEBCE99E-875E-4AC6-8350-6759AA1C5588}" presName="parSpace" presStyleCnt="0"/>
      <dgm:spPr/>
    </dgm:pt>
    <dgm:pt modelId="{932B903F-64C9-44EA-B3E5-97F2C226EA71}" type="pres">
      <dgm:prSet presAssocID="{C402AE0A-5454-41EB-95E1-7BAF51B36551}" presName="parTxOnly" presStyleLbl="node1" presStyleIdx="2" presStyleCnt="3">
        <dgm:presLayoutVars>
          <dgm:bulletEnabled val="1"/>
        </dgm:presLayoutVars>
      </dgm:prSet>
      <dgm:spPr/>
      <dgm:t>
        <a:bodyPr/>
        <a:lstStyle/>
        <a:p>
          <a:endParaRPr lang="fr-FR"/>
        </a:p>
      </dgm:t>
    </dgm:pt>
  </dgm:ptLst>
  <dgm:cxnLst>
    <dgm:cxn modelId="{8552BF42-103C-41D4-B4DA-8DAD15DD7640}" srcId="{96B7E4A1-196D-4C9B-945D-298E379E26E7}" destId="{6AA2027A-D55C-4B83-A8CC-FE9EF7F96A53}" srcOrd="1" destOrd="0" parTransId="{87E10BFB-A637-443F-96D3-142C1B163EFD}" sibTransId="{CEBCE99E-875E-4AC6-8350-6759AA1C5588}"/>
    <dgm:cxn modelId="{2E4A8BB9-1EC9-4B62-973C-D6FD1C9C0A88}" type="presOf" srcId="{96B7E4A1-196D-4C9B-945D-298E379E26E7}" destId="{98DC5B2F-5698-4FEC-8949-7746006E1B81}" srcOrd="0" destOrd="0" presId="urn:microsoft.com/office/officeart/2005/8/layout/hChevron3"/>
    <dgm:cxn modelId="{147406F6-EB3E-4B6C-8CD3-60C87A28268D}" type="presOf" srcId="{6AA2027A-D55C-4B83-A8CC-FE9EF7F96A53}" destId="{CFA1C04C-193A-4473-8092-364611E32D70}" srcOrd="0" destOrd="0" presId="urn:microsoft.com/office/officeart/2005/8/layout/hChevron3"/>
    <dgm:cxn modelId="{01B1BD0A-B3DA-4B2B-A9C6-C1C0B1F56129}" srcId="{96B7E4A1-196D-4C9B-945D-298E379E26E7}" destId="{DE248411-B247-4857-91BA-2F75F723654E}" srcOrd="0" destOrd="0" parTransId="{90475919-E475-4611-8FD0-CEC9FFA012BB}" sibTransId="{14BA8EF6-DEF2-4024-8537-EEE417B4BE85}"/>
    <dgm:cxn modelId="{FDD73004-474C-4507-AFFD-C20E8F57EA1C}" type="presOf" srcId="{DE248411-B247-4857-91BA-2F75F723654E}" destId="{CE34BBB9-6601-469E-A81F-8BCEB3E5AB90}" srcOrd="0" destOrd="0" presId="urn:microsoft.com/office/officeart/2005/8/layout/hChevron3"/>
    <dgm:cxn modelId="{F57B4A91-3C34-4FCA-871A-4FEF0798C5D4}" srcId="{96B7E4A1-196D-4C9B-945D-298E379E26E7}" destId="{C402AE0A-5454-41EB-95E1-7BAF51B36551}" srcOrd="2" destOrd="0" parTransId="{F9D10A16-F8F8-4151-8C25-75AB45B944A4}" sibTransId="{11D8EDFC-EB39-4BE4-9D28-E0EBEF620339}"/>
    <dgm:cxn modelId="{6C2D8A7B-DCE9-419F-ABC7-1455899B3F3D}" type="presOf" srcId="{C402AE0A-5454-41EB-95E1-7BAF51B36551}" destId="{932B903F-64C9-44EA-B3E5-97F2C226EA71}" srcOrd="0" destOrd="0" presId="urn:microsoft.com/office/officeart/2005/8/layout/hChevron3"/>
    <dgm:cxn modelId="{AF12C17A-9239-488F-9447-7BEF77B6CD5D}" type="presParOf" srcId="{98DC5B2F-5698-4FEC-8949-7746006E1B81}" destId="{CE34BBB9-6601-469E-A81F-8BCEB3E5AB90}" srcOrd="0" destOrd="0" presId="urn:microsoft.com/office/officeart/2005/8/layout/hChevron3"/>
    <dgm:cxn modelId="{7CAD0583-5437-4B89-B553-4DFD97291DFA}" type="presParOf" srcId="{98DC5B2F-5698-4FEC-8949-7746006E1B81}" destId="{EB287CB0-7D79-4F0D-B5EF-64A42B9B8F30}" srcOrd="1" destOrd="0" presId="urn:microsoft.com/office/officeart/2005/8/layout/hChevron3"/>
    <dgm:cxn modelId="{9E29B387-6BB5-4B48-93A6-CDEE5EAAFFE3}" type="presParOf" srcId="{98DC5B2F-5698-4FEC-8949-7746006E1B81}" destId="{CFA1C04C-193A-4473-8092-364611E32D70}" srcOrd="2" destOrd="0" presId="urn:microsoft.com/office/officeart/2005/8/layout/hChevron3"/>
    <dgm:cxn modelId="{6CAD00B3-326D-4BFC-BC2A-16096AE77026}" type="presParOf" srcId="{98DC5B2F-5698-4FEC-8949-7746006E1B81}" destId="{651B44EF-1448-4083-B836-B5BD56838B42}" srcOrd="3" destOrd="0" presId="urn:microsoft.com/office/officeart/2005/8/layout/hChevron3"/>
    <dgm:cxn modelId="{1FAB1A31-E71D-45A9-AF10-1D58B8743243}" type="presParOf" srcId="{98DC5B2F-5698-4FEC-8949-7746006E1B81}" destId="{932B903F-64C9-44EA-B3E5-97F2C226EA71}" srcOrd="4"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2945659" cy="496491"/>
          </a:xfrm>
          <a:prstGeom prst="rect">
            <a:avLst/>
          </a:prstGeom>
        </p:spPr>
        <p:txBody>
          <a:bodyPr vert="horz" lIns="91434" tIns="45717" rIns="91434" bIns="45717" rtlCol="0"/>
          <a:lstStyle>
            <a:lvl1pPr algn="l">
              <a:defRPr sz="1200"/>
            </a:lvl1pPr>
          </a:lstStyle>
          <a:p>
            <a:endParaRPr lang="fr-FR"/>
          </a:p>
        </p:txBody>
      </p:sp>
      <p:sp>
        <p:nvSpPr>
          <p:cNvPr id="3" name="Espace réservé de la date 2"/>
          <p:cNvSpPr>
            <a:spLocks noGrp="1"/>
          </p:cNvSpPr>
          <p:nvPr>
            <p:ph type="dt" sz="quarter" idx="1"/>
          </p:nvPr>
        </p:nvSpPr>
        <p:spPr>
          <a:xfrm>
            <a:off x="3850446" y="1"/>
            <a:ext cx="2945659" cy="496491"/>
          </a:xfrm>
          <a:prstGeom prst="rect">
            <a:avLst/>
          </a:prstGeom>
        </p:spPr>
        <p:txBody>
          <a:bodyPr vert="horz" lIns="91434" tIns="45717" rIns="91434" bIns="45717" rtlCol="0"/>
          <a:lstStyle>
            <a:lvl1pPr algn="r">
              <a:defRPr sz="1200"/>
            </a:lvl1pPr>
          </a:lstStyle>
          <a:p>
            <a:fld id="{2D3A889E-DED6-4554-87F4-F7461E33E73A}" type="datetimeFigureOut">
              <a:rPr lang="fr-FR" smtClean="0"/>
              <a:pPr/>
              <a:t>27/11/2013</a:t>
            </a:fld>
            <a:endParaRPr lang="fr-FR"/>
          </a:p>
        </p:txBody>
      </p:sp>
      <p:sp>
        <p:nvSpPr>
          <p:cNvPr id="4" name="Espace réservé du pied de page 3"/>
          <p:cNvSpPr>
            <a:spLocks noGrp="1"/>
          </p:cNvSpPr>
          <p:nvPr>
            <p:ph type="ftr" sz="quarter" idx="2"/>
          </p:nvPr>
        </p:nvSpPr>
        <p:spPr>
          <a:xfrm>
            <a:off x="3" y="9431601"/>
            <a:ext cx="2945659" cy="496491"/>
          </a:xfrm>
          <a:prstGeom prst="rect">
            <a:avLst/>
          </a:prstGeom>
        </p:spPr>
        <p:txBody>
          <a:bodyPr vert="horz" lIns="91434" tIns="45717" rIns="91434" bIns="4571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6" y="9431601"/>
            <a:ext cx="2945659" cy="496491"/>
          </a:xfrm>
          <a:prstGeom prst="rect">
            <a:avLst/>
          </a:prstGeom>
        </p:spPr>
        <p:txBody>
          <a:bodyPr vert="horz" lIns="91434" tIns="45717" rIns="91434" bIns="45717" rtlCol="0" anchor="b"/>
          <a:lstStyle>
            <a:lvl1pPr algn="r">
              <a:defRPr sz="1200"/>
            </a:lvl1pPr>
          </a:lstStyle>
          <a:p>
            <a:fld id="{889C9BEE-30C0-409C-A1BC-C5CED1C10FF7}" type="slidenum">
              <a:rPr lang="fr-FR" smtClean="0"/>
              <a:pPr/>
              <a:t>‹#›</a:t>
            </a:fld>
            <a:endParaRPr lang="fr-FR"/>
          </a:p>
        </p:txBody>
      </p:sp>
    </p:spTree>
    <p:extLst>
      <p:ext uri="{BB962C8B-B14F-4D97-AF65-F5344CB8AC3E}">
        <p14:creationId xmlns:p14="http://schemas.microsoft.com/office/powerpoint/2010/main" xmlns="" val="228310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2945659" cy="496491"/>
          </a:xfrm>
          <a:prstGeom prst="rect">
            <a:avLst/>
          </a:prstGeom>
        </p:spPr>
        <p:txBody>
          <a:bodyPr vert="horz" lIns="91434" tIns="45717" rIns="91434" bIns="45717" rtlCol="0"/>
          <a:lstStyle>
            <a:lvl1pPr algn="l">
              <a:defRPr sz="1200"/>
            </a:lvl1pPr>
          </a:lstStyle>
          <a:p>
            <a:endParaRPr lang="fr-FR"/>
          </a:p>
        </p:txBody>
      </p:sp>
      <p:sp>
        <p:nvSpPr>
          <p:cNvPr id="3" name="Espace réservé de la date 2"/>
          <p:cNvSpPr>
            <a:spLocks noGrp="1"/>
          </p:cNvSpPr>
          <p:nvPr>
            <p:ph type="dt" idx="1"/>
          </p:nvPr>
        </p:nvSpPr>
        <p:spPr>
          <a:xfrm>
            <a:off x="3850446" y="1"/>
            <a:ext cx="2945659" cy="496491"/>
          </a:xfrm>
          <a:prstGeom prst="rect">
            <a:avLst/>
          </a:prstGeom>
        </p:spPr>
        <p:txBody>
          <a:bodyPr vert="horz" lIns="91434" tIns="45717" rIns="91434" bIns="45717" rtlCol="0"/>
          <a:lstStyle>
            <a:lvl1pPr algn="r">
              <a:defRPr sz="1200"/>
            </a:lvl1pPr>
          </a:lstStyle>
          <a:p>
            <a:fld id="{0EFA53B6-90DA-43E4-8417-099F374D8CCF}" type="datetimeFigureOut">
              <a:rPr lang="fr-FR" smtClean="0"/>
              <a:pPr/>
              <a:t>27/11/2013</a:t>
            </a:fld>
            <a:endParaRPr lang="fr-FR"/>
          </a:p>
        </p:txBody>
      </p:sp>
      <p:sp>
        <p:nvSpPr>
          <p:cNvPr id="4" name="Espace réservé de l'image des diapositives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34" tIns="45717" rIns="91434" bIns="45717" rtlCol="0" anchor="ctr"/>
          <a:lstStyle/>
          <a:p>
            <a:endParaRPr lang="fr-FR"/>
          </a:p>
        </p:txBody>
      </p:sp>
      <p:sp>
        <p:nvSpPr>
          <p:cNvPr id="5" name="Espace réservé des commentaires 4"/>
          <p:cNvSpPr>
            <a:spLocks noGrp="1"/>
          </p:cNvSpPr>
          <p:nvPr>
            <p:ph type="body" sz="quarter" idx="3"/>
          </p:nvPr>
        </p:nvSpPr>
        <p:spPr>
          <a:xfrm>
            <a:off x="679768" y="4716662"/>
            <a:ext cx="5438140" cy="4468416"/>
          </a:xfrm>
          <a:prstGeom prst="rect">
            <a:avLst/>
          </a:prstGeom>
        </p:spPr>
        <p:txBody>
          <a:bodyPr vert="horz" lIns="91434" tIns="45717" rIns="91434" bIns="4571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3" y="9431601"/>
            <a:ext cx="2945659" cy="496491"/>
          </a:xfrm>
          <a:prstGeom prst="rect">
            <a:avLst/>
          </a:prstGeom>
        </p:spPr>
        <p:txBody>
          <a:bodyPr vert="horz" lIns="91434" tIns="45717" rIns="91434"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6" y="9431601"/>
            <a:ext cx="2945659" cy="496491"/>
          </a:xfrm>
          <a:prstGeom prst="rect">
            <a:avLst/>
          </a:prstGeom>
        </p:spPr>
        <p:txBody>
          <a:bodyPr vert="horz" lIns="91434" tIns="45717" rIns="91434" bIns="45717" rtlCol="0" anchor="b"/>
          <a:lstStyle>
            <a:lvl1pPr algn="r">
              <a:defRPr sz="1200"/>
            </a:lvl1pPr>
          </a:lstStyle>
          <a:p>
            <a:fld id="{94D07CD2-45D1-4B5C-B809-24C7F6D8177A}" type="slidenum">
              <a:rPr lang="fr-FR" smtClean="0"/>
              <a:pPr/>
              <a:t>‹#›</a:t>
            </a:fld>
            <a:endParaRPr lang="fr-FR"/>
          </a:p>
        </p:txBody>
      </p:sp>
    </p:spTree>
    <p:extLst>
      <p:ext uri="{BB962C8B-B14F-4D97-AF65-F5344CB8AC3E}">
        <p14:creationId xmlns:p14="http://schemas.microsoft.com/office/powerpoint/2010/main" xmlns="" val="392058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p:txBody>
      </p:sp>
      <p:sp>
        <p:nvSpPr>
          <p:cNvPr id="4" name="Espace réservé du numéro de diapositive 3"/>
          <p:cNvSpPr>
            <a:spLocks noGrp="1"/>
          </p:cNvSpPr>
          <p:nvPr>
            <p:ph type="sldNum" sz="quarter" idx="10"/>
          </p:nvPr>
        </p:nvSpPr>
        <p:spPr/>
        <p:txBody>
          <a:bodyPr/>
          <a:lstStyle/>
          <a:p>
            <a:fld id="{94D07CD2-45D1-4B5C-B809-24C7F6D8177A}" type="slidenum">
              <a:rPr lang="fr-FR" smtClean="0"/>
              <a:pPr/>
              <a:t>1</a:t>
            </a:fld>
            <a:endParaRPr lang="fr-FR"/>
          </a:p>
        </p:txBody>
      </p:sp>
    </p:spTree>
    <p:extLst>
      <p:ext uri="{BB962C8B-B14F-4D97-AF65-F5344CB8AC3E}">
        <p14:creationId xmlns:p14="http://schemas.microsoft.com/office/powerpoint/2010/main" xmlns="" val="308645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44EB388-1290-409D-91F6-E67962CBCF67}" type="slidenum">
              <a:rPr lang="fr-FR"/>
              <a:pPr/>
              <a:t>10</a:t>
            </a:fld>
            <a:endParaRPr lang="fr-FR"/>
          </a:p>
        </p:txBody>
      </p:sp>
      <p:sp>
        <p:nvSpPr>
          <p:cNvPr id="118787" name="Rectangle 2"/>
          <p:cNvSpPr>
            <a:spLocks noGrp="1" noRot="1" noChangeAspect="1" noChangeArrowheads="1" noTextEdit="1"/>
          </p:cNvSpPr>
          <p:nvPr>
            <p:ph type="sldImg"/>
          </p:nvPr>
        </p:nvSpPr>
        <p:spPr>
          <a:xfrm>
            <a:off x="917575" y="744538"/>
            <a:ext cx="4964113" cy="3724275"/>
          </a:xfrm>
          <a:ln/>
        </p:spPr>
      </p:sp>
      <p:sp>
        <p:nvSpPr>
          <p:cNvPr id="118788" name="Rectangle 3"/>
          <p:cNvSpPr>
            <a:spLocks noGrp="1" noChangeArrowheads="1"/>
          </p:cNvSpPr>
          <p:nvPr>
            <p:ph type="body" idx="1"/>
          </p:nvPr>
        </p:nvSpPr>
        <p:spPr>
          <a:noFill/>
          <a:ln/>
        </p:spPr>
        <p:txBody>
          <a:bodyPr/>
          <a:lstStyle/>
          <a:p>
            <a:pPr eaLnBrk="1" hangingPunct="1"/>
            <a:r>
              <a:rPr lang="en-US" dirty="0" smtClean="0"/>
              <a:t>Simulis Thermodynamics </a:t>
            </a:r>
            <a:r>
              <a:rPr lang="en-US" baseline="0" dirty="0" smtClean="0"/>
              <a:t>has</a:t>
            </a:r>
            <a:r>
              <a:rPr lang="en-US" dirty="0" smtClean="0"/>
              <a:t> databases that</a:t>
            </a:r>
            <a:r>
              <a:rPr lang="en-US" baseline="0" dirty="0" smtClean="0"/>
              <a:t> contain</a:t>
            </a:r>
            <a:r>
              <a:rPr lang="en-US" dirty="0" smtClean="0"/>
              <a:t> pure component properties</a:t>
            </a:r>
            <a:r>
              <a:rPr lang="en-US" baseline="0" dirty="0" smtClean="0"/>
              <a:t> from DIPPR, which are needed to do mixture calculations.  The most recent and previous versions of the DIPPR database are available to you.  All of these properties can be displayed, modified, and plotted.</a:t>
            </a:r>
          </a:p>
          <a:p>
            <a:pPr eaLnBrk="1" hangingPunct="1"/>
            <a:endParaRPr lang="en-US" baseline="0" dirty="0" smtClean="0"/>
          </a:p>
          <a:p>
            <a:pPr eaLnBrk="1" hangingPunct="1"/>
            <a:r>
              <a:rPr lang="en-US" baseline="0" dirty="0" smtClean="0"/>
              <a:t>To help you with any properties that are missing from the database, estimation methods are included for you to use.</a:t>
            </a:r>
          </a:p>
          <a:p>
            <a:pPr eaLnBrk="1" hangingPunct="1"/>
            <a:r>
              <a:rPr lang="en-US" baseline="0" dirty="0" smtClean="0"/>
              <a:t>You can also regress pure component experimental properties directly in Simulis Thermodynamics.</a:t>
            </a:r>
          </a:p>
          <a:p>
            <a:pPr eaLnBrk="1" hangingPunct="1"/>
            <a:r>
              <a:rPr lang="en-US" baseline="0" dirty="0" smtClean="0"/>
              <a:t>And finally, the software is capable of calculating pseudo-components for petroleum fractions.</a:t>
            </a:r>
          </a:p>
          <a:p>
            <a:pPr eaLnBrk="1" hangingPunct="1"/>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database included in Simulis Thermodynamics is for binary interaction parameters, for models that require this.  Or you can link to external databases, for example, from </a:t>
            </a:r>
            <a:r>
              <a:rPr lang="en-US" baseline="0" dirty="0" err="1" smtClean="0"/>
              <a:t>Dechema</a:t>
            </a:r>
            <a:r>
              <a:rPr lang="en-US" baseline="0" dirty="0" smtClean="0"/>
              <a:t>. Binary interaction parameters account for the interactions between different compounds.</a:t>
            </a:r>
          </a:p>
          <a:p>
            <a:pPr eaLnBrk="1" hangingPunct="1"/>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41A39E-3EF1-4C08-AE5B-661FDC3536E6}" type="slidenum">
              <a:rPr lang="fr-FR" altLang="en-US">
                <a:cs typeface="Arial" charset="0"/>
              </a:rPr>
              <a:pPr fontAlgn="base">
                <a:spcBef>
                  <a:spcPct val="0"/>
                </a:spcBef>
                <a:spcAft>
                  <a:spcPct val="0"/>
                </a:spcAft>
                <a:defRPr/>
              </a:pPr>
              <a:t>100</a:t>
            </a:fld>
            <a:endParaRPr lang="fr-FR" altLang="en-US">
              <a:cs typeface="Arial" charset="0"/>
            </a:endParaRPr>
          </a:p>
        </p:txBody>
      </p:sp>
      <p:sp>
        <p:nvSpPr>
          <p:cNvPr id="805890"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05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16539B-DFB2-4AE5-8D42-B3488140FC50}" type="slidenum">
              <a:rPr lang="fr-FR" altLang="en-US">
                <a:cs typeface="Arial" charset="0"/>
              </a:rPr>
              <a:pPr fontAlgn="base">
                <a:spcBef>
                  <a:spcPct val="0"/>
                </a:spcBef>
                <a:spcAft>
                  <a:spcPct val="0"/>
                </a:spcAft>
                <a:defRPr/>
              </a:pPr>
              <a:t>101</a:t>
            </a:fld>
            <a:endParaRPr lang="fr-FR" altLang="en-US">
              <a:cs typeface="Arial" charset="0"/>
            </a:endParaRPr>
          </a:p>
        </p:txBody>
      </p:sp>
      <p:sp>
        <p:nvSpPr>
          <p:cNvPr id="807938" name="Rectangle 7"/>
          <p:cNvSpPr txBox="1">
            <a:spLocks noGrp="1" noChangeArrowheads="1"/>
          </p:cNvSpPr>
          <p:nvPr/>
        </p:nvSpPr>
        <p:spPr bwMode="auto">
          <a:xfrm>
            <a:off x="3849688" y="9431338"/>
            <a:ext cx="2946400" cy="496887"/>
          </a:xfrm>
          <a:prstGeom prst="rect">
            <a:avLst/>
          </a:prstGeom>
          <a:noFill/>
          <a:ln w="9525">
            <a:noFill/>
            <a:miter lim="800000"/>
            <a:headEnd/>
            <a:tailEnd/>
          </a:ln>
        </p:spPr>
        <p:txBody>
          <a:bodyPr lIns="92081" tIns="46041" rIns="92081" bIns="46041" anchor="b"/>
          <a:lstStyle/>
          <a:p>
            <a:pPr algn="r"/>
            <a:fld id="{C2BC38B7-3019-4DCE-83F0-105EEE7AFD7C}" type="slidenum">
              <a:rPr lang="de-DE" altLang="en-US" sz="1200"/>
              <a:pPr algn="r"/>
              <a:t>101</a:t>
            </a:fld>
            <a:endParaRPr lang="de-DE" altLang="en-US" sz="1200"/>
          </a:p>
        </p:txBody>
      </p:sp>
      <p:sp>
        <p:nvSpPr>
          <p:cNvPr id="807939"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07940" name="Rectangle 3"/>
          <p:cNvSpPr>
            <a:spLocks noGrp="1" noChangeArrowheads="1"/>
          </p:cNvSpPr>
          <p:nvPr>
            <p:ph type="body" idx="1"/>
          </p:nvPr>
        </p:nvSpPr>
        <p:spPr bwMode="auto">
          <a:noFill/>
        </p:spPr>
        <p:txBody>
          <a:bodyPr wrap="square" lIns="92081" tIns="46041" rIns="92081" bIns="46041" numCol="1" anchor="t" anchorCtr="0" compatLnSpc="1">
            <a:prstTxWarp prst="textNoShape">
              <a:avLst/>
            </a:prstTxWarp>
          </a:bodyPr>
          <a:lstStyle/>
          <a:p>
            <a:pPr eaLnBrk="1" hangingPunct="1">
              <a:spcBef>
                <a:spcPct val="0"/>
              </a:spcBef>
            </a:pPr>
            <a:r>
              <a:rPr lang="en-US" altLang="en-US" smtClean="0"/>
              <a:t>That‘s the case of ProSimPlus, </a:t>
            </a:r>
            <a:r>
              <a:rPr lang="en-US" altLang="en-US" b="1" smtClean="0"/>
              <a:t>our software dedicated</a:t>
            </a:r>
            <a:r>
              <a:rPr lang="en-US" altLang="en-US" smtClean="0"/>
              <a:t> to the steady state simulation and optimization of processes. </a:t>
            </a:r>
            <a:r>
              <a:rPr lang="en-US" altLang="en-US" b="1" smtClean="0"/>
              <a:t>ProSimPlus is</a:t>
            </a:r>
            <a:r>
              <a:rPr lang="en-US" altLang="en-US" smtClean="0"/>
              <a:t> a process engineering software </a:t>
            </a:r>
            <a:r>
              <a:rPr lang="en-US" altLang="en-US" b="1" smtClean="0"/>
              <a:t>that performs</a:t>
            </a:r>
            <a:r>
              <a:rPr lang="en-US" altLang="en-US" smtClean="0"/>
              <a:t> rigorous mass and energy balance calculations</a:t>
            </a:r>
            <a:r>
              <a:rPr lang="en-US" altLang="en-US" b="1" smtClean="0"/>
              <a:t> for </a:t>
            </a:r>
            <a:r>
              <a:rPr lang="en-US" altLang="en-US" smtClean="0"/>
              <a:t>a wide range of industrial steady-state processes. </a:t>
            </a:r>
          </a:p>
          <a:p>
            <a:pPr eaLnBrk="1" hangingPunct="1">
              <a:spcBef>
                <a:spcPct val="0"/>
              </a:spcBef>
            </a:pPr>
            <a:r>
              <a:rPr lang="en-US" altLang="en-US" b="1" smtClean="0"/>
              <a:t>ProSimPlus has a wide and exhaustive</a:t>
            </a:r>
            <a:r>
              <a:rPr lang="en-US" altLang="en-US" smtClean="0"/>
              <a:t> unit operation models library, </a:t>
            </a:r>
            <a:r>
              <a:rPr lang="en-US" altLang="en-US" b="1" smtClean="0"/>
              <a:t>including specific modules like Plate Fin Heat Exchangers, Reactive distillation or Rate Based Multistage Separator</a:t>
            </a:r>
            <a:r>
              <a:rPr lang="en-US" altLang="en-US" smtClean="0"/>
              <a:t>.</a:t>
            </a:r>
          </a:p>
          <a:p>
            <a:pPr eaLnBrk="1" hangingPunct="1">
              <a:spcBef>
                <a:spcPct val="0"/>
              </a:spcBef>
            </a:pPr>
            <a:r>
              <a:rPr lang="en-US" altLang="en-US" b="1" smtClean="0"/>
              <a:t>Many kinds of</a:t>
            </a:r>
            <a:r>
              <a:rPr lang="en-US" altLang="en-US" smtClean="0"/>
              <a:t> chemical reactions </a:t>
            </a:r>
            <a:r>
              <a:rPr lang="en-US" altLang="en-US" b="1" smtClean="0"/>
              <a:t>can be easily described</a:t>
            </a:r>
            <a:r>
              <a:rPr lang="en-US" altLang="en-US" smtClean="0"/>
              <a:t> (instantaneous, equilibrated, kinetic controlled, complex reactions). These reactions can be used in several kind of unit operations such as Plug Flow Reactors, Continuous Stirred Tank Reactors, Distillation Columns…</a:t>
            </a:r>
          </a:p>
          <a:p>
            <a:pPr eaLnBrk="1" hangingPunct="1">
              <a:spcBef>
                <a:spcPct val="0"/>
              </a:spcBef>
            </a:pPr>
            <a:r>
              <a:rPr lang="en-US" altLang="en-US" b="1" smtClean="0"/>
              <a:t>ProSimPlus is particularly effective in the solution of complex simulation problems: processes with highly non-ideal mixtures, numerous recycling loops or very large flowsheets. Moreover, for each unit operation, powerful numerical tools are selected and analytical derivatives are widely used</a:t>
            </a:r>
          </a:p>
          <a:p>
            <a:pPr eaLnBrk="1" hangingPunct="1">
              <a:spcBef>
                <a:spcPct val="0"/>
              </a:spcBef>
            </a:pPr>
            <a:r>
              <a:rPr lang="en-US" altLang="en-US" smtClean="0"/>
              <a:t>All these features are available through an up-to-date Graphical User Interface, integrating the windows standards with a very intuitive use. For the new version of this Graphical User Interface, ergonomics was studied so as to propose solutions as simple and intuitive as possible.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EA55D-29A9-4F44-993A-BAC007A99A7B}" type="slidenum">
              <a:rPr lang="fr-FR" altLang="en-US">
                <a:cs typeface="Arial" charset="0"/>
              </a:rPr>
              <a:pPr fontAlgn="base">
                <a:spcBef>
                  <a:spcPct val="0"/>
                </a:spcBef>
                <a:spcAft>
                  <a:spcPct val="0"/>
                </a:spcAft>
                <a:defRPr/>
              </a:pPr>
              <a:t>102</a:t>
            </a:fld>
            <a:endParaRPr lang="fr-FR" altLang="en-US">
              <a:cs typeface="Arial" charset="0"/>
            </a:endParaRPr>
          </a:p>
        </p:txBody>
      </p:sp>
      <p:sp>
        <p:nvSpPr>
          <p:cNvPr id="80998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09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EA205E-45AC-43B4-9D74-F72FDC4AC3CF}" type="slidenum">
              <a:rPr lang="fr-FR" altLang="en-US">
                <a:cs typeface="Arial" charset="0"/>
              </a:rPr>
              <a:pPr fontAlgn="base">
                <a:spcBef>
                  <a:spcPct val="0"/>
                </a:spcBef>
                <a:spcAft>
                  <a:spcPct val="0"/>
                </a:spcAft>
                <a:defRPr/>
              </a:pPr>
              <a:t>103</a:t>
            </a:fld>
            <a:endParaRPr lang="fr-FR" altLang="en-US">
              <a:cs typeface="Arial" charset="0"/>
            </a:endParaRPr>
          </a:p>
        </p:txBody>
      </p:sp>
      <p:sp>
        <p:nvSpPr>
          <p:cNvPr id="812034" name="Rectangle 2"/>
          <p:cNvSpPr>
            <a:spLocks noGrp="1" noRot="1" noChangeAspect="1" noChangeArrowheads="1" noTextEdit="1"/>
          </p:cNvSpPr>
          <p:nvPr>
            <p:ph type="sldImg"/>
          </p:nvPr>
        </p:nvSpPr>
        <p:spPr bwMode="auto">
          <a:xfrm>
            <a:off x="1079500" y="857250"/>
            <a:ext cx="4645025" cy="3484563"/>
          </a:xfrm>
          <a:noFill/>
          <a:ln>
            <a:solidFill>
              <a:srgbClr val="000000"/>
            </a:solidFill>
            <a:miter lim="800000"/>
            <a:headEnd/>
            <a:tailEnd/>
          </a:ln>
        </p:spPr>
      </p:sp>
      <p:sp>
        <p:nvSpPr>
          <p:cNvPr id="812035" name="Rectangle 3"/>
          <p:cNvSpPr>
            <a:spLocks noGrp="1" noChangeArrowheads="1"/>
          </p:cNvSpPr>
          <p:nvPr>
            <p:ph type="body" idx="1"/>
          </p:nvPr>
        </p:nvSpPr>
        <p:spPr bwMode="auto">
          <a:xfrm>
            <a:off x="906463" y="4732338"/>
            <a:ext cx="4984750" cy="4421187"/>
          </a:xfrm>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68F3D-BF12-4CEE-B20B-71F0D6AD3316}" type="slidenum">
              <a:rPr lang="fr-FR" altLang="en-US">
                <a:cs typeface="Arial" charset="0"/>
              </a:rPr>
              <a:pPr fontAlgn="base">
                <a:spcBef>
                  <a:spcPct val="0"/>
                </a:spcBef>
                <a:spcAft>
                  <a:spcPct val="0"/>
                </a:spcAft>
                <a:defRPr/>
              </a:pPr>
              <a:t>104</a:t>
            </a:fld>
            <a:endParaRPr lang="fr-FR" altLang="en-US">
              <a:cs typeface="Arial" charset="0"/>
            </a:endParaRPr>
          </a:p>
        </p:txBody>
      </p:sp>
      <p:sp>
        <p:nvSpPr>
          <p:cNvPr id="814082"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1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EED1E3-3BCA-4ABE-B6E8-9C7F9DEDA707}" type="slidenum">
              <a:rPr lang="fr-FR" altLang="en-US">
                <a:cs typeface="Arial" charset="0"/>
              </a:rPr>
              <a:pPr fontAlgn="base">
                <a:spcBef>
                  <a:spcPct val="0"/>
                </a:spcBef>
                <a:spcAft>
                  <a:spcPct val="0"/>
                </a:spcAft>
                <a:defRPr/>
              </a:pPr>
              <a:t>105</a:t>
            </a:fld>
            <a:endParaRPr lang="fr-FR" altLang="en-US">
              <a:cs typeface="Arial" charset="0"/>
            </a:endParaRPr>
          </a:p>
        </p:txBody>
      </p:sp>
      <p:sp>
        <p:nvSpPr>
          <p:cNvPr id="816130"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16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BBC7C0-1095-417E-A965-685A36970FE5}" type="slidenum">
              <a:rPr lang="fr-FR" altLang="en-US">
                <a:cs typeface="Arial" charset="0"/>
              </a:rPr>
              <a:pPr fontAlgn="base">
                <a:spcBef>
                  <a:spcPct val="0"/>
                </a:spcBef>
                <a:spcAft>
                  <a:spcPct val="0"/>
                </a:spcAft>
                <a:defRPr/>
              </a:pPr>
              <a:t>106</a:t>
            </a:fld>
            <a:endParaRPr lang="fr-FR" altLang="en-US">
              <a:cs typeface="Arial" charset="0"/>
            </a:endParaRPr>
          </a:p>
        </p:txBody>
      </p:sp>
      <p:sp>
        <p:nvSpPr>
          <p:cNvPr id="818178"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18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F747A7-DA06-496A-A03E-8DCCEA4434EF}" type="slidenum">
              <a:rPr lang="fr-FR" altLang="en-US">
                <a:cs typeface="Arial" charset="0"/>
              </a:rPr>
              <a:pPr fontAlgn="base">
                <a:spcBef>
                  <a:spcPct val="0"/>
                </a:spcBef>
                <a:spcAft>
                  <a:spcPct val="0"/>
                </a:spcAft>
                <a:defRPr/>
              </a:pPr>
              <a:t>107</a:t>
            </a:fld>
            <a:endParaRPr lang="fr-FR" altLang="en-US">
              <a:cs typeface="Arial" charset="0"/>
            </a:endParaRPr>
          </a:p>
        </p:txBody>
      </p:sp>
      <p:sp>
        <p:nvSpPr>
          <p:cNvPr id="82022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20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46CCC4-F861-4C2B-8F86-3E1A547D8DDD}" type="slidenum">
              <a:rPr lang="fr-FR" altLang="en-US">
                <a:cs typeface="Arial" charset="0"/>
              </a:rPr>
              <a:pPr fontAlgn="base">
                <a:spcBef>
                  <a:spcPct val="0"/>
                </a:spcBef>
                <a:spcAft>
                  <a:spcPct val="0"/>
                </a:spcAft>
                <a:defRPr/>
              </a:pPr>
              <a:t>108</a:t>
            </a:fld>
            <a:endParaRPr lang="fr-FR" altLang="en-US">
              <a:cs typeface="Arial" charset="0"/>
            </a:endParaRPr>
          </a:p>
        </p:txBody>
      </p:sp>
      <p:sp>
        <p:nvSpPr>
          <p:cNvPr id="822274" name="Rectangle 7"/>
          <p:cNvSpPr txBox="1">
            <a:spLocks noGrp="1" noChangeArrowheads="1"/>
          </p:cNvSpPr>
          <p:nvPr/>
        </p:nvSpPr>
        <p:spPr bwMode="auto">
          <a:xfrm>
            <a:off x="3849688" y="9431338"/>
            <a:ext cx="2946400" cy="496887"/>
          </a:xfrm>
          <a:prstGeom prst="rect">
            <a:avLst/>
          </a:prstGeom>
          <a:noFill/>
          <a:ln w="9525">
            <a:noFill/>
            <a:miter lim="800000"/>
            <a:headEnd/>
            <a:tailEnd/>
          </a:ln>
        </p:spPr>
        <p:txBody>
          <a:bodyPr lIns="92081" tIns="46041" rIns="92081" bIns="46041" anchor="b"/>
          <a:lstStyle/>
          <a:p>
            <a:pPr algn="r"/>
            <a:fld id="{53958BA1-6E0B-47AC-B64A-E124D081D31D}" type="slidenum">
              <a:rPr lang="de-DE" altLang="en-US" sz="1200"/>
              <a:pPr algn="r"/>
              <a:t>108</a:t>
            </a:fld>
            <a:endParaRPr lang="de-DE" altLang="en-US" sz="1200"/>
          </a:p>
        </p:txBody>
      </p:sp>
      <p:sp>
        <p:nvSpPr>
          <p:cNvPr id="822275"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22276" name="Rectangle 3"/>
          <p:cNvSpPr>
            <a:spLocks noGrp="1" noChangeArrowheads="1"/>
          </p:cNvSpPr>
          <p:nvPr>
            <p:ph type="body" idx="1"/>
          </p:nvPr>
        </p:nvSpPr>
        <p:spPr bwMode="auto">
          <a:noFill/>
        </p:spPr>
        <p:txBody>
          <a:bodyPr wrap="square" lIns="92081" tIns="46041" rIns="92081" bIns="46041" numCol="1" anchor="t" anchorCtr="0" compatLnSpc="1">
            <a:prstTxWarp prst="textNoShape">
              <a:avLst/>
            </a:prstTxWarp>
          </a:bodyPr>
          <a:lstStyle/>
          <a:p>
            <a:pPr eaLnBrk="1" hangingPunct="1">
              <a:spcBef>
                <a:spcPct val="0"/>
              </a:spcBef>
            </a:pPr>
            <a:r>
              <a:rPr lang="en-US" altLang="en-US" smtClean="0"/>
              <a:t>That‘s the case of ProSimPlus, </a:t>
            </a:r>
            <a:r>
              <a:rPr lang="en-US" altLang="en-US" b="1" smtClean="0"/>
              <a:t>our software dedicated</a:t>
            </a:r>
            <a:r>
              <a:rPr lang="en-US" altLang="en-US" smtClean="0"/>
              <a:t> to the steady state simulation and optimization of processes. </a:t>
            </a:r>
            <a:r>
              <a:rPr lang="en-US" altLang="en-US" b="1" smtClean="0"/>
              <a:t>ProSimPlus is</a:t>
            </a:r>
            <a:r>
              <a:rPr lang="en-US" altLang="en-US" smtClean="0"/>
              <a:t> a process engineering software </a:t>
            </a:r>
            <a:r>
              <a:rPr lang="en-US" altLang="en-US" b="1" smtClean="0"/>
              <a:t>that performs</a:t>
            </a:r>
            <a:r>
              <a:rPr lang="en-US" altLang="en-US" smtClean="0"/>
              <a:t> rigorous mass and energy balance calculations</a:t>
            </a:r>
            <a:r>
              <a:rPr lang="en-US" altLang="en-US" b="1" smtClean="0"/>
              <a:t> for </a:t>
            </a:r>
            <a:r>
              <a:rPr lang="en-US" altLang="en-US" smtClean="0"/>
              <a:t>a wide range of industrial steady-state processes. </a:t>
            </a:r>
          </a:p>
          <a:p>
            <a:pPr eaLnBrk="1" hangingPunct="1">
              <a:spcBef>
                <a:spcPct val="0"/>
              </a:spcBef>
            </a:pPr>
            <a:r>
              <a:rPr lang="en-US" altLang="en-US" b="1" smtClean="0"/>
              <a:t>ProSimPlus has a wide and exhaustive</a:t>
            </a:r>
            <a:r>
              <a:rPr lang="en-US" altLang="en-US" smtClean="0"/>
              <a:t> unit operation models library, </a:t>
            </a:r>
            <a:r>
              <a:rPr lang="en-US" altLang="en-US" b="1" smtClean="0"/>
              <a:t>including specific modules like Plate Fin Heat Exchangers, Reactive distillation or Rate Based Multistage Separator</a:t>
            </a:r>
            <a:r>
              <a:rPr lang="en-US" altLang="en-US" smtClean="0"/>
              <a:t>.</a:t>
            </a:r>
          </a:p>
          <a:p>
            <a:pPr eaLnBrk="1" hangingPunct="1">
              <a:spcBef>
                <a:spcPct val="0"/>
              </a:spcBef>
            </a:pPr>
            <a:r>
              <a:rPr lang="en-US" altLang="en-US" b="1" smtClean="0"/>
              <a:t>Many kinds of</a:t>
            </a:r>
            <a:r>
              <a:rPr lang="en-US" altLang="en-US" smtClean="0"/>
              <a:t> chemical reactions </a:t>
            </a:r>
            <a:r>
              <a:rPr lang="en-US" altLang="en-US" b="1" smtClean="0"/>
              <a:t>can be easily described</a:t>
            </a:r>
            <a:r>
              <a:rPr lang="en-US" altLang="en-US" smtClean="0"/>
              <a:t> (instantaneous, equilibrated, kinetic controlled, complex reactions). These reactions can be used in several kind of unit operations such as Plug Flow Reactors, Continuous Stirred Tank Reactors, Distillation Columns…</a:t>
            </a:r>
          </a:p>
          <a:p>
            <a:pPr eaLnBrk="1" hangingPunct="1">
              <a:spcBef>
                <a:spcPct val="0"/>
              </a:spcBef>
            </a:pPr>
            <a:r>
              <a:rPr lang="en-US" altLang="en-US" b="1" smtClean="0"/>
              <a:t>ProSimPlus is particularly effective in the solution of complex simulation problems: processes with highly non-ideal mixtures, numerous recycling loops or very large flowsheets. Moreover, for each unit operation, powerful numerical tools are selected and analytical derivatives are widely used</a:t>
            </a:r>
          </a:p>
          <a:p>
            <a:pPr eaLnBrk="1" hangingPunct="1">
              <a:spcBef>
                <a:spcPct val="0"/>
              </a:spcBef>
            </a:pPr>
            <a:r>
              <a:rPr lang="en-US" altLang="en-US" smtClean="0"/>
              <a:t>All these features are available through an up-to-date Graphical User Interface, integrating the windows standards with a very intuitive use. For the new version of this Graphical User Interface, ergonomics was studied so as to propose solutions as simple and intuitive as possible.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B6090D-3BA5-444C-9C99-B61599D21A46}" type="slidenum">
              <a:rPr lang="fr-FR" altLang="en-US">
                <a:cs typeface="Arial" charset="0"/>
              </a:rPr>
              <a:pPr fontAlgn="base">
                <a:spcBef>
                  <a:spcPct val="0"/>
                </a:spcBef>
                <a:spcAft>
                  <a:spcPct val="0"/>
                </a:spcAft>
                <a:defRPr/>
              </a:pPr>
              <a:t>109</a:t>
            </a:fld>
            <a:endParaRPr lang="fr-FR" altLang="en-US">
              <a:cs typeface="Arial" charset="0"/>
            </a:endParaRPr>
          </a:p>
        </p:txBody>
      </p:sp>
      <p:sp>
        <p:nvSpPr>
          <p:cNvPr id="824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4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ProSimPlus allows the user to manage very complex flowsheets, with several hundred of streams and unit operations. This is facilitate with features such as copy-paste of units or group of units, zoom, tree view, sub-flowsheets or different views which can be used to have several windows showing different parts of the same diagram with different zoom levels if needed.</a:t>
            </a:r>
          </a:p>
          <a:p>
            <a:pPr eaLnBrk="1" hangingPunct="1">
              <a:spcBef>
                <a:spcPct val="0"/>
              </a:spcBef>
            </a:pPr>
            <a:endParaRPr lang="en-US" altLang="en-US" smtClean="0"/>
          </a:p>
          <a:p>
            <a:pPr eaLnBrk="1" hangingPunct="1">
              <a:spcBef>
                <a:spcPct val="0"/>
              </a:spcBef>
            </a:pPr>
            <a:r>
              <a:rPr lang="en-US" altLang="en-US" smtClean="0"/>
              <a:t>User has also access to Simulis Thermodynamics services which can be used on each streams or unit operation results. For example, one can compute the phase envelope of a stream, generate PSF files corresponding to an exchanger of the flowsheet or generate a PVT file which will be used in OLGA.</a:t>
            </a:r>
          </a:p>
          <a:p>
            <a:pPr eaLnBrk="1" hangingPunct="1">
              <a:spcBef>
                <a:spcPct val="0"/>
              </a:spcBef>
            </a:pPr>
            <a:endParaRPr lang="en-US" altLang="en-US" smtClean="0"/>
          </a:p>
          <a:p>
            <a:pPr eaLnBrk="1" hangingPunct="1">
              <a:spcBef>
                <a:spcPct val="0"/>
              </a:spcBef>
            </a:pPr>
            <a:r>
              <a:rPr lang="en-US" altLang="en-US" smtClean="0"/>
              <a:t>Moreover, user can have a quick view of the results using the hints on the streams or on the modules, which appear when the mouse goes on streams or modules.</a:t>
            </a:r>
          </a:p>
          <a:p>
            <a:pPr eaLnBrk="1" hangingPunct="1">
              <a:spcBef>
                <a:spcPct val="0"/>
              </a:spcBef>
            </a:pPr>
            <a:endParaRPr lang="en-US" altLang="en-US" smtClean="0"/>
          </a:p>
          <a:p>
            <a:pPr eaLnBrk="1" hangingPunct="1">
              <a:spcBef>
                <a:spcPct val="0"/>
              </a:spcBef>
            </a:pPr>
            <a:r>
              <a:rPr lang="en-US" altLang="en-US" smtClean="0"/>
              <a:t>ProSimPlus offers also a lot of useful graphical displays, such as stream composition visualization, profiles in equipments such as columns or Plug Flow Reactors, or Datasheets generation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528CA18A-AC7F-4925-9841-82DD41D20ED8}" type="slidenum">
              <a:rPr lang="fr-FR" b="0" smtClean="0">
                <a:solidFill>
                  <a:schemeClr val="tx1"/>
                </a:solidFill>
                <a:latin typeface="Times" charset="0"/>
              </a:rPr>
              <a:pPr/>
              <a:t>11</a:t>
            </a:fld>
            <a:endParaRPr lang="fr-FR" b="0" smtClean="0">
              <a:solidFill>
                <a:schemeClr val="tx1"/>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dirty="0" smtClean="0"/>
              <a:t>So now let’s talk about the thermodynamics models.  This is the main part of the system</a:t>
            </a:r>
            <a:r>
              <a:rPr lang="en-US" baseline="0" dirty="0" smtClean="0"/>
              <a:t>.  </a:t>
            </a:r>
          </a:p>
          <a:p>
            <a:endParaRPr lang="en-US" baseline="0"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EF4664-DBAA-49F8-A14F-041F25DA7AE2}" type="slidenum">
              <a:rPr lang="fr-FR" smtClean="0">
                <a:latin typeface="Times" pitchFamily="18" charset="0"/>
                <a:cs typeface="Arial" charset="0"/>
              </a:rPr>
              <a:pPr fontAlgn="base">
                <a:spcBef>
                  <a:spcPct val="0"/>
                </a:spcBef>
                <a:spcAft>
                  <a:spcPct val="0"/>
                </a:spcAft>
              </a:pPr>
              <a:t>110</a:t>
            </a:fld>
            <a:endParaRPr lang="fr-FR" smtClean="0">
              <a:latin typeface="Times" pitchFamily="18" charset="0"/>
              <a:cs typeface="Arial" charset="0"/>
            </a:endParaRPr>
          </a:p>
        </p:txBody>
      </p:sp>
      <p:sp>
        <p:nvSpPr>
          <p:cNvPr id="826370"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26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C37283-66FA-40A3-9086-36A9B4C41398}" type="slidenum">
              <a:rPr lang="fr-FR">
                <a:cs typeface="Arial" charset="0"/>
              </a:rPr>
              <a:pPr fontAlgn="base">
                <a:spcBef>
                  <a:spcPct val="0"/>
                </a:spcBef>
                <a:spcAft>
                  <a:spcPct val="0"/>
                </a:spcAft>
                <a:defRPr/>
              </a:pPr>
              <a:t>112</a:t>
            </a:fld>
            <a:endParaRPr lang="fr-FR">
              <a:cs typeface="Arial" charset="0"/>
            </a:endParaRPr>
          </a:p>
        </p:txBody>
      </p:sp>
      <p:sp>
        <p:nvSpPr>
          <p:cNvPr id="835586" name="Rectangle 2"/>
          <p:cNvSpPr>
            <a:spLocks noGrp="1" noRot="1" noChangeAspect="1" noChangeArrowheads="1" noTextEdit="1"/>
          </p:cNvSpPr>
          <p:nvPr>
            <p:ph type="sldImg"/>
          </p:nvPr>
        </p:nvSpPr>
        <p:spPr bwMode="auto">
          <a:xfrm>
            <a:off x="969963" y="765175"/>
            <a:ext cx="4906962" cy="3681413"/>
          </a:xfrm>
          <a:noFill/>
          <a:ln>
            <a:solidFill>
              <a:srgbClr val="000000"/>
            </a:solidFill>
            <a:miter lim="800000"/>
            <a:headEnd/>
            <a:tailEnd/>
          </a:ln>
        </p:spPr>
      </p:sp>
      <p:sp>
        <p:nvSpPr>
          <p:cNvPr id="835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D20B94-DADD-4F47-9D21-4B0CE8BF50CD}" type="slidenum">
              <a:rPr lang="fr-FR">
                <a:cs typeface="Arial" charset="0"/>
              </a:rPr>
              <a:pPr fontAlgn="base">
                <a:spcBef>
                  <a:spcPct val="0"/>
                </a:spcBef>
                <a:spcAft>
                  <a:spcPct val="0"/>
                </a:spcAft>
                <a:defRPr/>
              </a:pPr>
              <a:t>113</a:t>
            </a:fld>
            <a:endParaRPr lang="fr-FR">
              <a:cs typeface="Arial" charset="0"/>
            </a:endParaRPr>
          </a:p>
        </p:txBody>
      </p:sp>
      <p:sp>
        <p:nvSpPr>
          <p:cNvPr id="837634" name="Rectangle 2"/>
          <p:cNvSpPr>
            <a:spLocks noGrp="1" noRot="1" noChangeAspect="1" noChangeArrowheads="1" noTextEdit="1"/>
          </p:cNvSpPr>
          <p:nvPr>
            <p:ph type="sldImg"/>
          </p:nvPr>
        </p:nvSpPr>
        <p:spPr bwMode="auto">
          <a:xfrm>
            <a:off x="969963" y="765175"/>
            <a:ext cx="4906962" cy="3681413"/>
          </a:xfrm>
          <a:noFill/>
          <a:ln>
            <a:solidFill>
              <a:srgbClr val="000000"/>
            </a:solidFill>
            <a:miter lim="800000"/>
            <a:headEnd/>
            <a:tailEnd/>
          </a:ln>
        </p:spPr>
      </p:sp>
      <p:sp>
        <p:nvSpPr>
          <p:cNvPr id="837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F38793-F922-4BBB-BD27-55C0CC8E9BA6}" type="slidenum">
              <a:rPr lang="fr-FR">
                <a:cs typeface="Arial" charset="0"/>
              </a:rPr>
              <a:pPr fontAlgn="base">
                <a:spcBef>
                  <a:spcPct val="0"/>
                </a:spcBef>
                <a:spcAft>
                  <a:spcPct val="0"/>
                </a:spcAft>
                <a:defRPr/>
              </a:pPr>
              <a:t>114</a:t>
            </a:fld>
            <a:endParaRPr lang="fr-FR">
              <a:cs typeface="Arial" charset="0"/>
            </a:endParaRPr>
          </a:p>
        </p:txBody>
      </p:sp>
      <p:sp>
        <p:nvSpPr>
          <p:cNvPr id="839682" name="Rectangle 2"/>
          <p:cNvSpPr>
            <a:spLocks noGrp="1" noRot="1" noChangeAspect="1" noChangeArrowheads="1" noTextEdit="1"/>
          </p:cNvSpPr>
          <p:nvPr>
            <p:ph type="sldImg"/>
          </p:nvPr>
        </p:nvSpPr>
        <p:spPr bwMode="auto">
          <a:xfrm>
            <a:off x="969963" y="765175"/>
            <a:ext cx="4906962" cy="3681413"/>
          </a:xfrm>
          <a:noFill/>
          <a:ln>
            <a:solidFill>
              <a:srgbClr val="000000"/>
            </a:solidFill>
            <a:miter lim="800000"/>
            <a:headEnd/>
            <a:tailEnd/>
          </a:ln>
        </p:spPr>
      </p:sp>
      <p:sp>
        <p:nvSpPr>
          <p:cNvPr id="839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A0C76-68F5-4E14-8846-4CCC6194AAB6}" type="slidenum">
              <a:rPr lang="fr-FR" smtClean="0">
                <a:latin typeface="Times" pitchFamily="18" charset="0"/>
                <a:cs typeface="Arial" charset="0"/>
              </a:rPr>
              <a:pPr fontAlgn="base">
                <a:spcBef>
                  <a:spcPct val="0"/>
                </a:spcBef>
                <a:spcAft>
                  <a:spcPct val="0"/>
                </a:spcAft>
              </a:pPr>
              <a:t>121</a:t>
            </a:fld>
            <a:endParaRPr lang="fr-FR" smtClean="0">
              <a:latin typeface="Times" pitchFamily="18" charset="0"/>
              <a:cs typeface="Arial" charset="0"/>
            </a:endParaRPr>
          </a:p>
        </p:txBody>
      </p:sp>
      <p:sp>
        <p:nvSpPr>
          <p:cNvPr id="847874"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4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4992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2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E25DDD-08ED-437A-974B-F428F477D049}" type="slidenum">
              <a:rPr lang="fr-FR">
                <a:cs typeface="Arial" charset="0"/>
              </a:rPr>
              <a:pPr fontAlgn="base">
                <a:spcBef>
                  <a:spcPct val="0"/>
                </a:spcBef>
                <a:spcAft>
                  <a:spcPct val="0"/>
                </a:spcAft>
                <a:defRPr/>
              </a:pPr>
              <a:t>122</a:t>
            </a:fld>
            <a:endParaRPr lang="fr-FR">
              <a:cs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519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5197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2F62A3-F069-411A-BF6C-174AD7459502}" type="slidenum">
              <a:rPr lang="fr-FR">
                <a:cs typeface="Arial" charset="0"/>
              </a:rPr>
              <a:pPr fontAlgn="base">
                <a:spcBef>
                  <a:spcPct val="0"/>
                </a:spcBef>
                <a:spcAft>
                  <a:spcPct val="0"/>
                </a:spcAft>
                <a:defRPr/>
              </a:pPr>
              <a:t>123</a:t>
            </a:fld>
            <a:endParaRPr lang="fr-FR">
              <a:cs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5401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540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89A548-D510-4940-B94E-01B4BC32F675}" type="slidenum">
              <a:rPr lang="fr-FR">
                <a:cs typeface="Arial" charset="0"/>
              </a:rPr>
              <a:pPr fontAlgn="base">
                <a:spcBef>
                  <a:spcPct val="0"/>
                </a:spcBef>
                <a:spcAft>
                  <a:spcPct val="0"/>
                </a:spcAft>
                <a:defRPr/>
              </a:pPr>
              <a:t>124</a:t>
            </a:fld>
            <a:endParaRPr lang="fr-FR">
              <a:cs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560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560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E69F21-F9DF-433F-A3D0-A76B8AECF4D0}" type="slidenum">
              <a:rPr lang="fr-FR">
                <a:cs typeface="Arial" charset="0"/>
              </a:rPr>
              <a:pPr fontAlgn="base">
                <a:spcBef>
                  <a:spcPct val="0"/>
                </a:spcBef>
                <a:spcAft>
                  <a:spcPct val="0"/>
                </a:spcAft>
                <a:defRPr/>
              </a:pPr>
              <a:t>125</a:t>
            </a:fld>
            <a:endParaRPr lang="fr-FR">
              <a:cs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581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581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D439B8-35A7-4D78-A9EE-2B71C1D8C75F}" type="slidenum">
              <a:rPr lang="fr-FR">
                <a:cs typeface="Arial" charset="0"/>
              </a:rPr>
              <a:pPr fontAlgn="base">
                <a:spcBef>
                  <a:spcPct val="0"/>
                </a:spcBef>
                <a:spcAft>
                  <a:spcPct val="0"/>
                </a:spcAft>
                <a:defRPr/>
              </a:pPr>
              <a:t>126</a:t>
            </a:fld>
            <a:endParaRPr lang="fr-FR">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approaches: homogeneous and heterogeneous.</a:t>
            </a:r>
            <a:r>
              <a:rPr lang="en-US" baseline="0" dirty="0" smtClean="0"/>
              <a:t>  The homogeneous approach is based on equations of state.  The advantages are that little data is required and there is no limitation for temperature and pressure. The drawbacks are that equations of state with classical mixing rules are often limited to low polar compounds.</a:t>
            </a:r>
          </a:p>
          <a:p>
            <a:endParaRPr lang="en-US" baseline="0" dirty="0" smtClean="0"/>
          </a:p>
          <a:p>
            <a:r>
              <a:rPr lang="en-US" baseline="0" dirty="0" smtClean="0"/>
              <a:t>The other approach…the </a:t>
            </a:r>
            <a:r>
              <a:rPr lang="en-US" baseline="0" dirty="0" err="1" smtClean="0"/>
              <a:t>heterogenous</a:t>
            </a:r>
            <a:r>
              <a:rPr lang="en-US" baseline="0" dirty="0" smtClean="0"/>
              <a:t> approach is based on activity coefficient models, to take into account the non-ideality of the liquid phase.  However, this approach requires more data and can only be used far from the critical point.</a:t>
            </a:r>
          </a:p>
          <a:p>
            <a:endParaRPr lang="en-US" baseline="0" dirty="0" smtClean="0"/>
          </a:p>
          <a:p>
            <a:r>
              <a:rPr lang="en-US" baseline="0" dirty="0" smtClean="0"/>
              <a:t>Starting with the above approaches, improvements are found by using new mixing rules for equations of state including Gibbs excess models, or by models with more physical basis, such as the SAFT family of equations of state.</a:t>
            </a:r>
          </a:p>
          <a:p>
            <a:endParaRPr lang="en-US" baseline="0" dirty="0" smtClean="0"/>
          </a:p>
          <a:p>
            <a:r>
              <a:rPr lang="en-US" baseline="0" dirty="0" smtClean="0"/>
              <a:t>For certain specific chemical compounds, dedicated models are created.</a:t>
            </a:r>
          </a:p>
          <a:p>
            <a:r>
              <a:rPr lang="en-US" baseline="0" dirty="0" smtClean="0"/>
              <a:t>With so many chemical and mixtures in the world, sometimes it is best to look at molecular structures and use predictive models to calculate properties.</a:t>
            </a:r>
          </a:p>
          <a:p>
            <a:endParaRPr lang="en-US" baseline="0"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12</a:t>
            </a:fld>
            <a:endParaRPr lang="fr-FR"/>
          </a:p>
        </p:txBody>
      </p:sp>
    </p:spTree>
    <p:extLst>
      <p:ext uri="{BB962C8B-B14F-4D97-AF65-F5344CB8AC3E}">
        <p14:creationId xmlns:p14="http://schemas.microsoft.com/office/powerpoint/2010/main" xmlns="" val="35422287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601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16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81BBC4-E15D-4068-B6D4-86C63063B752}" type="slidenum">
              <a:rPr lang="fr-FR">
                <a:cs typeface="Arial" charset="0"/>
              </a:rPr>
              <a:pPr fontAlgn="base">
                <a:spcBef>
                  <a:spcPct val="0"/>
                </a:spcBef>
                <a:spcAft>
                  <a:spcPct val="0"/>
                </a:spcAft>
                <a:defRPr/>
              </a:pPr>
              <a:t>127</a:t>
            </a:fld>
            <a:endParaRPr lang="fr-FR">
              <a:cs typeface="Arial"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622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221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6F705A-8D70-4D65-BB05-F3BC2EA4DEFB}" type="slidenum">
              <a:rPr lang="fr-FR">
                <a:cs typeface="Arial" charset="0"/>
              </a:rPr>
              <a:pPr fontAlgn="base">
                <a:spcBef>
                  <a:spcPct val="0"/>
                </a:spcBef>
                <a:spcAft>
                  <a:spcPct val="0"/>
                </a:spcAft>
                <a:defRPr/>
              </a:pPr>
              <a:t>128</a:t>
            </a:fld>
            <a:endParaRPr lang="fr-FR">
              <a:cs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642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42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470905-F867-476F-928F-139DE964B091}" type="slidenum">
              <a:rPr lang="fr-FR">
                <a:cs typeface="Arial" charset="0"/>
              </a:rPr>
              <a:pPr fontAlgn="base">
                <a:spcBef>
                  <a:spcPct val="0"/>
                </a:spcBef>
                <a:spcAft>
                  <a:spcPct val="0"/>
                </a:spcAft>
                <a:defRPr/>
              </a:pPr>
              <a:t>129</a:t>
            </a:fld>
            <a:endParaRPr lang="fr-FR">
              <a:cs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663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630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8F44A8-1834-4EE0-BFEC-0C29FF0D7B9D}" type="slidenum">
              <a:rPr lang="fr-FR">
                <a:cs typeface="Arial" charset="0"/>
              </a:rPr>
              <a:pPr fontAlgn="base">
                <a:spcBef>
                  <a:spcPct val="0"/>
                </a:spcBef>
                <a:spcAft>
                  <a:spcPct val="0"/>
                </a:spcAft>
                <a:defRPr/>
              </a:pPr>
              <a:t>130</a:t>
            </a:fld>
            <a:endParaRPr lang="fr-FR">
              <a:cs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683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6835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3D5F1D-4619-4CFA-9E4A-B3F1C9F9FE3B}" type="slidenum">
              <a:rPr lang="fr-FR">
                <a:cs typeface="Arial" charset="0"/>
              </a:rPr>
              <a:pPr fontAlgn="base">
                <a:spcBef>
                  <a:spcPct val="0"/>
                </a:spcBef>
                <a:spcAft>
                  <a:spcPct val="0"/>
                </a:spcAft>
                <a:defRPr/>
              </a:pPr>
              <a:t>131</a:t>
            </a:fld>
            <a:endParaRPr lang="fr-FR">
              <a:cs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04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0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16ECDA-5C43-4FAE-873A-8EC3A49BF54A}" type="slidenum">
              <a:rPr lang="fr-FR">
                <a:cs typeface="Arial" charset="0"/>
              </a:rPr>
              <a:pPr fontAlgn="base">
                <a:spcBef>
                  <a:spcPct val="0"/>
                </a:spcBef>
                <a:spcAft>
                  <a:spcPct val="0"/>
                </a:spcAft>
                <a:defRPr/>
              </a:pPr>
              <a:t>132</a:t>
            </a:fld>
            <a:endParaRPr lang="fr-FR">
              <a:cs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24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24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A48198-D24F-478A-9024-820434A39153}" type="slidenum">
              <a:rPr lang="fr-FR">
                <a:cs typeface="Arial" charset="0"/>
              </a:rPr>
              <a:pPr fontAlgn="base">
                <a:spcBef>
                  <a:spcPct val="0"/>
                </a:spcBef>
                <a:spcAft>
                  <a:spcPct val="0"/>
                </a:spcAft>
                <a:defRPr/>
              </a:pPr>
              <a:t>133</a:t>
            </a:fld>
            <a:endParaRPr lang="fr-FR">
              <a:cs typeface="Arial"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44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44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A8DA57-0E7E-4972-9A67-90058901792A}" type="slidenum">
              <a:rPr lang="fr-FR">
                <a:cs typeface="Arial" charset="0"/>
              </a:rPr>
              <a:pPr fontAlgn="base">
                <a:spcBef>
                  <a:spcPct val="0"/>
                </a:spcBef>
                <a:spcAft>
                  <a:spcPct val="0"/>
                </a:spcAft>
                <a:defRPr/>
              </a:pPr>
              <a:t>134</a:t>
            </a:fld>
            <a:endParaRPr lang="fr-FR">
              <a:cs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65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65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D12CDA-7D00-44D8-94A8-E19324644DA6}" type="slidenum">
              <a:rPr lang="fr-FR">
                <a:cs typeface="Arial" charset="0"/>
              </a:rPr>
              <a:pPr fontAlgn="base">
                <a:spcBef>
                  <a:spcPct val="0"/>
                </a:spcBef>
                <a:spcAft>
                  <a:spcPct val="0"/>
                </a:spcAft>
                <a:defRPr/>
              </a:pPr>
              <a:t>135</a:t>
            </a:fld>
            <a:endParaRPr lang="fr-FR">
              <a:cs typeface="Arial"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85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859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B682D7-7F15-4208-8BD7-0F1AA49459BC}" type="slidenum">
              <a:rPr lang="fr-FR">
                <a:cs typeface="Arial" charset="0"/>
              </a:rPr>
              <a:pPr fontAlgn="base">
                <a:spcBef>
                  <a:spcPct val="0"/>
                </a:spcBef>
                <a:spcAft>
                  <a:spcPct val="0"/>
                </a:spcAft>
                <a:defRPr/>
              </a:pPr>
              <a:t>136</a:t>
            </a:fld>
            <a:endParaRPr lang="fr-FR">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F4B1C4C0-E6BC-4029-B6F1-0BB7C4CE3873}" type="slidenum">
              <a:rPr lang="fr-FR" b="0" smtClean="0">
                <a:solidFill>
                  <a:schemeClr val="tx1"/>
                </a:solidFill>
                <a:latin typeface="Times" charset="0"/>
              </a:rPr>
              <a:pPr/>
              <a:t>13</a:t>
            </a:fld>
            <a:endParaRPr lang="fr-FR" b="0" smtClean="0">
              <a:solidFill>
                <a:schemeClr val="tx1"/>
              </a:solidFill>
              <a:latin typeface="Times" charset="0"/>
            </a:endParaRPr>
          </a:p>
        </p:txBody>
      </p:sp>
      <p:sp>
        <p:nvSpPr>
          <p:cNvPr id="69635" name="Rectangle 2"/>
          <p:cNvSpPr>
            <a:spLocks noGrp="1" noRot="1" noChangeAspect="1" noChangeArrowheads="1" noTextEdit="1"/>
          </p:cNvSpPr>
          <p:nvPr>
            <p:ph type="sldImg"/>
          </p:nvPr>
        </p:nvSpPr>
        <p:spPr>
          <a:xfrm>
            <a:off x="969963" y="766763"/>
            <a:ext cx="4903787" cy="3679825"/>
          </a:xfrm>
          <a:ln/>
        </p:spPr>
      </p:sp>
      <p:sp>
        <p:nvSpPr>
          <p:cNvPr id="69636" name="Rectangle 3"/>
          <p:cNvSpPr>
            <a:spLocks noGrp="1" noChangeArrowheads="1"/>
          </p:cNvSpPr>
          <p:nvPr>
            <p:ph type="body" idx="1"/>
          </p:nvPr>
        </p:nvSpPr>
        <p:spPr>
          <a:xfrm>
            <a:off x="922805" y="4753277"/>
            <a:ext cx="4998526" cy="4448212"/>
          </a:xfrm>
          <a:noFill/>
        </p:spPr>
        <p:txBody>
          <a:bodyPr/>
          <a:lstStyle/>
          <a:p>
            <a:pPr eaLnBrk="1" hangingPunct="1"/>
            <a:r>
              <a:rPr lang="en-US" dirty="0" smtClean="0"/>
              <a:t>Here is</a:t>
            </a:r>
            <a:r>
              <a:rPr lang="en-US" baseline="0" dirty="0" smtClean="0"/>
              <a:t> a plot of a phase envelope calculation using the equation of state approach.  The purple line shows the vapor pressure for pure methane.  The yellow line is for pure benzene.  The blue line shows the calculated bubble curve for the mixture of methane and benzene at 25 mole percent of methane. The red line shows the calculated dew curve.  The blue and red curves meet at the calculated critical point of the mixture. </a:t>
            </a:r>
          </a:p>
          <a:p>
            <a:pPr eaLnBrk="1" hangingPunct="1"/>
            <a:endParaRPr lang="en-US" baseline="0" dirty="0" smtClean="0"/>
          </a:p>
          <a:p>
            <a:r>
              <a:rPr lang="en-US" baseline="0" dirty="0" smtClean="0"/>
              <a:t>Only the homogeneous approach provides continuity near and above the critical point.</a:t>
            </a:r>
          </a:p>
          <a:p>
            <a:endParaRPr lang="en-US" baseline="0"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806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66BC83-10D9-4193-BF8E-30BA26B1A268}" type="slidenum">
              <a:rPr lang="fr-FR">
                <a:cs typeface="Arial" charset="0"/>
              </a:rPr>
              <a:pPr fontAlgn="base">
                <a:spcBef>
                  <a:spcPct val="0"/>
                </a:spcBef>
                <a:spcAft>
                  <a:spcPct val="0"/>
                </a:spcAft>
                <a:defRPr/>
              </a:pPr>
              <a:t>137</a:t>
            </a:fld>
            <a:endParaRPr lang="fr-FR">
              <a:cs typeface="Arial"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826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269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B98CBE-EEEF-4016-A0A3-545D632DCE88}" type="slidenum">
              <a:rPr lang="fr-FR">
                <a:cs typeface="Arial" charset="0"/>
              </a:rPr>
              <a:pPr fontAlgn="base">
                <a:spcBef>
                  <a:spcPct val="0"/>
                </a:spcBef>
                <a:spcAft>
                  <a:spcPct val="0"/>
                </a:spcAft>
                <a:defRPr/>
              </a:pPr>
              <a:t>138</a:t>
            </a:fld>
            <a:endParaRPr lang="fr-FR">
              <a:cs typeface="Arial"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847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473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08A41A-FD01-41C1-AC26-CFF58C8A0678}" type="slidenum">
              <a:rPr lang="fr-FR">
                <a:cs typeface="Arial" charset="0"/>
              </a:rPr>
              <a:pPr fontAlgn="base">
                <a:spcBef>
                  <a:spcPct val="0"/>
                </a:spcBef>
                <a:spcAft>
                  <a:spcPct val="0"/>
                </a:spcAft>
                <a:defRPr/>
              </a:pPr>
              <a:t>139</a:t>
            </a:fld>
            <a:endParaRPr lang="fr-FR">
              <a:cs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867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67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097978-C4D4-47A4-A4A8-8F0D540D8E9D}" type="slidenum">
              <a:rPr lang="fr-FR">
                <a:cs typeface="Arial" charset="0"/>
              </a:rPr>
              <a:pPr fontAlgn="base">
                <a:spcBef>
                  <a:spcPct val="0"/>
                </a:spcBef>
                <a:spcAft>
                  <a:spcPct val="0"/>
                </a:spcAft>
                <a:defRPr/>
              </a:pPr>
              <a:t>140</a:t>
            </a:fld>
            <a:endParaRPr lang="fr-FR">
              <a:cs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888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883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387424-BACA-4A76-B4C7-F5BC5F5BB913}" type="slidenum">
              <a:rPr lang="fr-FR">
                <a:cs typeface="Arial" charset="0"/>
              </a:rPr>
              <a:pPr fontAlgn="base">
                <a:spcBef>
                  <a:spcPct val="0"/>
                </a:spcBef>
                <a:spcAft>
                  <a:spcPct val="0"/>
                </a:spcAft>
                <a:defRPr/>
              </a:pPr>
              <a:t>141</a:t>
            </a:fld>
            <a:endParaRPr lang="fr-FR">
              <a:cs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908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9088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A89A7-7B52-42BD-9C49-26C64A72FE88}" type="slidenum">
              <a:rPr lang="fr-FR">
                <a:cs typeface="Arial" charset="0"/>
              </a:rPr>
              <a:pPr fontAlgn="base">
                <a:spcBef>
                  <a:spcPct val="0"/>
                </a:spcBef>
                <a:spcAft>
                  <a:spcPct val="0"/>
                </a:spcAft>
                <a:defRPr/>
              </a:pPr>
              <a:t>142</a:t>
            </a:fld>
            <a:endParaRPr lang="fr-FR">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9F691E78-55D5-4EA2-8146-44308E76A09B}" type="slidenum">
              <a:rPr lang="fr-FR" b="0" smtClean="0">
                <a:solidFill>
                  <a:schemeClr val="tx1"/>
                </a:solidFill>
                <a:latin typeface="Times" charset="0"/>
              </a:rPr>
              <a:pPr/>
              <a:t>14</a:t>
            </a:fld>
            <a:endParaRPr lang="fr-FR" b="0" smtClean="0">
              <a:solidFill>
                <a:schemeClr val="tx1"/>
              </a:solidFill>
              <a:latin typeface="Times" charset="0"/>
            </a:endParaRPr>
          </a:p>
        </p:txBody>
      </p:sp>
      <p:sp>
        <p:nvSpPr>
          <p:cNvPr id="70659" name="Rectangle 2"/>
          <p:cNvSpPr>
            <a:spLocks noGrp="1" noRot="1" noChangeAspect="1" noChangeArrowheads="1" noTextEdit="1"/>
          </p:cNvSpPr>
          <p:nvPr>
            <p:ph type="sldImg"/>
          </p:nvPr>
        </p:nvSpPr>
        <p:spPr>
          <a:xfrm>
            <a:off x="969963" y="766763"/>
            <a:ext cx="4903787" cy="3679825"/>
          </a:xfrm>
          <a:ln/>
        </p:spPr>
      </p:sp>
      <p:sp>
        <p:nvSpPr>
          <p:cNvPr id="70660" name="Rectangle 3"/>
          <p:cNvSpPr>
            <a:spLocks noGrp="1" noChangeArrowheads="1"/>
          </p:cNvSpPr>
          <p:nvPr>
            <p:ph type="body" idx="1"/>
          </p:nvPr>
        </p:nvSpPr>
        <p:spPr>
          <a:xfrm>
            <a:off x="922805" y="4753277"/>
            <a:ext cx="4998526" cy="4448212"/>
          </a:xfrm>
          <a:noFill/>
        </p:spPr>
        <p:txBody>
          <a:bodyPr/>
          <a:lstStyle/>
          <a:p>
            <a:r>
              <a:rPr lang="en-US" dirty="0" smtClean="0"/>
              <a:t>The</a:t>
            </a:r>
            <a:r>
              <a:rPr lang="en-US" baseline="0" dirty="0" smtClean="0"/>
              <a:t> equation of state can be very useful to show you which phases are present…crucial for gas transportation.  Even small amounts of another compound can significantly change the dew curves.  The equation of state accounts for this behavior and correctly predicts the phases present.  In this slide, at 40 bar, the dew point is greater than -10 Celsius for the n-</a:t>
            </a:r>
            <a:r>
              <a:rPr lang="en-US" baseline="0" dirty="0" err="1" smtClean="0"/>
              <a:t>Nonane</a:t>
            </a:r>
            <a:r>
              <a:rPr lang="en-US" baseline="0" dirty="0" smtClean="0"/>
              <a:t> impurity compared to less than -42 Celsius for the impurity of dimethyl cyclohexane.</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8E88C1FD-D718-4FF6-AC52-38B9DF9E984C}" type="slidenum">
              <a:rPr lang="fr-FR" b="0" smtClean="0">
                <a:solidFill>
                  <a:schemeClr val="tx1"/>
                </a:solidFill>
                <a:latin typeface="Times" charset="0"/>
              </a:rPr>
              <a:pPr/>
              <a:t>15</a:t>
            </a:fld>
            <a:endParaRPr lang="fr-FR" b="0" smtClean="0">
              <a:solidFill>
                <a:schemeClr val="tx1"/>
              </a:solidFill>
              <a:latin typeface="Times" charset="0"/>
            </a:endParaRPr>
          </a:p>
        </p:txBody>
      </p:sp>
      <p:sp>
        <p:nvSpPr>
          <p:cNvPr id="72707" name="Rectangle 2"/>
          <p:cNvSpPr>
            <a:spLocks noGrp="1" noRot="1" noChangeAspect="1" noChangeArrowheads="1" noTextEdit="1"/>
          </p:cNvSpPr>
          <p:nvPr>
            <p:ph type="sldImg"/>
          </p:nvPr>
        </p:nvSpPr>
        <p:spPr>
          <a:xfrm>
            <a:off x="969963" y="766763"/>
            <a:ext cx="4903787" cy="3679825"/>
          </a:xfrm>
          <a:ln/>
        </p:spPr>
      </p:sp>
      <p:sp>
        <p:nvSpPr>
          <p:cNvPr id="72708" name="Rectangle 3"/>
          <p:cNvSpPr>
            <a:spLocks noGrp="1" noChangeArrowheads="1"/>
          </p:cNvSpPr>
          <p:nvPr>
            <p:ph type="body" idx="1"/>
          </p:nvPr>
        </p:nvSpPr>
        <p:spPr>
          <a:xfrm>
            <a:off x="922805" y="4753277"/>
            <a:ext cx="4998526" cy="4448212"/>
          </a:xfrm>
          <a:noFill/>
        </p:spPr>
        <p:txBody>
          <a:bodyPr/>
          <a:lstStyle/>
          <a:p>
            <a:pPr eaLnBrk="1" hangingPunct="1"/>
            <a:r>
              <a:rPr lang="en-US" dirty="0" smtClean="0"/>
              <a:t>In some cases, classical mixing rules with the equation of state</a:t>
            </a:r>
            <a:r>
              <a:rPr lang="en-US" baseline="0" dirty="0" smtClean="0"/>
              <a:t> does not predict correctly.  For example, for polar compounds, such as an acetone and water mixture, SRK fails to match the experimental data.  </a:t>
            </a:r>
          </a:p>
          <a:p>
            <a:pPr eaLnBrk="1" hangingPunct="1"/>
            <a:endParaRPr lang="en-US" baseline="0" dirty="0" smtClean="0"/>
          </a:p>
          <a:p>
            <a:r>
              <a:rPr lang="en-US" baseline="0" dirty="0" smtClean="0"/>
              <a:t>To solve this problem, we can switch to the heterogeneous approach.</a:t>
            </a:r>
          </a:p>
          <a:p>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07F2A01D-3DF4-4F86-B372-627F55DB33F9}" type="slidenum">
              <a:rPr lang="fr-FR" b="0" smtClean="0">
                <a:solidFill>
                  <a:schemeClr val="tx1"/>
                </a:solidFill>
                <a:latin typeface="Times" charset="0"/>
              </a:rPr>
              <a:pPr/>
              <a:t>16</a:t>
            </a:fld>
            <a:endParaRPr lang="fr-FR" b="0" smtClean="0">
              <a:solidFill>
                <a:schemeClr val="tx1"/>
              </a:solidFill>
              <a:latin typeface="Times"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dirty="0" smtClean="0"/>
              <a:t>Coming back to the acetone-water system, but using the heterogeneous approach with the NRTL model,</a:t>
            </a:r>
            <a:r>
              <a:rPr lang="en-US" baseline="0" dirty="0" smtClean="0"/>
              <a:t> b</a:t>
            </a:r>
            <a:r>
              <a:rPr lang="en-US" dirty="0" smtClean="0"/>
              <a:t>y regressing the binary interaction parameters used in the NRTL</a:t>
            </a:r>
            <a:r>
              <a:rPr lang="en-US" baseline="0" dirty="0" smtClean="0"/>
              <a:t> model, the model is able to fit the experimental data at atmospheric pressure.  That’s good!</a:t>
            </a:r>
          </a:p>
          <a:p>
            <a:pPr eaLnBrk="1" hangingPunct="1"/>
            <a:endParaRPr lang="en-US" baseline="0" dirty="0" smtClean="0"/>
          </a:p>
          <a:p>
            <a:r>
              <a:rPr lang="en-US" baseline="0" dirty="0" smtClean="0"/>
              <a:t>But what if we are above the critical point, where the vapor pressure is not defined?  The homogeneous approach can work, but only with more powerful mixing rules.</a:t>
            </a: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3F86D9AC-621B-470A-86C3-5D9033FCD664}" type="slidenum">
              <a:rPr lang="fr-FR" b="0" smtClean="0">
                <a:solidFill>
                  <a:schemeClr val="tx1"/>
                </a:solidFill>
                <a:latin typeface="Times" charset="0"/>
              </a:rPr>
              <a:pPr/>
              <a:t>17</a:t>
            </a:fld>
            <a:endParaRPr lang="fr-FR" b="0" smtClean="0">
              <a:solidFill>
                <a:schemeClr val="tx1"/>
              </a:solidFill>
              <a:latin typeface="Times"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r>
              <a:rPr lang="en-US" dirty="0" smtClean="0"/>
              <a:t>Here are the equations</a:t>
            </a:r>
            <a:r>
              <a:rPr lang="en-US" baseline="0" dirty="0" smtClean="0"/>
              <a:t> of state with complex mixing rules.  The equation of state is used for the whole fluid zone, but with mixing rules that include activity coefficient models in the mixture attractive term.</a:t>
            </a:r>
          </a:p>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29E102CE-99B8-44CA-91C8-35B57D808423}" type="slidenum">
              <a:rPr lang="fr-FR" b="0" smtClean="0">
                <a:solidFill>
                  <a:schemeClr val="tx1"/>
                </a:solidFill>
                <a:latin typeface="Times" charset="0"/>
              </a:rPr>
              <a:pPr/>
              <a:t>18</a:t>
            </a:fld>
            <a:endParaRPr lang="fr-FR" b="0" smtClean="0">
              <a:solidFill>
                <a:schemeClr val="tx1"/>
              </a:solidFill>
              <a:latin typeface="Times"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dirty="0" smtClean="0"/>
              <a:t>Using</a:t>
            </a:r>
            <a:r>
              <a:rPr lang="en-US" baseline="0" dirty="0" smtClean="0"/>
              <a:t> </a:t>
            </a:r>
            <a:r>
              <a:rPr lang="en-US" dirty="0" smtClean="0"/>
              <a:t>equations</a:t>
            </a:r>
            <a:r>
              <a:rPr lang="en-US" baseline="0" dirty="0" smtClean="0"/>
              <a:t> of state with complex mixing rules, we can accurately predict the </a:t>
            </a:r>
            <a:r>
              <a:rPr lang="en-US" baseline="0" dirty="0" err="1" smtClean="0"/>
              <a:t>vapor-liquid</a:t>
            </a:r>
            <a:r>
              <a:rPr lang="en-US" baseline="0" dirty="0" smtClean="0"/>
              <a:t> equilibrium curve for the acetone-water mixture at atmospheric pressure and … </a:t>
            </a:r>
          </a:p>
          <a:p>
            <a:endParaRPr lang="en-US" baseline="0" dirty="0" smtClean="0"/>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B80745F-D115-4F31-948C-E1441D1B7685}" type="slidenum">
              <a:rPr lang="fr-FR" b="0" smtClean="0">
                <a:solidFill>
                  <a:schemeClr val="tx1"/>
                </a:solidFill>
                <a:latin typeface="Times" charset="0"/>
              </a:rPr>
              <a:pPr/>
              <a:t>19</a:t>
            </a:fld>
            <a:endParaRPr lang="fr-FR" b="0" smtClean="0">
              <a:solidFill>
                <a:schemeClr val="tx1"/>
              </a:solidFill>
              <a:latin typeface="Times"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r>
              <a:rPr lang="en-US" dirty="0" smtClean="0"/>
              <a:t>..and</a:t>
            </a:r>
            <a:r>
              <a:rPr lang="en-US" baseline="0" dirty="0" smtClean="0"/>
              <a:t> w</a:t>
            </a:r>
            <a:r>
              <a:rPr lang="en-US" dirty="0" smtClean="0"/>
              <a:t>e can predict accurately near, and above, the critical point. The isotherm at 250 Celsius is above the critical temperature</a:t>
            </a:r>
            <a:r>
              <a:rPr lang="en-US" baseline="0" dirty="0" smtClean="0"/>
              <a:t> of the acetone.</a:t>
            </a:r>
          </a:p>
          <a:p>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F5F62D6-3D40-4A0A-8A31-223DCFF4FBE9}" type="slidenum">
              <a:rPr lang="fr-FR" b="0" smtClean="0">
                <a:solidFill>
                  <a:schemeClr val="tx1"/>
                </a:solidFill>
                <a:latin typeface="Times" charset="0"/>
              </a:rPr>
              <a:pPr/>
              <a:t>2</a:t>
            </a:fld>
            <a:endParaRPr lang="fr-FR" b="0" smtClean="0">
              <a:solidFill>
                <a:schemeClr val="tx1"/>
              </a:solidFill>
              <a:latin typeface="Times" charset="0"/>
            </a:endParaRPr>
          </a:p>
        </p:txBody>
      </p:sp>
      <p:sp>
        <p:nvSpPr>
          <p:cNvPr id="63491" name="Rectangle 2"/>
          <p:cNvSpPr>
            <a:spLocks noGrp="1" noRot="1" noChangeAspect="1" noChangeArrowheads="1" noTextEdit="1"/>
          </p:cNvSpPr>
          <p:nvPr>
            <p:ph type="sldImg"/>
          </p:nvPr>
        </p:nvSpPr>
        <p:spPr>
          <a:xfrm>
            <a:off x="917575" y="744538"/>
            <a:ext cx="4964113" cy="3724275"/>
          </a:xfrm>
          <a:ln/>
        </p:spPr>
      </p:sp>
      <p:sp>
        <p:nvSpPr>
          <p:cNvPr id="63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list of the activity coefficient models included</a:t>
            </a:r>
            <a:r>
              <a:rPr lang="en-US" baseline="0" dirty="0" smtClean="0"/>
              <a:t> in the Simulis Thermodynamics software that require binary interaction parameters.</a:t>
            </a:r>
          </a:p>
          <a:p>
            <a:endParaRPr lang="en-US" baseline="0"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20</a:t>
            </a:fld>
            <a:endParaRPr lang="fr-FR"/>
          </a:p>
        </p:txBody>
      </p:sp>
    </p:spTree>
    <p:extLst>
      <p:ext uri="{BB962C8B-B14F-4D97-AF65-F5344CB8AC3E}">
        <p14:creationId xmlns:p14="http://schemas.microsoft.com/office/powerpoint/2010/main" xmlns="" val="407890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software also contains</a:t>
            </a:r>
            <a:r>
              <a:rPr lang="en-US" baseline="0" dirty="0" smtClean="0"/>
              <a:t> predictive </a:t>
            </a:r>
            <a:r>
              <a:rPr lang="en-US" dirty="0" smtClean="0"/>
              <a:t>activity coefficient models.</a:t>
            </a:r>
            <a:r>
              <a:rPr lang="en-US" baseline="0" dirty="0" smtClean="0"/>
              <a:t>  These models do not require binary interaction parameters.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As a member of the UNIFAC consortium, ProSim implements all of the UNIFAC predictive models.  All public group interaction parameters are made available to all of our software users.  Members of the consortium can also access private group interaction parameters through our software.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21</a:t>
            </a:fld>
            <a:endParaRPr lang="fr-FR"/>
          </a:p>
        </p:txBody>
      </p:sp>
    </p:spTree>
    <p:extLst>
      <p:ext uri="{BB962C8B-B14F-4D97-AF65-F5344CB8AC3E}">
        <p14:creationId xmlns:p14="http://schemas.microsoft.com/office/powerpoint/2010/main" xmlns="" val="233835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list of the cubic equations of state requiring binary interaction</a:t>
            </a:r>
            <a:r>
              <a:rPr lang="en-US" baseline="0" dirty="0" smtClean="0"/>
              <a:t> parameters in Simulis Thermodynamics.</a:t>
            </a:r>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22</a:t>
            </a:fld>
            <a:endParaRPr lang="fr-FR"/>
          </a:p>
        </p:txBody>
      </p:sp>
    </p:spTree>
    <p:extLst>
      <p:ext uri="{BB962C8B-B14F-4D97-AF65-F5344CB8AC3E}">
        <p14:creationId xmlns:p14="http://schemas.microsoft.com/office/powerpoint/2010/main" xmlns="" val="1706616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predictive cubic</a:t>
            </a:r>
            <a:r>
              <a:rPr lang="en-US" baseline="0" dirty="0" smtClean="0"/>
              <a:t> equations of state, with classical and complex mixing rules.  In the next slides, we will highlight some of these models.</a:t>
            </a:r>
          </a:p>
          <a:p>
            <a:endParaRPr lang="en-US" baseline="0"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23</a:t>
            </a:fld>
            <a:endParaRPr lang="fr-FR"/>
          </a:p>
        </p:txBody>
      </p:sp>
    </p:spTree>
    <p:extLst>
      <p:ext uri="{BB962C8B-B14F-4D97-AF65-F5344CB8AC3E}">
        <p14:creationId xmlns:p14="http://schemas.microsoft.com/office/powerpoint/2010/main" xmlns="" val="798995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22EE81-FC7B-485C-A3BD-163D7EF41093}" type="slidenum">
              <a:rPr lang="fr-FR"/>
              <a:pPr/>
              <a:t>24</a:t>
            </a:fld>
            <a:endParaRPr lang="fr-FR"/>
          </a:p>
        </p:txBody>
      </p:sp>
      <p:sp>
        <p:nvSpPr>
          <p:cNvPr id="1403906" name="Rectangle 2"/>
          <p:cNvSpPr>
            <a:spLocks noGrp="1" noRot="1" noChangeAspect="1" noChangeArrowheads="1" noTextEdit="1"/>
          </p:cNvSpPr>
          <p:nvPr>
            <p:ph type="sldImg"/>
          </p:nvPr>
        </p:nvSpPr>
        <p:spPr>
          <a:ln/>
        </p:spPr>
      </p:sp>
      <p:sp>
        <p:nvSpPr>
          <p:cNvPr id="1403907" name="Rectangle 3"/>
          <p:cNvSpPr>
            <a:spLocks noGrp="1" noChangeArrowheads="1"/>
          </p:cNvSpPr>
          <p:nvPr>
            <p:ph type="body" idx="1"/>
          </p:nvPr>
        </p:nvSpPr>
        <p:spPr/>
        <p:txBody>
          <a:bodyPr/>
          <a:lstStyle/>
          <a:p>
            <a:r>
              <a:rPr lang="fr-FR" dirty="0" smtClean="0"/>
              <a:t>The first </a:t>
            </a:r>
            <a:r>
              <a:rPr lang="fr-FR" dirty="0" err="1" smtClean="0"/>
              <a:t>is</a:t>
            </a:r>
            <a:r>
              <a:rPr lang="fr-FR" dirty="0" smtClean="0"/>
              <a:t> the </a:t>
            </a:r>
            <a:r>
              <a:rPr lang="fr-FR" dirty="0" err="1" smtClean="0"/>
              <a:t>predictive</a:t>
            </a:r>
            <a:r>
              <a:rPr lang="fr-FR" dirty="0" smtClean="0"/>
              <a:t> Peng Robinson 78 model</a:t>
            </a:r>
            <a:r>
              <a:rPr lang="fr-FR" baseline="0" dirty="0" smtClean="0"/>
              <a:t> </a:t>
            </a:r>
            <a:r>
              <a:rPr lang="fr-FR" baseline="0" dirty="0" err="1" smtClean="0"/>
              <a:t>with</a:t>
            </a:r>
            <a:r>
              <a:rPr lang="fr-FR" baseline="0" dirty="0" smtClean="0"/>
              <a:t> the </a:t>
            </a:r>
            <a:r>
              <a:rPr lang="fr-FR" baseline="0" dirty="0" err="1" smtClean="0"/>
              <a:t>classical</a:t>
            </a:r>
            <a:r>
              <a:rPr lang="fr-FR" baseline="0" dirty="0" smtClean="0"/>
              <a:t> </a:t>
            </a:r>
            <a:r>
              <a:rPr lang="fr-FR" baseline="0" dirty="0" err="1" smtClean="0"/>
              <a:t>mixing</a:t>
            </a:r>
            <a:r>
              <a:rPr lang="fr-FR" baseline="0" dirty="0" smtClean="0"/>
              <a:t> </a:t>
            </a:r>
            <a:r>
              <a:rPr lang="fr-FR" baseline="0" dirty="0" err="1" smtClean="0"/>
              <a:t>rules</a:t>
            </a:r>
            <a:r>
              <a:rPr lang="fr-FR" baseline="0" dirty="0" smtClean="0"/>
              <a:t>.  But </a:t>
            </a:r>
            <a:r>
              <a:rPr lang="fr-FR" baseline="0" dirty="0" err="1" smtClean="0"/>
              <a:t>now</a:t>
            </a:r>
            <a:r>
              <a:rPr lang="fr-FR" baseline="0" dirty="0" smtClean="0"/>
              <a:t> </a:t>
            </a:r>
            <a:r>
              <a:rPr lang="fr-FR" baseline="0" dirty="0" err="1" smtClean="0"/>
              <a:t>we</a:t>
            </a:r>
            <a:r>
              <a:rPr lang="fr-FR" baseline="0" dirty="0" smtClean="0"/>
              <a:t> </a:t>
            </a:r>
            <a:r>
              <a:rPr lang="fr-FR" baseline="0" dirty="0" err="1" smtClean="0"/>
              <a:t>calculate</a:t>
            </a:r>
            <a:r>
              <a:rPr lang="fr-FR" baseline="0" dirty="0" smtClean="0"/>
              <a:t> the attractive </a:t>
            </a:r>
            <a:r>
              <a:rPr lang="fr-FR" baseline="0" dirty="0" err="1" smtClean="0"/>
              <a:t>term’s</a:t>
            </a:r>
            <a:r>
              <a:rPr lang="fr-FR" baseline="0" dirty="0" smtClean="0"/>
              <a:t> </a:t>
            </a:r>
            <a:r>
              <a:rPr lang="fr-FR" baseline="0" dirty="0" err="1" smtClean="0"/>
              <a:t>binary</a:t>
            </a:r>
            <a:r>
              <a:rPr lang="fr-FR" baseline="0" dirty="0" smtClean="0"/>
              <a:t> interaction </a:t>
            </a:r>
            <a:r>
              <a:rPr lang="fr-FR" baseline="0" dirty="0" err="1" smtClean="0"/>
              <a:t>parameters</a:t>
            </a:r>
            <a:r>
              <a:rPr lang="fr-FR" baseline="0" dirty="0" smtClean="0"/>
              <a:t> </a:t>
            </a:r>
            <a:r>
              <a:rPr lang="fr-FR" baseline="0" dirty="0" err="1" smtClean="0"/>
              <a:t>using</a:t>
            </a:r>
            <a:r>
              <a:rPr lang="fr-FR" baseline="0" dirty="0" smtClean="0"/>
              <a:t> a group contribution </a:t>
            </a:r>
            <a:r>
              <a:rPr lang="fr-FR" baseline="0" dirty="0" err="1" smtClean="0"/>
              <a:t>method</a:t>
            </a:r>
            <a:r>
              <a:rPr lang="en-US" baseline="0" dirty="0" smtClean="0"/>
              <a:t>.</a:t>
            </a:r>
          </a:p>
          <a:p>
            <a:endParaRPr lang="en-US" baseline="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73D997-8008-4E2A-A597-1F31BCA42F7B}" type="slidenum">
              <a:rPr lang="fr-FR"/>
              <a:pPr/>
              <a:t>25</a:t>
            </a:fld>
            <a:endParaRPr lang="fr-FR"/>
          </a:p>
        </p:txBody>
      </p:sp>
      <p:sp>
        <p:nvSpPr>
          <p:cNvPr id="1325058" name="Rectangle 2"/>
          <p:cNvSpPr>
            <a:spLocks noGrp="1" noRot="1" noChangeAspect="1" noChangeArrowheads="1" noTextEdit="1"/>
          </p:cNvSpPr>
          <p:nvPr>
            <p:ph type="sldImg"/>
          </p:nvPr>
        </p:nvSpPr>
        <p:spPr>
          <a:ln/>
        </p:spPr>
      </p:sp>
      <p:sp>
        <p:nvSpPr>
          <p:cNvPr id="1325059" name="Rectangle 3"/>
          <p:cNvSpPr>
            <a:spLocks noGrp="1" noChangeArrowheads="1"/>
          </p:cNvSpPr>
          <p:nvPr>
            <p:ph type="body" idx="1"/>
          </p:nvPr>
        </p:nvSpPr>
        <p:spPr/>
        <p:txBody>
          <a:bodyPr/>
          <a:lstStyle/>
          <a:p>
            <a:r>
              <a:rPr lang="en-US" noProof="0" dirty="0" smtClean="0"/>
              <a:t>The green grid shows the group interaction parameters matrix.  This model can deal with</a:t>
            </a:r>
            <a:r>
              <a:rPr lang="en-US" baseline="0" noProof="0" dirty="0" smtClean="0"/>
              <a:t> mixtures containing alkanes, cycloalkanes, alkenes, naphthenic components, </a:t>
            </a:r>
            <a:r>
              <a:rPr lang="en-US" baseline="0" noProof="0" dirty="0" err="1" smtClean="0"/>
              <a:t>thiols</a:t>
            </a:r>
            <a:r>
              <a:rPr lang="en-US" baseline="0" noProof="0" dirty="0" smtClean="0"/>
              <a:t>, and gases. Professor </a:t>
            </a:r>
            <a:r>
              <a:rPr lang="en-US" baseline="0" noProof="0" dirty="0" err="1" smtClean="0"/>
              <a:t>Jaubert</a:t>
            </a:r>
            <a:r>
              <a:rPr lang="en-US" baseline="0" noProof="0" dirty="0" smtClean="0"/>
              <a:t> began development of this model in 2004, and he with his team continue to add new groups to this model.</a:t>
            </a:r>
            <a:endParaRPr lang="en-US" noProof="0" dirty="0" smtClean="0"/>
          </a:p>
          <a:p>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C736A-7D77-4FFF-9ECA-F0B259BFADD4}" type="slidenum">
              <a:rPr lang="fr-FR"/>
              <a:pPr/>
              <a:t>26</a:t>
            </a:fld>
            <a:endParaRPr lang="fr-FR"/>
          </a:p>
        </p:txBody>
      </p:sp>
      <p:sp>
        <p:nvSpPr>
          <p:cNvPr id="1333250" name="Rectangle 2"/>
          <p:cNvSpPr>
            <a:spLocks noGrp="1" noRot="1" noChangeAspect="1" noChangeArrowheads="1" noTextEdit="1"/>
          </p:cNvSpPr>
          <p:nvPr>
            <p:ph type="sldImg"/>
          </p:nvPr>
        </p:nvSpPr>
        <p:spPr>
          <a:ln/>
        </p:spPr>
      </p:sp>
      <p:sp>
        <p:nvSpPr>
          <p:cNvPr id="1333251" name="Rectangle 3"/>
          <p:cNvSpPr>
            <a:spLocks noGrp="1" noChangeArrowheads="1"/>
          </p:cNvSpPr>
          <p:nvPr>
            <p:ph type="body" idx="1"/>
          </p:nvPr>
        </p:nvSpPr>
        <p:spPr/>
        <p:txBody>
          <a:bodyPr/>
          <a:lstStyle/>
          <a:p>
            <a:r>
              <a:rPr lang="en-US" noProof="0" dirty="0" smtClean="0"/>
              <a:t>NRTL-PR is also a cubic equation of state based on the 1978</a:t>
            </a:r>
            <a:r>
              <a:rPr lang="en-US" baseline="0" noProof="0" dirty="0" smtClean="0"/>
              <a:t> version of the </a:t>
            </a:r>
            <a:r>
              <a:rPr lang="en-US" baseline="0" noProof="0" dirty="0" err="1" smtClean="0"/>
              <a:t>Peng</a:t>
            </a:r>
            <a:r>
              <a:rPr lang="en-US" baseline="0" noProof="0" dirty="0" smtClean="0"/>
              <a:t> Robinson equation of state, but it uses a complex mixing rule able to take into account very asymmetric components.  For the Gibbs excess model included in the attractive term of the mixing rules, the team of Professor </a:t>
            </a:r>
            <a:r>
              <a:rPr lang="en-US" baseline="0" noProof="0" dirty="0" err="1" smtClean="0"/>
              <a:t>Neau</a:t>
            </a:r>
            <a:r>
              <a:rPr lang="en-US" baseline="0" noProof="0" dirty="0" smtClean="0"/>
              <a:t> developed a predictive version of NRTL, based on group contribution.</a:t>
            </a:r>
            <a:endParaRPr lang="en-US" noProof="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E028A-52A2-4BC8-AA79-01088019327C}" type="slidenum">
              <a:rPr lang="fr-FR"/>
              <a:pPr/>
              <a:t>27</a:t>
            </a:fld>
            <a:endParaRPr lang="fr-FR"/>
          </a:p>
        </p:txBody>
      </p:sp>
      <p:sp>
        <p:nvSpPr>
          <p:cNvPr id="1335298" name="Rectangle 2"/>
          <p:cNvSpPr>
            <a:spLocks noGrp="1" noRot="1" noChangeAspect="1" noChangeArrowheads="1" noTextEdit="1"/>
          </p:cNvSpPr>
          <p:nvPr>
            <p:ph type="sldImg"/>
          </p:nvPr>
        </p:nvSpPr>
        <p:spPr>
          <a:ln/>
        </p:spPr>
      </p:sp>
      <p:sp>
        <p:nvSpPr>
          <p:cNvPr id="1335299" name="Rectangle 3"/>
          <p:cNvSpPr>
            <a:spLocks noGrp="1" noChangeArrowheads="1"/>
          </p:cNvSpPr>
          <p:nvPr>
            <p:ph type="body" idx="1"/>
          </p:nvPr>
        </p:nvSpPr>
        <p:spPr/>
        <p:txBody>
          <a:bodyPr/>
          <a:lstStyle/>
          <a:p>
            <a:r>
              <a:rPr lang="en-US" noProof="0" dirty="0" smtClean="0"/>
              <a:t>So </a:t>
            </a:r>
            <a:r>
              <a:rPr lang="en-US" baseline="0" noProof="0" dirty="0" smtClean="0"/>
              <a:t>this model can deal with very asymmetric mixtures, such as hydrocarbons with water and ethylene glycol, which is an hydrate inhibitor. As you can see on these graphs, the model accurately represents solubility of the water in the hydrocarbon phase, and the solubility of hydrocarbon  in the water phase.</a:t>
            </a:r>
            <a:endParaRPr lang="en-US" noProof="0" dirty="0" smtClean="0"/>
          </a:p>
          <a:p>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The Simulis Thermodynamics software</a:t>
            </a:r>
            <a:r>
              <a:rPr lang="en-US" baseline="0" noProof="0" dirty="0" smtClean="0"/>
              <a:t> includes five different complex mixing rules, which can be used to combine any cubic equation of state with any Gibbs excess model.</a:t>
            </a:r>
            <a:endParaRPr lang="en-US" noProof="0" dirty="0" smtClean="0"/>
          </a:p>
          <a:p>
            <a:endParaRPr lang="en-US" baseline="0"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28</a:t>
            </a:fld>
            <a:endParaRPr lang="fr-FR"/>
          </a:p>
        </p:txBody>
      </p:sp>
    </p:spTree>
    <p:extLst>
      <p:ext uri="{BB962C8B-B14F-4D97-AF65-F5344CB8AC3E}">
        <p14:creationId xmlns:p14="http://schemas.microsoft.com/office/powerpoint/2010/main" xmlns="" val="2152148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The</a:t>
            </a:r>
            <a:r>
              <a:rPr lang="en-US" baseline="0" noProof="0" dirty="0" smtClean="0"/>
              <a:t> software also includes non-cubic equations of state. Some of these require binary interaction parameters.  In addition, the predictive version of the a SAFT equation of state is currently in development.</a:t>
            </a:r>
            <a:endParaRPr lang="en-US" noProof="0" dirty="0" smtClean="0"/>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29</a:t>
            </a:fld>
            <a:endParaRPr lang="fr-FR"/>
          </a:p>
        </p:txBody>
      </p:sp>
    </p:spTree>
    <p:extLst>
      <p:ext uri="{BB962C8B-B14F-4D97-AF65-F5344CB8AC3E}">
        <p14:creationId xmlns:p14="http://schemas.microsoft.com/office/powerpoint/2010/main" xmlns="" val="34321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accent2"/>
                </a:solidFill>
                <a:latin typeface="Arial" charset="0"/>
              </a:defRPr>
            </a:lvl1pPr>
            <a:lvl2pPr marL="748374" indent="-287836">
              <a:defRPr sz="2000">
                <a:solidFill>
                  <a:schemeClr val="accent2"/>
                </a:solidFill>
                <a:latin typeface="Arial" charset="0"/>
              </a:defRPr>
            </a:lvl2pPr>
            <a:lvl3pPr marL="1151344" indent="-230269">
              <a:defRPr sz="2000">
                <a:solidFill>
                  <a:schemeClr val="accent2"/>
                </a:solidFill>
                <a:latin typeface="Arial" charset="0"/>
              </a:defRPr>
            </a:lvl3pPr>
            <a:lvl4pPr marL="1611881" indent="-230269">
              <a:defRPr sz="2000">
                <a:solidFill>
                  <a:schemeClr val="accent2"/>
                </a:solidFill>
                <a:latin typeface="Arial" charset="0"/>
              </a:defRPr>
            </a:lvl4pPr>
            <a:lvl5pPr marL="2072419" indent="-230269">
              <a:defRPr sz="2000">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9pPr>
          </a:lstStyle>
          <a:p>
            <a:fld id="{9CC415A0-C315-4697-9960-ACBF8B5E9EE0}" type="slidenum">
              <a:rPr lang="fr-FR" altLang="ru-RU" sz="1200">
                <a:solidFill>
                  <a:schemeClr val="tx1"/>
                </a:solidFill>
                <a:latin typeface="Times" charset="0"/>
              </a:rPr>
              <a:pPr/>
              <a:t>3</a:t>
            </a:fld>
            <a:endParaRPr lang="fr-FR" altLang="ru-RU" sz="1200">
              <a:solidFill>
                <a:schemeClr val="tx1"/>
              </a:solidFill>
              <a:latin typeface="Times" charset="0"/>
            </a:endParaRPr>
          </a:p>
        </p:txBody>
      </p:sp>
      <p:sp>
        <p:nvSpPr>
          <p:cNvPr id="111619" name="Rectangle 2"/>
          <p:cNvSpPr>
            <a:spLocks noGrp="1" noRot="1" noChangeAspect="1" noChangeArrowheads="1" noTextEdit="1"/>
          </p:cNvSpPr>
          <p:nvPr>
            <p:ph type="sldImg"/>
          </p:nvPr>
        </p:nvSpPr>
        <p:spPr>
          <a:xfrm>
            <a:off x="917575" y="744538"/>
            <a:ext cx="4964113" cy="3724275"/>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8522" indent="-287893" eaLnBrk="0" hangingPunct="0">
              <a:defRPr sz="2000">
                <a:solidFill>
                  <a:schemeClr val="tx1"/>
                </a:solidFill>
                <a:latin typeface="Tahoma" pitchFamily="34" charset="0"/>
              </a:defRPr>
            </a:lvl2pPr>
            <a:lvl3pPr marL="1151573" indent="-230315" eaLnBrk="0" hangingPunct="0">
              <a:defRPr sz="2000">
                <a:solidFill>
                  <a:schemeClr val="tx1"/>
                </a:solidFill>
                <a:latin typeface="Tahoma" pitchFamily="34" charset="0"/>
              </a:defRPr>
            </a:lvl3pPr>
            <a:lvl4pPr marL="1612202" indent="-230315" eaLnBrk="0" hangingPunct="0">
              <a:defRPr sz="2000">
                <a:solidFill>
                  <a:schemeClr val="tx1"/>
                </a:solidFill>
                <a:latin typeface="Tahoma" pitchFamily="34" charset="0"/>
              </a:defRPr>
            </a:lvl4pPr>
            <a:lvl5pPr marL="2072831" indent="-230315" eaLnBrk="0" hangingPunct="0">
              <a:defRPr sz="2000">
                <a:solidFill>
                  <a:schemeClr val="tx1"/>
                </a:solidFill>
                <a:latin typeface="Tahoma" pitchFamily="34" charset="0"/>
              </a:defRPr>
            </a:lvl5pPr>
            <a:lvl6pPr marL="2533460" indent="-230315" eaLnBrk="0" fontAlgn="base" hangingPunct="0">
              <a:lnSpc>
                <a:spcPct val="120000"/>
              </a:lnSpc>
              <a:spcBef>
                <a:spcPct val="50000"/>
              </a:spcBef>
              <a:spcAft>
                <a:spcPct val="0"/>
              </a:spcAft>
              <a:defRPr sz="2000">
                <a:solidFill>
                  <a:schemeClr val="tx1"/>
                </a:solidFill>
                <a:latin typeface="Tahoma" pitchFamily="34" charset="0"/>
              </a:defRPr>
            </a:lvl6pPr>
            <a:lvl7pPr marL="2994089" indent="-230315" eaLnBrk="0" fontAlgn="base" hangingPunct="0">
              <a:lnSpc>
                <a:spcPct val="120000"/>
              </a:lnSpc>
              <a:spcBef>
                <a:spcPct val="50000"/>
              </a:spcBef>
              <a:spcAft>
                <a:spcPct val="0"/>
              </a:spcAft>
              <a:defRPr sz="2000">
                <a:solidFill>
                  <a:schemeClr val="tx1"/>
                </a:solidFill>
                <a:latin typeface="Tahoma" pitchFamily="34" charset="0"/>
              </a:defRPr>
            </a:lvl7pPr>
            <a:lvl8pPr marL="3454718" indent="-230315" eaLnBrk="0" fontAlgn="base" hangingPunct="0">
              <a:lnSpc>
                <a:spcPct val="120000"/>
              </a:lnSpc>
              <a:spcBef>
                <a:spcPct val="50000"/>
              </a:spcBef>
              <a:spcAft>
                <a:spcPct val="0"/>
              </a:spcAft>
              <a:defRPr sz="2000">
                <a:solidFill>
                  <a:schemeClr val="tx1"/>
                </a:solidFill>
                <a:latin typeface="Tahoma" pitchFamily="34" charset="0"/>
              </a:defRPr>
            </a:lvl8pPr>
            <a:lvl9pPr marL="3915347" indent="-230315" eaLnBrk="0" fontAlgn="base" hangingPunct="0">
              <a:lnSpc>
                <a:spcPct val="120000"/>
              </a:lnSpc>
              <a:spcBef>
                <a:spcPct val="50000"/>
              </a:spcBef>
              <a:spcAft>
                <a:spcPct val="0"/>
              </a:spcAft>
              <a:defRPr sz="2000">
                <a:solidFill>
                  <a:schemeClr val="tx1"/>
                </a:solidFill>
                <a:latin typeface="Tahoma" pitchFamily="34" charset="0"/>
              </a:defRPr>
            </a:lvl9pPr>
          </a:lstStyle>
          <a:p>
            <a:pPr eaLnBrk="1" hangingPunct="1"/>
            <a:fld id="{8A1F622D-20D1-45D9-B700-CEEE028891A6}" type="slidenum">
              <a:rPr lang="fr-FR" sz="1200"/>
              <a:pPr eaLnBrk="1" hangingPunct="1"/>
              <a:t>30</a:t>
            </a:fld>
            <a:endParaRPr lang="fr-FR" sz="1200"/>
          </a:p>
        </p:txBody>
      </p:sp>
      <p:sp>
        <p:nvSpPr>
          <p:cNvPr id="351235" name="Rectangle 2"/>
          <p:cNvSpPr>
            <a:spLocks noGrp="1" noRot="1" noChangeAspect="1" noChangeArrowheads="1" noTextEdit="1"/>
          </p:cNvSpPr>
          <p:nvPr>
            <p:ph type="sldImg"/>
          </p:nvPr>
        </p:nvSpPr>
        <p:spPr>
          <a:xfrm>
            <a:off x="915988" y="744538"/>
            <a:ext cx="4965700" cy="3724275"/>
          </a:xfrm>
          <a:ln/>
        </p:spPr>
      </p:sp>
      <p:sp>
        <p:nvSpPr>
          <p:cNvPr id="351236" name="Rectangle 3"/>
          <p:cNvSpPr>
            <a:spLocks noGrp="1" noChangeArrowheads="1"/>
          </p:cNvSpPr>
          <p:nvPr>
            <p:ph type="body" idx="1"/>
          </p:nvPr>
        </p:nvSpPr>
        <p:spPr>
          <a:xfrm>
            <a:off x="679448" y="4717301"/>
            <a:ext cx="5438781" cy="44680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80000"/>
              </a:lnSpc>
              <a:spcBef>
                <a:spcPts val="0"/>
              </a:spcBef>
              <a:spcAft>
                <a:spcPts val="0"/>
              </a:spcAft>
              <a:buClrTx/>
              <a:buSzTx/>
              <a:buFontTx/>
              <a:buNone/>
              <a:tabLst/>
              <a:defRPr/>
            </a:pPr>
            <a:r>
              <a:rPr lang="en-US" sz="800" noProof="0" dirty="0" smtClean="0"/>
              <a:t>The SAFT family of equations</a:t>
            </a:r>
            <a:r>
              <a:rPr lang="en-US" sz="800" baseline="0" noProof="0" dirty="0" smtClean="0"/>
              <a:t> of state were proposed by Chapman and coworkers in the 1990’s.  They are based on statistical mechanics, making them more fundamentally based than the previous equations of state.  The model implemented in Simulis Thermodynamics is based on the PC-SAFT equation of state, initially developed by Gross and </a:t>
            </a:r>
            <a:r>
              <a:rPr lang="en-US" sz="800" baseline="0" noProof="0" dirty="0" err="1" smtClean="0"/>
              <a:t>Sadowsky</a:t>
            </a:r>
            <a:r>
              <a:rPr lang="en-US" sz="800" baseline="0" noProof="0" dirty="0" smtClean="0"/>
              <a:t>.  SAFT equations consider that molecules are composed of segments.  Then the residual Helmholtz free energy is the sum of:</a:t>
            </a:r>
          </a:p>
          <a:p>
            <a:pPr marL="171450" marR="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lang="en-US" sz="800" baseline="0" noProof="0" dirty="0" smtClean="0"/>
              <a:t>the physical repulsive and attractive terms between the segments, </a:t>
            </a:r>
          </a:p>
          <a:p>
            <a:pPr marL="171450" marR="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lang="en-US" sz="800" baseline="0" noProof="0" dirty="0" smtClean="0"/>
              <a:t>a hard chain term to account for the covalent bounds, and </a:t>
            </a:r>
          </a:p>
          <a:p>
            <a:pPr marL="171450" marR="0" indent="-171450" algn="l" defTabSz="914400" rtl="0" eaLnBrk="1" fontAlgn="auto" latinLnBrk="0" hangingPunct="1">
              <a:lnSpc>
                <a:spcPct val="80000"/>
              </a:lnSpc>
              <a:spcBef>
                <a:spcPts val="0"/>
              </a:spcBef>
              <a:spcAft>
                <a:spcPts val="0"/>
              </a:spcAft>
              <a:buClrTx/>
              <a:buSzTx/>
              <a:buFont typeface="Arial" pitchFamily="34" charset="0"/>
              <a:buChar char="•"/>
              <a:tabLst/>
              <a:defRPr/>
            </a:pPr>
            <a:r>
              <a:rPr lang="en-US" sz="800" baseline="0" noProof="0" dirty="0" smtClean="0"/>
              <a:t>an association term using the Wertheim theory.  </a:t>
            </a:r>
          </a:p>
          <a:p>
            <a:pPr marL="0" marR="0" indent="0" algn="l" defTabSz="914400" rtl="0" eaLnBrk="1" fontAlgn="auto" latinLnBrk="0" hangingPunct="1">
              <a:lnSpc>
                <a:spcPct val="80000"/>
              </a:lnSpc>
              <a:spcBef>
                <a:spcPts val="0"/>
              </a:spcBef>
              <a:spcAft>
                <a:spcPts val="0"/>
              </a:spcAft>
              <a:buClrTx/>
              <a:buSzTx/>
              <a:buFont typeface="Arial" pitchFamily="34" charset="0"/>
              <a:buNone/>
              <a:tabLst/>
              <a:defRPr/>
            </a:pPr>
            <a:r>
              <a:rPr lang="en-US" sz="800" baseline="0" noProof="0" dirty="0" smtClean="0"/>
              <a:t>In the version implemented in Simulis Thermodynamics, the polarity of the components is also taken into account.</a:t>
            </a:r>
            <a:endParaRPr lang="en-US" sz="800" noProof="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8522" indent="-287893" eaLnBrk="0" hangingPunct="0">
              <a:defRPr sz="2000">
                <a:solidFill>
                  <a:schemeClr val="tx1"/>
                </a:solidFill>
                <a:latin typeface="Tahoma" pitchFamily="34" charset="0"/>
              </a:defRPr>
            </a:lvl2pPr>
            <a:lvl3pPr marL="1151573" indent="-230315" eaLnBrk="0" hangingPunct="0">
              <a:defRPr sz="2000">
                <a:solidFill>
                  <a:schemeClr val="tx1"/>
                </a:solidFill>
                <a:latin typeface="Tahoma" pitchFamily="34" charset="0"/>
              </a:defRPr>
            </a:lvl3pPr>
            <a:lvl4pPr marL="1612202" indent="-230315" eaLnBrk="0" hangingPunct="0">
              <a:defRPr sz="2000">
                <a:solidFill>
                  <a:schemeClr val="tx1"/>
                </a:solidFill>
                <a:latin typeface="Tahoma" pitchFamily="34" charset="0"/>
              </a:defRPr>
            </a:lvl4pPr>
            <a:lvl5pPr marL="2072831" indent="-230315" eaLnBrk="0" hangingPunct="0">
              <a:defRPr sz="2000">
                <a:solidFill>
                  <a:schemeClr val="tx1"/>
                </a:solidFill>
                <a:latin typeface="Tahoma" pitchFamily="34" charset="0"/>
              </a:defRPr>
            </a:lvl5pPr>
            <a:lvl6pPr marL="2533460" indent="-230315" eaLnBrk="0" fontAlgn="base" hangingPunct="0">
              <a:lnSpc>
                <a:spcPct val="120000"/>
              </a:lnSpc>
              <a:spcBef>
                <a:spcPct val="50000"/>
              </a:spcBef>
              <a:spcAft>
                <a:spcPct val="0"/>
              </a:spcAft>
              <a:defRPr sz="2000">
                <a:solidFill>
                  <a:schemeClr val="tx1"/>
                </a:solidFill>
                <a:latin typeface="Tahoma" pitchFamily="34" charset="0"/>
              </a:defRPr>
            </a:lvl6pPr>
            <a:lvl7pPr marL="2994089" indent="-230315" eaLnBrk="0" fontAlgn="base" hangingPunct="0">
              <a:lnSpc>
                <a:spcPct val="120000"/>
              </a:lnSpc>
              <a:spcBef>
                <a:spcPct val="50000"/>
              </a:spcBef>
              <a:spcAft>
                <a:spcPct val="0"/>
              </a:spcAft>
              <a:defRPr sz="2000">
                <a:solidFill>
                  <a:schemeClr val="tx1"/>
                </a:solidFill>
                <a:latin typeface="Tahoma" pitchFamily="34" charset="0"/>
              </a:defRPr>
            </a:lvl7pPr>
            <a:lvl8pPr marL="3454718" indent="-230315" eaLnBrk="0" fontAlgn="base" hangingPunct="0">
              <a:lnSpc>
                <a:spcPct val="120000"/>
              </a:lnSpc>
              <a:spcBef>
                <a:spcPct val="50000"/>
              </a:spcBef>
              <a:spcAft>
                <a:spcPct val="0"/>
              </a:spcAft>
              <a:defRPr sz="2000">
                <a:solidFill>
                  <a:schemeClr val="tx1"/>
                </a:solidFill>
                <a:latin typeface="Tahoma" pitchFamily="34" charset="0"/>
              </a:defRPr>
            </a:lvl8pPr>
            <a:lvl9pPr marL="3915347" indent="-230315" eaLnBrk="0" fontAlgn="base" hangingPunct="0">
              <a:lnSpc>
                <a:spcPct val="120000"/>
              </a:lnSpc>
              <a:spcBef>
                <a:spcPct val="50000"/>
              </a:spcBef>
              <a:spcAft>
                <a:spcPct val="0"/>
              </a:spcAft>
              <a:defRPr sz="2000">
                <a:solidFill>
                  <a:schemeClr val="tx1"/>
                </a:solidFill>
                <a:latin typeface="Tahoma" pitchFamily="34" charset="0"/>
              </a:defRPr>
            </a:lvl9pPr>
          </a:lstStyle>
          <a:p>
            <a:pPr eaLnBrk="1" hangingPunct="1"/>
            <a:fld id="{E6C742BF-BC9A-4A72-837C-FD6B039808FF}" type="slidenum">
              <a:rPr lang="fr-FR" sz="1200"/>
              <a:pPr eaLnBrk="1" hangingPunct="1"/>
              <a:t>31</a:t>
            </a:fld>
            <a:endParaRPr lang="fr-FR" sz="1200"/>
          </a:p>
        </p:txBody>
      </p:sp>
      <p:sp>
        <p:nvSpPr>
          <p:cNvPr id="352259" name="Rectangle 2"/>
          <p:cNvSpPr>
            <a:spLocks noGrp="1" noRot="1" noChangeAspect="1" noChangeArrowheads="1" noTextEdit="1"/>
          </p:cNvSpPr>
          <p:nvPr>
            <p:ph type="sldImg"/>
          </p:nvPr>
        </p:nvSpPr>
        <p:spPr>
          <a:xfrm>
            <a:off x="915988" y="744538"/>
            <a:ext cx="4965700" cy="3724275"/>
          </a:xfrm>
          <a:ln/>
        </p:spPr>
      </p:sp>
      <p:sp>
        <p:nvSpPr>
          <p:cNvPr id="352260" name="Rectangle 3"/>
          <p:cNvSpPr>
            <a:spLocks noGrp="1" noChangeArrowheads="1"/>
          </p:cNvSpPr>
          <p:nvPr>
            <p:ph type="body" idx="1"/>
          </p:nvPr>
        </p:nvSpPr>
        <p:spPr>
          <a:xfrm>
            <a:off x="679448" y="4717301"/>
            <a:ext cx="5438781" cy="44680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noProof="0" dirty="0" smtClean="0"/>
              <a:t>To use this model,</a:t>
            </a:r>
            <a:r>
              <a:rPr lang="en-US" baseline="0" noProof="0" dirty="0" smtClean="0"/>
              <a:t> new pure component parameters are required.  For example, for the segment and chain terms, the interaction energy and  segment diameter are required to described the molecule. If the molecule has association sites, such as hydrogen bonds, the association energy and volume have to be determined. For polar compounds, information on the polarity is also required.  All these parameters have a real physical meaning.</a:t>
            </a:r>
            <a:endParaRPr lang="en-US" noProof="0" dirty="0" smtClean="0"/>
          </a:p>
          <a:p>
            <a:pPr eaLnBrk="1" hangingPunct="1"/>
            <a:endParaRPr lang="fr-FR"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Here is an example of a vapor-liquid equilibrium diagram using the PPC-SAFT</a:t>
            </a:r>
            <a:r>
              <a:rPr lang="en-US" baseline="0" noProof="0" dirty="0" smtClean="0"/>
              <a:t> equation of state for a mixture containing a hydrogen component.</a:t>
            </a:r>
            <a:endParaRPr lang="en-US" noProof="0" dirty="0" smtClean="0"/>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32</a:t>
            </a:fld>
            <a:endParaRPr lang="fr-FR"/>
          </a:p>
        </p:txBody>
      </p:sp>
    </p:spTree>
    <p:extLst>
      <p:ext uri="{BB962C8B-B14F-4D97-AF65-F5344CB8AC3E}">
        <p14:creationId xmlns:p14="http://schemas.microsoft.com/office/powerpoint/2010/main" xmlns="" val="3314189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Here is an example of the strength of the PPC-SAFT equation of state, which</a:t>
            </a:r>
            <a:r>
              <a:rPr lang="en-US" baseline="0" noProof="0" dirty="0" smtClean="0"/>
              <a:t> is able to model </a:t>
            </a:r>
            <a:r>
              <a:rPr lang="en-US" baseline="0" noProof="0" dirty="0" err="1" smtClean="0"/>
              <a:t>vapor-liquid</a:t>
            </a:r>
            <a:r>
              <a:rPr lang="en-US" baseline="0" noProof="0" dirty="0" smtClean="0"/>
              <a:t>-liquid equilibrium.  In this case, for  a methanol – heptane mixture at atmospheric pressure, using just one set of binary interaction parameters.</a:t>
            </a:r>
            <a:endParaRPr lang="en-US" noProof="0" dirty="0" smtClean="0"/>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33</a:t>
            </a:fld>
            <a:endParaRPr lang="fr-FR"/>
          </a:p>
        </p:txBody>
      </p:sp>
    </p:spTree>
    <p:extLst>
      <p:ext uri="{BB962C8B-B14F-4D97-AF65-F5344CB8AC3E}">
        <p14:creationId xmlns:p14="http://schemas.microsoft.com/office/powerpoint/2010/main" xmlns="" val="3867104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Here is the list of models</a:t>
            </a:r>
            <a:r>
              <a:rPr lang="en-US" baseline="0" noProof="0" dirty="0" smtClean="0"/>
              <a:t> developed for specific systems.  For example…:</a:t>
            </a:r>
          </a:p>
          <a:p>
            <a:pPr marL="171450" indent="-171450">
              <a:buFont typeface="Arial" pitchFamily="34" charset="0"/>
              <a:buChar char="•"/>
            </a:pPr>
            <a:r>
              <a:rPr lang="en-US" baseline="0" noProof="0" dirty="0" smtClean="0"/>
              <a:t>for associating molecules such as carboxylic acids or hydrogen fluoride, or </a:t>
            </a:r>
          </a:p>
          <a:p>
            <a:pPr marL="171450" indent="-171450">
              <a:buFont typeface="Arial" pitchFamily="34" charset="0"/>
              <a:buChar char="•"/>
            </a:pPr>
            <a:r>
              <a:rPr lang="en-US" baseline="0" noProof="0" dirty="0" smtClean="0"/>
              <a:t>for reactive systems, like formaldehyde-methanol-water systems, or </a:t>
            </a:r>
          </a:p>
          <a:p>
            <a:pPr marL="171450" indent="-171450">
              <a:buFont typeface="Arial" pitchFamily="34" charset="0"/>
              <a:buChar char="•"/>
            </a:pPr>
            <a:r>
              <a:rPr lang="en-US" baseline="0" noProof="0" dirty="0" smtClean="0"/>
              <a:t>For pure molecules with complex behavior, such as water.</a:t>
            </a:r>
            <a:endParaRPr lang="en-US" noProof="0" dirty="0" smtClean="0"/>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34</a:t>
            </a:fld>
            <a:endParaRPr lang="fr-FR"/>
          </a:p>
        </p:txBody>
      </p:sp>
    </p:spTree>
    <p:extLst>
      <p:ext uri="{BB962C8B-B14F-4D97-AF65-F5344CB8AC3E}">
        <p14:creationId xmlns:p14="http://schemas.microsoft.com/office/powerpoint/2010/main" xmlns="" val="423173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For electrolyte solutions, the real species resulting from reactions between the solvent and electrolytes must be taken into account.  </a:t>
            </a:r>
            <a:r>
              <a:rPr lang="en-US" noProof="0" dirty="0" smtClean="0"/>
              <a:t>Here is the list of models included in Simulis Thermodynamics to manage </a:t>
            </a:r>
            <a:r>
              <a:rPr lang="en-US" noProof="0" dirty="0" err="1" smtClean="0"/>
              <a:t>electolyte</a:t>
            </a:r>
            <a:r>
              <a:rPr lang="en-US" baseline="0" noProof="0" dirty="0" smtClean="0"/>
              <a:t> solutions.</a:t>
            </a:r>
            <a:endParaRPr lang="en-US" noProof="0" dirty="0" smtClean="0"/>
          </a:p>
          <a:p>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35</a:t>
            </a:fld>
            <a:endParaRPr lang="fr-FR"/>
          </a:p>
        </p:txBody>
      </p:sp>
    </p:spTree>
    <p:extLst>
      <p:ext uri="{BB962C8B-B14F-4D97-AF65-F5344CB8AC3E}">
        <p14:creationId xmlns:p14="http://schemas.microsoft.com/office/powerpoint/2010/main" xmlns="" val="4129891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528CA18A-AC7F-4925-9841-82DD41D20ED8}" type="slidenum">
              <a:rPr lang="fr-FR" b="0" smtClean="0">
                <a:solidFill>
                  <a:schemeClr val="tx1"/>
                </a:solidFill>
                <a:latin typeface="Times" charset="0"/>
              </a:rPr>
              <a:pPr/>
              <a:t>36</a:t>
            </a:fld>
            <a:endParaRPr lang="fr-FR" b="0" smtClean="0">
              <a:solidFill>
                <a:schemeClr val="tx1"/>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dirty="0" smtClean="0"/>
              <a:t>So now we have finished describing the thermodynamic models,</a:t>
            </a:r>
            <a:r>
              <a:rPr lang="en-US" baseline="0" dirty="0" smtClean="0"/>
              <a:t> the main part of the system.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E3CFEC1F-78B8-444F-8EF2-9914AC7CE7CE}" type="slidenum">
              <a:rPr lang="fr-FR" b="0" smtClean="0">
                <a:solidFill>
                  <a:schemeClr val="tx1"/>
                </a:solidFill>
                <a:latin typeface="Times" charset="0"/>
              </a:rPr>
              <a:pPr/>
              <a:t>37</a:t>
            </a:fld>
            <a:endParaRPr lang="fr-FR" b="0" smtClean="0">
              <a:solidFill>
                <a:schemeClr val="tx1"/>
              </a:solidFill>
              <a:latin typeface="Times" charset="0"/>
            </a:endParaRPr>
          </a:p>
        </p:txBody>
      </p:sp>
      <p:sp>
        <p:nvSpPr>
          <p:cNvPr id="94211" name="Rectangle 2"/>
          <p:cNvSpPr>
            <a:spLocks noGrp="1" noRot="1" noChangeAspect="1" noChangeArrowheads="1" noTextEdit="1"/>
          </p:cNvSpPr>
          <p:nvPr>
            <p:ph type="sldImg"/>
          </p:nvPr>
        </p:nvSpPr>
        <p:spPr>
          <a:xfrm>
            <a:off x="919163" y="746125"/>
            <a:ext cx="4960937" cy="3722688"/>
          </a:xfrm>
          <a:ln/>
        </p:spPr>
      </p:sp>
      <p:sp>
        <p:nvSpPr>
          <p:cNvPr id="94212" name="Rectangle 3"/>
          <p:cNvSpPr>
            <a:spLocks noGrp="1" noChangeArrowheads="1"/>
          </p:cNvSpPr>
          <p:nvPr>
            <p:ph type="body" idx="1"/>
          </p:nvPr>
        </p:nvSpPr>
        <p:spPr>
          <a:xfrm>
            <a:off x="679288" y="4716542"/>
            <a:ext cx="5439101" cy="4467377"/>
          </a:xfrm>
          <a:noFill/>
        </p:spPr>
        <p:txBody>
          <a:bodyPr/>
          <a:lstStyle/>
          <a:p>
            <a:pPr eaLnBrk="1" hangingPunct="1"/>
            <a:r>
              <a:rPr lang="en-US" dirty="0" smtClean="0"/>
              <a:t>In</a:t>
            </a:r>
            <a:r>
              <a:rPr lang="en-US" baseline="0" dirty="0" smtClean="0"/>
              <a:t> Simulis Thermodynamics, y</a:t>
            </a:r>
            <a:r>
              <a:rPr lang="en-US" dirty="0" smtClean="0"/>
              <a:t>ou</a:t>
            </a:r>
            <a:r>
              <a:rPr lang="en-US" baseline="0" dirty="0" smtClean="0"/>
              <a:t> input information to the software through a friendly graphical user interface or GUI, which allows you to :</a:t>
            </a:r>
          </a:p>
          <a:p>
            <a:pPr marL="228600" indent="-228600" eaLnBrk="1" hangingPunct="1">
              <a:buAutoNum type="arabicParenBoth"/>
            </a:pPr>
            <a:r>
              <a:rPr lang="en-US" baseline="0" dirty="0" smtClean="0"/>
              <a:t>Select the compounds from a database or add your own compounds.</a:t>
            </a:r>
          </a:p>
          <a:p>
            <a:pPr marL="228600" indent="-228600" eaLnBrk="1" hangingPunct="1">
              <a:buAutoNum type="arabicParenBoth"/>
            </a:pPr>
            <a:r>
              <a:rPr lang="en-US" baseline="0" dirty="0" smtClean="0"/>
              <a:t>Display, modify, plot, and compare their pure properties.   </a:t>
            </a:r>
          </a:p>
          <a:p>
            <a:r>
              <a:rPr lang="en-US" baseline="0" dirty="0" smtClean="0"/>
              <a:t>And then choose and configure the appropriate mixture thermodynamics and property models.</a:t>
            </a:r>
          </a:p>
          <a:p>
            <a:pPr marL="0" indent="0" eaLnBrk="1" hangingPunct="1">
              <a:buNone/>
            </a:pP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E0FDE652-5045-4854-B571-B6866BB75095}" type="slidenum">
              <a:rPr lang="fr-FR" b="0" smtClean="0">
                <a:solidFill>
                  <a:schemeClr val="tx1"/>
                </a:solidFill>
                <a:latin typeface="Times" charset="0"/>
              </a:rPr>
              <a:pPr/>
              <a:t>38</a:t>
            </a:fld>
            <a:endParaRPr lang="fr-FR" b="0" smtClean="0">
              <a:solidFill>
                <a:schemeClr val="tx1"/>
              </a:solidFill>
              <a:latin typeface="Times"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r>
              <a:rPr lang="en-US" dirty="0" smtClean="0"/>
              <a:t>The</a:t>
            </a:r>
            <a:r>
              <a:rPr lang="en-US" baseline="0" dirty="0" smtClean="0"/>
              <a:t> final piece of the software is the set of services that are included, such as an interactive calculation service and a unit conversions management tool.  The interactive calculation service provides a user friendly interface to quickly do all sorts of equilibrium and mixture property calculations.</a:t>
            </a:r>
          </a:p>
          <a:p>
            <a:endParaRPr lang="en-US" baseline="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CD41C061-52CF-4980-83AF-FB4E32C46FDC}" type="slidenum">
              <a:rPr lang="fr-FR" altLang="en-US" sz="1300"/>
              <a:pPr eaLnBrk="1" hangingPunct="1"/>
              <a:t>39</a:t>
            </a:fld>
            <a:endParaRPr lang="fr-FR" altLang="en-US" sz="1300"/>
          </a:p>
        </p:txBody>
      </p:sp>
      <p:sp>
        <p:nvSpPr>
          <p:cNvPr id="39939" name="Rectangle 2"/>
          <p:cNvSpPr>
            <a:spLocks noGrp="1" noRot="1" noChangeAspect="1" noChangeArrowheads="1" noTextEdit="1"/>
          </p:cNvSpPr>
          <p:nvPr>
            <p:ph type="sldImg"/>
          </p:nvPr>
        </p:nvSpPr>
        <p:spPr>
          <a:xfrm>
            <a:off x="915988" y="744538"/>
            <a:ext cx="4965700" cy="3725862"/>
          </a:xfrm>
          <a:ln/>
        </p:spPr>
      </p:sp>
      <p:sp>
        <p:nvSpPr>
          <p:cNvPr id="39940"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With Simulis Thermodynamics, a full set of services are available. For example, user can regress pure component experimental properties and then visualize the results of the regression.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DDF2FAE9-1A97-41CB-84BE-E836D901897C}" type="slidenum">
              <a:rPr lang="fr-FR" b="0" smtClean="0">
                <a:solidFill>
                  <a:schemeClr val="tx1"/>
                </a:solidFill>
                <a:latin typeface="Times" charset="0"/>
              </a:rPr>
              <a:pPr/>
              <a:t>4</a:t>
            </a:fld>
            <a:endParaRPr lang="fr-FR" b="0" smtClean="0">
              <a:solidFill>
                <a:schemeClr val="tx1"/>
              </a:solidFill>
              <a:latin typeface="Times"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dirty="0" smtClean="0"/>
              <a:t>There are many pieces that make up this software component.  But let’s start with the thermodynamic functions.</a:t>
            </a:r>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50E98D56-6CA4-4810-B44E-BD1616391541}" type="slidenum">
              <a:rPr lang="fr-FR" altLang="en-US" sz="1300"/>
              <a:pPr eaLnBrk="1" hangingPunct="1"/>
              <a:t>40</a:t>
            </a:fld>
            <a:endParaRPr lang="fr-FR" altLang="en-US" sz="1300"/>
          </a:p>
        </p:txBody>
      </p:sp>
      <p:sp>
        <p:nvSpPr>
          <p:cNvPr id="40963" name="Rectangle 2"/>
          <p:cNvSpPr>
            <a:spLocks noGrp="1" noRot="1" noChangeAspect="1" noChangeArrowheads="1" noTextEdit="1"/>
          </p:cNvSpPr>
          <p:nvPr>
            <p:ph type="sldImg"/>
          </p:nvPr>
        </p:nvSpPr>
        <p:spPr>
          <a:xfrm>
            <a:off x="915988" y="744538"/>
            <a:ext cx="4965700" cy="3725862"/>
          </a:xfrm>
          <a:ln/>
        </p:spPr>
      </p:sp>
      <p:sp>
        <p:nvSpPr>
          <p:cNvPr id="40964"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With Simulis Thermodynamics, an interactive calculation service is also provided and user can compute any property or flash. The results are available as arrays of numbers, but user can trace the results as he wants.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02B4782C-BEDB-4F62-8F93-958BB44B3D25}" type="slidenum">
              <a:rPr lang="fr-FR" altLang="en-US" sz="1300"/>
              <a:pPr eaLnBrk="1" hangingPunct="1"/>
              <a:t>41</a:t>
            </a:fld>
            <a:endParaRPr lang="fr-FR" altLang="en-US" sz="1300"/>
          </a:p>
        </p:txBody>
      </p:sp>
      <p:sp>
        <p:nvSpPr>
          <p:cNvPr id="41987" name="Rectangle 2"/>
          <p:cNvSpPr>
            <a:spLocks noGrp="1" noRot="1" noChangeAspect="1" noChangeArrowheads="1" noTextEdit="1"/>
          </p:cNvSpPr>
          <p:nvPr>
            <p:ph type="sldImg"/>
          </p:nvPr>
        </p:nvSpPr>
        <p:spPr>
          <a:xfrm>
            <a:off x="915988" y="744538"/>
            <a:ext cx="4965700" cy="3725862"/>
          </a:xfrm>
          <a:ln/>
        </p:spPr>
      </p:sp>
      <p:sp>
        <p:nvSpPr>
          <p:cNvPr id="41988"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This calculation service displays also graphical of properties on temperature, pressure or composition ranges. One can see for example phase envelope and temperature - entropy diagram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58FC9AB9-9C1D-4225-8B36-504D9EE91D7A}" type="slidenum">
              <a:rPr lang="fr-FR" altLang="en-US" sz="1300"/>
              <a:pPr eaLnBrk="1" hangingPunct="1"/>
              <a:t>42</a:t>
            </a:fld>
            <a:endParaRPr lang="fr-FR" altLang="en-US" sz="1300"/>
          </a:p>
        </p:txBody>
      </p:sp>
      <p:sp>
        <p:nvSpPr>
          <p:cNvPr id="43011" name="Rectangle 2"/>
          <p:cNvSpPr>
            <a:spLocks noGrp="1" noRot="1" noChangeAspect="1" noChangeArrowheads="1" noTextEdit="1"/>
          </p:cNvSpPr>
          <p:nvPr>
            <p:ph type="sldImg"/>
          </p:nvPr>
        </p:nvSpPr>
        <p:spPr>
          <a:xfrm>
            <a:off x="915988" y="744538"/>
            <a:ext cx="4965700" cy="3725862"/>
          </a:xfrm>
          <a:ln/>
        </p:spPr>
      </p:sp>
      <p:sp>
        <p:nvSpPr>
          <p:cNvPr id="43012"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With Simulis Thermodynamics, user can generate and export property tables, such as PSF files which are required to use HTFS products or PVT files which are required to use OLGA software.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9E142D07-68E8-4452-9D10-3AFE13059AAD}" type="slidenum">
              <a:rPr lang="fr-FR" altLang="en-US" sz="1300"/>
              <a:pPr eaLnBrk="1" hangingPunct="1"/>
              <a:t>43</a:t>
            </a:fld>
            <a:endParaRPr lang="fr-FR" altLang="en-US" sz="1300"/>
          </a:p>
        </p:txBody>
      </p:sp>
      <p:sp>
        <p:nvSpPr>
          <p:cNvPr id="44035" name="Rectangle 2"/>
          <p:cNvSpPr>
            <a:spLocks noGrp="1" noRot="1" noChangeAspect="1" noChangeArrowheads="1" noTextEdit="1"/>
          </p:cNvSpPr>
          <p:nvPr>
            <p:ph type="sldImg"/>
          </p:nvPr>
        </p:nvSpPr>
        <p:spPr>
          <a:xfrm>
            <a:off x="915988" y="744538"/>
            <a:ext cx="4965700" cy="3725862"/>
          </a:xfrm>
          <a:ln/>
        </p:spPr>
      </p:sp>
      <p:sp>
        <p:nvSpPr>
          <p:cNvPr id="44036"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Simulis Thermodynamics offers also a management tool for petroleum fractions to the user.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59DAA1DC-2840-422F-8A68-50C04D738836}" type="slidenum">
              <a:rPr lang="fr-FR" altLang="en-US" sz="1300"/>
              <a:pPr eaLnBrk="1" hangingPunct="1"/>
              <a:t>44</a:t>
            </a:fld>
            <a:endParaRPr lang="fr-FR" altLang="en-US" sz="1300"/>
          </a:p>
        </p:txBody>
      </p:sp>
      <p:sp>
        <p:nvSpPr>
          <p:cNvPr id="45059" name="Rectangle 2"/>
          <p:cNvSpPr>
            <a:spLocks noGrp="1" noRot="1" noChangeAspect="1" noChangeArrowheads="1" noTextEdit="1"/>
          </p:cNvSpPr>
          <p:nvPr>
            <p:ph type="sldImg"/>
          </p:nvPr>
        </p:nvSpPr>
        <p:spPr>
          <a:xfrm>
            <a:off x="915988" y="744538"/>
            <a:ext cx="4965700" cy="3725862"/>
          </a:xfrm>
          <a:ln/>
        </p:spPr>
      </p:sp>
      <p:sp>
        <p:nvSpPr>
          <p:cNvPr id="45060"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Several other services are implemented inside Simulis Thermodynamics, whose  goal is to provide user with quite all tools required for thermodynamics analysis. One can note for example that some estimation methods of pure component properties are also available in Simulis Thermodynamics, Unit conversions management tool is also available insight Simulis Thermodynamics. </a:t>
            </a:r>
          </a:p>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900">
                <a:solidFill>
                  <a:srgbClr val="62BDC4"/>
                </a:solidFill>
                <a:latin typeface="Tahoma" pitchFamily="34" charset="0"/>
              </a:defRPr>
            </a:lvl1pPr>
            <a:lvl2pPr marL="716947" indent="-275749" eaLnBrk="0" hangingPunct="0">
              <a:defRPr sz="1900">
                <a:solidFill>
                  <a:srgbClr val="62BDC4"/>
                </a:solidFill>
                <a:latin typeface="Tahoma" pitchFamily="34" charset="0"/>
              </a:defRPr>
            </a:lvl2pPr>
            <a:lvl3pPr marL="1102995" indent="-220599" eaLnBrk="0" hangingPunct="0">
              <a:defRPr sz="1900">
                <a:solidFill>
                  <a:srgbClr val="62BDC4"/>
                </a:solidFill>
                <a:latin typeface="Tahoma" pitchFamily="34" charset="0"/>
              </a:defRPr>
            </a:lvl3pPr>
            <a:lvl4pPr marL="1544193" indent="-220599" eaLnBrk="0" hangingPunct="0">
              <a:defRPr sz="1900">
                <a:solidFill>
                  <a:srgbClr val="62BDC4"/>
                </a:solidFill>
                <a:latin typeface="Tahoma" pitchFamily="34" charset="0"/>
              </a:defRPr>
            </a:lvl4pPr>
            <a:lvl5pPr marL="1985391" indent="-220599" eaLnBrk="0" hangingPunct="0">
              <a:defRPr sz="1900">
                <a:solidFill>
                  <a:srgbClr val="62BDC4"/>
                </a:solidFill>
                <a:latin typeface="Tahoma" pitchFamily="34" charset="0"/>
              </a:defRPr>
            </a:lvl5pPr>
            <a:lvl6pPr marL="2426589" indent="-220599" eaLnBrk="0" fontAlgn="base" hangingPunct="0">
              <a:spcBef>
                <a:spcPct val="0"/>
              </a:spcBef>
              <a:spcAft>
                <a:spcPct val="0"/>
              </a:spcAft>
              <a:defRPr sz="1900">
                <a:solidFill>
                  <a:srgbClr val="62BDC4"/>
                </a:solidFill>
                <a:latin typeface="Tahoma" pitchFamily="34" charset="0"/>
              </a:defRPr>
            </a:lvl6pPr>
            <a:lvl7pPr marL="2867787" indent="-220599" eaLnBrk="0" fontAlgn="base" hangingPunct="0">
              <a:spcBef>
                <a:spcPct val="0"/>
              </a:spcBef>
              <a:spcAft>
                <a:spcPct val="0"/>
              </a:spcAft>
              <a:defRPr sz="1900">
                <a:solidFill>
                  <a:srgbClr val="62BDC4"/>
                </a:solidFill>
                <a:latin typeface="Tahoma" pitchFamily="34" charset="0"/>
              </a:defRPr>
            </a:lvl7pPr>
            <a:lvl8pPr marL="3308985" indent="-220599" eaLnBrk="0" fontAlgn="base" hangingPunct="0">
              <a:spcBef>
                <a:spcPct val="0"/>
              </a:spcBef>
              <a:spcAft>
                <a:spcPct val="0"/>
              </a:spcAft>
              <a:defRPr sz="1900">
                <a:solidFill>
                  <a:srgbClr val="62BDC4"/>
                </a:solidFill>
                <a:latin typeface="Tahoma" pitchFamily="34" charset="0"/>
              </a:defRPr>
            </a:lvl8pPr>
            <a:lvl9pPr marL="3750183" indent="-220599" eaLnBrk="0" fontAlgn="base" hangingPunct="0">
              <a:spcBef>
                <a:spcPct val="0"/>
              </a:spcBef>
              <a:spcAft>
                <a:spcPct val="0"/>
              </a:spcAft>
              <a:defRPr sz="1900">
                <a:solidFill>
                  <a:srgbClr val="62BDC4"/>
                </a:solidFill>
                <a:latin typeface="Tahoma" pitchFamily="34" charset="0"/>
              </a:defRPr>
            </a:lvl9pPr>
          </a:lstStyle>
          <a:p>
            <a:pPr eaLnBrk="1" hangingPunct="1"/>
            <a:fld id="{4D798109-4773-40EE-A358-7F3C34F74239}" type="slidenum">
              <a:rPr lang="fr-FR" altLang="en-US" sz="1300"/>
              <a:pPr eaLnBrk="1" hangingPunct="1"/>
              <a:t>45</a:t>
            </a:fld>
            <a:endParaRPr lang="fr-FR" altLang="en-US" sz="1300"/>
          </a:p>
        </p:txBody>
      </p:sp>
      <p:sp>
        <p:nvSpPr>
          <p:cNvPr id="46083" name="Rectangle 2"/>
          <p:cNvSpPr>
            <a:spLocks noGrp="1" noRot="1" noChangeAspect="1" noChangeArrowheads="1" noTextEdit="1"/>
          </p:cNvSpPr>
          <p:nvPr>
            <p:ph type="sldImg"/>
          </p:nvPr>
        </p:nvSpPr>
        <p:spPr>
          <a:xfrm>
            <a:off x="915988" y="744538"/>
            <a:ext cx="4965700" cy="3725862"/>
          </a:xfrm>
          <a:ln/>
        </p:spPr>
      </p:sp>
      <p:sp>
        <p:nvSpPr>
          <p:cNvPr id="46084" name="Rectangle 3"/>
          <p:cNvSpPr>
            <a:spLocks noGrp="1" noChangeArrowheads="1"/>
          </p:cNvSpPr>
          <p:nvPr>
            <p:ph type="body" idx="1"/>
          </p:nvPr>
        </p:nvSpPr>
        <p:spPr>
          <a:xfrm>
            <a:off x="907472" y="4716161"/>
            <a:ext cx="4982732" cy="44697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Several other services are implemented inside Simulis Thermodynamics, whose  goal is to provide user with quite all tools required for thermodynamics analysis. One can note for example that some estimation methods of pure component properties are also available in Simulis Thermodynamics, Unit conversions management tool is also available insight Simulis Thermodynamics. </a:t>
            </a:r>
          </a:p>
          <a:p>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528C5D8A-2611-4CBA-9AE5-7F5B7A40C86C}" type="slidenum">
              <a:rPr lang="fr-FR" b="0" smtClean="0">
                <a:solidFill>
                  <a:schemeClr val="tx1"/>
                </a:solidFill>
                <a:latin typeface="Times" charset="0"/>
              </a:rPr>
              <a:pPr/>
              <a:t>46</a:t>
            </a:fld>
            <a:endParaRPr lang="fr-FR" b="0" smtClean="0">
              <a:solidFill>
                <a:schemeClr val="tx1"/>
              </a:solidFill>
              <a:latin typeface="Times"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dirty="0" smtClean="0"/>
              <a:t>All of these pieces together make up the Simulis Thermodynamics software.  But what if the out-of-the-box</a:t>
            </a:r>
            <a:r>
              <a:rPr lang="en-US" baseline="0" dirty="0" smtClean="0"/>
              <a:t> software does not contain exactly what you need?  In addition to what has been discussed, the software was created with the functionality and flexibility so that you can enrich the package with your own knowledge and make use of third party databases and software.</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ECB21909-52A7-4739-A975-1719394A3153}" type="slidenum">
              <a:rPr lang="fr-FR"/>
              <a:pPr/>
              <a:t>47</a:t>
            </a:fld>
            <a:endParaRPr lang="fr-FR"/>
          </a:p>
        </p:txBody>
      </p:sp>
      <p:sp>
        <p:nvSpPr>
          <p:cNvPr id="178179" name="Rectangle 2"/>
          <p:cNvSpPr>
            <a:spLocks noGrp="1" noRot="1" noChangeAspect="1" noChangeArrowheads="1" noTextEdit="1"/>
          </p:cNvSpPr>
          <p:nvPr>
            <p:ph type="sldImg"/>
          </p:nvPr>
        </p:nvSpPr>
        <p:spPr>
          <a:xfrm>
            <a:off x="919163" y="746125"/>
            <a:ext cx="4960937" cy="3722688"/>
          </a:xfrm>
          <a:ln/>
        </p:spPr>
      </p:sp>
      <p:sp>
        <p:nvSpPr>
          <p:cNvPr id="178180" name="Rectangle 3"/>
          <p:cNvSpPr>
            <a:spLocks noGrp="1" noChangeArrowheads="1"/>
          </p:cNvSpPr>
          <p:nvPr>
            <p:ph type="body" idx="1"/>
          </p:nvPr>
        </p:nvSpPr>
        <p:spPr>
          <a:xfrm>
            <a:off x="679288" y="4716542"/>
            <a:ext cx="5439101" cy="4467377"/>
          </a:xfrm>
          <a:noFill/>
          <a:ln/>
        </p:spPr>
        <p:txBody>
          <a:bodyPr/>
          <a:lstStyle/>
          <a:p>
            <a:r>
              <a:rPr lang="en-US" dirty="0" smtClean="0"/>
              <a:t>You</a:t>
            </a:r>
            <a:r>
              <a:rPr lang="en-US" baseline="0" dirty="0" smtClean="0"/>
              <a:t> can </a:t>
            </a:r>
            <a:r>
              <a:rPr lang="en-US" dirty="0" smtClean="0"/>
              <a:t>add new compounds to</a:t>
            </a:r>
            <a:r>
              <a:rPr lang="en-US" baseline="0" dirty="0" smtClean="0"/>
              <a:t> the database.  ProSim supplies to you the interface format for the database, so that you can import existing in-house property databases directly into Simulis Thermodynamics.</a:t>
            </a:r>
          </a:p>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4560F3B-7651-4E48-8CCD-0979659165AA}" type="slidenum">
              <a:rPr lang="fr-FR"/>
              <a:pPr/>
              <a:t>48</a:t>
            </a:fld>
            <a:endParaRPr lang="fr-FR"/>
          </a:p>
        </p:txBody>
      </p:sp>
      <p:sp>
        <p:nvSpPr>
          <p:cNvPr id="191491" name="Rectangle 2"/>
          <p:cNvSpPr>
            <a:spLocks noGrp="1" noRot="1" noChangeAspect="1" noChangeArrowheads="1" noTextEdit="1"/>
          </p:cNvSpPr>
          <p:nvPr>
            <p:ph type="sldImg"/>
          </p:nvPr>
        </p:nvSpPr>
        <p:spPr>
          <a:xfrm>
            <a:off x="919163" y="746125"/>
            <a:ext cx="4960937" cy="3722688"/>
          </a:xfrm>
          <a:ln/>
        </p:spPr>
      </p:sp>
      <p:sp>
        <p:nvSpPr>
          <p:cNvPr id="191492" name="Rectangle 3"/>
          <p:cNvSpPr>
            <a:spLocks noGrp="1" noChangeArrowheads="1"/>
          </p:cNvSpPr>
          <p:nvPr>
            <p:ph type="body" idx="1"/>
          </p:nvPr>
        </p:nvSpPr>
        <p:spPr>
          <a:xfrm>
            <a:off x="679288" y="4716542"/>
            <a:ext cx="5439101" cy="4467377"/>
          </a:xfrm>
          <a:noFill/>
          <a:ln/>
        </p:spPr>
        <p:txBody>
          <a:bodyPr/>
          <a:lstStyle/>
          <a:p>
            <a:r>
              <a:rPr lang="en-US" dirty="0" smtClean="0"/>
              <a:t>Simulis Thermodynamics is CAPE-OPEN compliant,</a:t>
            </a:r>
            <a:r>
              <a:rPr lang="en-US" baseline="0" dirty="0" smtClean="0"/>
              <a:t> so it can easily, without any coding, use the thermodynamic models and their calculations from other CAPE-OPEN compliant thermodynamics packages, such as </a:t>
            </a:r>
            <a:r>
              <a:rPr lang="en-US" dirty="0" smtClean="0"/>
              <a:t>Aspen Properties, </a:t>
            </a:r>
            <a:r>
              <a:rPr lang="en-US" dirty="0" err="1" smtClean="0"/>
              <a:t>Multiflash</a:t>
            </a:r>
            <a:r>
              <a:rPr lang="en-US" dirty="0" smtClean="0"/>
              <a:t>,</a:t>
            </a:r>
            <a:r>
              <a:rPr lang="en-US" baseline="0" dirty="0" smtClean="0"/>
              <a:t> PPDS, etc.</a:t>
            </a:r>
          </a:p>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EC6E9DE-7CE6-46F6-913E-7CA9ACFC87E3}" type="slidenum">
              <a:rPr lang="fr-FR"/>
              <a:pPr/>
              <a:t>49</a:t>
            </a:fld>
            <a:endParaRPr lang="fr-FR"/>
          </a:p>
        </p:txBody>
      </p:sp>
      <p:sp>
        <p:nvSpPr>
          <p:cNvPr id="192515" name="Rectangle 2"/>
          <p:cNvSpPr>
            <a:spLocks noGrp="1" noRot="1" noChangeAspect="1" noChangeArrowheads="1" noTextEdit="1"/>
          </p:cNvSpPr>
          <p:nvPr>
            <p:ph type="sldImg"/>
          </p:nvPr>
        </p:nvSpPr>
        <p:spPr>
          <a:xfrm>
            <a:off x="917575" y="744538"/>
            <a:ext cx="4964113" cy="3724275"/>
          </a:xfrm>
          <a:ln/>
        </p:spPr>
      </p:sp>
      <p:sp>
        <p:nvSpPr>
          <p:cNvPr id="192516" name="Rectangle 3"/>
          <p:cNvSpPr>
            <a:spLocks noGrp="1" noChangeArrowheads="1"/>
          </p:cNvSpPr>
          <p:nvPr>
            <p:ph type="body" idx="1"/>
          </p:nvPr>
        </p:nvSpPr>
        <p:spPr>
          <a:noFill/>
          <a:ln/>
        </p:spPr>
        <p:txBody>
          <a:bodyPr/>
          <a:lstStyle/>
          <a:p>
            <a:pPr eaLnBrk="1" hangingPunct="1"/>
            <a:r>
              <a:rPr lang="en-US" dirty="0" smtClean="0"/>
              <a:t>Specifically, Simulis</a:t>
            </a:r>
            <a:r>
              <a:rPr lang="en-US" baseline="0" dirty="0" smtClean="0"/>
              <a:t> Thermodynamics acts as a CAPE-OPEN socket.  It extends the use of external thermodynamic models from other CAPE-OPEN property packages to any application embedding Simulis Thermodynamics, such as Excel, MATLAB, ProSimPlus, etc.</a:t>
            </a:r>
          </a:p>
          <a:p>
            <a:pPr eaLnBrk="1" hangingPunct="1"/>
            <a:endParaRPr lang="en-US" baseline="0" dirty="0" smtClean="0"/>
          </a:p>
          <a:p>
            <a:r>
              <a:rPr lang="en-US" baseline="0" dirty="0" smtClean="0"/>
              <a:t>This has been successfully tested with many different thermo packages.</a:t>
            </a:r>
          </a:p>
          <a:p>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all of the mixture</a:t>
            </a:r>
            <a:r>
              <a:rPr lang="en-US" baseline="0" dirty="0" smtClean="0"/>
              <a:t> properties that Simulis Thermodynamics calculates.  Including </a:t>
            </a:r>
            <a:r>
              <a:rPr lang="en-US" baseline="0" dirty="0" err="1" smtClean="0"/>
              <a:t>exergy</a:t>
            </a:r>
            <a:r>
              <a:rPr lang="en-US" baseline="0" dirty="0" smtClean="0"/>
              <a:t> or availability, which is becoming popular for energy analyses.  In addition, derivatives for these properties with respect to temperature, pressure, and number of moles are also calculated.  </a:t>
            </a:r>
          </a:p>
          <a:p>
            <a:pPr eaLnBrk="1" hangingPunct="1"/>
            <a:endParaRPr lang="en-US"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5</a:t>
            </a:fld>
            <a:endParaRPr lang="fr-FR"/>
          </a:p>
        </p:txBody>
      </p:sp>
    </p:spTree>
    <p:extLst>
      <p:ext uri="{BB962C8B-B14F-4D97-AF65-F5344CB8AC3E}">
        <p14:creationId xmlns:p14="http://schemas.microsoft.com/office/powerpoint/2010/main" xmlns="" val="3129174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1E8D1F85-2A54-4378-BFC2-B49284670E55}" type="slidenum">
              <a:rPr lang="fr-FR"/>
              <a:pPr/>
              <a:t>50</a:t>
            </a:fld>
            <a:endParaRPr lang="fr-FR"/>
          </a:p>
        </p:txBody>
      </p:sp>
      <p:sp>
        <p:nvSpPr>
          <p:cNvPr id="180227" name="Rectangle 2"/>
          <p:cNvSpPr>
            <a:spLocks noGrp="1" noRot="1" noChangeAspect="1" noChangeArrowheads="1" noTextEdit="1"/>
          </p:cNvSpPr>
          <p:nvPr>
            <p:ph type="sldImg"/>
          </p:nvPr>
        </p:nvSpPr>
        <p:spPr>
          <a:xfrm>
            <a:off x="919163" y="746125"/>
            <a:ext cx="4960937" cy="3722688"/>
          </a:xfrm>
          <a:ln/>
        </p:spPr>
      </p:sp>
      <p:sp>
        <p:nvSpPr>
          <p:cNvPr id="180228" name="Rectangle 3"/>
          <p:cNvSpPr>
            <a:spLocks noGrp="1" noChangeArrowheads="1"/>
          </p:cNvSpPr>
          <p:nvPr>
            <p:ph type="body" idx="1"/>
          </p:nvPr>
        </p:nvSpPr>
        <p:spPr>
          <a:xfrm>
            <a:off x="679288" y="4716542"/>
            <a:ext cx="5439101" cy="4467377"/>
          </a:xfrm>
          <a:noFill/>
          <a:ln/>
        </p:spPr>
        <p:txBody>
          <a:bodyPr/>
          <a:lstStyle/>
          <a:p>
            <a:r>
              <a:rPr lang="en-US" dirty="0" smtClean="0"/>
              <a:t>Specific existing libraries of your own thermo calculations can be added to the software, using an interface customized for you by ProSim</a:t>
            </a:r>
            <a:r>
              <a:rPr lang="en-US" baseline="0" dirty="0" smtClean="0"/>
              <a:t>.  This is a good option if you have a large code already written in C++, Visual Basic, Fortran, etc.  This is how Simulis Thermodynamics can access your NIST REFPROP database, for example.  This is also how Air </a:t>
            </a:r>
            <a:r>
              <a:rPr lang="en-US" baseline="0" dirty="0" err="1" smtClean="0"/>
              <a:t>Liquide</a:t>
            </a:r>
            <a:r>
              <a:rPr lang="en-US" baseline="0" dirty="0" smtClean="0"/>
              <a:t> accesses their in-house Bender equation of state using Simulis Thermodynamics.  Or how Total is able to use Simulis Thermodynamics to access their in-house acid gas sweetening thermodynamic model for a hybrid solvent.</a:t>
            </a:r>
          </a:p>
          <a:p>
            <a:endParaRPr lang="en-US" baseline="0"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7802311-BDB6-43FB-B0A3-4E22945E7907}" type="slidenum">
              <a:rPr lang="fr-FR" smtClean="0"/>
              <a:pPr/>
              <a:t>51</a:t>
            </a:fld>
            <a:endParaRPr lang="fr-FR" smtClean="0"/>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a:ln/>
        </p:spPr>
        <p:txBody>
          <a:bodyPr/>
          <a:lstStyle/>
          <a:p>
            <a:r>
              <a:rPr lang="en-US" dirty="0" smtClean="0"/>
              <a:t>Or you can use what</a:t>
            </a:r>
            <a:r>
              <a:rPr lang="en-US" baseline="0" dirty="0" smtClean="0"/>
              <a:t> we call our</a:t>
            </a:r>
            <a:r>
              <a:rPr lang="en-US" dirty="0" smtClean="0"/>
              <a:t> “Expert</a:t>
            </a:r>
            <a:r>
              <a:rPr lang="en-US" baseline="0" dirty="0" smtClean="0"/>
              <a:t> Mode”, where you create your own thermodynamic model within Simulis Thermodynamics itself.  The software provides a simple and standardized development framework, and allows you to take advantage of the Simulis Thermodynamics environment, where you have access to pure component properties, unit conversions and management, etc.  There are two ways to do this, using models written with Visual Basic Script or using external DLL models.</a:t>
            </a:r>
          </a:p>
          <a:p>
            <a:endParaRPr lang="en-US" baseline="0"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789FD85-824C-4277-9484-36F9502AC66B}" type="slidenum">
              <a:rPr lang="fr-FR"/>
              <a:pPr/>
              <a:t>52</a:t>
            </a:fld>
            <a:endParaRPr lang="fr-FR"/>
          </a:p>
        </p:txBody>
      </p:sp>
      <p:sp>
        <p:nvSpPr>
          <p:cNvPr id="185347" name="Rectangle 2"/>
          <p:cNvSpPr>
            <a:spLocks noGrp="1" noRot="1" noChangeAspect="1" noChangeArrowheads="1" noTextEdit="1"/>
          </p:cNvSpPr>
          <p:nvPr>
            <p:ph type="sldImg"/>
          </p:nvPr>
        </p:nvSpPr>
        <p:spPr>
          <a:xfrm>
            <a:off x="917575" y="744538"/>
            <a:ext cx="4964113" cy="3724275"/>
          </a:xfrm>
          <a:ln/>
        </p:spPr>
      </p:sp>
      <p:sp>
        <p:nvSpPr>
          <p:cNvPr id="185348" name="Rectangle 3"/>
          <p:cNvSpPr>
            <a:spLocks noGrp="1" noChangeArrowheads="1"/>
          </p:cNvSpPr>
          <p:nvPr>
            <p:ph type="body" idx="1"/>
          </p:nvPr>
        </p:nvSpPr>
        <p:spPr>
          <a:noFill/>
          <a:ln/>
        </p:spPr>
        <p:txBody>
          <a:bodyPr/>
          <a:lstStyle/>
          <a:p>
            <a:r>
              <a:rPr lang="en-US" dirty="0" smtClean="0">
                <a:cs typeface="Times New Roman" pitchFamily="18" charset="0"/>
              </a:rPr>
              <a:t>The advantage of VBScript models?</a:t>
            </a:r>
            <a:r>
              <a:rPr lang="en-US" baseline="0" dirty="0" smtClean="0">
                <a:cs typeface="Times New Roman" pitchFamily="18" charset="0"/>
              </a:rPr>
              <a:t>  They are easy to create and do not require an external compiler.  </a:t>
            </a:r>
            <a:r>
              <a:rPr lang="en-US" dirty="0" smtClean="0">
                <a:cs typeface="Times New Roman" pitchFamily="18" charset="0"/>
              </a:rPr>
              <a:t>The code is entered directly in Simulis Thermodynamics.  Many functions are available (more than</a:t>
            </a:r>
            <a:r>
              <a:rPr lang="en-US" baseline="0" dirty="0" smtClean="0">
                <a:cs typeface="Times New Roman" pitchFamily="18" charset="0"/>
              </a:rPr>
              <a:t> 100)</a:t>
            </a:r>
            <a:r>
              <a:rPr lang="en-US" dirty="0" smtClean="0">
                <a:cs typeface="Times New Roman" pitchFamily="18" charset="0"/>
              </a:rPr>
              <a:t> and for each one a template is provided.  The predefined syntax for all parameters is fully described for all available functions</a:t>
            </a:r>
            <a:r>
              <a:rPr lang="en-US" baseline="0" dirty="0" smtClean="0"/>
              <a:t>.</a:t>
            </a:r>
          </a:p>
          <a:p>
            <a:endParaRPr lang="en-US" baseline="0"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79B373AF-CA7D-4749-B3EE-44C8AD6AF30E}" type="slidenum">
              <a:rPr lang="fr-FR" b="0" smtClean="0">
                <a:solidFill>
                  <a:schemeClr val="tx1"/>
                </a:solidFill>
                <a:latin typeface="Times" charset="0"/>
              </a:rPr>
              <a:pPr/>
              <a:t>53</a:t>
            </a:fld>
            <a:endParaRPr lang="fr-FR" b="0" smtClean="0">
              <a:solidFill>
                <a:schemeClr val="tx1"/>
              </a:solidFill>
              <a:latin typeface="Times"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dirty="0" smtClean="0"/>
              <a:t>For</a:t>
            </a:r>
            <a:r>
              <a:rPr lang="fr-FR" baseline="0" dirty="0" smtClean="0"/>
              <a:t> </a:t>
            </a:r>
            <a:r>
              <a:rPr lang="fr-FR" baseline="0" dirty="0" err="1" smtClean="0"/>
              <a:t>example</a:t>
            </a:r>
            <a:r>
              <a:rPr lang="fr-FR" baseline="0" dirty="0" smtClean="0"/>
              <a:t>, a </a:t>
            </a:r>
            <a:r>
              <a:rPr lang="fr-FR" baseline="0" dirty="0" err="1" smtClean="0"/>
              <a:t>VBScript</a:t>
            </a:r>
            <a:r>
              <a:rPr lang="fr-FR" baseline="0" dirty="0" smtClean="0"/>
              <a:t> model </a:t>
            </a:r>
            <a:r>
              <a:rPr lang="fr-FR" baseline="0" dirty="0" err="1" smtClean="0"/>
              <a:t>is</a:t>
            </a:r>
            <a:r>
              <a:rPr lang="fr-FR" baseline="0" dirty="0" smtClean="0"/>
              <a:t> a simple </a:t>
            </a:r>
            <a:r>
              <a:rPr lang="fr-FR" baseline="0" dirty="0" err="1" smtClean="0"/>
              <a:t>way</a:t>
            </a:r>
            <a:r>
              <a:rPr lang="fr-FR" baseline="0" dirty="0" smtClean="0"/>
              <a:t> to </a:t>
            </a:r>
            <a:r>
              <a:rPr lang="fr-FR" baseline="0" dirty="0" err="1" smtClean="0"/>
              <a:t>implement</a:t>
            </a:r>
            <a:r>
              <a:rPr lang="fr-FR" baseline="0" dirty="0" smtClean="0"/>
              <a:t> a new </a:t>
            </a:r>
            <a:r>
              <a:rPr lang="fr-FR" baseline="0" dirty="0" err="1" smtClean="0"/>
              <a:t>liquid</a:t>
            </a:r>
            <a:r>
              <a:rPr lang="fr-FR" baseline="0" dirty="0" smtClean="0"/>
              <a:t> </a:t>
            </a:r>
            <a:r>
              <a:rPr lang="fr-FR" baseline="0" dirty="0" err="1" smtClean="0"/>
              <a:t>viscosity</a:t>
            </a:r>
            <a:r>
              <a:rPr lang="fr-FR" baseline="0" dirty="0" smtClean="0"/>
              <a:t> </a:t>
            </a:r>
            <a:r>
              <a:rPr lang="fr-FR" baseline="0" dirty="0" err="1" smtClean="0"/>
              <a:t>mixing</a:t>
            </a:r>
            <a:r>
              <a:rPr lang="fr-FR" baseline="0" dirty="0" smtClean="0"/>
              <a:t> </a:t>
            </a:r>
            <a:r>
              <a:rPr lang="fr-FR" baseline="0" dirty="0" err="1" smtClean="0"/>
              <a:t>rule</a:t>
            </a:r>
            <a:r>
              <a:rPr lang="fr-FR" baseline="0" dirty="0" smtClean="0"/>
              <a:t> in Simulis </a:t>
            </a:r>
            <a:r>
              <a:rPr lang="fr-FR" baseline="0" dirty="0" err="1" smtClean="0"/>
              <a:t>Thermodynamics</a:t>
            </a:r>
            <a:r>
              <a:rPr lang="en-US" baseline="0" dirty="0" smtClean="0"/>
              <a:t>.</a:t>
            </a:r>
          </a:p>
          <a:p>
            <a:endParaRPr lang="en-US" baseline="0"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983CA100-9EF3-4F44-863F-D7C67D036BC0}" type="slidenum">
              <a:rPr lang="fr-FR"/>
              <a:pPr/>
              <a:t>54</a:t>
            </a:fld>
            <a:endParaRPr lang="fr-FR"/>
          </a:p>
        </p:txBody>
      </p:sp>
      <p:sp>
        <p:nvSpPr>
          <p:cNvPr id="187395" name="Rectangle 2"/>
          <p:cNvSpPr>
            <a:spLocks noGrp="1" noRot="1" noChangeAspect="1" noChangeArrowheads="1" noTextEdit="1"/>
          </p:cNvSpPr>
          <p:nvPr>
            <p:ph type="sldImg"/>
          </p:nvPr>
        </p:nvSpPr>
        <p:spPr>
          <a:xfrm>
            <a:off x="917575" y="744538"/>
            <a:ext cx="4964113" cy="3724275"/>
          </a:xfrm>
          <a:ln/>
        </p:spPr>
      </p:sp>
      <p:sp>
        <p:nvSpPr>
          <p:cNvPr id="187396" name="Rectangle 3"/>
          <p:cNvSpPr>
            <a:spLocks noGrp="1" noChangeArrowheads="1"/>
          </p:cNvSpPr>
          <p:nvPr>
            <p:ph type="body" idx="1"/>
          </p:nvPr>
        </p:nvSpPr>
        <p:spPr>
          <a:noFill/>
          <a:ln/>
        </p:spPr>
        <p:txBody>
          <a:bodyPr/>
          <a:lstStyle/>
          <a:p>
            <a:r>
              <a:rPr lang="en-US" dirty="0" smtClean="0"/>
              <a:t>For more complicated model development,</a:t>
            </a:r>
            <a:r>
              <a:rPr lang="en-US" baseline="0" dirty="0" smtClean="0"/>
              <a:t> an external DLL can be plugged into Simulis Thermodynamics.  You tell Simulis Thermodynamics where the </a:t>
            </a:r>
            <a:r>
              <a:rPr lang="en-US" baseline="0" dirty="0" err="1" smtClean="0"/>
              <a:t>dll</a:t>
            </a:r>
            <a:r>
              <a:rPr lang="en-US" baseline="0" dirty="0" smtClean="0"/>
              <a:t> file is located, and it gives you access to the models contained in the DLL.  Similar to the VBScript models, all of the functions you need are already available with predefined syntax for parameters and user parameters are supported.   With the click of button, you can easily test whether the function works properly.</a:t>
            </a:r>
          </a:p>
          <a:p>
            <a:pPr eaLnBrk="1" hangingPunct="1"/>
            <a:endParaRPr lang="en-US" dirty="0" smtClean="0"/>
          </a:p>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7802311-BDB6-43FB-B0A3-4E22945E7907}" type="slidenum">
              <a:rPr lang="fr-FR" smtClean="0"/>
              <a:pPr/>
              <a:t>55</a:t>
            </a:fld>
            <a:endParaRPr lang="fr-FR" smtClean="0"/>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a:ln/>
        </p:spPr>
        <p:txBody>
          <a:bodyPr/>
          <a:lstStyle/>
          <a:p>
            <a:pPr eaLnBrk="1" hangingPunct="1"/>
            <a:r>
              <a:rPr lang="en-US" dirty="0" smtClean="0"/>
              <a:t>A </a:t>
            </a:r>
            <a:r>
              <a:rPr lang="en-US" baseline="0" dirty="0" smtClean="0"/>
              <a:t>thermodynamics and properties package for mixtures has to offer many different ways for clients to include their own knowledge.  So Simulis Thermodynamics provides exactly that.  This flexibility is required to satisfy the global commercial market, where the detailed and proprietary knowledge of your chemical systems is stored in many different databases and program codes.</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B46C57BB-EBC3-45C4-B144-F25A3E0D55F2}" type="slidenum">
              <a:rPr lang="fr-FR" b="0" smtClean="0">
                <a:solidFill>
                  <a:schemeClr val="tx1"/>
                </a:solidFill>
                <a:latin typeface="Times" charset="0"/>
              </a:rPr>
              <a:pPr/>
              <a:t>56</a:t>
            </a:fld>
            <a:endParaRPr lang="fr-FR" b="0" smtClean="0">
              <a:solidFill>
                <a:schemeClr val="tx1"/>
              </a:solidFill>
              <a:latin typeface="Times" charset="0"/>
            </a:endParaRPr>
          </a:p>
        </p:txBody>
      </p:sp>
      <p:sp>
        <p:nvSpPr>
          <p:cNvPr id="102403" name="Rectangle 2"/>
          <p:cNvSpPr>
            <a:spLocks noGrp="1" noRot="1" noChangeAspect="1" noChangeArrowheads="1" noTextEdit="1"/>
          </p:cNvSpPr>
          <p:nvPr>
            <p:ph type="sldImg"/>
          </p:nvPr>
        </p:nvSpPr>
        <p:spPr>
          <a:xfrm>
            <a:off x="919163" y="746125"/>
            <a:ext cx="4960937" cy="3722688"/>
          </a:xfrm>
          <a:ln/>
        </p:spPr>
      </p:sp>
      <p:sp>
        <p:nvSpPr>
          <p:cNvPr id="102404" name="Rectangle 3"/>
          <p:cNvSpPr>
            <a:spLocks noGrp="1" noChangeArrowheads="1"/>
          </p:cNvSpPr>
          <p:nvPr>
            <p:ph type="body" idx="1"/>
          </p:nvPr>
        </p:nvSpPr>
        <p:spPr>
          <a:xfrm>
            <a:off x="679288" y="4716542"/>
            <a:ext cx="5439101" cy="4467377"/>
          </a:xfrm>
          <a:noFill/>
        </p:spPr>
        <p:txBody>
          <a:bodyPr/>
          <a:lstStyle/>
          <a:p>
            <a:r>
              <a:rPr lang="en-US" dirty="0" smtClean="0"/>
              <a:t>Since Simulis Thermodynamics</a:t>
            </a:r>
            <a:r>
              <a:rPr lang="en-US" baseline="0" dirty="0" smtClean="0"/>
              <a:t> is a software component, it must be embedded in another application.  Not surprisingly, it is used in all of the ProSim software suite.</a:t>
            </a:r>
          </a:p>
          <a:p>
            <a:endParaRPr lang="en-US" baseline="0"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66EFCF5-4EBC-40D7-B445-6ED2BE4C3505}" type="slidenum">
              <a:rPr lang="fr-FR" b="0" smtClean="0">
                <a:solidFill>
                  <a:schemeClr val="tx1"/>
                </a:solidFill>
                <a:latin typeface="Times" charset="0"/>
              </a:rPr>
              <a:pPr/>
              <a:t>57</a:t>
            </a:fld>
            <a:endParaRPr lang="fr-FR" b="0" smtClean="0">
              <a:solidFill>
                <a:schemeClr val="tx1"/>
              </a:solidFill>
              <a:latin typeface="Times" charset="0"/>
            </a:endParaRPr>
          </a:p>
        </p:txBody>
      </p:sp>
      <p:sp>
        <p:nvSpPr>
          <p:cNvPr id="103427" name="Rectangle 2"/>
          <p:cNvSpPr>
            <a:spLocks noGrp="1" noRot="1" noChangeAspect="1" noChangeArrowheads="1" noTextEdit="1"/>
          </p:cNvSpPr>
          <p:nvPr>
            <p:ph type="sldImg"/>
          </p:nvPr>
        </p:nvSpPr>
        <p:spPr>
          <a:xfrm>
            <a:off x="919163" y="746125"/>
            <a:ext cx="4960937" cy="3722688"/>
          </a:xfrm>
          <a:ln/>
        </p:spPr>
      </p:sp>
      <p:sp>
        <p:nvSpPr>
          <p:cNvPr id="103428" name="Rectangle 3"/>
          <p:cNvSpPr>
            <a:spLocks noGrp="1" noChangeArrowheads="1"/>
          </p:cNvSpPr>
          <p:nvPr>
            <p:ph type="body" idx="1"/>
          </p:nvPr>
        </p:nvSpPr>
        <p:spPr>
          <a:xfrm>
            <a:off x="679288" y="4716542"/>
            <a:ext cx="5439101" cy="4467377"/>
          </a:xfrm>
          <a:noFill/>
        </p:spPr>
        <p:txBody>
          <a:bodyPr/>
          <a:lstStyle/>
          <a:p>
            <a:r>
              <a:rPr lang="en-US" dirty="0" smtClean="0"/>
              <a:t>Many of our clients use Simulis</a:t>
            </a:r>
            <a:r>
              <a:rPr lang="en-US" baseline="0" dirty="0" smtClean="0"/>
              <a:t> Thermodynamics through Excel, where it is an Add-In to Excel.  These clients take advantage of the thermodynamic functions added by Simulis Thermodynamics and the native functions of Excel to perform simple and very complex engineering calculations, including the fitting of binary interaction parameters to experimental data.</a:t>
            </a:r>
          </a:p>
          <a:p>
            <a:endParaRPr lang="en-US" baseline="0"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52EE02D4-2294-425D-A69F-7FEE4AF7453F}" type="slidenum">
              <a:rPr lang="fr-FR" b="0" smtClean="0">
                <a:solidFill>
                  <a:schemeClr val="tx1"/>
                </a:solidFill>
                <a:latin typeface="Times" charset="0"/>
              </a:rPr>
              <a:pPr/>
              <a:t>58</a:t>
            </a:fld>
            <a:endParaRPr lang="fr-FR" b="0" smtClean="0">
              <a:solidFill>
                <a:schemeClr val="tx1"/>
              </a:solidFill>
              <a:latin typeface="Times" charset="0"/>
            </a:endParaRPr>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p:spPr>
        <p:txBody>
          <a:bodyPr/>
          <a:lstStyle/>
          <a:p>
            <a:r>
              <a:rPr lang="en-US" dirty="0" smtClean="0"/>
              <a:t>Other clients use Simulis Thermodynamics</a:t>
            </a:r>
            <a:r>
              <a:rPr lang="en-US" baseline="0" dirty="0" smtClean="0"/>
              <a:t> with MATLAB, since it is provided as a toolbox in MATLAB.</a:t>
            </a:r>
          </a:p>
          <a:p>
            <a:endParaRPr lang="en-US" baseline="0"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6844BDBA-6CD8-4DE2-A9B0-4874823D3B47}" type="slidenum">
              <a:rPr lang="fr-FR" b="0" smtClean="0">
                <a:solidFill>
                  <a:schemeClr val="tx1"/>
                </a:solidFill>
                <a:latin typeface="Times" charset="0"/>
              </a:rPr>
              <a:pPr/>
              <a:t>59</a:t>
            </a:fld>
            <a:endParaRPr lang="fr-FR" b="0" smtClean="0">
              <a:solidFill>
                <a:schemeClr val="tx1"/>
              </a:solidFill>
              <a:latin typeface="Times" charset="0"/>
            </a:endParaRPr>
          </a:p>
        </p:txBody>
      </p:sp>
      <p:sp>
        <p:nvSpPr>
          <p:cNvPr id="105475" name="Rectangle 2"/>
          <p:cNvSpPr>
            <a:spLocks noGrp="1" noRot="1" noChangeAspect="1" noChangeArrowheads="1" noTextEdit="1"/>
          </p:cNvSpPr>
          <p:nvPr>
            <p:ph type="sldImg"/>
          </p:nvPr>
        </p:nvSpPr>
        <p:spPr>
          <a:xfrm>
            <a:off x="919163" y="746125"/>
            <a:ext cx="4960937" cy="3722688"/>
          </a:xfrm>
          <a:ln/>
        </p:spPr>
      </p:sp>
      <p:sp>
        <p:nvSpPr>
          <p:cNvPr id="105476" name="Rectangle 3"/>
          <p:cNvSpPr>
            <a:spLocks noGrp="1" noChangeArrowheads="1"/>
          </p:cNvSpPr>
          <p:nvPr>
            <p:ph type="body" idx="1"/>
          </p:nvPr>
        </p:nvSpPr>
        <p:spPr>
          <a:xfrm>
            <a:off x="679288" y="4716542"/>
            <a:ext cx="5439101" cy="4467377"/>
          </a:xfrm>
          <a:noFill/>
        </p:spPr>
        <p:txBody>
          <a:bodyPr/>
          <a:lstStyle/>
          <a:p>
            <a:r>
              <a:rPr lang="en-US" dirty="0" smtClean="0"/>
              <a:t>Simulis Thermodynamics can export results files to other packages.  For example, by generating</a:t>
            </a:r>
            <a:r>
              <a:rPr lang="en-US" baseline="0" dirty="0" smtClean="0"/>
              <a:t> Excel files, PSF files for </a:t>
            </a:r>
            <a:r>
              <a:rPr lang="en-US" dirty="0" smtClean="0"/>
              <a:t>Aspen</a:t>
            </a:r>
            <a:r>
              <a:rPr lang="en-US" baseline="0" dirty="0" smtClean="0"/>
              <a:t> TASC, or PVT files for OLGA.</a:t>
            </a:r>
          </a:p>
          <a:p>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6DC4E071-FECA-4D6A-BD93-52D0E902D160}" type="slidenum">
              <a:rPr lang="fr-FR" b="0" smtClean="0">
                <a:solidFill>
                  <a:schemeClr val="tx1"/>
                </a:solidFill>
                <a:latin typeface="Times" charset="0"/>
              </a:rPr>
              <a:pPr/>
              <a:t>6</a:t>
            </a:fld>
            <a:endParaRPr lang="fr-FR" b="0" smtClean="0">
              <a:solidFill>
                <a:schemeClr val="tx1"/>
              </a:solidFill>
              <a:latin typeface="Times"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dirty="0" smtClean="0"/>
              <a:t>So</a:t>
            </a:r>
            <a:r>
              <a:rPr lang="en-US" baseline="0" dirty="0" smtClean="0"/>
              <a:t> i</a:t>
            </a:r>
            <a:r>
              <a:rPr lang="en-US" dirty="0" smtClean="0"/>
              <a:t>n addition to calculating the thermodynamic functions listed earlier, the software uses temperature, pressure, and overall composition</a:t>
            </a:r>
            <a:r>
              <a:rPr lang="en-US" baseline="0" dirty="0" smtClean="0"/>
              <a:t> to determine the phases present in the mixture.  These are the flash calculations.</a:t>
            </a:r>
          </a:p>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D480B3E1-1BF6-406B-9F46-1E3688C05BF5}" type="slidenum">
              <a:rPr lang="fr-FR" b="0" smtClean="0">
                <a:solidFill>
                  <a:schemeClr val="tx1"/>
                </a:solidFill>
                <a:latin typeface="Times" charset="0"/>
              </a:rPr>
              <a:pPr/>
              <a:t>60</a:t>
            </a:fld>
            <a:endParaRPr lang="fr-FR" b="0" smtClean="0">
              <a:solidFill>
                <a:schemeClr val="tx1"/>
              </a:solidFill>
              <a:latin typeface="Times" charset="0"/>
            </a:endParaRPr>
          </a:p>
        </p:txBody>
      </p:sp>
      <p:sp>
        <p:nvSpPr>
          <p:cNvPr id="106499" name="Rectangle 2"/>
          <p:cNvSpPr>
            <a:spLocks noGrp="1" noRot="1" noChangeAspect="1" noChangeArrowheads="1" noTextEdit="1"/>
          </p:cNvSpPr>
          <p:nvPr>
            <p:ph type="sldImg"/>
          </p:nvPr>
        </p:nvSpPr>
        <p:spPr>
          <a:xfrm>
            <a:off x="919163" y="746125"/>
            <a:ext cx="4960937" cy="3722688"/>
          </a:xfrm>
          <a:ln/>
        </p:spPr>
      </p:sp>
      <p:sp>
        <p:nvSpPr>
          <p:cNvPr id="106500" name="Rectangle 3"/>
          <p:cNvSpPr>
            <a:spLocks noGrp="1" noChangeArrowheads="1"/>
          </p:cNvSpPr>
          <p:nvPr>
            <p:ph type="body" idx="1"/>
          </p:nvPr>
        </p:nvSpPr>
        <p:spPr>
          <a:xfrm>
            <a:off x="679288" y="4716542"/>
            <a:ext cx="5439101" cy="4467377"/>
          </a:xfrm>
          <a:noFill/>
        </p:spPr>
        <p:txBody>
          <a:bodyPr/>
          <a:lstStyle/>
          <a:p>
            <a:r>
              <a:rPr lang="en-US" dirty="0" smtClean="0"/>
              <a:t>Some companies embed Simulis Thermodynamics into their own-in-house software.  We provide a complete API to help you do this</a:t>
            </a:r>
            <a:r>
              <a:rPr lang="en-US" baseline="0" dirty="0" smtClean="0"/>
              <a:t> in your programming language.</a:t>
            </a:r>
          </a:p>
          <a:p>
            <a:endParaRPr lang="en-US" baseline="0"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30E2A32D-895A-40A9-B9E0-5387BAA1F904}" type="slidenum">
              <a:rPr lang="fr-FR" b="0" smtClean="0">
                <a:solidFill>
                  <a:schemeClr val="tx1"/>
                </a:solidFill>
                <a:latin typeface="Times" charset="0"/>
              </a:rPr>
              <a:pPr/>
              <a:t>61</a:t>
            </a:fld>
            <a:endParaRPr lang="fr-FR" b="0" smtClean="0">
              <a:solidFill>
                <a:schemeClr val="tx1"/>
              </a:solidFill>
              <a:latin typeface="Times" charset="0"/>
            </a:endParaRPr>
          </a:p>
        </p:txBody>
      </p:sp>
      <p:sp>
        <p:nvSpPr>
          <p:cNvPr id="107523" name="Rectangle 2"/>
          <p:cNvSpPr>
            <a:spLocks noGrp="1" noRot="1" noChangeAspect="1" noChangeArrowheads="1" noTextEdit="1"/>
          </p:cNvSpPr>
          <p:nvPr>
            <p:ph type="sldImg"/>
          </p:nvPr>
        </p:nvSpPr>
        <p:spPr>
          <a:xfrm>
            <a:off x="919163" y="746125"/>
            <a:ext cx="4960937" cy="3722688"/>
          </a:xfrm>
          <a:ln/>
        </p:spPr>
      </p:sp>
      <p:sp>
        <p:nvSpPr>
          <p:cNvPr id="107524" name="Rectangle 3"/>
          <p:cNvSpPr>
            <a:spLocks noGrp="1" noChangeArrowheads="1"/>
          </p:cNvSpPr>
          <p:nvPr>
            <p:ph type="body" idx="1"/>
          </p:nvPr>
        </p:nvSpPr>
        <p:spPr>
          <a:xfrm>
            <a:off x="679288" y="4716542"/>
            <a:ext cx="5439101" cy="4467377"/>
          </a:xfrm>
          <a:noFill/>
        </p:spPr>
        <p:txBody>
          <a:bodyPr/>
          <a:lstStyle/>
          <a:p>
            <a:r>
              <a:rPr lang="en-US" dirty="0" smtClean="0"/>
              <a:t>And Simulis Thermodynamics can generate</a:t>
            </a:r>
            <a:r>
              <a:rPr lang="en-US" baseline="0" dirty="0" smtClean="0"/>
              <a:t> CAPE-OPEN compliant thermo packages to be used by other CAPE-OPEN compliant packages, such as Aspen Plus, </a:t>
            </a:r>
            <a:r>
              <a:rPr lang="en-US" baseline="0" dirty="0" err="1" smtClean="0"/>
              <a:t>ProII</a:t>
            </a:r>
            <a:r>
              <a:rPr lang="en-US" baseline="0" dirty="0" smtClean="0"/>
              <a:t>, HYSYS, etc.</a:t>
            </a:r>
          </a:p>
          <a:p>
            <a:endParaRPr lang="en-US" baseline="0"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9299BD46-6253-422E-90F9-B2C76A24E9FC}" type="slidenum">
              <a:rPr lang="fr-FR" b="0" smtClean="0">
                <a:solidFill>
                  <a:schemeClr val="tx1"/>
                </a:solidFill>
                <a:latin typeface="Times" charset="0"/>
              </a:rPr>
              <a:pPr/>
              <a:t>62</a:t>
            </a:fld>
            <a:endParaRPr lang="fr-FR" b="0" smtClean="0">
              <a:solidFill>
                <a:schemeClr val="tx1"/>
              </a:solidFill>
              <a:latin typeface="Times" charset="0"/>
            </a:endParaRPr>
          </a:p>
        </p:txBody>
      </p:sp>
      <p:sp>
        <p:nvSpPr>
          <p:cNvPr id="108547" name="Rectangle 2"/>
          <p:cNvSpPr>
            <a:spLocks noGrp="1" noRot="1" noChangeAspect="1" noChangeArrowheads="1" noTextEdit="1"/>
          </p:cNvSpPr>
          <p:nvPr>
            <p:ph type="sldImg"/>
          </p:nvPr>
        </p:nvSpPr>
        <p:spPr>
          <a:xfrm>
            <a:off x="919163" y="746125"/>
            <a:ext cx="4960937" cy="3722688"/>
          </a:xfrm>
          <a:ln/>
        </p:spPr>
      </p:sp>
      <p:sp>
        <p:nvSpPr>
          <p:cNvPr id="108548" name="Rectangle 3"/>
          <p:cNvSpPr>
            <a:spLocks noGrp="1" noChangeArrowheads="1"/>
          </p:cNvSpPr>
          <p:nvPr>
            <p:ph type="body" idx="1"/>
          </p:nvPr>
        </p:nvSpPr>
        <p:spPr>
          <a:xfrm>
            <a:off x="679288" y="4716542"/>
            <a:ext cx="5439101" cy="4467377"/>
          </a:xfrm>
          <a:noFill/>
        </p:spPr>
        <p:txBody>
          <a:bodyPr/>
          <a:lstStyle/>
          <a:p>
            <a:r>
              <a:rPr lang="en-US" dirty="0" smtClean="0"/>
              <a:t>Because </a:t>
            </a:r>
            <a:r>
              <a:rPr lang="en-US" baseline="0" dirty="0" smtClean="0"/>
              <a:t>Simulis Thermodynamics is a software component, it can be used in many different environments.  This is a powerful concept because it ensures that you can use the same interface to enter your input information, the same interface to get the results, and use the same calculations.  This ensures consistency between all of your software that require thermodynamic and physical property calculations.</a:t>
            </a:r>
          </a:p>
          <a:p>
            <a:endParaRPr lang="en-US" baseline="0"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7802311-BDB6-43FB-B0A3-4E22945E7907}" type="slidenum">
              <a:rPr lang="fr-FR" smtClean="0"/>
              <a:pPr/>
              <a:t>63</a:t>
            </a:fld>
            <a:endParaRPr lang="fr-FR" smtClean="0"/>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a:ln/>
        </p:spPr>
        <p:txBody>
          <a:bodyPr/>
          <a:lstStyle/>
          <a:p>
            <a:pPr eaLnBrk="1" hangingPunct="1"/>
            <a:r>
              <a:rPr lang="en-US" dirty="0" smtClean="0"/>
              <a:t>Three</a:t>
            </a:r>
            <a:r>
              <a:rPr lang="en-US" baseline="0" dirty="0" smtClean="0"/>
              <a:t> quick interesting ways to use Simulis Thermodynamics:</a:t>
            </a:r>
          </a:p>
          <a:p>
            <a:pPr eaLnBrk="1" hangingPunct="1"/>
            <a:endParaRPr lang="en-US" baseline="0" dirty="0" smtClean="0"/>
          </a:p>
          <a:p>
            <a:r>
              <a:rPr lang="en-US" baseline="0" dirty="0" smtClean="0"/>
              <a:t>You enter your thermodynamic model directly into Simulis Thermodynamics using a VBScript or a DLL, and Simulis Thermodynamics now makes that model available in Excel!</a:t>
            </a:r>
          </a:p>
          <a:p>
            <a:endParaRPr lang="en-US" baseline="0"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7802311-BDB6-43FB-B0A3-4E22945E7907}" type="slidenum">
              <a:rPr lang="fr-FR" smtClean="0"/>
              <a:pPr/>
              <a:t>64</a:t>
            </a:fld>
            <a:endParaRPr lang="fr-FR" smtClean="0"/>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enter your thermodynamic model directly into Simulis Thermodynamics using a VBScript model or a DLL, and then use Simulis Thermodynamics to create a CAPE-OPEN property package that you can plug directly into HYSYS.  With CAPE-OPEN software, you don’t need expensive customized interfaces and the thermodynamic model that you developed has now become CAPE-OPEN compliant, thanks to Simulis Thermodynamics!</a:t>
            </a:r>
            <a:endParaRPr lang="en-US" dirty="0" smtClean="0"/>
          </a:p>
          <a:p>
            <a:endParaRPr lang="en-US" baseline="0"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7802311-BDB6-43FB-B0A3-4E22945E7907}" type="slidenum">
              <a:rPr lang="fr-FR" smtClean="0"/>
              <a:pPr/>
              <a:t>65</a:t>
            </a:fld>
            <a:endParaRPr lang="fr-FR" smtClean="0"/>
          </a:p>
        </p:txBody>
      </p:sp>
      <p:sp>
        <p:nvSpPr>
          <p:cNvPr id="104451" name="Rectangle 2"/>
          <p:cNvSpPr>
            <a:spLocks noGrp="1" noRot="1" noChangeAspect="1" noChangeArrowheads="1" noTextEdit="1"/>
          </p:cNvSpPr>
          <p:nvPr>
            <p:ph type="sldImg"/>
          </p:nvPr>
        </p:nvSpPr>
        <p:spPr>
          <a:xfrm>
            <a:off x="919163" y="746125"/>
            <a:ext cx="4960937" cy="3722688"/>
          </a:xfrm>
          <a:ln/>
        </p:spPr>
      </p:sp>
      <p:sp>
        <p:nvSpPr>
          <p:cNvPr id="104452" name="Rectangle 3"/>
          <p:cNvSpPr>
            <a:spLocks noGrp="1" noChangeArrowheads="1"/>
          </p:cNvSpPr>
          <p:nvPr>
            <p:ph type="body" idx="1"/>
          </p:nvPr>
        </p:nvSpPr>
        <p:spPr>
          <a:xfrm>
            <a:off x="679288" y="4716542"/>
            <a:ext cx="5439101" cy="4467377"/>
          </a:xfrm>
          <a:noFill/>
          <a:ln/>
        </p:spPr>
        <p:txBody>
          <a:bodyPr/>
          <a:lstStyle/>
          <a:p>
            <a:r>
              <a:rPr lang="en-US" dirty="0" smtClean="0"/>
              <a:t>The REFPROP database that you purchased from NIST is now accessible in your in-house software, because you embedded</a:t>
            </a:r>
            <a:r>
              <a:rPr lang="en-US" baseline="0" dirty="0" smtClean="0"/>
              <a:t> Simulis Thermodynamics into your in-house software using COM technology.</a:t>
            </a:r>
          </a:p>
          <a:p>
            <a:endParaRPr lang="en-US" baseline="0"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F5F62D6-3D40-4A0A-8A31-223DCFF4FBE9}" type="slidenum">
              <a:rPr lang="fr-FR" b="0" smtClean="0">
                <a:solidFill>
                  <a:schemeClr val="tx1"/>
                </a:solidFill>
                <a:latin typeface="Times" charset="0"/>
              </a:rPr>
              <a:pPr/>
              <a:t>66</a:t>
            </a:fld>
            <a:endParaRPr lang="fr-FR" b="0" smtClean="0">
              <a:solidFill>
                <a:schemeClr val="tx1"/>
              </a:solidFill>
              <a:latin typeface="Times" charset="0"/>
            </a:endParaRPr>
          </a:p>
        </p:txBody>
      </p:sp>
      <p:sp>
        <p:nvSpPr>
          <p:cNvPr id="63491" name="Rectangle 2"/>
          <p:cNvSpPr>
            <a:spLocks noGrp="1" noRot="1" noChangeAspect="1" noChangeArrowheads="1" noTextEdit="1"/>
          </p:cNvSpPr>
          <p:nvPr>
            <p:ph type="sldImg"/>
          </p:nvPr>
        </p:nvSpPr>
        <p:spPr>
          <a:xfrm>
            <a:off x="917575" y="744538"/>
            <a:ext cx="4964113" cy="3724275"/>
          </a:xfrm>
          <a:ln/>
        </p:spPr>
      </p:sp>
      <p:sp>
        <p:nvSpPr>
          <p:cNvPr id="63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67</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r>
              <a:rPr lang="en-US" altLang="en-US" dirty="0" smtClean="0"/>
              <a:t>Now that you have been introduced to</a:t>
            </a:r>
            <a:r>
              <a:rPr lang="en-US" altLang="en-US" baseline="0" dirty="0" smtClean="0"/>
              <a:t> </a:t>
            </a:r>
            <a:r>
              <a:rPr lang="en-US" altLang="en-US" dirty="0" smtClean="0"/>
              <a:t>all the features</a:t>
            </a:r>
            <a:r>
              <a:rPr lang="en-US" altLang="en-US" baseline="0" dirty="0" smtClean="0"/>
              <a:t> and possibilities offered by </a:t>
            </a:r>
            <a:r>
              <a:rPr lang="en-US" altLang="en-US" baseline="0" dirty="0" err="1" smtClean="0"/>
              <a:t>Simulis</a:t>
            </a:r>
            <a:r>
              <a:rPr lang="en-US" altLang="en-US" baseline="0" dirty="0" smtClean="0"/>
              <a:t> Thermodynamics, we are honored to share with you exclusive information on next releases. </a:t>
            </a:r>
          </a:p>
          <a:p>
            <a:endParaRPr lang="en-US" altLang="en-US" baseline="0" dirty="0" smtClean="0"/>
          </a:p>
          <a:p>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68</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r>
              <a:rPr lang="en-US" altLang="en-US" dirty="0" smtClean="0"/>
              <a:t>A Russian version of </a:t>
            </a:r>
            <a:r>
              <a:rPr lang="en-US" altLang="en-US" dirty="0" err="1" smtClean="0"/>
              <a:t>Simulis</a:t>
            </a:r>
            <a:r>
              <a:rPr lang="en-US" altLang="en-US" baseline="0" dirty="0" smtClean="0"/>
              <a:t> Thermodynamics is </a:t>
            </a:r>
            <a:r>
              <a:rPr lang="en-US" altLang="en-US" baseline="0" dirty="0" err="1" smtClean="0"/>
              <a:t>aleady</a:t>
            </a:r>
            <a:r>
              <a:rPr lang="en-US" altLang="en-US" baseline="0" dirty="0" smtClean="0"/>
              <a:t> available but we are conscious that it was necessary to go further to allow Russian users feel really comfortable with this software.</a:t>
            </a:r>
          </a:p>
          <a:p>
            <a:r>
              <a:rPr lang="en-US" altLang="en-US" baseline="0" dirty="0" smtClean="0"/>
              <a:t>Translation work is currently being processed in order to provide you with a Russian version of the most important user's support documents:</a:t>
            </a:r>
          </a:p>
          <a:p>
            <a:pPr marL="171450" indent="-171450">
              <a:buFontTx/>
              <a:buChar char="-"/>
            </a:pPr>
            <a:r>
              <a:rPr lang="en-US" altLang="en-US" baseline="0" dirty="0" smtClean="0"/>
              <a:t>Different getting started files that describes into details how to select pure components, how to create pseudo-components, how to calculate an equilibrium curve in Excel…</a:t>
            </a:r>
          </a:p>
          <a:p>
            <a:pPr marL="171450" indent="-171450">
              <a:buFontTx/>
              <a:buChar char="-"/>
            </a:pPr>
            <a:r>
              <a:rPr lang="en-US" altLang="en-US" baseline="0" dirty="0" smtClean="0"/>
              <a:t>Technical manuals that will allow you understand into details what is available in terms of </a:t>
            </a:r>
          </a:p>
          <a:p>
            <a:pPr marL="628650" lvl="1" indent="-171450">
              <a:buFontTx/>
              <a:buChar char="-"/>
            </a:pPr>
            <a:r>
              <a:rPr lang="en-US" altLang="en-US" baseline="0" dirty="0" smtClean="0"/>
              <a:t>thermodynamic models, what is their domain of application and how/when to use them</a:t>
            </a:r>
          </a:p>
          <a:p>
            <a:pPr marL="628650" lvl="1" indent="-171450">
              <a:buFontTx/>
              <a:buChar char="-"/>
            </a:pPr>
            <a:r>
              <a:rPr lang="en-US" altLang="en-US" baseline="0" dirty="0" smtClean="0"/>
              <a:t>Pure components properties available, which one are mandatory to handle calculations, how to regress properties from experimental values…</a:t>
            </a:r>
          </a:p>
          <a:p>
            <a:pPr marL="628650" lvl="1" indent="-171450">
              <a:buFontTx/>
              <a:buChar char="-"/>
            </a:pPr>
            <a:r>
              <a:rPr lang="en-US" altLang="en-US" baseline="0" dirty="0" smtClean="0"/>
              <a:t>Pseudo-components generation, that means characterization of petroleum fractions from distillation curves. What are the different available methods and how to use them depending on the data available to the user.</a:t>
            </a:r>
          </a:p>
          <a:p>
            <a:pPr marL="628650" lvl="1" indent="-171450">
              <a:buFontTx/>
              <a:buChar char="-"/>
            </a:pPr>
            <a:endParaRPr lang="en-US" altLang="en-US" baseline="0" dirty="0" smtClean="0"/>
          </a:p>
          <a:p>
            <a:endParaRPr lang="en-US" altLang="en-US" baseline="0" dirty="0" smtClean="0"/>
          </a:p>
          <a:p>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69</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r>
              <a:rPr lang="en-US" altLang="en-US" dirty="0" smtClean="0"/>
              <a:t>Thermodynamics is mandatory</a:t>
            </a:r>
            <a:r>
              <a:rPr lang="en-US" altLang="en-US" baseline="0" dirty="0" smtClean="0"/>
              <a:t> for</a:t>
            </a:r>
            <a:r>
              <a:rPr lang="en-US" altLang="en-US" dirty="0" smtClean="0"/>
              <a:t> accurate process engineering calculation</a:t>
            </a:r>
            <a:r>
              <a:rPr lang="en-US" altLang="en-US" baseline="0" dirty="0" smtClean="0"/>
              <a:t> and modeling. This is why ProSim invests a lot on these aspects, though R&amp;D and partnerships with major organizations, laboratories and industrial companies (as we already explained).</a:t>
            </a:r>
          </a:p>
          <a:p>
            <a:endParaRPr lang="en-US" altLang="en-US" dirty="0" smtClean="0"/>
          </a:p>
          <a:p>
            <a:r>
              <a:rPr lang="en-US" altLang="en-US" dirty="0" smtClean="0"/>
              <a:t>New thermodynamic models are constantly</a:t>
            </a:r>
            <a:r>
              <a:rPr lang="en-US" altLang="en-US" baseline="0" dirty="0" smtClean="0"/>
              <a:t> being developed and users of ProSim solutions benefits from latest evolutions, selected on the basis of the added value they bring to specific domains of applications.</a:t>
            </a:r>
          </a:p>
          <a:p>
            <a:endParaRPr lang="en-US" altLang="en-US" baseline="0" dirty="0" smtClean="0"/>
          </a:p>
          <a:p>
            <a:r>
              <a:rPr lang="en-US" altLang="en-US" baseline="0" dirty="0" smtClean="0"/>
              <a:t>As an example, the following thermodynamic models were added in the last release of Simulis Thermodynamics:</a:t>
            </a:r>
          </a:p>
          <a:p>
            <a:endParaRPr lang="en-US" altLang="en-US" baseline="0" dirty="0" smtClean="0"/>
          </a:p>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Simulis Thermodynamics calculates many different types of</a:t>
            </a:r>
            <a:r>
              <a:rPr lang="en-US" dirty="0" smtClean="0"/>
              <a:t> vapor-liquid</a:t>
            </a:r>
            <a:r>
              <a:rPr lang="en-US" baseline="0" dirty="0" smtClean="0"/>
              <a:t> flashes, where you choose the two parameters for the flash.  The software can also calculate phase envelopes, Reid vapor pressure, and true vapor pressure.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4D07CD2-45D1-4B5C-B809-24C7F6D8177A}" type="slidenum">
              <a:rPr lang="fr-FR" smtClean="0"/>
              <a:pPr/>
              <a:t>7</a:t>
            </a:fld>
            <a:endParaRPr lang="fr-FR"/>
          </a:p>
        </p:txBody>
      </p:sp>
    </p:spTree>
    <p:extLst>
      <p:ext uri="{BB962C8B-B14F-4D97-AF65-F5344CB8AC3E}">
        <p14:creationId xmlns:p14="http://schemas.microsoft.com/office/powerpoint/2010/main" xmlns="" val="6893977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70</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r>
              <a:rPr lang="en-US" altLang="en-US" dirty="0" smtClean="0"/>
              <a:t>A totally new graphical user interface has been developed to for a better intuitiveness of the system.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71</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endParaRPr lang="en-US" alt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72</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endParaRPr lang="en-US" alt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73</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endParaRPr lang="en-US" alt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xfrm>
            <a:off x="914400" y="744538"/>
            <a:ext cx="4967288" cy="3725862"/>
          </a:xfrm>
          <a:ln/>
        </p:spPr>
      </p:sp>
      <p:sp>
        <p:nvSpPr>
          <p:cNvPr id="390147" name="Rectangle 3"/>
          <p:cNvSpPr>
            <a:spLocks noGrp="1" noChangeArrowheads="1"/>
          </p:cNvSpPr>
          <p:nvPr>
            <p:ph type="body" idx="1"/>
          </p:nvPr>
        </p:nvSpPr>
        <p:spPr>
          <a:xfrm>
            <a:off x="906998" y="4717301"/>
            <a:ext cx="4983680" cy="44680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noProof="0" dirty="0" smtClean="0"/>
              <a:t>As noticed</a:t>
            </a:r>
            <a:r>
              <a:rPr lang="en-US" baseline="0" noProof="0" dirty="0" smtClean="0"/>
              <a:t> before, models often require binary interaction parameters to represent mixture behaviors.  A synthetic mixture from the oil and gas industry, containing only 12 components, would require 66 binary interaction parameters for you to specify. The idea of group contribution predictive models is to decompose the molecules into groups and then to identify the interaction parameters between groups.  For the same oil and gas mixture, only 6 group interaction parameters are then required, rather than the 66 binary interaction parameters.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84C1B3B-2216-41F6-B104-355ED0282144}" type="slidenum">
              <a:rPr lang="fr-FR" b="0" smtClean="0">
                <a:solidFill>
                  <a:schemeClr val="tx1"/>
                </a:solidFill>
                <a:latin typeface="Times" charset="0"/>
              </a:rPr>
              <a:pPr/>
              <a:t>75</a:t>
            </a:fld>
            <a:endParaRPr lang="fr-FR" b="0" smtClean="0">
              <a:solidFill>
                <a:schemeClr val="tx1"/>
              </a:solidFill>
              <a:latin typeface="Times" charset="0"/>
            </a:endParaRPr>
          </a:p>
        </p:txBody>
      </p:sp>
      <p:sp>
        <p:nvSpPr>
          <p:cNvPr id="99331" name="Rectangle 2"/>
          <p:cNvSpPr>
            <a:spLocks noGrp="1" noRot="1" noChangeAspect="1" noChangeArrowheads="1" noTextEdit="1"/>
          </p:cNvSpPr>
          <p:nvPr>
            <p:ph type="sldImg"/>
          </p:nvPr>
        </p:nvSpPr>
        <p:spPr>
          <a:xfrm>
            <a:off x="917575" y="744538"/>
            <a:ext cx="4964113" cy="3724275"/>
          </a:xfrm>
          <a:ln/>
        </p:spPr>
      </p:sp>
      <p:sp>
        <p:nvSpPr>
          <p:cNvPr id="99332" name="Rectangle 3"/>
          <p:cNvSpPr>
            <a:spLocks noGrp="1" noChangeArrowheads="1"/>
          </p:cNvSpPr>
          <p:nvPr>
            <p:ph type="body" idx="1"/>
          </p:nvPr>
        </p:nvSpPr>
        <p:spPr>
          <a:noFill/>
        </p:spPr>
        <p:txBody>
          <a:bodyPr/>
          <a:lstStyle/>
          <a:p>
            <a:pPr eaLnBrk="1" hangingPunct="1"/>
            <a:r>
              <a:rPr lang="en-US" dirty="0" smtClean="0"/>
              <a:t>Simulis Thermodynamics includes several predictive models, for Gibbs excess models and equations of state. When using our software, you can  manage</a:t>
            </a:r>
            <a:r>
              <a:rPr lang="en-US" baseline="0" dirty="0" smtClean="0"/>
              <a:t> the group interaction parameters matrices directly in a model editor, that is supplied with the software. </a:t>
            </a:r>
          </a:p>
          <a:p>
            <a:pPr eaLnBrk="1" hangingPunct="1"/>
            <a:endParaRPr lang="en-US" baseline="0" dirty="0" smtClean="0"/>
          </a:p>
          <a:p>
            <a:pPr eaLnBrk="1" hangingPunct="1"/>
            <a:r>
              <a:rPr lang="en-US" baseline="0" dirty="0" smtClean="0"/>
              <a:t>Currently under development for the software is new functionality that will automatically decompose the molecules in a mixture, use their SMILES description, to the appropriate groups required for mixture property calculations.   This will not only be done for mixtures properties, but also for pure component properties.</a:t>
            </a:r>
            <a:endParaRPr lang="en-US" dirty="0" smtClean="0"/>
          </a:p>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76</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0B600-2F1B-4E87-8797-17E8DF7E2DC1}" type="slidenum">
              <a:rPr lang="fr-FR" altLang="en-US"/>
              <a:pPr/>
              <a:t>77</a:t>
            </a:fld>
            <a:endParaRPr lang="fr-FR" altLang="en-US"/>
          </a:p>
        </p:txBody>
      </p:sp>
      <p:sp>
        <p:nvSpPr>
          <p:cNvPr id="1169410" name="Rectangle 2"/>
          <p:cNvSpPr>
            <a:spLocks noGrp="1" noRot="1" noChangeAspect="1" noChangeArrowheads="1" noTextEdit="1"/>
          </p:cNvSpPr>
          <p:nvPr>
            <p:ph type="sldImg"/>
          </p:nvPr>
        </p:nvSpPr>
        <p:spPr>
          <a:xfrm>
            <a:off x="917575" y="744538"/>
            <a:ext cx="4964113" cy="3724275"/>
          </a:xfrm>
          <a:ln/>
        </p:spPr>
      </p:sp>
      <p:sp>
        <p:nvSpPr>
          <p:cNvPr id="1169411" name="Rectangle 3"/>
          <p:cNvSpPr>
            <a:spLocks noGrp="1" noChangeArrowheads="1"/>
          </p:cNvSpPr>
          <p:nvPr>
            <p:ph type="body" idx="1"/>
          </p:nvPr>
        </p:nvSpPr>
        <p:spPr/>
        <p:txBody>
          <a:bodyPr/>
          <a:lstStyle/>
          <a:p>
            <a:r>
              <a:rPr lang="en-US" altLang="en-US" dirty="0" smtClean="0"/>
              <a:t>This new version allows to use </a:t>
            </a:r>
            <a:r>
              <a:rPr lang="en-US" altLang="en-US" dirty="0" err="1" smtClean="0"/>
              <a:t>Simulis</a:t>
            </a:r>
            <a:r>
              <a:rPr lang="en-US" altLang="en-US" dirty="0" smtClean="0"/>
              <a:t> Thermodynamics either on 32-bit or 64-bit operating systems.</a:t>
            </a:r>
          </a:p>
          <a:p>
            <a:r>
              <a:rPr lang="en-US" altLang="en-US" dirty="0" smtClean="0"/>
              <a:t>In the same way,</a:t>
            </a:r>
            <a:r>
              <a:rPr lang="en-US" altLang="en-US" baseline="0" dirty="0" smtClean="0"/>
              <a:t> you will be able to use </a:t>
            </a:r>
            <a:r>
              <a:rPr lang="en-US" altLang="en-US" baseline="0" dirty="0" err="1" smtClean="0"/>
              <a:t>Simulis</a:t>
            </a:r>
            <a:r>
              <a:rPr lang="en-US" altLang="en-US" baseline="0" dirty="0" smtClean="0"/>
              <a:t> Thermodynamics either in 32-bit or in 64-bit application, </a:t>
            </a:r>
            <a:r>
              <a:rPr lang="en-US" altLang="en-US" baseline="0" dirty="0" err="1" smtClean="0"/>
              <a:t>whithout</a:t>
            </a:r>
            <a:r>
              <a:rPr lang="en-US" altLang="en-US" baseline="0" dirty="0" smtClean="0"/>
              <a:t> any specific action to be done. </a:t>
            </a:r>
          </a:p>
          <a:p>
            <a:endParaRPr lang="en-US" altLang="en-US" baseline="0" dirty="0" smtClean="0"/>
          </a:p>
          <a:p>
            <a:r>
              <a:rPr lang="en-US" altLang="en-US" baseline="0" dirty="0" err="1" smtClean="0"/>
              <a:t>Parenthèse</a:t>
            </a:r>
            <a:r>
              <a:rPr lang="en-US" altLang="en-US" baseline="0" dirty="0" smtClean="0"/>
              <a:t>:</a:t>
            </a:r>
          </a:p>
          <a:p>
            <a:r>
              <a:rPr lang="en-US" altLang="en-US" baseline="0" dirty="0" smtClean="0"/>
              <a:t>- </a:t>
            </a:r>
            <a:r>
              <a:rPr lang="en-US" altLang="en-US" baseline="0" dirty="0" err="1" smtClean="0"/>
              <a:t>l'intérêt</a:t>
            </a:r>
            <a:r>
              <a:rPr lang="en-US" altLang="en-US" baseline="0" dirty="0" smtClean="0"/>
              <a:t> de </a:t>
            </a:r>
            <a:r>
              <a:rPr lang="en-US" altLang="en-US" baseline="0" dirty="0" err="1" smtClean="0"/>
              <a:t>systèmes</a:t>
            </a:r>
            <a:r>
              <a:rPr lang="en-US" altLang="en-US" baseline="0" dirty="0" smtClean="0"/>
              <a:t> </a:t>
            </a:r>
            <a:r>
              <a:rPr lang="en-US" altLang="en-US" baseline="0" dirty="0" err="1" smtClean="0"/>
              <a:t>d'exploitation</a:t>
            </a:r>
            <a:r>
              <a:rPr lang="en-US" altLang="en-US" baseline="0" dirty="0" smtClean="0"/>
              <a:t> en 64-bit </a:t>
            </a:r>
            <a:r>
              <a:rPr lang="en-US" altLang="en-US" baseline="0" dirty="0" err="1" smtClean="0"/>
              <a:t>est</a:t>
            </a:r>
            <a:r>
              <a:rPr lang="en-US" altLang="en-US" baseline="0" dirty="0" smtClean="0"/>
              <a:t> de </a:t>
            </a:r>
            <a:r>
              <a:rPr lang="en-US" altLang="en-US" baseline="0" dirty="0" err="1" smtClean="0"/>
              <a:t>pouvoir</a:t>
            </a:r>
            <a:r>
              <a:rPr lang="en-US" altLang="en-US" baseline="0" dirty="0" smtClean="0"/>
              <a:t> </a:t>
            </a:r>
            <a:r>
              <a:rPr lang="en-US" altLang="en-US" baseline="0" dirty="0" err="1" smtClean="0"/>
              <a:t>utiliser</a:t>
            </a:r>
            <a:r>
              <a:rPr lang="en-US" altLang="en-US" baseline="0" dirty="0" smtClean="0"/>
              <a:t> plus de </a:t>
            </a:r>
            <a:r>
              <a:rPr lang="en-US" altLang="en-US" baseline="0" dirty="0" err="1" smtClean="0"/>
              <a:t>mémoire</a:t>
            </a:r>
            <a:r>
              <a:rPr lang="en-US" altLang="en-US" baseline="0" dirty="0" smtClean="0"/>
              <a:t> vive. Avec un </a:t>
            </a:r>
            <a:r>
              <a:rPr lang="en-US" altLang="en-US" baseline="0" dirty="0" err="1" smtClean="0"/>
              <a:t>système</a:t>
            </a:r>
            <a:r>
              <a:rPr lang="en-US" altLang="en-US" baseline="0" dirty="0" smtClean="0"/>
              <a:t> 32-bit on </a:t>
            </a:r>
            <a:r>
              <a:rPr lang="en-US" altLang="en-US" baseline="0" dirty="0" err="1" smtClean="0"/>
              <a:t>est</a:t>
            </a:r>
            <a:r>
              <a:rPr lang="en-US" altLang="en-US" baseline="0" dirty="0" smtClean="0"/>
              <a:t> </a:t>
            </a:r>
            <a:r>
              <a:rPr lang="en-US" altLang="en-US" baseline="0" dirty="0" err="1" smtClean="0"/>
              <a:t>limité</a:t>
            </a:r>
            <a:r>
              <a:rPr lang="en-US" altLang="en-US" baseline="0" dirty="0" smtClean="0"/>
              <a:t> à 2 à 3 Go de </a:t>
            </a:r>
            <a:r>
              <a:rPr lang="en-US" altLang="en-US" baseline="0" dirty="0" err="1" smtClean="0"/>
              <a:t>mémoire</a:t>
            </a:r>
            <a:r>
              <a:rPr lang="en-US" altLang="en-US" baseline="0" dirty="0" smtClean="0"/>
              <a:t> vive </a:t>
            </a:r>
            <a:r>
              <a:rPr lang="en-US" altLang="en-US" baseline="0" dirty="0" err="1" smtClean="0"/>
              <a:t>alors</a:t>
            </a:r>
            <a:r>
              <a:rPr lang="en-US" altLang="en-US" baseline="0" dirty="0" smtClean="0"/>
              <a:t> </a:t>
            </a:r>
            <a:r>
              <a:rPr lang="en-US" altLang="en-US" baseline="0" dirty="0" err="1" smtClean="0"/>
              <a:t>qu'on</a:t>
            </a:r>
            <a:r>
              <a:rPr lang="en-US" altLang="en-US" baseline="0" dirty="0" smtClean="0"/>
              <a:t> </a:t>
            </a:r>
            <a:r>
              <a:rPr lang="en-US" altLang="en-US" baseline="0" dirty="0" err="1" smtClean="0"/>
              <a:t>peut</a:t>
            </a:r>
            <a:r>
              <a:rPr lang="en-US" altLang="en-US" baseline="0" dirty="0" smtClean="0"/>
              <a:t> </a:t>
            </a:r>
            <a:r>
              <a:rPr lang="en-US" altLang="en-US" baseline="0" dirty="0" err="1" smtClean="0"/>
              <a:t>utiliser</a:t>
            </a:r>
            <a:r>
              <a:rPr lang="en-US" altLang="en-US" baseline="0" dirty="0" smtClean="0"/>
              <a:t> 4 Go </a:t>
            </a:r>
            <a:r>
              <a:rPr lang="en-US" altLang="en-US" baseline="0" dirty="0" err="1" smtClean="0"/>
              <a:t>effectifs</a:t>
            </a:r>
            <a:r>
              <a:rPr lang="en-US" altLang="en-US" baseline="0" dirty="0" smtClean="0"/>
              <a:t> de </a:t>
            </a:r>
            <a:r>
              <a:rPr lang="en-US" altLang="en-US" baseline="0" dirty="0" err="1" smtClean="0"/>
              <a:t>mémoire</a:t>
            </a:r>
            <a:r>
              <a:rPr lang="en-US" altLang="en-US" baseline="0" dirty="0" smtClean="0"/>
              <a:t> vive avec un </a:t>
            </a:r>
            <a:r>
              <a:rPr lang="en-US" altLang="en-US" baseline="0" dirty="0" err="1" smtClean="0"/>
              <a:t>système</a:t>
            </a:r>
            <a:r>
              <a:rPr lang="en-US" altLang="en-US" baseline="0" dirty="0" smtClean="0"/>
              <a:t> </a:t>
            </a:r>
            <a:r>
              <a:rPr lang="en-US" altLang="en-US" baseline="0" dirty="0" err="1" smtClean="0"/>
              <a:t>d'exploitation</a:t>
            </a:r>
            <a:r>
              <a:rPr lang="en-US" altLang="en-US" baseline="0" dirty="0" smtClean="0"/>
              <a:t> 64-bit.</a:t>
            </a:r>
            <a:endParaRPr lang="en-US" alt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AF5F62D6-3D40-4A0A-8A31-223DCFF4FBE9}" type="slidenum">
              <a:rPr lang="fr-FR" b="0" smtClean="0">
                <a:solidFill>
                  <a:schemeClr val="tx1"/>
                </a:solidFill>
                <a:latin typeface="Times" charset="0"/>
              </a:rPr>
              <a:pPr/>
              <a:t>78</a:t>
            </a:fld>
            <a:endParaRPr lang="fr-FR" b="0" smtClean="0">
              <a:solidFill>
                <a:schemeClr val="tx1"/>
              </a:solidFill>
              <a:latin typeface="Times" charset="0"/>
            </a:endParaRPr>
          </a:p>
        </p:txBody>
      </p:sp>
      <p:sp>
        <p:nvSpPr>
          <p:cNvPr id="63491" name="Rectangle 2"/>
          <p:cNvSpPr>
            <a:spLocks noGrp="1" noRot="1" noChangeAspect="1" noChangeArrowheads="1" noTextEdit="1"/>
          </p:cNvSpPr>
          <p:nvPr>
            <p:ph type="sldImg"/>
          </p:nvPr>
        </p:nvSpPr>
        <p:spPr>
          <a:xfrm>
            <a:off x="917575" y="744538"/>
            <a:ext cx="4964113" cy="3724275"/>
          </a:xfrm>
          <a:ln/>
        </p:spPr>
      </p:sp>
      <p:sp>
        <p:nvSpPr>
          <p:cNvPr id="63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879383-0FF0-4F1F-BECC-04D4769A75C8}" type="slidenum">
              <a:rPr lang="fr-FR" altLang="en-US">
                <a:cs typeface="Arial" charset="0"/>
              </a:rPr>
              <a:pPr fontAlgn="base">
                <a:spcBef>
                  <a:spcPct val="0"/>
                </a:spcBef>
                <a:spcAft>
                  <a:spcPct val="0"/>
                </a:spcAft>
                <a:defRPr/>
              </a:pPr>
              <a:t>79</a:t>
            </a:fld>
            <a:endParaRPr lang="fr-FR" altLang="en-US">
              <a:cs typeface="Arial" charset="0"/>
            </a:endParaRPr>
          </a:p>
        </p:txBody>
      </p:sp>
      <p:sp>
        <p:nvSpPr>
          <p:cNvPr id="762882"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62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equilibrium calculations are also supported, such as liquid-liquid equilibria, vapor-liquid-liquid, and vapor-liquid-solid.  </a:t>
            </a:r>
          </a:p>
          <a:p>
            <a:pPr eaLnBrk="1" hangingPunct="1"/>
            <a:endParaRPr lang="en-US" dirty="0" smtClean="0"/>
          </a:p>
        </p:txBody>
      </p:sp>
      <p:sp>
        <p:nvSpPr>
          <p:cNvPr id="4" name="Slide Number Placeholder 3"/>
          <p:cNvSpPr>
            <a:spLocks noGrp="1"/>
          </p:cNvSpPr>
          <p:nvPr>
            <p:ph type="sldNum" sz="quarter" idx="10"/>
          </p:nvPr>
        </p:nvSpPr>
        <p:spPr/>
        <p:txBody>
          <a:bodyPr/>
          <a:lstStyle/>
          <a:p>
            <a:fld id="{94D07CD2-45D1-4B5C-B809-24C7F6D8177A}" type="slidenum">
              <a:rPr lang="fr-FR" smtClean="0"/>
              <a:pPr/>
              <a:t>8</a:t>
            </a:fld>
            <a:endParaRPr lang="fr-FR"/>
          </a:p>
        </p:txBody>
      </p:sp>
    </p:spTree>
    <p:extLst>
      <p:ext uri="{BB962C8B-B14F-4D97-AF65-F5344CB8AC3E}">
        <p14:creationId xmlns:p14="http://schemas.microsoft.com/office/powerpoint/2010/main" xmlns="" val="403833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28A33E-AA63-4CB9-BBA5-9AA478B9C8FC}" type="slidenum">
              <a:rPr lang="fr-FR" altLang="en-US">
                <a:cs typeface="Arial" charset="0"/>
              </a:rPr>
              <a:pPr fontAlgn="base">
                <a:spcBef>
                  <a:spcPct val="0"/>
                </a:spcBef>
                <a:spcAft>
                  <a:spcPct val="0"/>
                </a:spcAft>
                <a:defRPr/>
              </a:pPr>
              <a:t>80</a:t>
            </a:fld>
            <a:endParaRPr lang="fr-FR" altLang="en-US">
              <a:cs typeface="Arial" charset="0"/>
            </a:endParaRPr>
          </a:p>
        </p:txBody>
      </p:sp>
      <p:sp>
        <p:nvSpPr>
          <p:cNvPr id="764930"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6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1DF331-3E44-48B7-8C2C-22144309A99B}" type="slidenum">
              <a:rPr lang="fr-FR" altLang="en-US">
                <a:cs typeface="Arial" charset="0"/>
              </a:rPr>
              <a:pPr fontAlgn="base">
                <a:spcBef>
                  <a:spcPct val="0"/>
                </a:spcBef>
                <a:spcAft>
                  <a:spcPct val="0"/>
                </a:spcAft>
                <a:defRPr/>
              </a:pPr>
              <a:t>81</a:t>
            </a:fld>
            <a:endParaRPr lang="fr-FR" altLang="en-US">
              <a:cs typeface="Arial" charset="0"/>
            </a:endParaRPr>
          </a:p>
        </p:txBody>
      </p:sp>
      <p:sp>
        <p:nvSpPr>
          <p:cNvPr id="766978"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6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278B6A-D948-445E-AF20-F0667A6959A3}" type="slidenum">
              <a:rPr lang="fr-FR" altLang="en-US">
                <a:cs typeface="Arial" charset="0"/>
              </a:rPr>
              <a:pPr fontAlgn="base">
                <a:spcBef>
                  <a:spcPct val="0"/>
                </a:spcBef>
                <a:spcAft>
                  <a:spcPct val="0"/>
                </a:spcAft>
                <a:defRPr/>
              </a:pPr>
              <a:t>82</a:t>
            </a:fld>
            <a:endParaRPr lang="fr-FR" altLang="en-US">
              <a:cs typeface="Arial" charset="0"/>
            </a:endParaRPr>
          </a:p>
        </p:txBody>
      </p:sp>
      <p:sp>
        <p:nvSpPr>
          <p:cNvPr id="76902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6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084252-9095-4B7B-A0E2-FAF5E7E2529A}" type="slidenum">
              <a:rPr lang="fr-FR" altLang="en-US">
                <a:cs typeface="Arial" charset="0"/>
              </a:rPr>
              <a:pPr fontAlgn="base">
                <a:spcBef>
                  <a:spcPct val="0"/>
                </a:spcBef>
                <a:spcAft>
                  <a:spcPct val="0"/>
                </a:spcAft>
                <a:defRPr/>
              </a:pPr>
              <a:t>83</a:t>
            </a:fld>
            <a:endParaRPr lang="fr-FR" altLang="en-US">
              <a:cs typeface="Arial" charset="0"/>
            </a:endParaRPr>
          </a:p>
        </p:txBody>
      </p:sp>
      <p:sp>
        <p:nvSpPr>
          <p:cNvPr id="771074"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7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buClr>
                <a:srgbClr val="C0504D"/>
              </a:buClr>
              <a:defRPr/>
            </a:pPr>
            <a:fld id="{7F3A34DA-CF83-4FF5-A7D9-E8AC6E7B92D6}" type="slidenum">
              <a:rPr lang="fr-FR">
                <a:solidFill>
                  <a:srgbClr val="C0504D"/>
                </a:solidFill>
                <a:cs typeface="Arial" charset="0"/>
              </a:rPr>
              <a:pPr fontAlgn="base">
                <a:spcBef>
                  <a:spcPct val="0"/>
                </a:spcBef>
                <a:spcAft>
                  <a:spcPct val="0"/>
                </a:spcAft>
                <a:buClr>
                  <a:srgbClr val="C0504D"/>
                </a:buClr>
                <a:defRPr/>
              </a:pPr>
              <a:t>84</a:t>
            </a:fld>
            <a:endParaRPr lang="fr-FR">
              <a:solidFill>
                <a:srgbClr val="C0504D"/>
              </a:solidFill>
              <a:cs typeface="Arial" charset="0"/>
            </a:endParaRPr>
          </a:p>
        </p:txBody>
      </p:sp>
      <p:sp>
        <p:nvSpPr>
          <p:cNvPr id="773122"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73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Here’s an example of a vapor-liquid flash calculation.  The user provides the input data and the parameters.  The software calculates the variables using a set of equations, which include the appropriate thermodynamic models, that are then solved with dedicated numerical algorithms.  </a:t>
            </a:r>
          </a:p>
          <a:p>
            <a:pPr eaLnBrk="1" hangingPunct="1">
              <a:spcBef>
                <a:spcPct val="0"/>
              </a:spcBef>
            </a:pP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90A86-EF7F-474D-A7CD-EB099C4FDC0B}" type="slidenum">
              <a:rPr lang="fr-FR" altLang="en-US">
                <a:cs typeface="Arial" charset="0"/>
              </a:rPr>
              <a:pPr fontAlgn="base">
                <a:spcBef>
                  <a:spcPct val="0"/>
                </a:spcBef>
                <a:spcAft>
                  <a:spcPct val="0"/>
                </a:spcAft>
                <a:defRPr/>
              </a:pPr>
              <a:t>85</a:t>
            </a:fld>
            <a:endParaRPr lang="fr-FR" altLang="en-US">
              <a:cs typeface="Arial" charset="0"/>
            </a:endParaRPr>
          </a:p>
        </p:txBody>
      </p:sp>
      <p:sp>
        <p:nvSpPr>
          <p:cNvPr id="775170" name="Rectangle 7"/>
          <p:cNvSpPr txBox="1">
            <a:spLocks noGrp="1" noChangeArrowheads="1"/>
          </p:cNvSpPr>
          <p:nvPr/>
        </p:nvSpPr>
        <p:spPr bwMode="auto">
          <a:xfrm>
            <a:off x="3849688" y="9431338"/>
            <a:ext cx="2946400" cy="496887"/>
          </a:xfrm>
          <a:prstGeom prst="rect">
            <a:avLst/>
          </a:prstGeom>
          <a:noFill/>
          <a:ln w="9525">
            <a:noFill/>
            <a:miter lim="800000"/>
            <a:headEnd/>
            <a:tailEnd/>
          </a:ln>
        </p:spPr>
        <p:txBody>
          <a:bodyPr lIns="92081" tIns="46041" rIns="92081" bIns="46041" anchor="b"/>
          <a:lstStyle/>
          <a:p>
            <a:pPr algn="r"/>
            <a:fld id="{419B2A98-FF36-4627-BCF2-2D0B731DDD10}" type="slidenum">
              <a:rPr lang="de-DE" altLang="en-US" sz="1200"/>
              <a:pPr algn="r"/>
              <a:t>85</a:t>
            </a:fld>
            <a:endParaRPr lang="de-DE" altLang="en-US" sz="1200"/>
          </a:p>
        </p:txBody>
      </p:sp>
      <p:sp>
        <p:nvSpPr>
          <p:cNvPr id="775171"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75172" name="Rectangle 3"/>
          <p:cNvSpPr>
            <a:spLocks noGrp="1" noChangeArrowheads="1"/>
          </p:cNvSpPr>
          <p:nvPr>
            <p:ph type="body" idx="1"/>
          </p:nvPr>
        </p:nvSpPr>
        <p:spPr bwMode="auto">
          <a:noFill/>
        </p:spPr>
        <p:txBody>
          <a:bodyPr wrap="square" lIns="92081" tIns="46041" rIns="92081" bIns="46041" numCol="1" anchor="t" anchorCtr="0" compatLnSpc="1">
            <a:prstTxWarp prst="textNoShape">
              <a:avLst/>
            </a:prstTxWarp>
          </a:bodyPr>
          <a:lstStyle/>
          <a:p>
            <a:pPr eaLnBrk="1" hangingPunct="1">
              <a:spcBef>
                <a:spcPct val="0"/>
              </a:spcBef>
            </a:pPr>
            <a:r>
              <a:rPr lang="en-US" altLang="en-US" smtClean="0"/>
              <a:t>That‘s the case of ProSimPlus, </a:t>
            </a:r>
            <a:r>
              <a:rPr lang="en-US" altLang="en-US" b="1" smtClean="0"/>
              <a:t>our software dedicated</a:t>
            </a:r>
            <a:r>
              <a:rPr lang="en-US" altLang="en-US" smtClean="0"/>
              <a:t> to the steady state simulation and optimization of processes. </a:t>
            </a:r>
            <a:r>
              <a:rPr lang="en-US" altLang="en-US" b="1" smtClean="0"/>
              <a:t>ProSimPlus is</a:t>
            </a:r>
            <a:r>
              <a:rPr lang="en-US" altLang="en-US" smtClean="0"/>
              <a:t> a process engineering software </a:t>
            </a:r>
            <a:r>
              <a:rPr lang="en-US" altLang="en-US" b="1" smtClean="0"/>
              <a:t>that performs</a:t>
            </a:r>
            <a:r>
              <a:rPr lang="en-US" altLang="en-US" smtClean="0"/>
              <a:t> rigorous mass and energy balance calculations</a:t>
            </a:r>
            <a:r>
              <a:rPr lang="en-US" altLang="en-US" b="1" smtClean="0"/>
              <a:t> for </a:t>
            </a:r>
            <a:r>
              <a:rPr lang="en-US" altLang="en-US" smtClean="0"/>
              <a:t>a wide range of industrial steady-state processes. </a:t>
            </a:r>
          </a:p>
          <a:p>
            <a:pPr eaLnBrk="1" hangingPunct="1">
              <a:spcBef>
                <a:spcPct val="0"/>
              </a:spcBef>
            </a:pPr>
            <a:r>
              <a:rPr lang="en-US" altLang="en-US" b="1" smtClean="0"/>
              <a:t>ProSimPlus has a wide and exhaustive</a:t>
            </a:r>
            <a:r>
              <a:rPr lang="en-US" altLang="en-US" smtClean="0"/>
              <a:t> unit operation models library, </a:t>
            </a:r>
            <a:r>
              <a:rPr lang="en-US" altLang="en-US" b="1" smtClean="0"/>
              <a:t>including specific modules like Plate Fin Heat Exchangers, Reactive distillation or Rate Based Multistage Separator</a:t>
            </a:r>
            <a:r>
              <a:rPr lang="en-US" altLang="en-US" smtClean="0"/>
              <a:t>.</a:t>
            </a:r>
          </a:p>
          <a:p>
            <a:pPr eaLnBrk="1" hangingPunct="1">
              <a:spcBef>
                <a:spcPct val="0"/>
              </a:spcBef>
            </a:pPr>
            <a:r>
              <a:rPr lang="en-US" altLang="en-US" b="1" smtClean="0"/>
              <a:t>Many kinds of</a:t>
            </a:r>
            <a:r>
              <a:rPr lang="en-US" altLang="en-US" smtClean="0"/>
              <a:t> chemical reactions </a:t>
            </a:r>
            <a:r>
              <a:rPr lang="en-US" altLang="en-US" b="1" smtClean="0"/>
              <a:t>can be easily described</a:t>
            </a:r>
            <a:r>
              <a:rPr lang="en-US" altLang="en-US" smtClean="0"/>
              <a:t> (instantaneous, equilibrated, kinetic controlled, complex reactions). These reactions can be used in several kind of unit operations such as Plug Flow Reactors, Continuous Stirred Tank Reactors, Distillation Columns…</a:t>
            </a:r>
          </a:p>
          <a:p>
            <a:pPr eaLnBrk="1" hangingPunct="1">
              <a:spcBef>
                <a:spcPct val="0"/>
              </a:spcBef>
            </a:pPr>
            <a:r>
              <a:rPr lang="en-US" altLang="en-US" b="1" smtClean="0"/>
              <a:t>ProSimPlus is particularly effective in the solution of complex simulation problems: processes with highly non-ideal mixtures, numerous recycling loops or very large flowsheets. Moreover, for each unit operation, powerful numerical tools are selected and analytical derivatives are widely used</a:t>
            </a:r>
          </a:p>
          <a:p>
            <a:pPr eaLnBrk="1" hangingPunct="1">
              <a:spcBef>
                <a:spcPct val="0"/>
              </a:spcBef>
            </a:pPr>
            <a:r>
              <a:rPr lang="en-US" altLang="en-US" smtClean="0"/>
              <a:t>All these features are available through an up-to-date Graphical User Interface, integrating the windows standards with a very intuitive use. For the new version of this Graphical User Interface, ergonomics was studied so as to propose solutions as simple and intuitive as possible.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EEF1B7-5B65-4669-B182-5480E59A1876}" type="slidenum">
              <a:rPr lang="fr-FR" altLang="en-US">
                <a:cs typeface="Arial" charset="0"/>
              </a:rPr>
              <a:pPr fontAlgn="base">
                <a:spcBef>
                  <a:spcPct val="0"/>
                </a:spcBef>
                <a:spcAft>
                  <a:spcPct val="0"/>
                </a:spcAft>
                <a:defRPr/>
              </a:pPr>
              <a:t>86</a:t>
            </a:fld>
            <a:endParaRPr lang="fr-FR" altLang="en-US">
              <a:cs typeface="Arial" charset="0"/>
            </a:endParaRPr>
          </a:p>
        </p:txBody>
      </p:sp>
      <p:sp>
        <p:nvSpPr>
          <p:cNvPr id="777218" name="Rectangle 7"/>
          <p:cNvSpPr txBox="1">
            <a:spLocks noGrp="1" noChangeArrowheads="1"/>
          </p:cNvSpPr>
          <p:nvPr/>
        </p:nvSpPr>
        <p:spPr bwMode="auto">
          <a:xfrm>
            <a:off x="3849688" y="9431338"/>
            <a:ext cx="2946400" cy="496887"/>
          </a:xfrm>
          <a:prstGeom prst="rect">
            <a:avLst/>
          </a:prstGeom>
          <a:noFill/>
          <a:ln w="9525">
            <a:noFill/>
            <a:miter lim="800000"/>
            <a:headEnd/>
            <a:tailEnd/>
          </a:ln>
        </p:spPr>
        <p:txBody>
          <a:bodyPr lIns="92081" tIns="46041" rIns="92081" bIns="46041" anchor="b"/>
          <a:lstStyle/>
          <a:p>
            <a:pPr algn="r"/>
            <a:fld id="{A8BC93BE-A2C9-4851-AA04-52A1605ADCCF}" type="slidenum">
              <a:rPr lang="de-DE" altLang="en-US" sz="1200"/>
              <a:pPr algn="r"/>
              <a:t>86</a:t>
            </a:fld>
            <a:endParaRPr lang="de-DE" altLang="en-US" sz="1200"/>
          </a:p>
        </p:txBody>
      </p:sp>
      <p:sp>
        <p:nvSpPr>
          <p:cNvPr id="777219"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77220" name="Rectangle 3"/>
          <p:cNvSpPr>
            <a:spLocks noGrp="1" noChangeArrowheads="1"/>
          </p:cNvSpPr>
          <p:nvPr>
            <p:ph type="body" idx="1"/>
          </p:nvPr>
        </p:nvSpPr>
        <p:spPr bwMode="auto">
          <a:noFill/>
        </p:spPr>
        <p:txBody>
          <a:bodyPr wrap="square" lIns="92081" tIns="46041" rIns="92081" bIns="46041" numCol="1" anchor="t" anchorCtr="0" compatLnSpc="1">
            <a:prstTxWarp prst="textNoShape">
              <a:avLst/>
            </a:prstTxWarp>
          </a:bodyPr>
          <a:lstStyle/>
          <a:p>
            <a:pPr eaLnBrk="1" hangingPunct="1">
              <a:spcBef>
                <a:spcPct val="0"/>
              </a:spcBef>
            </a:pPr>
            <a:r>
              <a:rPr lang="en-US" altLang="en-US" smtClean="0"/>
              <a:t>That‘s the case of ProSimPlus, </a:t>
            </a:r>
            <a:r>
              <a:rPr lang="en-US" altLang="en-US" b="1" smtClean="0"/>
              <a:t>our software dedicated</a:t>
            </a:r>
            <a:r>
              <a:rPr lang="en-US" altLang="en-US" smtClean="0"/>
              <a:t> to the steady state simulation and optimization of processes. </a:t>
            </a:r>
            <a:r>
              <a:rPr lang="en-US" altLang="en-US" b="1" smtClean="0"/>
              <a:t>ProSimPlus is</a:t>
            </a:r>
            <a:r>
              <a:rPr lang="en-US" altLang="en-US" smtClean="0"/>
              <a:t> a process engineering software </a:t>
            </a:r>
            <a:r>
              <a:rPr lang="en-US" altLang="en-US" b="1" smtClean="0"/>
              <a:t>that performs</a:t>
            </a:r>
            <a:r>
              <a:rPr lang="en-US" altLang="en-US" smtClean="0"/>
              <a:t> rigorous mass and energy balance calculations</a:t>
            </a:r>
            <a:r>
              <a:rPr lang="en-US" altLang="en-US" b="1" smtClean="0"/>
              <a:t> for </a:t>
            </a:r>
            <a:r>
              <a:rPr lang="en-US" altLang="en-US" smtClean="0"/>
              <a:t>a wide range of industrial steady-state processes. </a:t>
            </a:r>
          </a:p>
          <a:p>
            <a:pPr eaLnBrk="1" hangingPunct="1">
              <a:spcBef>
                <a:spcPct val="0"/>
              </a:spcBef>
            </a:pPr>
            <a:r>
              <a:rPr lang="en-US" altLang="en-US" b="1" smtClean="0"/>
              <a:t>ProSimPlus has a wide and exhaustive</a:t>
            </a:r>
            <a:r>
              <a:rPr lang="en-US" altLang="en-US" smtClean="0"/>
              <a:t> unit operation models library, </a:t>
            </a:r>
            <a:r>
              <a:rPr lang="en-US" altLang="en-US" b="1" smtClean="0"/>
              <a:t>including specific modules like Plate Fin Heat Exchangers, Reactive distillation or Rate Based Multistage Separator</a:t>
            </a:r>
            <a:r>
              <a:rPr lang="en-US" altLang="en-US" smtClean="0"/>
              <a:t>.</a:t>
            </a:r>
          </a:p>
          <a:p>
            <a:pPr eaLnBrk="1" hangingPunct="1">
              <a:spcBef>
                <a:spcPct val="0"/>
              </a:spcBef>
            </a:pPr>
            <a:r>
              <a:rPr lang="en-US" altLang="en-US" b="1" smtClean="0"/>
              <a:t>Many kinds of</a:t>
            </a:r>
            <a:r>
              <a:rPr lang="en-US" altLang="en-US" smtClean="0"/>
              <a:t> chemical reactions </a:t>
            </a:r>
            <a:r>
              <a:rPr lang="en-US" altLang="en-US" b="1" smtClean="0"/>
              <a:t>can be easily described</a:t>
            </a:r>
            <a:r>
              <a:rPr lang="en-US" altLang="en-US" smtClean="0"/>
              <a:t> (instantaneous, equilibrated, kinetic controlled, complex reactions). These reactions can be used in several kind of unit operations such as Plug Flow Reactors, Continuous Stirred Tank Reactors, Distillation Columns…</a:t>
            </a:r>
          </a:p>
          <a:p>
            <a:pPr eaLnBrk="1" hangingPunct="1">
              <a:spcBef>
                <a:spcPct val="0"/>
              </a:spcBef>
            </a:pPr>
            <a:r>
              <a:rPr lang="en-US" altLang="en-US" b="1" smtClean="0"/>
              <a:t>ProSimPlus is particularly effective in the solution of complex simulation problems: processes with highly non-ideal mixtures, numerous recycling loops or very large flowsheets. Moreover, for each unit operation, powerful numerical tools are selected and analytical derivatives are widely used</a:t>
            </a:r>
          </a:p>
          <a:p>
            <a:pPr eaLnBrk="1" hangingPunct="1">
              <a:spcBef>
                <a:spcPct val="0"/>
              </a:spcBef>
            </a:pPr>
            <a:r>
              <a:rPr lang="en-US" altLang="en-US" smtClean="0"/>
              <a:t>All these features are available through an up-to-date Graphical User Interface, integrating the windows standards with a very intuitive use. For the new version of this Graphical User Interface, ergonomics was studied so as to propose solutions as simple and intuitive as possible.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F15E2D-4547-4334-BC01-B6BEF4D3C986}" type="slidenum">
              <a:rPr lang="fr-FR" altLang="en-US">
                <a:cs typeface="Arial" charset="0"/>
              </a:rPr>
              <a:pPr fontAlgn="base">
                <a:spcBef>
                  <a:spcPct val="0"/>
                </a:spcBef>
                <a:spcAft>
                  <a:spcPct val="0"/>
                </a:spcAft>
                <a:defRPr/>
              </a:pPr>
              <a:t>87</a:t>
            </a:fld>
            <a:endParaRPr lang="fr-FR" altLang="en-US">
              <a:cs typeface="Arial" charset="0"/>
            </a:endParaRPr>
          </a:p>
        </p:txBody>
      </p:sp>
      <p:sp>
        <p:nvSpPr>
          <p:cNvPr id="779266" name="Rectangle 2"/>
          <p:cNvSpPr>
            <a:spLocks noGrp="1" noRot="1" noChangeAspect="1" noChangeArrowheads="1" noTextEdit="1"/>
          </p:cNvSpPr>
          <p:nvPr>
            <p:ph type="sldImg"/>
          </p:nvPr>
        </p:nvSpPr>
        <p:spPr bwMode="auto">
          <a:xfrm>
            <a:off x="1079500" y="857250"/>
            <a:ext cx="4645025" cy="3484563"/>
          </a:xfrm>
          <a:noFill/>
          <a:ln>
            <a:solidFill>
              <a:srgbClr val="000000"/>
            </a:solidFill>
            <a:miter lim="800000"/>
            <a:headEnd/>
            <a:tailEnd/>
          </a:ln>
        </p:spPr>
      </p:sp>
      <p:sp>
        <p:nvSpPr>
          <p:cNvPr id="779267" name="Rectangle 3"/>
          <p:cNvSpPr>
            <a:spLocks noGrp="1" noChangeArrowheads="1"/>
          </p:cNvSpPr>
          <p:nvPr>
            <p:ph type="body" idx="1"/>
          </p:nvPr>
        </p:nvSpPr>
        <p:spPr bwMode="auto">
          <a:xfrm>
            <a:off x="906463" y="4732338"/>
            <a:ext cx="4984750" cy="4421187"/>
          </a:xfrm>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392513-CCFD-493D-8736-533FC617D253}" type="slidenum">
              <a:rPr lang="fr-FR" altLang="en-US">
                <a:cs typeface="Arial" charset="0"/>
              </a:rPr>
              <a:pPr fontAlgn="base">
                <a:spcBef>
                  <a:spcPct val="0"/>
                </a:spcBef>
                <a:spcAft>
                  <a:spcPct val="0"/>
                </a:spcAft>
                <a:defRPr/>
              </a:pPr>
              <a:t>88</a:t>
            </a:fld>
            <a:endParaRPr lang="fr-FR" altLang="en-US">
              <a:cs typeface="Arial" charset="0"/>
            </a:endParaRPr>
          </a:p>
        </p:txBody>
      </p:sp>
      <p:sp>
        <p:nvSpPr>
          <p:cNvPr id="781314" name="Rectangle 2"/>
          <p:cNvSpPr>
            <a:spLocks noGrp="1" noRot="1" noChangeAspect="1" noChangeArrowheads="1" noTextEdit="1"/>
          </p:cNvSpPr>
          <p:nvPr>
            <p:ph type="sldImg"/>
          </p:nvPr>
        </p:nvSpPr>
        <p:spPr bwMode="auto">
          <a:xfrm>
            <a:off x="1079500" y="857250"/>
            <a:ext cx="4645025" cy="3484563"/>
          </a:xfrm>
          <a:noFill/>
          <a:ln>
            <a:solidFill>
              <a:srgbClr val="000000"/>
            </a:solidFill>
            <a:miter lim="800000"/>
            <a:headEnd/>
            <a:tailEnd/>
          </a:ln>
        </p:spPr>
      </p:sp>
      <p:sp>
        <p:nvSpPr>
          <p:cNvPr id="781315" name="Rectangle 3"/>
          <p:cNvSpPr>
            <a:spLocks noGrp="1" noChangeArrowheads="1"/>
          </p:cNvSpPr>
          <p:nvPr>
            <p:ph type="body" idx="1"/>
          </p:nvPr>
        </p:nvSpPr>
        <p:spPr bwMode="auto">
          <a:xfrm>
            <a:off x="906463" y="4732338"/>
            <a:ext cx="4984750" cy="4421187"/>
          </a:xfrm>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F85049-F74D-4465-A25C-C7133D9F74EF}" type="slidenum">
              <a:rPr lang="fr-FR" altLang="en-US">
                <a:cs typeface="Arial" charset="0"/>
              </a:rPr>
              <a:pPr fontAlgn="base">
                <a:spcBef>
                  <a:spcPct val="0"/>
                </a:spcBef>
                <a:spcAft>
                  <a:spcPct val="0"/>
                </a:spcAft>
                <a:defRPr/>
              </a:pPr>
              <a:t>89</a:t>
            </a:fld>
            <a:endParaRPr lang="fr-FR" altLang="en-US">
              <a:cs typeface="Arial" charset="0"/>
            </a:endParaRPr>
          </a:p>
        </p:txBody>
      </p:sp>
      <p:sp>
        <p:nvSpPr>
          <p:cNvPr id="783362" name="Rectangle 7"/>
          <p:cNvSpPr txBox="1">
            <a:spLocks noGrp="1" noChangeArrowheads="1"/>
          </p:cNvSpPr>
          <p:nvPr/>
        </p:nvSpPr>
        <p:spPr bwMode="auto">
          <a:xfrm>
            <a:off x="3849688" y="9431338"/>
            <a:ext cx="2946400" cy="496887"/>
          </a:xfrm>
          <a:prstGeom prst="rect">
            <a:avLst/>
          </a:prstGeom>
          <a:noFill/>
          <a:ln w="9525">
            <a:noFill/>
            <a:miter lim="800000"/>
            <a:headEnd/>
            <a:tailEnd/>
          </a:ln>
        </p:spPr>
        <p:txBody>
          <a:bodyPr lIns="92081" tIns="46041" rIns="92081" bIns="46041" anchor="b"/>
          <a:lstStyle/>
          <a:p>
            <a:pPr algn="r"/>
            <a:fld id="{032955D2-56CF-419A-B82F-0BA9E982C6B7}" type="slidenum">
              <a:rPr lang="de-DE" altLang="en-US" sz="1200"/>
              <a:pPr algn="r"/>
              <a:t>89</a:t>
            </a:fld>
            <a:endParaRPr lang="de-DE" altLang="en-US" sz="1200"/>
          </a:p>
        </p:txBody>
      </p:sp>
      <p:sp>
        <p:nvSpPr>
          <p:cNvPr id="783363"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83364" name="Rectangle 3"/>
          <p:cNvSpPr>
            <a:spLocks noGrp="1" noChangeArrowheads="1"/>
          </p:cNvSpPr>
          <p:nvPr>
            <p:ph type="body" idx="1"/>
          </p:nvPr>
        </p:nvSpPr>
        <p:spPr bwMode="auto">
          <a:noFill/>
        </p:spPr>
        <p:txBody>
          <a:bodyPr wrap="square" lIns="92081" tIns="46041" rIns="92081" bIns="46041" numCol="1" anchor="t" anchorCtr="0" compatLnSpc="1">
            <a:prstTxWarp prst="textNoShape">
              <a:avLst/>
            </a:prstTxWarp>
          </a:bodyPr>
          <a:lstStyle/>
          <a:p>
            <a:pPr eaLnBrk="1" hangingPunct="1">
              <a:spcBef>
                <a:spcPct val="0"/>
              </a:spcBef>
            </a:pPr>
            <a:r>
              <a:rPr lang="en-US" altLang="en-US" smtClean="0"/>
              <a:t>That‘s the case of ProSimPlus, </a:t>
            </a:r>
            <a:r>
              <a:rPr lang="en-US" altLang="en-US" b="1" smtClean="0"/>
              <a:t>our software dedicated</a:t>
            </a:r>
            <a:r>
              <a:rPr lang="en-US" altLang="en-US" smtClean="0"/>
              <a:t> to the steady state simulation and optimization of processes. </a:t>
            </a:r>
            <a:r>
              <a:rPr lang="en-US" altLang="en-US" b="1" smtClean="0"/>
              <a:t>ProSimPlus is</a:t>
            </a:r>
            <a:r>
              <a:rPr lang="en-US" altLang="en-US" smtClean="0"/>
              <a:t> a process engineering software </a:t>
            </a:r>
            <a:r>
              <a:rPr lang="en-US" altLang="en-US" b="1" smtClean="0"/>
              <a:t>that performs</a:t>
            </a:r>
            <a:r>
              <a:rPr lang="en-US" altLang="en-US" smtClean="0"/>
              <a:t> rigorous mass and energy balance calculations</a:t>
            </a:r>
            <a:r>
              <a:rPr lang="en-US" altLang="en-US" b="1" smtClean="0"/>
              <a:t> for </a:t>
            </a:r>
            <a:r>
              <a:rPr lang="en-US" altLang="en-US" smtClean="0"/>
              <a:t>a wide range of industrial steady-state processes. </a:t>
            </a:r>
          </a:p>
          <a:p>
            <a:pPr eaLnBrk="1" hangingPunct="1">
              <a:spcBef>
                <a:spcPct val="0"/>
              </a:spcBef>
            </a:pPr>
            <a:r>
              <a:rPr lang="en-US" altLang="en-US" b="1" smtClean="0"/>
              <a:t>ProSimPlus has a wide and exhaustive</a:t>
            </a:r>
            <a:r>
              <a:rPr lang="en-US" altLang="en-US" smtClean="0"/>
              <a:t> unit operation models library, </a:t>
            </a:r>
            <a:r>
              <a:rPr lang="en-US" altLang="en-US" b="1" smtClean="0"/>
              <a:t>including specific modules like Plate Fin Heat Exchangers, Reactive distillation or Rate Based Multistage Separator</a:t>
            </a:r>
            <a:r>
              <a:rPr lang="en-US" altLang="en-US" smtClean="0"/>
              <a:t>.</a:t>
            </a:r>
          </a:p>
          <a:p>
            <a:pPr eaLnBrk="1" hangingPunct="1">
              <a:spcBef>
                <a:spcPct val="0"/>
              </a:spcBef>
            </a:pPr>
            <a:r>
              <a:rPr lang="en-US" altLang="en-US" b="1" smtClean="0"/>
              <a:t>Many kinds of</a:t>
            </a:r>
            <a:r>
              <a:rPr lang="en-US" altLang="en-US" smtClean="0"/>
              <a:t> chemical reactions </a:t>
            </a:r>
            <a:r>
              <a:rPr lang="en-US" altLang="en-US" b="1" smtClean="0"/>
              <a:t>can be easily described</a:t>
            </a:r>
            <a:r>
              <a:rPr lang="en-US" altLang="en-US" smtClean="0"/>
              <a:t> (instantaneous, equilibrated, kinetic controlled, complex reactions). These reactions can be used in several kind of unit operations such as Plug Flow Reactors, Continuous Stirred Tank Reactors, Distillation Columns…</a:t>
            </a:r>
          </a:p>
          <a:p>
            <a:pPr eaLnBrk="1" hangingPunct="1">
              <a:spcBef>
                <a:spcPct val="0"/>
              </a:spcBef>
            </a:pPr>
            <a:r>
              <a:rPr lang="en-US" altLang="en-US" b="1" smtClean="0"/>
              <a:t>ProSimPlus is particularly effective in the solution of complex simulation problems: processes with highly non-ideal mixtures, numerous recycling loops or very large flowsheets. Moreover, for each unit operation, powerful numerical tools are selected and analytical derivatives are widely used</a:t>
            </a:r>
          </a:p>
          <a:p>
            <a:pPr eaLnBrk="1" hangingPunct="1">
              <a:spcBef>
                <a:spcPct val="0"/>
              </a:spcBef>
            </a:pPr>
            <a:r>
              <a:rPr lang="en-US" altLang="en-US" smtClean="0"/>
              <a:t>All these features are available through an up-to-date Graphical User Interface, integrating the windows standards with a very intuitive use. For the new version of this Graphical User Interface, ergonomics was studied so as to propose solutions as simple and intuitive as possible.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b="1">
                <a:solidFill>
                  <a:schemeClr val="accent2"/>
                </a:solidFill>
                <a:latin typeface="Arial" charset="0"/>
              </a:defRPr>
            </a:lvl1pPr>
            <a:lvl2pPr marL="748374" indent="-287836">
              <a:defRPr b="1">
                <a:solidFill>
                  <a:schemeClr val="accent2"/>
                </a:solidFill>
                <a:latin typeface="Arial" charset="0"/>
              </a:defRPr>
            </a:lvl2pPr>
            <a:lvl3pPr marL="1151344" indent="-230269">
              <a:defRPr b="1">
                <a:solidFill>
                  <a:schemeClr val="accent2"/>
                </a:solidFill>
                <a:latin typeface="Arial" charset="0"/>
              </a:defRPr>
            </a:lvl3pPr>
            <a:lvl4pPr marL="1611881" indent="-230269">
              <a:defRPr b="1">
                <a:solidFill>
                  <a:schemeClr val="accent2"/>
                </a:solidFill>
                <a:latin typeface="Arial" charset="0"/>
              </a:defRPr>
            </a:lvl4pPr>
            <a:lvl5pPr marL="2072419" indent="-230269">
              <a:defRPr b="1">
                <a:solidFill>
                  <a:schemeClr val="accent2"/>
                </a:solidFill>
                <a:latin typeface="Arial" charset="0"/>
              </a:defRPr>
            </a:lvl5pPr>
            <a:lvl6pPr marL="2532957"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93494"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54032"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914569" indent="-230269"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fld id="{0796A288-EBD6-4435-8B27-82A40B704355}" type="slidenum">
              <a:rPr lang="fr-FR" b="0" smtClean="0">
                <a:solidFill>
                  <a:schemeClr val="tx1"/>
                </a:solidFill>
                <a:latin typeface="Times" charset="0"/>
              </a:rPr>
              <a:pPr/>
              <a:t>9</a:t>
            </a:fld>
            <a:endParaRPr lang="fr-FR" b="0" smtClean="0">
              <a:solidFill>
                <a:schemeClr val="tx1"/>
              </a:solidFill>
              <a:latin typeface="Times"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r>
              <a:rPr lang="en-US" dirty="0" smtClean="0"/>
              <a:t>So Simulis Thermodynamics includes many</a:t>
            </a:r>
            <a:r>
              <a:rPr lang="en-US" baseline="0" dirty="0" smtClean="0"/>
              <a:t> different thermodynamic functions, and determines the phase equilibria, or which phases are present in the mixture.  In addition to these calculations, Simulis Thermodynamics includes </a:t>
            </a:r>
            <a:r>
              <a:rPr lang="en-US" dirty="0" smtClean="0"/>
              <a:t>various databases that contain information</a:t>
            </a:r>
            <a:r>
              <a:rPr lang="en-US" baseline="0" dirty="0" smtClean="0"/>
              <a:t> required </a:t>
            </a:r>
            <a:r>
              <a:rPr lang="en-US" dirty="0" smtClean="0"/>
              <a:t>for mixture calculations.  In particular,</a:t>
            </a:r>
            <a:r>
              <a:rPr lang="en-US" baseline="0" dirty="0" smtClean="0"/>
              <a:t> a database for pure component properties and a database for binary interaction parameters.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6BF767-FE9D-4236-B083-5861E68F4127}" type="slidenum">
              <a:rPr lang="fr-FR" altLang="en-US">
                <a:cs typeface="Arial" charset="0"/>
              </a:rPr>
              <a:pPr fontAlgn="base">
                <a:spcBef>
                  <a:spcPct val="0"/>
                </a:spcBef>
                <a:spcAft>
                  <a:spcPct val="0"/>
                </a:spcAft>
                <a:defRPr/>
              </a:pPr>
              <a:t>90</a:t>
            </a:fld>
            <a:endParaRPr lang="fr-FR" altLang="en-US">
              <a:cs typeface="Arial" charset="0"/>
            </a:endParaRPr>
          </a:p>
        </p:txBody>
      </p:sp>
      <p:sp>
        <p:nvSpPr>
          <p:cNvPr id="785410" name="Rectangle 2"/>
          <p:cNvSpPr>
            <a:spLocks noGrp="1" noRot="1" noChangeAspect="1" noChangeArrowheads="1" noTextEdit="1"/>
          </p:cNvSpPr>
          <p:nvPr>
            <p:ph type="sldImg"/>
          </p:nvPr>
        </p:nvSpPr>
        <p:spPr bwMode="auto">
          <a:xfrm>
            <a:off x="1079500" y="857250"/>
            <a:ext cx="4645025" cy="3484563"/>
          </a:xfrm>
          <a:noFill/>
          <a:ln>
            <a:solidFill>
              <a:srgbClr val="000000"/>
            </a:solidFill>
            <a:miter lim="800000"/>
            <a:headEnd/>
            <a:tailEnd/>
          </a:ln>
        </p:spPr>
      </p:sp>
      <p:sp>
        <p:nvSpPr>
          <p:cNvPr id="785411" name="Rectangle 3"/>
          <p:cNvSpPr>
            <a:spLocks noGrp="1" noChangeArrowheads="1"/>
          </p:cNvSpPr>
          <p:nvPr>
            <p:ph type="body" idx="1"/>
          </p:nvPr>
        </p:nvSpPr>
        <p:spPr bwMode="auto">
          <a:xfrm>
            <a:off x="906463" y="4732338"/>
            <a:ext cx="4984750" cy="4421187"/>
          </a:xfrm>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3FB3AC-050E-4091-852D-5A583075FA57}" type="slidenum">
              <a:rPr lang="fr-FR" altLang="en-US">
                <a:cs typeface="Arial" charset="0"/>
              </a:rPr>
              <a:pPr fontAlgn="base">
                <a:spcBef>
                  <a:spcPct val="0"/>
                </a:spcBef>
                <a:spcAft>
                  <a:spcPct val="0"/>
                </a:spcAft>
                <a:defRPr/>
              </a:pPr>
              <a:t>91</a:t>
            </a:fld>
            <a:endParaRPr lang="fr-FR" altLang="en-US">
              <a:cs typeface="Arial" charset="0"/>
            </a:endParaRPr>
          </a:p>
        </p:txBody>
      </p:sp>
      <p:sp>
        <p:nvSpPr>
          <p:cNvPr id="787458" name="Rectangle 2"/>
          <p:cNvSpPr>
            <a:spLocks noGrp="1" noRot="1" noChangeAspect="1" noChangeArrowheads="1" noTextEdit="1"/>
          </p:cNvSpPr>
          <p:nvPr>
            <p:ph type="sldImg"/>
          </p:nvPr>
        </p:nvSpPr>
        <p:spPr bwMode="auto">
          <a:xfrm>
            <a:off x="1079500" y="857250"/>
            <a:ext cx="4645025" cy="3484563"/>
          </a:xfrm>
          <a:noFill/>
          <a:ln>
            <a:solidFill>
              <a:srgbClr val="000000"/>
            </a:solidFill>
            <a:miter lim="800000"/>
            <a:headEnd/>
            <a:tailEnd/>
          </a:ln>
        </p:spPr>
      </p:sp>
      <p:sp>
        <p:nvSpPr>
          <p:cNvPr id="787459" name="Rectangle 3"/>
          <p:cNvSpPr>
            <a:spLocks noGrp="1" noChangeArrowheads="1"/>
          </p:cNvSpPr>
          <p:nvPr>
            <p:ph type="body" idx="1"/>
          </p:nvPr>
        </p:nvSpPr>
        <p:spPr bwMode="auto">
          <a:xfrm>
            <a:off x="906463" y="4732338"/>
            <a:ext cx="4984750" cy="4421187"/>
          </a:xfrm>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D70E4B-39AB-4255-8C2C-1E754DD53689}" type="slidenum">
              <a:rPr lang="fr-FR" altLang="en-US">
                <a:cs typeface="Arial" charset="0"/>
              </a:rPr>
              <a:pPr fontAlgn="base">
                <a:spcBef>
                  <a:spcPct val="0"/>
                </a:spcBef>
                <a:spcAft>
                  <a:spcPct val="0"/>
                </a:spcAft>
                <a:defRPr/>
              </a:pPr>
              <a:t>92</a:t>
            </a:fld>
            <a:endParaRPr lang="fr-FR" altLang="en-US">
              <a:cs typeface="Arial" charset="0"/>
            </a:endParaRPr>
          </a:p>
        </p:txBody>
      </p:sp>
      <p:sp>
        <p:nvSpPr>
          <p:cNvPr id="78950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8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B25D27-2BBA-41CF-8456-4E75C70FAE15}" type="slidenum">
              <a:rPr lang="fr-FR" altLang="en-US">
                <a:cs typeface="Arial" charset="0"/>
              </a:rPr>
              <a:pPr fontAlgn="base">
                <a:spcBef>
                  <a:spcPct val="0"/>
                </a:spcBef>
                <a:spcAft>
                  <a:spcPct val="0"/>
                </a:spcAft>
                <a:defRPr/>
              </a:pPr>
              <a:t>93</a:t>
            </a:fld>
            <a:endParaRPr lang="fr-FR" altLang="en-US">
              <a:cs typeface="Arial" charset="0"/>
            </a:endParaRPr>
          </a:p>
        </p:txBody>
      </p:sp>
      <p:sp>
        <p:nvSpPr>
          <p:cNvPr id="791554"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91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B67B2B-286A-4F0F-949E-D27C57346A34}" type="slidenum">
              <a:rPr lang="fr-FR" altLang="en-US">
                <a:cs typeface="Arial" charset="0"/>
              </a:rPr>
              <a:pPr fontAlgn="base">
                <a:spcBef>
                  <a:spcPct val="0"/>
                </a:spcBef>
                <a:spcAft>
                  <a:spcPct val="0"/>
                </a:spcAft>
                <a:defRPr/>
              </a:pPr>
              <a:t>94</a:t>
            </a:fld>
            <a:endParaRPr lang="fr-FR" altLang="en-US">
              <a:cs typeface="Arial" charset="0"/>
            </a:endParaRPr>
          </a:p>
        </p:txBody>
      </p:sp>
      <p:sp>
        <p:nvSpPr>
          <p:cNvPr id="793602"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93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12D692-FB9B-4FB0-B0E0-3D14EFCD1D58}" type="slidenum">
              <a:rPr lang="fr-FR" altLang="en-US">
                <a:cs typeface="Arial" charset="0"/>
              </a:rPr>
              <a:pPr fontAlgn="base">
                <a:spcBef>
                  <a:spcPct val="0"/>
                </a:spcBef>
                <a:spcAft>
                  <a:spcPct val="0"/>
                </a:spcAft>
                <a:defRPr/>
              </a:pPr>
              <a:t>95</a:t>
            </a:fld>
            <a:endParaRPr lang="fr-FR" altLang="en-US">
              <a:cs typeface="Arial" charset="0"/>
            </a:endParaRPr>
          </a:p>
        </p:txBody>
      </p:sp>
      <p:sp>
        <p:nvSpPr>
          <p:cNvPr id="795650"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95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1C65F-B18B-414C-BB6D-D89BD427A7FC}" type="slidenum">
              <a:rPr lang="fr-FR" altLang="en-US">
                <a:cs typeface="Arial" charset="0"/>
              </a:rPr>
              <a:pPr fontAlgn="base">
                <a:spcBef>
                  <a:spcPct val="0"/>
                </a:spcBef>
                <a:spcAft>
                  <a:spcPct val="0"/>
                </a:spcAft>
                <a:defRPr/>
              </a:pPr>
              <a:t>96</a:t>
            </a:fld>
            <a:endParaRPr lang="fr-FR" altLang="en-US">
              <a:cs typeface="Arial" charset="0"/>
            </a:endParaRPr>
          </a:p>
        </p:txBody>
      </p:sp>
      <p:sp>
        <p:nvSpPr>
          <p:cNvPr id="797698"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97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1A1A48-50BC-4344-8FC5-1EB92436754E}" type="slidenum">
              <a:rPr lang="fr-FR" altLang="en-US">
                <a:cs typeface="Arial" charset="0"/>
              </a:rPr>
              <a:pPr fontAlgn="base">
                <a:spcBef>
                  <a:spcPct val="0"/>
                </a:spcBef>
                <a:spcAft>
                  <a:spcPct val="0"/>
                </a:spcAft>
                <a:defRPr/>
              </a:pPr>
              <a:t>97</a:t>
            </a:fld>
            <a:endParaRPr lang="fr-FR" altLang="en-US">
              <a:cs typeface="Arial" charset="0"/>
            </a:endParaRPr>
          </a:p>
        </p:txBody>
      </p:sp>
      <p:sp>
        <p:nvSpPr>
          <p:cNvPr id="79974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799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336D19-2670-4902-BAF6-643F6B0AD6F3}" type="slidenum">
              <a:rPr lang="fr-FR" altLang="en-US">
                <a:cs typeface="Arial" charset="0"/>
              </a:rPr>
              <a:pPr fontAlgn="base">
                <a:spcBef>
                  <a:spcPct val="0"/>
                </a:spcBef>
                <a:spcAft>
                  <a:spcPct val="0"/>
                </a:spcAft>
                <a:defRPr/>
              </a:pPr>
              <a:t>98</a:t>
            </a:fld>
            <a:endParaRPr lang="fr-FR" altLang="en-US">
              <a:cs typeface="Arial" charset="0"/>
            </a:endParaRPr>
          </a:p>
        </p:txBody>
      </p:sp>
      <p:sp>
        <p:nvSpPr>
          <p:cNvPr id="801794"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01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03F01-19D1-4678-B872-B28035760F9C}" type="slidenum">
              <a:rPr lang="fr-FR" altLang="en-US">
                <a:cs typeface="Arial" charset="0"/>
              </a:rPr>
              <a:pPr fontAlgn="base">
                <a:spcBef>
                  <a:spcPct val="0"/>
                </a:spcBef>
                <a:spcAft>
                  <a:spcPct val="0"/>
                </a:spcAft>
                <a:defRPr/>
              </a:pPr>
              <a:t>99</a:t>
            </a:fld>
            <a:endParaRPr lang="fr-FR" altLang="en-US">
              <a:cs typeface="Arial" charset="0"/>
            </a:endParaRPr>
          </a:p>
        </p:txBody>
      </p:sp>
      <p:sp>
        <p:nvSpPr>
          <p:cNvPr id="803842"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803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27384"/>
            <a:ext cx="9144000" cy="6688183"/>
          </a:xfrm>
          <a:prstGeom prst="rect">
            <a:avLst/>
          </a:prstGeom>
        </p:spPr>
      </p:pic>
      <p:sp>
        <p:nvSpPr>
          <p:cNvPr id="2" name="Titre 1"/>
          <p:cNvSpPr>
            <a:spLocks noGrp="1"/>
          </p:cNvSpPr>
          <p:nvPr>
            <p:ph type="ctrTitle"/>
          </p:nvPr>
        </p:nvSpPr>
        <p:spPr>
          <a:xfrm>
            <a:off x="-19050" y="-27384"/>
            <a:ext cx="9163050" cy="4104456"/>
          </a:xfrm>
          <a:prstGeom prst="rect">
            <a:avLst/>
          </a:prstGeom>
        </p:spPr>
        <p:txBody>
          <a:bodyPr anchor="ctr">
            <a:normAutofit/>
          </a:bodyPr>
          <a:lstStyle>
            <a:lvl1pPr algn="ctr">
              <a:spcAft>
                <a:spcPts val="400"/>
              </a:spcAft>
              <a:defRPr sz="4000" b="1">
                <a:latin typeface="Trebuchet MS" pitchFamily="34" charset="0"/>
              </a:defRPr>
            </a:lvl1pPr>
          </a:lstStyle>
          <a:p>
            <a:r>
              <a:rPr lang="fr-FR" smtClean="0"/>
              <a:t>Cliquez pour modifier le style du titre</a:t>
            </a:r>
            <a:endParaRPr lang="fr-FR" dirty="0"/>
          </a:p>
        </p:txBody>
      </p:sp>
      <p:sp>
        <p:nvSpPr>
          <p:cNvPr id="3" name="Sous-titre 2"/>
          <p:cNvSpPr>
            <a:spLocks noGrp="1"/>
          </p:cNvSpPr>
          <p:nvPr>
            <p:ph type="subTitle" idx="1"/>
          </p:nvPr>
        </p:nvSpPr>
        <p:spPr>
          <a:xfrm>
            <a:off x="0" y="4077072"/>
            <a:ext cx="9144000" cy="1440160"/>
          </a:xfrm>
        </p:spPr>
        <p:txBody>
          <a:bodyPr anchor="ctr">
            <a:normAutofit/>
          </a:bodyPr>
          <a:lstStyle>
            <a:lvl1pPr marL="0" indent="0" algn="ctr">
              <a:spcBef>
                <a:spcPts val="0"/>
              </a:spcBef>
              <a:spcAft>
                <a:spcPts val="400"/>
              </a:spcAft>
              <a:buNone/>
              <a:defRPr sz="2800">
                <a:solidFill>
                  <a:schemeClr val="tx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dirty="0"/>
          </a:p>
        </p:txBody>
      </p:sp>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7457241" y="5805264"/>
            <a:ext cx="1579255" cy="1028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23"/>
          <p:cNvSpPr txBox="1">
            <a:spLocks noChangeArrowheads="1"/>
          </p:cNvSpPr>
          <p:nvPr userDrawn="1"/>
        </p:nvSpPr>
        <p:spPr bwMode="auto">
          <a:xfrm>
            <a:off x="-36512" y="6639163"/>
            <a:ext cx="262778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1008063" eaLnBrk="0" hangingPunct="0">
              <a:defRPr>
                <a:solidFill>
                  <a:schemeClr val="tx1"/>
                </a:solidFill>
                <a:latin typeface="Calibri" pitchFamily="34" charset="0"/>
              </a:defRPr>
            </a:lvl1pPr>
            <a:lvl2pPr marL="742950" indent="-285750" defTabSz="1008063" eaLnBrk="0" hangingPunct="0">
              <a:defRPr>
                <a:solidFill>
                  <a:schemeClr val="tx1"/>
                </a:solidFill>
                <a:latin typeface="Calibri" pitchFamily="34" charset="0"/>
              </a:defRPr>
            </a:lvl2pPr>
            <a:lvl3pPr marL="1143000" indent="-228600" defTabSz="1008063" eaLnBrk="0" hangingPunct="0">
              <a:defRPr>
                <a:solidFill>
                  <a:schemeClr val="tx1"/>
                </a:solidFill>
                <a:latin typeface="Calibri" pitchFamily="34" charset="0"/>
              </a:defRPr>
            </a:lvl3pPr>
            <a:lvl4pPr marL="1600200" indent="-228600" defTabSz="1008063" eaLnBrk="0" hangingPunct="0">
              <a:defRPr>
                <a:solidFill>
                  <a:schemeClr val="tx1"/>
                </a:solidFill>
                <a:latin typeface="Calibri" pitchFamily="34" charset="0"/>
              </a:defRPr>
            </a:lvl4pPr>
            <a:lvl5pPr marL="2057400" indent="-228600" defTabSz="1008063" eaLnBrk="0" hangingPunct="0">
              <a:defRPr>
                <a:solidFill>
                  <a:schemeClr val="tx1"/>
                </a:solidFill>
                <a:latin typeface="Calibri" pitchFamily="34" charset="0"/>
              </a:defRPr>
            </a:lvl5pPr>
            <a:lvl6pPr marL="2514600" indent="-228600" defTabSz="1008063" eaLnBrk="0" fontAlgn="base" hangingPunct="0">
              <a:spcBef>
                <a:spcPct val="0"/>
              </a:spcBef>
              <a:spcAft>
                <a:spcPct val="0"/>
              </a:spcAft>
              <a:defRPr>
                <a:solidFill>
                  <a:schemeClr val="tx1"/>
                </a:solidFill>
                <a:latin typeface="Calibri" pitchFamily="34" charset="0"/>
              </a:defRPr>
            </a:lvl6pPr>
            <a:lvl7pPr marL="2971800" indent="-228600" defTabSz="1008063" eaLnBrk="0" fontAlgn="base" hangingPunct="0">
              <a:spcBef>
                <a:spcPct val="0"/>
              </a:spcBef>
              <a:spcAft>
                <a:spcPct val="0"/>
              </a:spcAft>
              <a:defRPr>
                <a:solidFill>
                  <a:schemeClr val="tx1"/>
                </a:solidFill>
                <a:latin typeface="Calibri" pitchFamily="34" charset="0"/>
              </a:defRPr>
            </a:lvl7pPr>
            <a:lvl8pPr marL="3429000" indent="-228600" defTabSz="1008063" eaLnBrk="0" fontAlgn="base" hangingPunct="0">
              <a:spcBef>
                <a:spcPct val="0"/>
              </a:spcBef>
              <a:spcAft>
                <a:spcPct val="0"/>
              </a:spcAft>
              <a:defRPr>
                <a:solidFill>
                  <a:schemeClr val="tx1"/>
                </a:solidFill>
                <a:latin typeface="Calibri" pitchFamily="34" charset="0"/>
              </a:defRPr>
            </a:lvl8pPr>
            <a:lvl9pPr marL="3886200" indent="-228600" defTabSz="1008063" eaLnBrk="0" fontAlgn="base" hangingPunct="0">
              <a:spcBef>
                <a:spcPct val="0"/>
              </a:spcBef>
              <a:spcAft>
                <a:spcPct val="0"/>
              </a:spcAft>
              <a:defRPr>
                <a:solidFill>
                  <a:schemeClr val="tx1"/>
                </a:solidFill>
                <a:latin typeface="Calibri" pitchFamily="34" charset="0"/>
              </a:defRPr>
            </a:lvl9pPr>
          </a:lstStyle>
          <a:p>
            <a:pPr algn="ctr" eaLnBrk="1" hangingPunct="1"/>
            <a:r>
              <a:rPr lang="en-US" sz="1000" dirty="0">
                <a:latin typeface="Arial" charset="0"/>
              </a:rPr>
              <a:t>© </a:t>
            </a:r>
            <a:r>
              <a:rPr lang="en-US" sz="1000" dirty="0" smtClean="0">
                <a:latin typeface="Arial" charset="0"/>
              </a:rPr>
              <a:t>2013 </a:t>
            </a:r>
            <a:r>
              <a:rPr lang="en-US" sz="1000" dirty="0">
                <a:latin typeface="Arial" charset="0"/>
              </a:rPr>
              <a:t>ProSim S.A. All rights reserved</a:t>
            </a:r>
            <a:r>
              <a:rPr lang="en-US" sz="1000" dirty="0" smtClean="0">
                <a:latin typeface="Arial" charset="0"/>
              </a:rPr>
              <a:t>.</a:t>
            </a:r>
            <a:endParaRPr lang="en-US" sz="1000" dirty="0">
              <a:latin typeface="Arial" charset="0"/>
            </a:endParaRPr>
          </a:p>
        </p:txBody>
      </p:sp>
      <p:sp>
        <p:nvSpPr>
          <p:cNvPr id="23" name="Espace réservé du texte 22"/>
          <p:cNvSpPr>
            <a:spLocks noGrp="1"/>
          </p:cNvSpPr>
          <p:nvPr>
            <p:ph type="body" sz="quarter" idx="10"/>
          </p:nvPr>
        </p:nvSpPr>
        <p:spPr>
          <a:xfrm>
            <a:off x="251520" y="5805488"/>
            <a:ext cx="4464943" cy="780053"/>
          </a:xfrm>
        </p:spPr>
        <p:txBody>
          <a:bodyPr anchor="ctr"/>
          <a:lstStyle>
            <a:lvl1pPr marL="0" indent="0">
              <a:buFontTx/>
              <a:buNone/>
              <a:defRPr sz="2000">
                <a:solidFill>
                  <a:srgbClr val="0BA4E2"/>
                </a:solidFill>
              </a:defRPr>
            </a:lvl1pPr>
            <a:lvl5pPr marL="1828800" indent="0">
              <a:buNone/>
              <a:defRPr/>
            </a:lvl5pPr>
          </a:lstStyle>
          <a:p>
            <a:pPr lvl="0"/>
            <a:r>
              <a:rPr lang="fr-FR" smtClean="0"/>
              <a:t>Cliquez pour modifier les styles du texte du masque</a:t>
            </a:r>
          </a:p>
        </p:txBody>
      </p:sp>
    </p:spTree>
    <p:extLst>
      <p:ext uri="{BB962C8B-B14F-4D97-AF65-F5344CB8AC3E}">
        <p14:creationId xmlns:p14="http://schemas.microsoft.com/office/powerpoint/2010/main" xmlns="" val="10596675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5" name="Espace réservé du texte 4"/>
          <p:cNvSpPr>
            <a:spLocks noGrp="1"/>
          </p:cNvSpPr>
          <p:nvPr>
            <p:ph type="body" sz="quarter" idx="11"/>
          </p:nvPr>
        </p:nvSpPr>
        <p:spPr>
          <a:xfrm>
            <a:off x="467544" y="1268413"/>
            <a:ext cx="8065269" cy="4608512"/>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pic>
        <p:nvPicPr>
          <p:cNvPr id="10" name="Рисунок 2" descr="Логотип АСПО"/>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669" y="6458886"/>
            <a:ext cx="678586" cy="3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30871609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10"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pic>
        <p:nvPicPr>
          <p:cNvPr id="11" name="Рисунок 2" descr="Логотип АСПО"/>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669" y="6458886"/>
            <a:ext cx="678586" cy="3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8" name="Рисунок 2" descr="Логотип АСПО"/>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669" y="6458886"/>
            <a:ext cx="678586" cy="3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8934236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973015" y="205740"/>
            <a:ext cx="8229600" cy="577215"/>
          </a:xfrm>
        </p:spPr>
        <p:txBody>
          <a:bodyPr/>
          <a:lstStyle/>
          <a:p>
            <a:r>
              <a:rPr lang="fr-FR" smtClean="0"/>
              <a:t>Modifiez le style du titre</a:t>
            </a:r>
            <a:endParaRPr lang="en-US"/>
          </a:p>
        </p:txBody>
      </p:sp>
      <p:sp>
        <p:nvSpPr>
          <p:cNvPr id="3" name="Espace réservé du contenu 2"/>
          <p:cNvSpPr>
            <a:spLocks noGrp="1"/>
          </p:cNvSpPr>
          <p:nvPr>
            <p:ph sz="half" idx="1"/>
          </p:nvPr>
        </p:nvSpPr>
        <p:spPr>
          <a:xfrm>
            <a:off x="504092" y="1234440"/>
            <a:ext cx="8229600" cy="238887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504092" y="3760470"/>
            <a:ext cx="8229600" cy="238887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9"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260871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504092" y="1234440"/>
            <a:ext cx="4044462" cy="491490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89231" y="1234440"/>
            <a:ext cx="4044462" cy="4914900"/>
          </a:xfrm>
        </p:spPr>
        <p:txBody>
          <a:bodyPr/>
          <a:lstStyle>
            <a:lvl1pPr>
              <a:defRPr sz="26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pic>
        <p:nvPicPr>
          <p:cNvPr id="10" name="Рисунок 2" descr="Логотип АСПО"/>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669" y="6458886"/>
            <a:ext cx="678586" cy="3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374262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958362" y="1362076"/>
            <a:ext cx="6858000" cy="4791075"/>
          </a:xfrm>
        </p:spPr>
        <p:txBody>
          <a:bodyPr/>
          <a:lstStyle/>
          <a:p>
            <a:pPr lvl="0"/>
            <a:endParaRPr lang="en-GB" noProof="0"/>
          </a:p>
        </p:txBody>
      </p:sp>
      <p:sp>
        <p:nvSpPr>
          <p:cNvPr id="9"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1659397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9" cstate="print">
            <a:extLst>
              <a:ext uri="{28A0092B-C50C-407E-A947-70E740481C1C}">
                <a14:useLocalDpi xmlns:a14="http://schemas.microsoft.com/office/drawing/2010/main" xmlns="" val="0"/>
              </a:ext>
            </a:extLst>
          </a:blip>
          <a:srcRect b="30270"/>
          <a:stretch/>
        </p:blipFill>
        <p:spPr>
          <a:xfrm>
            <a:off x="0" y="-27384"/>
            <a:ext cx="9144000" cy="979885"/>
          </a:xfrm>
          <a:prstGeom prst="rect">
            <a:avLst/>
          </a:prstGeom>
        </p:spPr>
      </p:pic>
      <p:sp>
        <p:nvSpPr>
          <p:cNvPr id="9" name="Rectangle 8"/>
          <p:cNvSpPr/>
          <p:nvPr/>
        </p:nvSpPr>
        <p:spPr bwMode="auto">
          <a:xfrm>
            <a:off x="-8138" y="6223969"/>
            <a:ext cx="7907684" cy="162000"/>
          </a:xfrm>
          <a:prstGeom prst="rect">
            <a:avLst/>
          </a:prstGeom>
          <a:solidFill>
            <a:srgbClr val="0BA4E2"/>
          </a:solidFill>
          <a:ln w="9525" cap="flat" cmpd="sng" algn="ctr">
            <a:noFill/>
            <a:prstDash val="solid"/>
            <a:round/>
            <a:headEnd type="none" w="med" len="med"/>
            <a:tailEnd type="none" w="med" len="med"/>
          </a:ln>
          <a:effectLst/>
        </p:spPr>
        <p:txBody>
          <a:bodyPr vert="horz" wrap="square" lIns="92044" tIns="46024" rIns="92044" bIns="46024" numCol="1" rtlCol="0" anchor="t" anchorCtr="0" compatLnSpc="1">
            <a:prstTxWarp prst="textNoShape">
              <a:avLst/>
            </a:prstTxWarp>
          </a:bodyPr>
          <a:lstStyle/>
          <a:p>
            <a:pPr marL="0" marR="0" indent="0" algn="l" defTabSz="762000" rtl="0" eaLnBrk="0" fontAlgn="base" latinLnBrk="0" hangingPunct="0">
              <a:lnSpc>
                <a:spcPct val="120000"/>
              </a:lnSpc>
              <a:spcBef>
                <a:spcPct val="0"/>
              </a:spcBef>
              <a:spcAft>
                <a:spcPct val="0"/>
              </a:spcAft>
              <a:buClr>
                <a:schemeClr val="accent2"/>
              </a:buClr>
              <a:buSzTx/>
              <a:buFont typeface="Wingdings" pitchFamily="2" charset="2"/>
              <a:buChar char="•"/>
              <a:tabLst/>
            </a:pPr>
            <a:endParaRPr kumimoji="0" lang="fr-FR" sz="2000" b="0" i="0" u="none" strike="noStrike" cap="none" normalizeH="0" baseline="0" smtClean="0">
              <a:ln>
                <a:noFill/>
              </a:ln>
              <a:solidFill>
                <a:schemeClr val="accent2"/>
              </a:solidFill>
              <a:effectLst/>
              <a:latin typeface="Arial" charset="0"/>
            </a:endParaRPr>
          </a:p>
        </p:txBody>
      </p:sp>
      <p:sp>
        <p:nvSpPr>
          <p:cNvPr id="3" name="Espace réservé du texte 2"/>
          <p:cNvSpPr>
            <a:spLocks noGrp="1"/>
          </p:cNvSpPr>
          <p:nvPr>
            <p:ph type="body" idx="1"/>
          </p:nvPr>
        </p:nvSpPr>
        <p:spPr>
          <a:xfrm>
            <a:off x="467544" y="1268760"/>
            <a:ext cx="8424936" cy="4669979"/>
          </a:xfrm>
          <a:prstGeom prst="rect">
            <a:avLst/>
          </a:prstGeom>
        </p:spPr>
        <p:txBody>
          <a:bodyPr vert="horz" lIns="91440" tIns="45720" rIns="91440" bIns="45720" rtlCol="0">
            <a:normAutofit/>
          </a:bodyPr>
          <a:lstStyle/>
          <a:p>
            <a:pPr lvl="0"/>
            <a:r>
              <a:rPr lang="en-US" noProof="0" dirty="0" err="1" smtClean="0"/>
              <a:t>Modifiez</a:t>
            </a:r>
            <a:r>
              <a:rPr lang="en-US" noProof="0" dirty="0" smtClean="0"/>
              <a:t> les styles du </a:t>
            </a:r>
            <a:r>
              <a:rPr lang="en-US" noProof="0" dirty="0" err="1" smtClean="0"/>
              <a:t>texte</a:t>
            </a:r>
            <a:r>
              <a:rPr lang="en-US" noProof="0" dirty="0" smtClean="0"/>
              <a:t> du masque</a:t>
            </a:r>
          </a:p>
          <a:p>
            <a:pPr lvl="1"/>
            <a:r>
              <a:rPr lang="en-US" noProof="0" dirty="0" err="1" smtClean="0"/>
              <a:t>Deuxième</a:t>
            </a:r>
            <a:r>
              <a:rPr lang="en-US" noProof="0" dirty="0" smtClean="0"/>
              <a:t> </a:t>
            </a:r>
            <a:r>
              <a:rPr lang="en-US" noProof="0" dirty="0" err="1" smtClean="0"/>
              <a:t>niveau</a:t>
            </a:r>
            <a:endParaRPr lang="en-US" noProof="0" dirty="0" smtClean="0"/>
          </a:p>
          <a:p>
            <a:pPr lvl="2"/>
            <a:r>
              <a:rPr lang="en-US" noProof="0" dirty="0" err="1" smtClean="0"/>
              <a:t>Troisième</a:t>
            </a:r>
            <a:r>
              <a:rPr lang="en-US" noProof="0" dirty="0" smtClean="0"/>
              <a:t> </a:t>
            </a:r>
            <a:r>
              <a:rPr lang="en-US" noProof="0" dirty="0" err="1" smtClean="0"/>
              <a:t>niveau</a:t>
            </a:r>
            <a:endParaRPr lang="en-US" noProof="0" dirty="0" smtClean="0"/>
          </a:p>
        </p:txBody>
      </p:sp>
      <p:sp>
        <p:nvSpPr>
          <p:cNvPr id="13" name="Text Box 31"/>
          <p:cNvSpPr txBox="1">
            <a:spLocks noChangeArrowheads="1"/>
          </p:cNvSpPr>
          <p:nvPr/>
        </p:nvSpPr>
        <p:spPr bwMode="auto">
          <a:xfrm>
            <a:off x="6588224" y="6165304"/>
            <a:ext cx="1288752" cy="262224"/>
          </a:xfrm>
          <a:prstGeom prst="rect">
            <a:avLst/>
          </a:prstGeom>
          <a:noFill/>
          <a:ln w="9525" algn="ctr">
            <a:noFill/>
            <a:miter lim="800000"/>
            <a:headEnd/>
            <a:tailEnd/>
          </a:ln>
          <a:effectLst/>
        </p:spPr>
        <p:txBody>
          <a:bodyPr wrap="none" lIns="92044" tIns="46024" rIns="92044" bIns="46024">
            <a:spAutoFit/>
          </a:bodyPr>
          <a:lstStyle/>
          <a:p>
            <a:pPr defTabSz="762000">
              <a:buFont typeface="Wingdings" pitchFamily="2" charset="2"/>
              <a:buNone/>
              <a:defRPr/>
            </a:pPr>
            <a:r>
              <a:rPr lang="fr-FR" sz="1100" b="1" dirty="0">
                <a:solidFill>
                  <a:schemeClr val="bg1"/>
                </a:solidFill>
                <a:latin typeface="Trebuchet MS" pitchFamily="34" charset="0"/>
              </a:rPr>
              <a:t>www.prosim.net</a:t>
            </a:r>
          </a:p>
        </p:txBody>
      </p:sp>
      <p:pic>
        <p:nvPicPr>
          <p:cNvPr id="12" name="Image 11"/>
          <p:cNvPicPr>
            <a:picLocks noChangeAspect="1"/>
          </p:cNvPicPr>
          <p:nvPr/>
        </p:nvPicPr>
        <p:blipFill rotWithShape="1">
          <a:blip r:embed="rId10" cstate="print">
            <a:extLst>
              <a:ext uri="{28A0092B-C50C-407E-A947-70E740481C1C}">
                <a14:useLocalDpi xmlns:a14="http://schemas.microsoft.com/office/drawing/2010/main" xmlns="" val="0"/>
              </a:ext>
            </a:extLst>
          </a:blip>
          <a:srcRect r="8243" b="12769"/>
          <a:stretch/>
        </p:blipFill>
        <p:spPr>
          <a:xfrm>
            <a:off x="7884368" y="6081439"/>
            <a:ext cx="1154857" cy="731937"/>
          </a:xfrm>
          <a:prstGeom prst="rect">
            <a:avLst/>
          </a:prstGeom>
        </p:spPr>
      </p:pic>
      <p:sp>
        <p:nvSpPr>
          <p:cNvPr id="2" name="Espace réservé du titre 1"/>
          <p:cNvSpPr>
            <a:spLocks noGrp="1"/>
          </p:cNvSpPr>
          <p:nvPr>
            <p:ph type="title"/>
          </p:nvPr>
        </p:nvSpPr>
        <p:spPr>
          <a:xfrm>
            <a:off x="467544" y="0"/>
            <a:ext cx="7715200" cy="908720"/>
          </a:xfrm>
          <a:prstGeom prst="rect">
            <a:avLst/>
          </a:prstGeom>
        </p:spPr>
        <p:txBody>
          <a:bodyPr vert="horz" lIns="91440" tIns="45720" rIns="91440" bIns="45720" rtlCol="0" anchor="ctr">
            <a:normAutofit/>
          </a:bodyPr>
          <a:lstStyle/>
          <a:p>
            <a:r>
              <a:rPr lang="en-US" noProof="0" dirty="0" err="1" smtClean="0"/>
              <a:t>Modifiez</a:t>
            </a:r>
            <a:r>
              <a:rPr lang="en-US" noProof="0" dirty="0" smtClean="0"/>
              <a:t> le style du </a:t>
            </a:r>
            <a:r>
              <a:rPr lang="en-US" noProof="0" dirty="0" err="1" smtClean="0"/>
              <a:t>titre</a:t>
            </a:r>
            <a:endParaRPr lang="en-US" noProof="0" dirty="0"/>
          </a:p>
        </p:txBody>
      </p:sp>
      <p:sp>
        <p:nvSpPr>
          <p:cNvPr id="10" name="Text Box 162"/>
          <p:cNvSpPr txBox="1">
            <a:spLocks noChangeArrowheads="1"/>
          </p:cNvSpPr>
          <p:nvPr/>
        </p:nvSpPr>
        <p:spPr bwMode="auto">
          <a:xfrm>
            <a:off x="8741712" y="0"/>
            <a:ext cx="429926" cy="246221"/>
          </a:xfrm>
          <a:prstGeom prst="rect">
            <a:avLst/>
          </a:prstGeom>
          <a:noFill/>
          <a:ln w="9525">
            <a:noFill/>
            <a:miter lim="800000"/>
            <a:headEnd/>
            <a:tailEnd/>
          </a:ln>
          <a:effectLst/>
        </p:spPr>
        <p:txBody>
          <a:bodyPr wrap="none">
            <a:spAutoFit/>
          </a:bodyPr>
          <a:lstStyle/>
          <a:p>
            <a:pPr algn="ctr">
              <a:spcBef>
                <a:spcPct val="20000"/>
              </a:spcBef>
              <a:defRPr/>
            </a:pPr>
            <a:fld id="{2A32F708-C92B-41B2-8CB5-5AD3425A7420}" type="slidenum">
              <a:rPr lang="fr-FR" sz="1000">
                <a:solidFill>
                  <a:schemeClr val="tx1"/>
                </a:solidFill>
                <a:latin typeface="Trebuchet MS" pitchFamily="34" charset="0"/>
              </a:rPr>
              <a:pPr algn="ctr">
                <a:spcBef>
                  <a:spcPct val="20000"/>
                </a:spcBef>
                <a:defRPr/>
              </a:pPr>
              <a:t>‹#›</a:t>
            </a:fld>
            <a:endParaRPr lang="fr-FR" sz="1000" dirty="0">
              <a:solidFill>
                <a:schemeClr val="tx1"/>
              </a:solidFill>
              <a:latin typeface="Trebuchet MS" pitchFamily="34" charset="0"/>
            </a:endParaRPr>
          </a:p>
        </p:txBody>
      </p:sp>
      <p:pic>
        <p:nvPicPr>
          <p:cNvPr id="16" name="Рисунок 2" descr="Логотип АСПО"/>
          <p:cNvPicPr>
            <a:picLocks noChangeAspect="1" noChangeArrowheads="1"/>
          </p:cNvPicPr>
          <p:nvPr userDrawn="1"/>
        </p:nvPicPr>
        <p:blipFill>
          <a:blip r:embed="rId11" cstate="print">
            <a:extLst>
              <a:ext uri="{28A0092B-C50C-407E-A947-70E740481C1C}">
                <a14:useLocalDpi xmlns:a14="http://schemas.microsoft.com/office/drawing/2010/main" xmlns="" val="0"/>
              </a:ext>
            </a:extLst>
          </a:blip>
          <a:srcRect/>
          <a:stretch>
            <a:fillRect/>
          </a:stretch>
        </p:blipFill>
        <p:spPr bwMode="auto">
          <a:xfrm>
            <a:off x="76669" y="6458886"/>
            <a:ext cx="678586" cy="3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Espace réservé du pied de page 3"/>
          <p:cNvSpPr>
            <a:spLocks noGrp="1"/>
          </p:cNvSpPr>
          <p:nvPr>
            <p:ph type="ftr" sz="quarter" idx="3"/>
          </p:nvPr>
        </p:nvSpPr>
        <p:spPr>
          <a:xfrm>
            <a:off x="755576" y="6385969"/>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dirty="0" smtClean="0"/>
          </a:p>
        </p:txBody>
      </p:sp>
    </p:spTree>
    <p:extLst>
      <p:ext uri="{BB962C8B-B14F-4D97-AF65-F5344CB8AC3E}">
        <p14:creationId xmlns:p14="http://schemas.microsoft.com/office/powerpoint/2010/main" xmlns="" val="296311983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7" r:id="rId7"/>
  </p:sldLayoutIdLst>
  <p:timing>
    <p:tnLst>
      <p:par>
        <p:cTn id="1" dur="indefinite" restart="never" nodeType="tmRoot"/>
      </p:par>
    </p:tnLst>
  </p:timing>
  <p:hf sldNum="0" hdr="0" dt="0"/>
  <p:txStyles>
    <p:titleStyle>
      <a:lvl1pPr algn="l" defTabSz="914400" rtl="0" eaLnBrk="1" latinLnBrk="0" hangingPunct="1">
        <a:spcBef>
          <a:spcPct val="0"/>
        </a:spcBef>
        <a:buNone/>
        <a:defRPr sz="3200" b="1" kern="1200">
          <a:solidFill>
            <a:schemeClr val="bg1"/>
          </a:solidFill>
          <a:latin typeface="Trebuchet MS" pitchFamily="34" charset="0"/>
          <a:ea typeface="+mj-ea"/>
          <a:cs typeface="+mj-cs"/>
        </a:defRPr>
      </a:lvl1pPr>
    </p:titleStyle>
    <p:bodyStyle>
      <a:lvl1pPr marL="361950" indent="-361950" algn="l" defTabSz="914400" rtl="0" eaLnBrk="1" latinLnBrk="0" hangingPunct="1">
        <a:spcBef>
          <a:spcPct val="20000"/>
        </a:spcBef>
        <a:buFontTx/>
        <a:buBlip>
          <a:blip r:embed="rId12"/>
        </a:buBlip>
        <a:defRPr sz="2800" kern="1200">
          <a:solidFill>
            <a:schemeClr val="tx1"/>
          </a:solidFill>
          <a:latin typeface="Trebuchet MS" pitchFamily="34" charset="0"/>
          <a:ea typeface="+mn-ea"/>
          <a:cs typeface="Arial" pitchFamily="34" charset="0"/>
        </a:defRPr>
      </a:lvl1pPr>
      <a:lvl2pPr marL="712788" indent="-255588" algn="l" defTabSz="914400" rtl="0" eaLnBrk="1" latinLnBrk="0" hangingPunct="1">
        <a:spcBef>
          <a:spcPct val="20000"/>
        </a:spcBef>
        <a:buClr>
          <a:srgbClr val="D21700"/>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2pPr>
      <a:lvl3pPr marL="1143000" indent="-228600" algn="l" defTabSz="914400" rtl="0" eaLnBrk="1" latinLnBrk="0" hangingPunct="1">
        <a:spcBef>
          <a:spcPct val="20000"/>
        </a:spcBef>
        <a:buClr>
          <a:srgbClr val="0BA4E2"/>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82.xml"/><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wmf"/><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112.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image" Target="../media/image143.wmf"/><Relationship Id="rId3" Type="http://schemas.openxmlformats.org/officeDocument/2006/relationships/tags" Target="../tags/tag85.xml"/><Relationship Id="rId21" Type="http://schemas.openxmlformats.org/officeDocument/2006/relationships/image" Target="../media/image146.jpeg"/><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image" Target="../media/image8.png"/><Relationship Id="rId2" Type="http://schemas.openxmlformats.org/officeDocument/2006/relationships/tags" Target="../tags/tag84.xml"/><Relationship Id="rId16" Type="http://schemas.openxmlformats.org/officeDocument/2006/relationships/notesSlide" Target="../notesSlides/notesSlide111.xml"/><Relationship Id="rId20" Type="http://schemas.openxmlformats.org/officeDocument/2006/relationships/image" Target="../media/image145.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slideLayout" Target="../slideLayouts/slideLayout4.xml"/><Relationship Id="rId10" Type="http://schemas.openxmlformats.org/officeDocument/2006/relationships/tags" Target="../tags/tag92.xml"/><Relationship Id="rId19" Type="http://schemas.openxmlformats.org/officeDocument/2006/relationships/image" Target="../media/image144.wmf"/><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image" Target="../media/image147.png"/></Relationships>
</file>

<file path=ppt/slides/_rels/slide11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149.emf"/></Relationships>
</file>

<file path=ppt/slides/_rels/slide1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51.emf"/></Relationships>
</file>

<file path=ppt/slides/_rels/slide11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18.emf"/><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emf"/><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117.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png"/></Relationships>
</file>

<file path=ppt/slides/_rels/slide125.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2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1.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80.jpeg"/><Relationship Id="rId5" Type="http://schemas.openxmlformats.org/officeDocument/2006/relationships/diagramQuickStyle" Target="../diagrams/quickStyle1.xml"/><Relationship Id="rId10" Type="http://schemas.openxmlformats.org/officeDocument/2006/relationships/image" Target="../media/image179.jpeg"/><Relationship Id="rId4" Type="http://schemas.openxmlformats.org/officeDocument/2006/relationships/diagramLayout" Target="../diagrams/layout1.xml"/><Relationship Id="rId9" Type="http://schemas.openxmlformats.org/officeDocument/2006/relationships/image" Target="../media/image178.jpeg"/></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wmf"/><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8.png"/><Relationship Id="rId4" Type="http://schemas.openxmlformats.org/officeDocument/2006/relationships/image" Target="../media/image187.png"/></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3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13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39.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202.emf"/><Relationship Id="rId4" Type="http://schemas.openxmlformats.org/officeDocument/2006/relationships/image" Target="../media/image201.emf"/></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20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4.xml"/><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9.jpeg"/><Relationship Id="rId4" Type="http://schemas.openxmlformats.org/officeDocument/2006/relationships/image" Target="../media/image12.png"/><Relationship Id="rId9"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9.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6.xml"/><Relationship Id="rId7" Type="http://schemas.openxmlformats.org/officeDocument/2006/relationships/oleObject" Target="../embeddings/oleObject9.bin"/><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9.jpe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2.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9.wmf"/><Relationship Id="rId4" Type="http://schemas.openxmlformats.org/officeDocument/2006/relationships/image" Target="../media/image48.wmf"/></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4.xml"/><Relationship Id="rId7" Type="http://schemas.openxmlformats.org/officeDocument/2006/relationships/image" Target="../media/image54.wm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10.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0.xml"/><Relationship Id="rId7"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oleObject" Target="../embeddings/oleObject13.bin"/></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10.xml"/><Relationship Id="rId7" Type="http://schemas.openxmlformats.org/officeDocument/2006/relationships/image" Target="../media/image67.jpeg"/><Relationship Id="rId12"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71.jpeg"/><Relationship Id="rId5" Type="http://schemas.openxmlformats.org/officeDocument/2006/relationships/notesSlide" Target="../notesSlides/notesSlide56.xml"/><Relationship Id="rId10" Type="http://schemas.openxmlformats.org/officeDocument/2006/relationships/image" Target="../media/image70.jpeg"/><Relationship Id="rId4" Type="http://schemas.openxmlformats.org/officeDocument/2006/relationships/slideLayout" Target="../slideLayouts/slideLayout3.xml"/><Relationship Id="rId9" Type="http://schemas.openxmlformats.org/officeDocument/2006/relationships/image" Target="../media/image69.jpeg"/></Relationships>
</file>

<file path=ppt/slides/_rels/slide5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3.xml"/><Relationship Id="rId7" Type="http://schemas.openxmlformats.org/officeDocument/2006/relationships/notesSlide" Target="../notesSlides/notesSlide57.xml"/><Relationship Id="rId12"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3.xml"/><Relationship Id="rId11" Type="http://schemas.openxmlformats.org/officeDocument/2006/relationships/image" Target="../media/image74.png"/><Relationship Id="rId5" Type="http://schemas.openxmlformats.org/officeDocument/2006/relationships/tags" Target="../tags/tag15.xml"/><Relationship Id="rId10" Type="http://schemas.openxmlformats.org/officeDocument/2006/relationships/image" Target="../media/image73.png"/><Relationship Id="rId4" Type="http://schemas.openxmlformats.org/officeDocument/2006/relationships/tags" Target="../tags/tag14.xml"/><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2.png"/><Relationship Id="rId5" Type="http://schemas.openxmlformats.org/officeDocument/2006/relationships/tags" Target="../tags/tag20.xml"/><Relationship Id="rId10" Type="http://schemas.openxmlformats.org/officeDocument/2006/relationships/image" Target="../media/image75.png"/><Relationship Id="rId4" Type="http://schemas.openxmlformats.org/officeDocument/2006/relationships/tags" Target="../tags/tag19.xml"/><Relationship Id="rId9"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6.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9.xml"/><Relationship Id="rId5" Type="http://schemas.openxmlformats.org/officeDocument/2006/relationships/tags" Target="../tags/tag27.xml"/><Relationship Id="rId15" Type="http://schemas.openxmlformats.org/officeDocument/2006/relationships/image" Target="../media/image9.png"/><Relationship Id="rId10" Type="http://schemas.openxmlformats.org/officeDocument/2006/relationships/slideLayout" Target="../slideLayouts/slideLayout3.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7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notesSlide" Target="../notesSlides/notesSlide60.xml"/><Relationship Id="rId18" Type="http://schemas.openxmlformats.org/officeDocument/2006/relationships/image" Target="../media/image81.emf"/><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slideLayout" Target="../slideLayouts/slideLayout3.xml"/><Relationship Id="rId17" Type="http://schemas.openxmlformats.org/officeDocument/2006/relationships/image" Target="../media/image80.jpeg"/><Relationship Id="rId2" Type="http://schemas.openxmlformats.org/officeDocument/2006/relationships/tags" Target="../tags/tag33.xml"/><Relationship Id="rId16" Type="http://schemas.openxmlformats.org/officeDocument/2006/relationships/image" Target="../media/image79.png"/><Relationship Id="rId20" Type="http://schemas.openxmlformats.org/officeDocument/2006/relationships/image" Target="../media/image9.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image" Target="../media/image78.jpeg"/><Relationship Id="rId10" Type="http://schemas.openxmlformats.org/officeDocument/2006/relationships/tags" Target="../tags/tag41.xml"/><Relationship Id="rId19" Type="http://schemas.openxmlformats.org/officeDocument/2006/relationships/image" Target="../media/image82.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hyperlink" Target="http://images.google.fr/imgres?imgurl=http://www.geekpedia.com/gallery/fullsize/Visual%20C%202005%20Express.jpg&amp;imgrefurl=http://www.geekpedia.com/Picture4_Microsoft-Visual-Csharp-2005-Express-Edition-Wallpaper.html&amp;h=768&amp;w=1024&amp;sz=49&amp;hl=fr&amp;start=2&amp;um=1&amp;usg=__kpPxvWwiD0MiY-hn3P6tkAcpWII=&amp;tbnid=KN1JyrA_fLWsnM:&amp;tbnh=113&amp;tbnw=150&amp;prev=/images?q=visual+c" TargetMode="External"/></Relationships>
</file>

<file path=ppt/slides/_rels/slide61.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6" Type="http://schemas.openxmlformats.org/officeDocument/2006/relationships/image" Target="../media/image9.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notesSlide" Target="../notesSlides/notesSlide61.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image" Target="../media/image12.png"/><Relationship Id="rId26" Type="http://schemas.openxmlformats.org/officeDocument/2006/relationships/image" Target="../media/image9.png"/><Relationship Id="rId3" Type="http://schemas.openxmlformats.org/officeDocument/2006/relationships/tags" Target="../tags/tag58.xml"/><Relationship Id="rId21" Type="http://schemas.openxmlformats.org/officeDocument/2006/relationships/image" Target="../media/image67.jpeg"/><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image" Target="../media/image74.png"/><Relationship Id="rId25" Type="http://schemas.openxmlformats.org/officeDocument/2006/relationships/image" Target="../media/image71.jpeg"/><Relationship Id="rId2" Type="http://schemas.openxmlformats.org/officeDocument/2006/relationships/tags" Target="../tags/tag57.xml"/><Relationship Id="rId16" Type="http://schemas.openxmlformats.org/officeDocument/2006/relationships/image" Target="../media/image75.png"/><Relationship Id="rId20" Type="http://schemas.openxmlformats.org/officeDocument/2006/relationships/image" Target="../media/image77.jpe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image" Target="../media/image70.jpeg"/><Relationship Id="rId5" Type="http://schemas.openxmlformats.org/officeDocument/2006/relationships/tags" Target="../tags/tag60.xml"/><Relationship Id="rId15" Type="http://schemas.openxmlformats.org/officeDocument/2006/relationships/notesSlide" Target="../notesSlides/notesSlide62.xml"/><Relationship Id="rId23" Type="http://schemas.openxmlformats.org/officeDocument/2006/relationships/image" Target="../media/image69.jpeg"/><Relationship Id="rId10" Type="http://schemas.openxmlformats.org/officeDocument/2006/relationships/tags" Target="../tags/tag65.xml"/><Relationship Id="rId19" Type="http://schemas.openxmlformats.org/officeDocument/2006/relationships/image" Target="../media/image83.jpeg"/><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slideLayout" Target="../slideLayouts/slideLayout3.xml"/><Relationship Id="rId22" Type="http://schemas.openxmlformats.org/officeDocument/2006/relationships/image" Target="../media/image68.jpe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1.xml"/><Relationship Id="rId7" Type="http://schemas.openxmlformats.org/officeDocument/2006/relationships/image" Target="../media/image74.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61.jpeg"/><Relationship Id="rId5" Type="http://schemas.openxmlformats.org/officeDocument/2006/relationships/notesSlide" Target="../notesSlides/notesSlide63.xml"/><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9.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61.jpeg"/><Relationship Id="rId5" Type="http://schemas.openxmlformats.org/officeDocument/2006/relationships/notesSlide" Target="../notesSlides/notesSlide64.xml"/><Relationship Id="rId4"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9.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58.png"/><Relationship Id="rId5" Type="http://schemas.openxmlformats.org/officeDocument/2006/relationships/notesSlide" Target="../notesSlides/notesSlide65.xml"/><Relationship Id="rId4"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86.jpeg"/><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42.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78.xml"/><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106.emf"/><Relationship Id="rId11" Type="http://schemas.openxmlformats.org/officeDocument/2006/relationships/image" Target="../media/image111.emf"/><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91.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2.emf"/><Relationship Id="rId7" Type="http://schemas.openxmlformats.org/officeDocument/2006/relationships/image" Target="../media/image116.emf"/><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png"/><Relationship Id="rId9" Type="http://schemas.openxmlformats.org/officeDocument/2006/relationships/image" Target="../media/image118.emf"/></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9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0" y="-63388"/>
            <a:ext cx="9163050" cy="4104456"/>
          </a:xfrm>
        </p:spPr>
        <p:txBody>
          <a:bodyPr/>
          <a:lstStyle/>
          <a:p>
            <a:r>
              <a:rPr lang="en-US" dirty="0"/>
              <a:t/>
            </a:r>
            <a:br>
              <a:rPr lang="en-US" dirty="0"/>
            </a:br>
            <a:r>
              <a:rPr lang="ru-RU" dirty="0" smtClean="0"/>
              <a:t>Презентация </a:t>
            </a:r>
            <a:br>
              <a:rPr lang="ru-RU" dirty="0" smtClean="0"/>
            </a:br>
            <a:r>
              <a:rPr lang="ru-RU" dirty="0" smtClean="0"/>
              <a:t>программных продуктов </a:t>
            </a:r>
            <a:r>
              <a:rPr lang="en-US" altLang="en-US" dirty="0" err="1" smtClean="0"/>
              <a:t>ProSim</a:t>
            </a:r>
            <a:r>
              <a:rPr lang="en-US" altLang="en-US" dirty="0" smtClean="0"/>
              <a:t/>
            </a:r>
            <a:br>
              <a:rPr lang="en-US" altLang="en-US" dirty="0" smtClean="0"/>
            </a:br>
            <a:endParaRPr lang="en-US" dirty="0"/>
          </a:p>
        </p:txBody>
      </p:sp>
      <p:sp>
        <p:nvSpPr>
          <p:cNvPr id="5124" name="AutoShape 4" descr="data:image/jpeg;base64,/9j/4AAQSkZJRgABAQAAAQABAAD/2wCEAAkGBxQSEBQQEBAWERQVFRUVFxYSFRYZGBgSFRIWFxUXFhYYHCggHRomHBQXIjMhJSkrLjowGB8zODQtNygtLiwBCgoKDg0OGxAQGywkICQsLSwyLCwsLC80LDQvLCwsLCwsLCwtLCwsLCwsLCwsLywsLCwsLCwsLCwsLCwsLCwsLP/AABEIAIEBhwMBEQACEQEDEQH/xAAcAAEAAgIDAQAAAAAAAAAAAAAABgcEBQECAwj/xABLEAABAwICBQYHDAgFBQAAAAABAAIDBBEFIQYHEjFBE1FhcYGRIjJScpKhsRQjMzVCU1RigsHR0hYXc5Oys+HwRIOiwsMVJDRDY//EABsBAQACAwEBAAAAAAAAAAAAAAAEBQIDBgcB/8QAOxEAAgIBAQMICAUEAwEBAQAAAAECAwQRBSExBhITQVFhcZEUIjJSgaGx0TNCU8HwFTTh8RYjcpJDJP/aAAwDAQACEQMRAD8Au9AEAQBAEAQBAEAQBAEAQBAEAQBAEAQBAEAQBAEAQBAEAQBAEAQBAEAQBAEAQBAEAQBAEAQBAEAQBAEAQBAEAQBAEAQBACUBE8V1h0UJLWyuqHDe2mYZLEcC8eBfoupleDdPfpou96GqV0Ykel1yQA2FHN9osB7rlS1sexr2kanlRXUzLotb1E82kjmh6XNa4f6HE+pYT2TfH2dGfVlQfEmOD47T1TdqmnZKBvDT4Q85h8JvaFAspsqek00b4zjLgzYrUZBAEAQBAEAQBAEAQBAEAQBAEAQBAEAQBAEAQBAEAQBAEAQBAEAQBAEAQBAEAQBAEAQBAEAQGrxXSOlpvh6hjD5N9p3oNu71LCVkY8WTMfAycj8KDf08+BFcS1l0RBZyMk7TvBY0NPWHHd2LS8uK3rUtq+S+XNeu4r46/Qw2a1ImizKJzRwAe0eoNWDzNepkpck7f1F5Mx6/T6iqmllXh5kaefYcR0g5EHpBW2vaMq3rHVGuzklc1unF+aK30ioKdsm1QvkfE652JW2fGfJJ3OHMd+WfOejw9uU2LS181/JlBl8l8+rfCHOXc1/s1dNUPheJI3uie3c5pLXDqIVupVXR6pLzKGyq2iWk4uL71oXLq61je6XNpKwhs5yZJYBsp5iBk1/Vkeg5GiztndF/2V+z2dn+CXRkc71ZcSyVUkoIAgCAIAgCAIAgCAIAgCAIAgCAIAgCAIAgCAIAgCAIAgCAIAgCAIAgCAIAgCAIAgCA1ekGPw0cXKTutfxWNzc88zR9+5YTsjBasl4WDdl2cypfHqXeyo9IdPaqpJaxxp4vJjNnEfWfv7BYKBZkTl3I7rA5P42Ok5rny7+HwX3IoStBfJJLRBD6EAQBD4dXNByIuttV1lT51bafcaMjFpyI822Kku9GNJSWO0wlpBuM7WINwQd4K6DD2/JepkLVdq/dHGbT5Hwf/ZhvR+6+HwfUX/q90iNbRNfJ8NGeSl89oBDvtNIPXccFryYQjPWt6xe9HLOu2t8y2LUlxTJOo4CAIAgCAIAgCAIAgCAIAgCAIAgCAIAgCAIAgCAIAgCAIAgCAIAgCAIAgCAIAgCA1mkWNR0dO6eXhk1o3uedzR/e4ErCyahHVkvCw7Mu5VQ/0u0obGsWlq5jNM7ac42AG5o4NYOAVXObnLVnpmHiVYdKhDcut9veztT4DVSeJSzO6eTfbvsvqrm+CYntHEr9qyPmjIOidb9Dm9Ar70Vnus1f1fB/ViYc2D1DPHppm9cTwO+yxcJLimb4Z2NP2bIv4owlhqSk0+AX0+hAEAQG70T0kkoZttnhMdYSM8povYg8HC5sVtrulB9xVbU2XVm16PdJcH/OovXCsRjqIWTwu2mPFx0c4I4EHIhWUZKS1R5tkUTosddi0aMtZGkIAgCAIAgCAIAgCAIAgCAIAgCAIAgCAIAgCAIAgCAIAgCAIAgCAIAgCAIAgBQEKxLR92J1PKTucykiJbExuTpXA+HIfJaSLA7yBcWvcxp1dLLWXBF9jbQWzqObUk7Jb23+XsXj1skWH4TTUrfeoo4RxdYAnrecz2lbH0dS6kVd2VkZMtbJOX87DtLjkDd8oPm3PsCiT2pix4zXw3iOFfL8rPE6R0/ln0XfgtX9ZxPefkzZ/Tsjs+aO8eP05/8Abbra4fcs47WxJfn80zGWBkL8p2mhpakbL2wz9Dgxx9eakwvot9mSZjGeTjvVOUfNGixPVzRS3LGOgdzxOy9F1x3WX2WNW+G7wLLH5Q5tXGXOXf8AfiQzGdWNTFd1O9tQ3m8R/cTY9/Yo88WS4bzoMXlPRZuui4vzX3IKCtM65VvSS0fedFVfXbHn1yTXajlYG4ICb6rtIDBU+5nn3qc2F9zZreCftW2fRUnGs5sua+DOZ5R7PV1PTx9qPHvX+PuXIrA4EIAgKK08rJG4lUhsj2gPFgHOA+Dbwuqu9vpHvf8AEej7Doqlg1uUU3v6l2s0Pu+X56T03fiter7X5stvRqfcXkh7vl+ek9N34pq+1+bHo1PuLyQ93y/PSem78U1fa/Nj0an3F5Ie75fnpPTd+K+avtfmx6NT7i8kPd8vz0npu/FNX2vzY9Gp9xeSJLq4q5HYnTtdI9wPK3Bc4j4CTgSt+O30iKfb1FUcCbjFJ7upe8i7lZHnQQBAEAQBAEAQBAEAQBAEAQBAEAQBAEAQBAEAQBAEAQAoCM4vpDskxU9vB8Eu4C2Vmjo51QbU2rKmXRVcet9n+S0wsFWrpLOH1I1NM552nuLjzuN1zFts7HrN6su4VxgtIrQ6LWZmTSUEkvwbC7p4d5yUqjDuv9iLfeaLcmqr2mbql0Ucc5JA3oaL+s/1VxTsCT32S08Cus2qvyR8zZw6NwN3tL/OcfYLBWVWxsWHFN+L+xDntG+XXobSGEMFmiw6yfarOuuMFpEhSk5PVmHpDXchSTz/ADcT3DrDTb12W+mHPsjHtZhN6RbPlyJ5buNl1uRi1Xx5tkdSFh5+RiT59Emvo/gZ0FWDk7I+pcpn7Dsp1nT60ezrX3PQtkcq6slqrJ0hLt6n9jKVAdgnqcseWkOabEEEEcCDcFDGcFNOL4M+jMDruXpoZ/nI2uI5iRmO+6t4S50UzyXKpdN06+xtGcsjQEBrKrR6lkeZJKWJ73ZlzmNJJtbMkLB1wb1aRLrzsmuKhCySS6k2eX6K0X0KD9238F86Gv3V5Gf9TzP1ZebK31r4ZDBLTiCFkQcx5IjaG3Ic217KHkwjGS0Wh13JnJuuhY7ZOWjXF69pBFGOoLl0F0fpZcPgklpYpHkOu5zGkn3xwzJCsKa4OCbSPPNsZ+TXm2RhZJJPgm+w336K0X0KD9238Ft6Gv3V5FZ/U8z9WXmzluEUdN/3Aghg5ME8oGtbsggg+FwyJHaihCG/RI+PLy8j/qc5S16tW9fgRHGdaUbCW0sJl+vIdlvWG+Me2y0Ty0t0VqXmJyXtmudfLm9y3v7fUjc2syuduMTPNj/MStLyrO4uYcmMJcec/j9kdGayK4HOSN3XG37rL56TZ3GUuTWE1uTXxNvhutaQECpp2vHF0JLSPsuJBPaFsjlv8yK/I5Kw01ps+D+6+xYWBY/BWM26eTat4zTk5p+s0+3cpcLIzWsTlszBvxJ822On0fgzA05x6SipmzRNa5xkayz72sWuPAjPwVjdY4R1RJ2RgwzcjoptpaN7iB/rVqvmIO6T86i+ly7EdP8A8Vxvfl8vsP1q1XzEHdJ+dPS5diH/ABXG9+Xy+w/WrVfMQd0n509Ll2If8Vxvfl8vsP1q1XzEHdJ+dPS5diH/ABXG9+Xy+xwdatV8xB3SfnXx5cuxHx8lcf35fL7Ft00m0xrjvLQe8XU9cDiLI82TXYz0X0wIPprp62ldyFMGyzDxi7NkfQbHN3RfLjzKNdkKD0XE6HZOwpZa6S3WMPm/8d5HcH1oTCQCqYx0ZyJjaWub0jMg9S0xypa+si1y+S9XRt0SfO79NGWpR1TJWNkjcHscLtc3cQpyaa1Rxllcq5OE1o0ey+mAQFZ6Yawp4KqSnp442iMhpdIC4uNgcgCABn0qHbkyjJxijrtl8nqcjHV1sn63Uuo50O1gz1FVHTVEcZEhIDowWkENLswSQRl0JVkylJRl1nzavJ+nHod1Unu6mWWphyQQBAEAQBAazSStMNLI9ps62y3oc47IPZe/Yt+NXz7VFmq6XNg2QGHxRbmHsXne0oyjl2qXHnP6nXYbTog12IyqKjfK7Zjbc8eYDnJ4LVjYtmRLm1rU2XXwpjzpsleG6Nxszk98d0+KOoce1dRibGpq9az1n8vIor9o2Wbo7l8zdtbYWGQ6FcpJLRFe95yvoCAICBa58T5LDuRB8KeRrMt+w33xx6vBaPtKy2VVz7+d2LX9iPky0hoUQunKwIDeaNYZNVGVkLdsxRGUjiQHNGy3nPhEgfVK5bbmz60umhuk3w7Tt+TfKCdcljZD1j1Ps7vD6HRcsejovDVhJtYZFc32XSN7OUcfvVljPWtHmvKCCjnz069H8iVreUwQBAEBVWuf4Wm8yT+Jqg5ftRO15J+xb4r9yuVEOvL31dfFlP1O/mOVnR+GjzHbn9/Z4/siSLcVJTOs/SF09S6mY60UJsQPlSjxiercB0HnVdk2c6XN6kd9yd2dGqlXyXrS+S/yRTDMPkqJWwwt2nuNgOHSSeAA4rRGLk9EX2Vk141TtseiRZOHaqWbINRUvLuIhDWgdF3A367BTI4i/Mzj7+VVvO/6oJLv1f00MmfVTTEeBUTtPO7k3DuDG+1fXiR7Wao8qspP1oRfhqv3ZAtK9FJqFw5QiSN2TZGggE+S4HxXdH9VGtplXxOn2ZtarOTUd0lxT/Y1uC4rJSzsnhNnNOY4Ob8prug/14LCE3B6ol5uJDKpdU1x+T7S7sVwyLFKOK73MjfsTAstfxDYG4PlHuVlKKth8zzjGybdm5MmkuctY7zQfqppvpE/fH+RafRI9r+X2LX/AJVle5H5/ciOn2ikdByPJSPfynKX5TZy2Ni1tkDyitN1Kr00Ze7E2tbnSmrElppw169SIqOdAWZo9q5gqKWGd80rXSMDiG7FgTzXapdeNGUVLV7zjM3lHkUZE6oxjonp1/c2B1U030ifvj/Is/RI9r+RFfKnK9yPz+5PIY9loaOAA7hZSzmpS50m+0hmsTTD3Kz3PAff3jM/NsPHzjw7+a8a+7mLmriX2w9kelz6W1eovm+zw7SnAC51gC5zjwuS5xPeSSVX8T0B82uOr3JfIz8bwOakc1lQzYLmhzSMwRxFxltDcR+IWc65Q4oi4efRlxcqnro9P53M3egelzqKTk5CXU7z4Q8hx+W3o5x962UW8x6PgV22tkLLh0lftr5932LtikDgHNIIIBBGYIIuCCrI87aaej4nZD4UFp78ZVP7T/Y1VV34kv51Hp+xP7Cvw/dnbV/8Z03nu/lvSn8SP86jHbv9hZ4L6ovtWp5kEAQBAEAQEd07/wDE+2y/Vn99lNwPxvgRsr8MhmDAyPbCDYuNgT61S8o9hztuWRSuO6Xd3ljsjaca63VZ1b139xZdFSMgYGNyHEneXc5POtmPj141ahH/AGYW2zunzpGUpJqCAIAgCAonXPi/LV4gabtp2bJ/aSWc/wBWwOwrpNk08ypzf5iuy56y07CAq1IoQFyajMN2YJ6oi3KPbG3zYxckfafb7K57bFutkYLqWvmWGJHSLZHdY+HRw1zjCRsSeGQNzZPlgdtj9o8y5CyyuVklB8OJ6lyfyLLcVRs4x3fDq+xZGrCLZwyK4ttGR3ZyrgPYrDGWlaOR5QTUs+enVovkSpbymCAIAgKq1z/C03mSfxNUDL9qP87DteSfsW+K/crlRTry99XXxZT9Tv5jlZ0fho8x25/f2eP7Iki3FSfN2KOJnmJ3mWQnrLzdU8uL8Wet4aSogl7q+hONTUTTUVDj4zY2gdTn+F/C1ScReszm+Vcmqq49Wr+hbKnnEBARXWbG04ZMXfJMZb53KtGXYSO1achLo2XGwZSWfDTr1Xw0KOVYemF6atHk4XBf/wCo7BPIArLH16NfzrPMtvRSz7NO76Ik63lQVlrp/wAJ/n/8Sh5fBHX8kvat8F+5WKhHal/6EfF1L+yarSj8OPgeWbW/vbf/AEzeLaVxptLMebRUzpnZu8WNvlSEGw6hvPQFrtsUI6k7Z2DLMvVUeHFvsRQVXUulkdLI4ve8lznHiT/e5VTbe9nqFNMKYKuC0SLJ1Y4DFG0VtQ9m274JrnN8FnlkX8Y8OjrU3HrS9dnH8oc+22Xo9SfNXF6Pe+zwX1JjpFRU1ZA6CWWPna7abdj+Dhn/AGLqRZGM46MocG7JxLlZCL71o967CiMQo3QyvhfbaYSDskEHmII3gix7VVyjo9Gem498b642R4PtLE1VaUZ+4Jnc5hJ7zH7SO0cyl41v5Gclyk2Xp/8A1Vr/ANff7lnqaceUFp58ZVP7T/Y1VV34kv51Hp+xP7Cvw/dnbV/8Z03nu/luSn8SP86jHbv9hZ4L6ovtWp5kEAQBAEAQGq0ppuUpJQN4btj7BDvYCpGLLm3RZpvjrW0Vc11jcGxGYI510OmpVInujWkjZgIKi3KWsCd0g6eG10cfUqTMwubq0tYvq7Cxx8jXc+JnVkc8HhQHlY+Mb7kt807yOhczfHJxfXpfOj7r6vAuanTd6tnqvtXX4nSk0oidlIHRn0h3jP1LCnblE91icX5mVmzLY746M29PWMf4j2u6iPYrWvIqt3wkmQZ1Th7SaPdbjAwcbxNlNTy1EnixsLusjc0dJNh2rOqDsmoLrMZy5q1Pl6sqXSyPlkN3yPc9x+s5xcfWV2cIKEVFdRTyerbZ5LM+HLWkkAC5OQHOTuCxnNQi5S4LefYpyeiLrwurdBRxUcXvbWMs4jxnPPhPN+F3EnJeP7V29blWy6P1Yt/HT9jt8PZkKopz3sjOl0Rc2INF3F+y0DeS4ZDvsomytXOSOn2bNVylJ8EtS4cFoeQp4oBnycbW35yBme03XZQjzYpHBZVzvuna/wAzbM1ZGgIAgCAq3XPGdumfbLZkF+m7Tb1qDlrfFnZ8k5rS2PXuf1K2UQ7EvfV18WU/U7+Y5WdH4aPMduf39nj+yJItxUlEawMIdTV0mXgSkysPAhxu4dYcSLc1udVd8OZN956VsLMjkYkV1x3P9vkYOi+Ovoqhs7BtCxa9u7aYbXF+BuAR1LGuxwlqiTtPAjm0Ot7nxT7GW/h2nlDK0EziI8WzAtI6L+KewlWEcit9ZwV+w82qWnM171vMmo0xoWAk1kRt5Dts9gbcr6761+ZGmGyc2b0VUvLT6lbafaaisAgpwWwg7TnOyL3DdlwaN+ee7dZQ771PcuB12xNiPFl013tdSXV/kh1PA6R7Y2NLnOIa1o3lxNgFHSb3I6Ky2NcHOb0S4n0Po/h3ualhp9/JsAJHF29x7SSreEebFRPKMzIeRfO3tf8Ao2CyIxWWun/Cf5//ABKHl8EdfyS9q3wX7lYqEdqX/oP8XUv7JqtKPw4+B5Ztb+9t/wDTN4tpXFH6yMdNTWOY0+9QExt5i4H3x3eLdTQq3Inzp9yPRtgYHo+MpyXrT3/DqRGqWjklJEUT5CMyI2ucQOchoWlJvgXNt9VS1skl4vQyf+hVP0Sf9zJ+VOjfuvyI/p+J+pH/AOl9x/0Kp+iT/uZPyp0b91+R99PxP1I//SOkuEVDGlz6aZjQLkuieABzkkWC+8yS6vkZQzcaT5sbItvsaMaGVzHNewlrmkOaRvDgbgrHVrejdZCNkXGS1T3H0Hoxi4q6WOoGRcLOHNI3J46rjuIVtXPnxTPKs/EeLkSqfVw8OoqbWhQmPEXvI8GVrXtPDJoa4dd2+sKBkx0s8TueTmQrMJQ64tr56kcwqvdTzxzszdG8OAPGxzB6CLjtWqMubJSLfLx45FMqpcGv9Fy0GsShkaC6UxOtm2RjsujaaCD3qwjk1vr0PPruT+dW9FHnLtT/AIzL/Teg+lt7n/lX30ivtNP9Fzv0mP03oPpbO5/5U9Ir7R/Rc79Jm5w+ujnjEsLw9jr2cL52JB39IK2xkpLVFfdTOmbhYtGuoyF9NYQHDhcWOaAqjHMONPO6I7r3Yedh3fh2Lo8e7pYKRUWw5ktDAW41kqwHS50do6i727g8ZuA+t5Q9fWq3IwFL1q+PYS6slx3SJBVYZBVN5WF4BPymZgn6zefuK5XP2PC1t6c2X84l5i7QlWtOMSOV+FSwm7m5D5Tcx38O1cvk7Pvxnq1u7UXlOXVctE9/YzzhxKZvizPHRtEjuK1152RX7M35/cyli0y4xRDNY+lMsoFGZdpoIfILNHhfIabDp2reavReSVWRbW8q96p7o7l8X+xy22XTXJVVLf1/YgS7MowgJHoRhnKz8q4eBFn1yfJ7t/cuS5W7T9Gxegg/Wnu8F1+fAutiYnS3dJLhH6lhryk7M2GjGCmepbVSD3qG/J3+XMci8fVba3X1Lqti4bhDpZdfAg7RzVVS6Ie1Lj3Ls8X9CfLoDmwgCAIAgNXpHgcdZAYZd29rhva8bnDv9awsrU1oyXhZtmHara/iu1dhUeLavqyEnYjFQzg6Ii9ulhzB6r9agTx5x7zusXlFh2r13zX3/dFoaB07o8PgZIwscA67XAgj3x28FTaU1BJnG7YshZm2Sg9U+teBIFtKw1mP4HFWRGKdtxva4ZOY7naVhOuM1oyVh5luJZ0lT3/XxKsxrVtVREmC1SzhskNfbpa427iVBnjTXDedricpcaxaW6xfmiNT4FUsNn0sw/yn277WWlwkuKfkXENoYs1rGyPmjzjwmd3i00ruqJ59gXzmy7H5GbzcZcbI+aNxh2gtbMfgOSHlTHYHdm71LbGiyT4Ffkbfwql7XOfYv5oWZohoRFRe+OPLT28ciwaDvDG8Ovf1blMqoUN/FnH7U21bm+ovVh2dviStbylCAgutLAZqqOF9OzlDEZNpoI2rPDMwDvtsbt+ajZNcpJc06Lk7n04tk1a9Oclv8CtodFqxztkUct/rMLR6TrBQ+in2HYT2vhRXOdi89foXhozROgo4IZLbbI2tdY3G0BnYqyqi4wSZ5xnXRvyJ2R4N6nvjEz2U8r4ml8gjcWNbmS/ZOyAOuy+ybSbRqx4xlbFTei1Wr7EUT+itbxo5u1hVZ0Nnus9KW2MBLRWIs3Vdgb6ankfNGY5ZH7nCxDGCzfWXHtUzGrcYtvizjuUOdDJviq3rGK+b4k1UkoAgPKrp2yxuieLte0tcDzOFj7V8a1WhnXN1zU48U9ShZtEaxrnNFLK4AkAhhsQDa46CqvoZrckel17awpRTlYk+wsHVVS1EDZ4aiB8TbtewvBAJILXgX6mqXjRlFNSRyvKO7HvnCymSb00enyJJpTo3FXRcnJdrmklj272k7+sGwuOgcwW6ytWLRlVs/aNuFZz4cHxXaVdiOretjJ5NrJ28CxwBt0tfa3YSoUsaxd52dHKXDmvX1i+9a/Q1cmh9c3fRydgB9hWvobPd+hNW2sF//qvmdP0Urfoc3oFOhs90y/rGD+qjkaJVv0OX0U6Kz3T5/WcH9VFxaB0j4sPhjlYWPbt3a7Ii8jiL9hVhTFxgkzgdr2wtzJzg9U/sb9bStCAIDUaSYKKmOwykbmx3taegqRjXumWvUabqukXeVnUQOjcWPaWuabEHeF0EJqa1jwKtpp6M81kfD3o6ySJ23E8sPQd/WNxHWtc6oTWklqZRm4vVEow7TcjKoj2vrR5Htacj3hV1uzU/YfwZLhlv8yOmk2NUTaWSeJnKSgWYxjXNcXnIFwAtsjeTzDnsqiXJ2q+1KyGnetxYQ2rOuPqy17mUTPK5z3OebucSXE77k5rtqaoU1xrgtEloilsnKcnKXFnRbTAyMOoXzysghbtySODWjpPPzADMnmBWuyyNcXKXBGUYuT0Rd2B6DSQRNi2mC2bjcklx3m1v7Fl5ZtHCy9oZUrrWknwXHRdSOuxcujGpVcE39yQUejMTfhCZTzHIeiM+8rZjbEpqfOn6z+Rrt2nZPdHd9TesaAAALACwAyAA4AK6K5vV6s5QBAEAQBAEAQBAEAQBAEAQBAEAQBAEAQBAEAQBAEAQBAEAQBAEAQBAEAQBAEAQBAR/F6OCqldTvPJzsaHtPyjEflDymh1wRwI4XF5VNtlK563o0W1xs3PiQvFsDmpz4bbs4Pbm3t5j0FW9OVXat3HsIFlM4cfM1ikmoIAvgPOWBrvHY13nAH2r6m0DEfg0B3wt7MvYslZLtBmYLE2kkMtM0RvLdnattENJzA2r23cFruirlzZ8DKM3B6oleFx1tWbmeRkfF/ig+aG22vYq6541HCKb8/MkwVtnF7iaYbh7IGbLAedznG7nHnceKq7LHY9WTYQUVojLWBmEAQBAEAQBAEAQBAEAQBAEAQBAEAQBAEAQBAEAQBAEAQBAEAQBAEAQBAEAQBAEAQEf0x0a92RtMchgqYSXwTNJBa4jNpIz2XcezqUnGyOilo1rF8V2muyHOW7iVrNrDxOheaaugjkcMrysLS4c7XsOy5vSAreOz8a9c+qTREd9kN0kaDFNOHSvDmUkEPOGbef+rZHY1TacPo1o5NkeyalwWhzT6VsPjxub5pDh67LN0PqNZmN0ipz8sjra77gseikDbYG01jrUrXSgb3bDgwdBe4Bt+i91HushSvXf3NkKpy4Ik9LoRMfhJGMHRdx7sh61CltGC9lNm6OJJ8WSDDdEoIrOcDM7nk3djRl33UK3Ntnu4LuJMMaEe83wChkg5QBAEAQBAEAQBAEAQBAEAQBAEAQBAEAQBAEAQBAEAQBAEAQBAEAQBAEAQBAEAQBAEAQBAYeKYXDUs5OohZKzme0Gx5wd4PSFnXZOt6wejMZRUtzITX6oaJ5vE+aDoa8Ob/rBd61Yw2tfH2tH/O40PFgzDZqZgv4VZMR0NYPWQVse2bPdXzMfRI9pu8K1Y4fCQTE6ocOM7i4drBZh7QVGs2lkT3a6eBsjjwiTCGFrGhrGhrRkGtAAA5gBuUFtvezelpwO6+AIAgCAIAgCAIAgCAIAgCAIAgCAIAgCAIAgCAIAgCAIAgCAIAgCAIAgCAIAgCAIAgCAIAgCAIAgCAIAgCAIAgCAIAgCAIAgCAIAgCAIAgCAIAgCAIAgCAIAgCAIAgCAIAgCAIAgCAIAgCAIAgCAIAgCAIAgCAIAgCAIAgCAIAgCAIAgCAIAgCAIAgCAIAgCAIAgCAIAgCAIAgCAIAgCAIAgCAIAgCAIAgCAIAgP/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126" name="AutoShape 6" descr="data:image/jpeg;base64,/9j/4AAQSkZJRgABAQAAAQABAAD/2wCEAAkGBxQSEBQQEBAWERQVFRUVFxYSFRYZGBgSFRIWFxUXFhYYHCggHRomHBQXIjMhJSkrLjowGB8zODQtNygtLiwBCgoKDg0OGxAQGywkICQsLSwyLCwsLC80LDQvLCwsLCwsLCwtLCwsLCwsLCwsLywsLCwsLCwsLCwsLCwsLCwsLP/AABEIAIEBhwMBEQACEQEDEQH/xAAcAAEAAgIDAQAAAAAAAAAAAAAABgcEBQECAwj/xABLEAABAwICBQYHDAgFBQAAAAABAAIDBBEFIQYHEjFBE1FhcYGRIjJScpKhsRQjMzVCU1RigsHR0hYXc5Oys+HwRIOiwsMVJDRDY//EABsBAQACAwEBAAAAAAAAAAAAAAAEBQIDBgcB/8QAOxEAAgIBAQMICAUEAwEBAQAAAAECAwQRBSExBhITQVFhcZEUIjJSgaGx0TNCU8HwFTTh8RYjcpJDJP/aAAwDAQACEQMRAD8Au9AEAQBAEAQBAEAQBAEAQBAEAQBAEAQBAEAQBAEAQBAEAQBAEAQBAEAQBAEAQBAEAQBAEAQBAEAQBAEAQBAEAQBAEAQBACUBE8V1h0UJLWyuqHDe2mYZLEcC8eBfoupleDdPfpou96GqV0Ykel1yQA2FHN9osB7rlS1sexr2kanlRXUzLotb1E82kjmh6XNa4f6HE+pYT2TfH2dGfVlQfEmOD47T1TdqmnZKBvDT4Q85h8JvaFAspsqek00b4zjLgzYrUZBAEAQBAEAQBAEAQBAEAQBAEAQBAEAQBAEAQBAEAQBAEAQBAEAQBAEAQBAEAQBAEAQBAEAQGrxXSOlpvh6hjD5N9p3oNu71LCVkY8WTMfAycj8KDf08+BFcS1l0RBZyMk7TvBY0NPWHHd2LS8uK3rUtq+S+XNeu4r46/Qw2a1ImizKJzRwAe0eoNWDzNepkpck7f1F5Mx6/T6iqmllXh5kaefYcR0g5EHpBW2vaMq3rHVGuzklc1unF+aK30ioKdsm1QvkfE652JW2fGfJJ3OHMd+WfOejw9uU2LS181/JlBl8l8+rfCHOXc1/s1dNUPheJI3uie3c5pLXDqIVupVXR6pLzKGyq2iWk4uL71oXLq61je6XNpKwhs5yZJYBsp5iBk1/Vkeg5GiztndF/2V+z2dn+CXRkc71ZcSyVUkoIAgCAIAgCAIAgCAIAgCAIAgCAIAgCAIAgCAIAgCAIAgCAIAgCAIAgCAIAgCAIAgCA1ekGPw0cXKTutfxWNzc88zR9+5YTsjBasl4WDdl2cypfHqXeyo9IdPaqpJaxxp4vJjNnEfWfv7BYKBZkTl3I7rA5P42Ok5rny7+HwX3IoStBfJJLRBD6EAQBD4dXNByIuttV1lT51bafcaMjFpyI822Kku9GNJSWO0wlpBuM7WINwQd4K6DD2/JepkLVdq/dHGbT5Hwf/ZhvR+6+HwfUX/q90iNbRNfJ8NGeSl89oBDvtNIPXccFryYQjPWt6xe9HLOu2t8y2LUlxTJOo4CAIAgCAIAgCAIAgCAIAgCAIAgCAIAgCAIAgCAIAgCAIAgCAIAgCAIAgCAIAgCA1mkWNR0dO6eXhk1o3uedzR/e4ErCyahHVkvCw7Mu5VQ/0u0obGsWlq5jNM7ac42AG5o4NYOAVXObnLVnpmHiVYdKhDcut9veztT4DVSeJSzO6eTfbvsvqrm+CYntHEr9qyPmjIOidb9Dm9Ar70Vnus1f1fB/ViYc2D1DPHppm9cTwO+yxcJLimb4Z2NP2bIv4owlhqSk0+AX0+hAEAQG70T0kkoZttnhMdYSM8povYg8HC5sVtrulB9xVbU2XVm16PdJcH/OovXCsRjqIWTwu2mPFx0c4I4EHIhWUZKS1R5tkUTosddi0aMtZGkIAgCAIAgCAIAgCAIAgCAIAgCAIAgCAIAgCAIAgCAIAgCAIAgCAIAgCAIAgBQEKxLR92J1PKTucykiJbExuTpXA+HIfJaSLA7yBcWvcxp1dLLWXBF9jbQWzqObUk7Jb23+XsXj1skWH4TTUrfeoo4RxdYAnrecz2lbH0dS6kVd2VkZMtbJOX87DtLjkDd8oPm3PsCiT2pix4zXw3iOFfL8rPE6R0/ln0XfgtX9ZxPefkzZ/Tsjs+aO8eP05/8Abbra4fcs47WxJfn80zGWBkL8p2mhpakbL2wz9Dgxx9eakwvot9mSZjGeTjvVOUfNGixPVzRS3LGOgdzxOy9F1x3WX2WNW+G7wLLH5Q5tXGXOXf8AfiQzGdWNTFd1O9tQ3m8R/cTY9/Yo88WS4bzoMXlPRZuui4vzX3IKCtM65VvSS0fedFVfXbHn1yTXajlYG4ICb6rtIDBU+5nn3qc2F9zZreCftW2fRUnGs5sua+DOZ5R7PV1PTx9qPHvX+PuXIrA4EIAgKK08rJG4lUhsj2gPFgHOA+Dbwuqu9vpHvf8AEej7Doqlg1uUU3v6l2s0Pu+X56T03fiter7X5stvRqfcXkh7vl+ek9N34pq+1+bHo1PuLyQ93y/PSem78U1fa/Nj0an3F5Ie75fnpPTd+K+avtfmx6NT7i8kPd8vz0npu/FNX2vzY9Gp9xeSJLq4q5HYnTtdI9wPK3Bc4j4CTgSt+O30iKfb1FUcCbjFJ7upe8i7lZHnQQBAEAQBAEAQBAEAQBAEAQBAEAQBAEAQBAEAQBAEAQAoCM4vpDskxU9vB8Eu4C2Vmjo51QbU2rKmXRVcet9n+S0wsFWrpLOH1I1NM552nuLjzuN1zFts7HrN6su4VxgtIrQ6LWZmTSUEkvwbC7p4d5yUqjDuv9iLfeaLcmqr2mbql0Ucc5JA3oaL+s/1VxTsCT32S08Cus2qvyR8zZw6NwN3tL/OcfYLBWVWxsWHFN+L+xDntG+XXobSGEMFmiw6yfarOuuMFpEhSk5PVmHpDXchSTz/ADcT3DrDTb12W+mHPsjHtZhN6RbPlyJ5buNl1uRi1Xx5tkdSFh5+RiT59Emvo/gZ0FWDk7I+pcpn7Dsp1nT60ezrX3PQtkcq6slqrJ0hLt6n9jKVAdgnqcseWkOabEEEEcCDcFDGcFNOL4M+jMDruXpoZ/nI2uI5iRmO+6t4S50UzyXKpdN06+xtGcsjQEBrKrR6lkeZJKWJ73ZlzmNJJtbMkLB1wb1aRLrzsmuKhCySS6k2eX6K0X0KD9238F86Gv3V5Gf9TzP1ZebK31r4ZDBLTiCFkQcx5IjaG3Ic217KHkwjGS0Wh13JnJuuhY7ZOWjXF69pBFGOoLl0F0fpZcPgklpYpHkOu5zGkn3xwzJCsKa4OCbSPPNsZ+TXm2RhZJJPgm+w336K0X0KD9238Ft6Gv3V5FZ/U8z9WXmzluEUdN/3Aghg5ME8oGtbsggg+FwyJHaihCG/RI+PLy8j/qc5S16tW9fgRHGdaUbCW0sJl+vIdlvWG+Me2y0Ty0t0VqXmJyXtmudfLm9y3v7fUjc2syuduMTPNj/MStLyrO4uYcmMJcec/j9kdGayK4HOSN3XG37rL56TZ3GUuTWE1uTXxNvhutaQECpp2vHF0JLSPsuJBPaFsjlv8yK/I5Kw01ps+D+6+xYWBY/BWM26eTat4zTk5p+s0+3cpcLIzWsTlszBvxJ822On0fgzA05x6SipmzRNa5xkayz72sWuPAjPwVjdY4R1RJ2RgwzcjoptpaN7iB/rVqvmIO6T86i+ly7EdP8A8Vxvfl8vsP1q1XzEHdJ+dPS5diH/ABXG9+Xy+w/WrVfMQd0n509Ll2If8Vxvfl8vsP1q1XzEHdJ+dPS5diH/ABXG9+Xy+xwdatV8xB3SfnXx5cuxHx8lcf35fL7Ft00m0xrjvLQe8XU9cDiLI82TXYz0X0wIPprp62ldyFMGyzDxi7NkfQbHN3RfLjzKNdkKD0XE6HZOwpZa6S3WMPm/8d5HcH1oTCQCqYx0ZyJjaWub0jMg9S0xypa+si1y+S9XRt0SfO79NGWpR1TJWNkjcHscLtc3cQpyaa1Rxllcq5OE1o0ey+mAQFZ6Yawp4KqSnp442iMhpdIC4uNgcgCABn0qHbkyjJxijrtl8nqcjHV1sn63Uuo50O1gz1FVHTVEcZEhIDowWkENLswSQRl0JVkylJRl1nzavJ+nHod1Unu6mWWphyQQBAEAQBAazSStMNLI9ps62y3oc47IPZe/Yt+NXz7VFmq6XNg2QGHxRbmHsXne0oyjl2qXHnP6nXYbTog12IyqKjfK7Zjbc8eYDnJ4LVjYtmRLm1rU2XXwpjzpsleG6Nxszk98d0+KOoce1dRibGpq9az1n8vIor9o2Wbo7l8zdtbYWGQ6FcpJLRFe95yvoCAICBa58T5LDuRB8KeRrMt+w33xx6vBaPtKy2VVz7+d2LX9iPky0hoUQunKwIDeaNYZNVGVkLdsxRGUjiQHNGy3nPhEgfVK5bbmz60umhuk3w7Tt+TfKCdcljZD1j1Ps7vD6HRcsejovDVhJtYZFc32XSN7OUcfvVljPWtHmvKCCjnz069H8iVreUwQBAEBVWuf4Wm8yT+Jqg5ftRO15J+xb4r9yuVEOvL31dfFlP1O/mOVnR+GjzHbn9/Z4/siSLcVJTOs/SF09S6mY60UJsQPlSjxiercB0HnVdk2c6XN6kd9yd2dGqlXyXrS+S/yRTDMPkqJWwwt2nuNgOHSSeAA4rRGLk9EX2Vk141TtseiRZOHaqWbINRUvLuIhDWgdF3A367BTI4i/Mzj7+VVvO/6oJLv1f00MmfVTTEeBUTtPO7k3DuDG+1fXiR7Wao8qspP1oRfhqv3ZAtK9FJqFw5QiSN2TZGggE+S4HxXdH9VGtplXxOn2ZtarOTUd0lxT/Y1uC4rJSzsnhNnNOY4Ob8prug/14LCE3B6ol5uJDKpdU1x+T7S7sVwyLFKOK73MjfsTAstfxDYG4PlHuVlKKth8zzjGybdm5MmkuctY7zQfqppvpE/fH+RafRI9r+X2LX/AJVle5H5/ciOn2ikdByPJSPfynKX5TZy2Ni1tkDyitN1Kr00Ze7E2tbnSmrElppw169SIqOdAWZo9q5gqKWGd80rXSMDiG7FgTzXapdeNGUVLV7zjM3lHkUZE6oxjonp1/c2B1U030ifvj/Is/RI9r+RFfKnK9yPz+5PIY9loaOAA7hZSzmpS50m+0hmsTTD3Kz3PAff3jM/NsPHzjw7+a8a+7mLmriX2w9kelz6W1eovm+zw7SnAC51gC5zjwuS5xPeSSVX8T0B82uOr3JfIz8bwOakc1lQzYLmhzSMwRxFxltDcR+IWc65Q4oi4efRlxcqnro9P53M3egelzqKTk5CXU7z4Q8hx+W3o5x962UW8x6PgV22tkLLh0lftr5932LtikDgHNIIIBBGYIIuCCrI87aaej4nZD4UFp78ZVP7T/Y1VV34kv51Hp+xP7Cvw/dnbV/8Z03nu/lvSn8SP86jHbv9hZ4L6ovtWp5kEAQBAEAQEd07/wDE+2y/Vn99lNwPxvgRsr8MhmDAyPbCDYuNgT61S8o9hztuWRSuO6Xd3ljsjaca63VZ1b139xZdFSMgYGNyHEneXc5POtmPj141ahH/AGYW2zunzpGUpJqCAIAgCAonXPi/LV4gabtp2bJ/aSWc/wBWwOwrpNk08ypzf5iuy56y07CAq1IoQFyajMN2YJ6oi3KPbG3zYxckfafb7K57bFutkYLqWvmWGJHSLZHdY+HRw1zjCRsSeGQNzZPlgdtj9o8y5CyyuVklB8OJ6lyfyLLcVRs4x3fDq+xZGrCLZwyK4ttGR3ZyrgPYrDGWlaOR5QTUs+enVovkSpbymCAIAgKq1z/C03mSfxNUDL9qP87DteSfsW+K/crlRTry99XXxZT9Tv5jlZ0fho8x25/f2eP7Iki3FSfN2KOJnmJ3mWQnrLzdU8uL8Wet4aSogl7q+hONTUTTUVDj4zY2gdTn+F/C1ScReszm+Vcmqq49Wr+hbKnnEBARXWbG04ZMXfJMZb53KtGXYSO1achLo2XGwZSWfDTr1Xw0KOVYemF6atHk4XBf/wCo7BPIArLH16NfzrPMtvRSz7NO76Ik63lQVlrp/wAJ/n/8Sh5fBHX8kvat8F+5WKhHal/6EfF1L+yarSj8OPgeWbW/vbf/AEzeLaVxptLMebRUzpnZu8WNvlSEGw6hvPQFrtsUI6k7Z2DLMvVUeHFvsRQVXUulkdLI4ve8lznHiT/e5VTbe9nqFNMKYKuC0SLJ1Y4DFG0VtQ9m274JrnN8FnlkX8Y8OjrU3HrS9dnH8oc+22Xo9SfNXF6Pe+zwX1JjpFRU1ZA6CWWPna7abdj+Dhn/AGLqRZGM46MocG7JxLlZCL71o967CiMQo3QyvhfbaYSDskEHmII3gix7VVyjo9Gem498b642R4PtLE1VaUZ+4Jnc5hJ7zH7SO0cyl41v5Gclyk2Xp/8A1Vr/ANff7lnqaceUFp58ZVP7T/Y1VV34kv51Hp+xP7Cvw/dnbV/8Z03nu/luSn8SP86jHbv9hZ4L6ovtWp5kEAQBAEAQGq0ppuUpJQN4btj7BDvYCpGLLm3RZpvjrW0Vc11jcGxGYI510OmpVInujWkjZgIKi3KWsCd0g6eG10cfUqTMwubq0tYvq7Cxx8jXc+JnVkc8HhQHlY+Mb7kt807yOhczfHJxfXpfOj7r6vAuanTd6tnqvtXX4nSk0oidlIHRn0h3jP1LCnblE91icX5mVmzLY746M29PWMf4j2u6iPYrWvIqt3wkmQZ1Th7SaPdbjAwcbxNlNTy1EnixsLusjc0dJNh2rOqDsmoLrMZy5q1Pl6sqXSyPlkN3yPc9x+s5xcfWV2cIKEVFdRTyerbZ5LM+HLWkkAC5OQHOTuCxnNQi5S4LefYpyeiLrwurdBRxUcXvbWMs4jxnPPhPN+F3EnJeP7V29blWy6P1Yt/HT9jt8PZkKopz3sjOl0Rc2INF3F+y0DeS4ZDvsomytXOSOn2bNVylJ8EtS4cFoeQp4oBnycbW35yBme03XZQjzYpHBZVzvuna/wAzbM1ZGgIAgCAq3XPGdumfbLZkF+m7Tb1qDlrfFnZ8k5rS2PXuf1K2UQ7EvfV18WU/U7+Y5WdH4aPMduf39nj+yJItxUlEawMIdTV0mXgSkysPAhxu4dYcSLc1udVd8OZN956VsLMjkYkV1x3P9vkYOi+Ovoqhs7BtCxa9u7aYbXF+BuAR1LGuxwlqiTtPAjm0Ot7nxT7GW/h2nlDK0EziI8WzAtI6L+KewlWEcit9ZwV+w82qWnM171vMmo0xoWAk1kRt5Dts9gbcr6761+ZGmGyc2b0VUvLT6lbafaaisAgpwWwg7TnOyL3DdlwaN+ee7dZQ771PcuB12xNiPFl013tdSXV/kh1PA6R7Y2NLnOIa1o3lxNgFHSb3I6Ky2NcHOb0S4n0Po/h3ualhp9/JsAJHF29x7SSreEebFRPKMzIeRfO3tf8Ao2CyIxWWun/Cf5//ABKHl8EdfyS9q3wX7lYqEdqX/oP8XUv7JqtKPw4+B5Ztb+9t/wDTN4tpXFH6yMdNTWOY0+9QExt5i4H3x3eLdTQq3Inzp9yPRtgYHo+MpyXrT3/DqRGqWjklJEUT5CMyI2ucQOchoWlJvgXNt9VS1skl4vQyf+hVP0Sf9zJ+VOjfuvyI/p+J+pH/AOl9x/0Kp+iT/uZPyp0b91+R99PxP1I//SOkuEVDGlz6aZjQLkuieABzkkWC+8yS6vkZQzcaT5sbItvsaMaGVzHNewlrmkOaRvDgbgrHVrejdZCNkXGS1T3H0Hoxi4q6WOoGRcLOHNI3J46rjuIVtXPnxTPKs/EeLkSqfVw8OoqbWhQmPEXvI8GVrXtPDJoa4dd2+sKBkx0s8TueTmQrMJQ64tr56kcwqvdTzxzszdG8OAPGxzB6CLjtWqMubJSLfLx45FMqpcGv9Fy0GsShkaC6UxOtm2RjsujaaCD3qwjk1vr0PPruT+dW9FHnLtT/AIzL/Teg+lt7n/lX30ivtNP9Fzv0mP03oPpbO5/5U9Ir7R/Rc79Jm5w+ujnjEsLw9jr2cL52JB39IK2xkpLVFfdTOmbhYtGuoyF9NYQHDhcWOaAqjHMONPO6I7r3Yedh3fh2Lo8e7pYKRUWw5ktDAW41kqwHS50do6i727g8ZuA+t5Q9fWq3IwFL1q+PYS6slx3SJBVYZBVN5WF4BPymZgn6zefuK5XP2PC1t6c2X84l5i7QlWtOMSOV+FSwm7m5D5Tcx38O1cvk7Pvxnq1u7UXlOXVctE9/YzzhxKZvizPHRtEjuK1152RX7M35/cyli0y4xRDNY+lMsoFGZdpoIfILNHhfIabDp2reavReSVWRbW8q96p7o7l8X+xy22XTXJVVLf1/YgS7MowgJHoRhnKz8q4eBFn1yfJ7t/cuS5W7T9Gxegg/Wnu8F1+fAutiYnS3dJLhH6lhryk7M2GjGCmepbVSD3qG/J3+XMci8fVba3X1Lqti4bhDpZdfAg7RzVVS6Ie1Lj3Ls8X9CfLoDmwgCAIAgNXpHgcdZAYZd29rhva8bnDv9awsrU1oyXhZtmHara/iu1dhUeLavqyEnYjFQzg6Ii9ulhzB6r9agTx5x7zusXlFh2r13zX3/dFoaB07o8PgZIwscA67XAgj3x28FTaU1BJnG7YshZm2Sg9U+teBIFtKw1mP4HFWRGKdtxva4ZOY7naVhOuM1oyVh5luJZ0lT3/XxKsxrVtVREmC1SzhskNfbpa427iVBnjTXDedricpcaxaW6xfmiNT4FUsNn0sw/yn277WWlwkuKfkXENoYs1rGyPmjzjwmd3i00ruqJ59gXzmy7H5GbzcZcbI+aNxh2gtbMfgOSHlTHYHdm71LbGiyT4Ffkbfwql7XOfYv5oWZohoRFRe+OPLT28ciwaDvDG8Ovf1blMqoUN/FnH7U21bm+ovVh2dviStbylCAgutLAZqqOF9OzlDEZNpoI2rPDMwDvtsbt+ajZNcpJc06Lk7n04tk1a9Oclv8CtodFqxztkUct/rMLR6TrBQ+in2HYT2vhRXOdi89foXhozROgo4IZLbbI2tdY3G0BnYqyqi4wSZ5xnXRvyJ2R4N6nvjEz2U8r4ml8gjcWNbmS/ZOyAOuy+ybSbRqx4xlbFTei1Wr7EUT+itbxo5u1hVZ0Nnus9KW2MBLRWIs3Vdgb6ankfNGY5ZH7nCxDGCzfWXHtUzGrcYtvizjuUOdDJviq3rGK+b4k1UkoAgPKrp2yxuieLte0tcDzOFj7V8a1WhnXN1zU48U9ShZtEaxrnNFLK4AkAhhsQDa46CqvoZrckel17awpRTlYk+wsHVVS1EDZ4aiB8TbtewvBAJILXgX6mqXjRlFNSRyvKO7HvnCymSb00enyJJpTo3FXRcnJdrmklj272k7+sGwuOgcwW6ytWLRlVs/aNuFZz4cHxXaVdiOretjJ5NrJ28CxwBt0tfa3YSoUsaxd52dHKXDmvX1i+9a/Q1cmh9c3fRydgB9hWvobPd+hNW2sF//qvmdP0Urfoc3oFOhs90y/rGD+qjkaJVv0OX0U6Kz3T5/WcH9VFxaB0j4sPhjlYWPbt3a7Ii8jiL9hVhTFxgkzgdr2wtzJzg9U/sb9bStCAIDUaSYKKmOwykbmx3taegqRjXumWvUabqukXeVnUQOjcWPaWuabEHeF0EJqa1jwKtpp6M81kfD3o6ySJ23E8sPQd/WNxHWtc6oTWklqZRm4vVEow7TcjKoj2vrR5Htacj3hV1uzU/YfwZLhlv8yOmk2NUTaWSeJnKSgWYxjXNcXnIFwAtsjeTzDnsqiXJ2q+1KyGnetxYQ2rOuPqy17mUTPK5z3OebucSXE77k5rtqaoU1xrgtEloilsnKcnKXFnRbTAyMOoXzysghbtySODWjpPPzADMnmBWuyyNcXKXBGUYuT0Rd2B6DSQRNi2mC2bjcklx3m1v7Fl5ZtHCy9oZUrrWknwXHRdSOuxcujGpVcE39yQUejMTfhCZTzHIeiM+8rZjbEpqfOn6z+Rrt2nZPdHd9TesaAAALACwAyAA4AK6K5vV6s5QBAEAQBAEAQBAEAQBAEAQBAEAQBAEAQBAEAQBAEAQBAEAQBAEAQBAEAQBAEAQBAR/F6OCqldTvPJzsaHtPyjEflDymh1wRwI4XF5VNtlK563o0W1xs3PiQvFsDmpz4bbs4Pbm3t5j0FW9OVXat3HsIFlM4cfM1ikmoIAvgPOWBrvHY13nAH2r6m0DEfg0B3wt7MvYslZLtBmYLE2kkMtM0RvLdnattENJzA2r23cFruirlzZ8DKM3B6oleFx1tWbmeRkfF/ig+aG22vYq6541HCKb8/MkwVtnF7iaYbh7IGbLAedznG7nHnceKq7LHY9WTYQUVojLWBmEAQBAEAQBAEAQBAEAQBAEAQBAEAQBAEAQBAEAQBAEAQBAEAQBAEAQBAEAQBAEAQEf0x0a92RtMchgqYSXwTNJBa4jNpIz2XcezqUnGyOilo1rF8V2muyHOW7iVrNrDxOheaaugjkcMrysLS4c7XsOy5vSAreOz8a9c+qTREd9kN0kaDFNOHSvDmUkEPOGbef+rZHY1TacPo1o5NkeyalwWhzT6VsPjxub5pDh67LN0PqNZmN0ipz8sjra77gseikDbYG01jrUrXSgb3bDgwdBe4Bt+i91HushSvXf3NkKpy4Ik9LoRMfhJGMHRdx7sh61CltGC9lNm6OJJ8WSDDdEoIrOcDM7nk3djRl33UK3Ntnu4LuJMMaEe83wChkg5QBAEAQBAEAQBAEAQBAEAQBAEAQBAEAQBAEAQBAEAQBAEAQBAEAQBAEAQBAEAQBAEAQBAYeKYXDUs5OohZKzme0Gx5wd4PSFnXZOt6wejMZRUtzITX6oaJ5vE+aDoa8Ob/rBd61Yw2tfH2tH/O40PFgzDZqZgv4VZMR0NYPWQVse2bPdXzMfRI9pu8K1Y4fCQTE6ocOM7i4drBZh7QVGs2lkT3a6eBsjjwiTCGFrGhrGhrRkGtAAA5gBuUFtvezelpwO6+AIAgCAIAgCAIAgCAIAgCAIAgCAIAgCAIAgCAIAgCAIAgCAIAgCAIAgCAIAgCAIAgCAIAgCAIAgCAIAgCAIAgCAIAgCAIAgCAIAgCAIAgCAIAgCAIAgCAIAgCAIAgCAIAgCAIAgCAIAgCAIAgCAIAgCAIAgCAIAgCAIAgCAIAgCAIAgCAIAgCAIAgCAIAgCAIAgCAIAgCAIAgCAIAgCAIAgCAIAgCAIAgCAIAgP/9k="/>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 name="Subtitle 3"/>
          <p:cNvSpPr>
            <a:spLocks noGrp="1"/>
          </p:cNvSpPr>
          <p:nvPr>
            <p:ph type="subTitle" idx="1"/>
          </p:nvPr>
        </p:nvSpPr>
        <p:spPr/>
        <p:txBody>
          <a:bodyPr/>
          <a:lstStyle/>
          <a:p>
            <a:r>
              <a:rPr lang="ru-RU" altLang="en-US" dirty="0" smtClean="0"/>
              <a:t>Семинар ЗАО АСПО</a:t>
            </a:r>
            <a:endParaRPr lang="en-US" altLang="en-US" dirty="0"/>
          </a:p>
        </p:txBody>
      </p:sp>
      <p:sp>
        <p:nvSpPr>
          <p:cNvPr id="6" name="Rectangle 12"/>
          <p:cNvSpPr>
            <a:spLocks noChangeArrowheads="1"/>
          </p:cNvSpPr>
          <p:nvPr/>
        </p:nvSpPr>
        <p:spPr bwMode="auto">
          <a:xfrm>
            <a:off x="2231740" y="5949280"/>
            <a:ext cx="471652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a:solidFill>
                  <a:schemeClr val="accent2"/>
                </a:solidFill>
                <a:latin typeface="Arial" charset="0"/>
              </a:defRPr>
            </a:lvl1pPr>
            <a:lvl2pPr marL="742950" indent="-285750">
              <a:defRPr sz="2000">
                <a:solidFill>
                  <a:schemeClr val="accent2"/>
                </a:solidFill>
                <a:latin typeface="Arial" charset="0"/>
              </a:defRPr>
            </a:lvl2pPr>
            <a:lvl3pPr marL="1143000" indent="-228600">
              <a:defRPr sz="2000">
                <a:solidFill>
                  <a:schemeClr val="accent2"/>
                </a:solidFill>
                <a:latin typeface="Arial" charset="0"/>
              </a:defRPr>
            </a:lvl3pPr>
            <a:lvl4pPr marL="1600200" indent="-228600">
              <a:defRPr sz="2000">
                <a:solidFill>
                  <a:schemeClr val="accent2"/>
                </a:solidFill>
                <a:latin typeface="Arial" charset="0"/>
              </a:defRPr>
            </a:lvl4pPr>
            <a:lvl5pPr marL="2057400" indent="-228600">
              <a:defRPr sz="2000">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9pPr>
          </a:lstStyle>
          <a:p>
            <a:pPr algn="ctr">
              <a:buClrTx/>
              <a:buFontTx/>
              <a:buNone/>
            </a:pPr>
            <a:r>
              <a:rPr lang="fr-FR" altLang="en-US" b="1" u="sng" dirty="0" smtClean="0">
                <a:solidFill>
                  <a:srgbClr val="0BA4E2"/>
                </a:solidFill>
                <a:latin typeface="Trebuchet MS" panose="020B0603020202020204" pitchFamily="34" charset="0"/>
              </a:rPr>
              <a:t>Olivier Baudouin</a:t>
            </a:r>
            <a:r>
              <a:rPr lang="fr-FR" altLang="en-US" b="1" dirty="0" smtClean="0">
                <a:solidFill>
                  <a:srgbClr val="0BA4E2"/>
                </a:solidFill>
                <a:latin typeface="Trebuchet MS" panose="020B0603020202020204" pitchFamily="34" charset="0"/>
              </a:rPr>
              <a:t>, Joëlle Torta</a:t>
            </a:r>
            <a:r>
              <a:rPr lang="ru-RU" altLang="en-US" b="1" dirty="0" smtClean="0">
                <a:solidFill>
                  <a:srgbClr val="0BA4E2"/>
                </a:solidFill>
                <a:latin typeface="Trebuchet MS" panose="020B0603020202020204" pitchFamily="34" charset="0"/>
              </a:rPr>
              <a:t/>
            </a:r>
            <a:br>
              <a:rPr lang="ru-RU" altLang="en-US" b="1" dirty="0" smtClean="0">
                <a:solidFill>
                  <a:srgbClr val="0BA4E2"/>
                </a:solidFill>
                <a:latin typeface="Trebuchet MS" panose="020B0603020202020204" pitchFamily="34" charset="0"/>
              </a:rPr>
            </a:br>
            <a:r>
              <a:rPr lang="ru-RU" altLang="en-US" b="1" dirty="0" smtClean="0">
                <a:solidFill>
                  <a:srgbClr val="0BA4E2"/>
                </a:solidFill>
                <a:latin typeface="Trebuchet MS" panose="020B0603020202020204" pitchFamily="34" charset="0"/>
              </a:rPr>
              <a:t>27 ноября </a:t>
            </a:r>
            <a:r>
              <a:rPr lang="fr-FR" altLang="en-US" b="1" dirty="0" smtClean="0">
                <a:solidFill>
                  <a:srgbClr val="0BA4E2"/>
                </a:solidFill>
                <a:latin typeface="Trebuchet MS" panose="020B0603020202020204" pitchFamily="34" charset="0"/>
              </a:rPr>
              <a:t>2013</a:t>
            </a:r>
            <a:endParaRPr lang="fr-FR" altLang="en-US" b="1" dirty="0">
              <a:solidFill>
                <a:srgbClr val="0BA4E2"/>
              </a:solidFill>
              <a:latin typeface="Trebuchet MS" panose="020B0603020202020204" pitchFamily="34" charset="0"/>
            </a:endParaRPr>
          </a:p>
        </p:txBody>
      </p:sp>
      <p:pic>
        <p:nvPicPr>
          <p:cNvPr id="648194" name="Рисунок 2" descr="Логотип АСПО"/>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504" y="5886058"/>
            <a:ext cx="1340148" cy="7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39446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857250"/>
            <a:ext cx="9003323" cy="1693068"/>
            <a:chOff x="0" y="654"/>
            <a:chExt cx="6144" cy="1185"/>
          </a:xfrm>
        </p:grpSpPr>
        <p:sp>
          <p:nvSpPr>
            <p:cNvPr id="3081" name="Text Box 4"/>
            <p:cNvSpPr txBox="1">
              <a:spLocks noChangeArrowheads="1"/>
            </p:cNvSpPr>
            <p:nvPr/>
          </p:nvSpPr>
          <p:spPr bwMode="auto">
            <a:xfrm>
              <a:off x="0" y="654"/>
              <a:ext cx="6144" cy="1185"/>
            </a:xfrm>
            <a:prstGeom prst="rect">
              <a:avLst/>
            </a:prstGeom>
            <a:noFill/>
            <a:ln w="9525">
              <a:noFill/>
              <a:miter lim="800000"/>
              <a:headEnd/>
              <a:tailEnd/>
            </a:ln>
          </p:spPr>
          <p:txBody>
            <a:bodyPr>
              <a:spAutoFit/>
            </a:bodyPr>
            <a:lstStyle/>
            <a:p>
              <a:pPr marL="342055" indent="-342055">
                <a:spcBef>
                  <a:spcPct val="40000"/>
                </a:spcBef>
                <a:buClr>
                  <a:srgbClr val="3333FF"/>
                </a:buClr>
                <a:buBlip>
                  <a:blip r:embed="rId4"/>
                </a:buBlip>
              </a:pPr>
              <a:r>
                <a:rPr lang="ru-RU" sz="2200" b="1" u="sng" dirty="0" smtClean="0">
                  <a:solidFill>
                    <a:srgbClr val="D21700"/>
                  </a:solidFill>
                  <a:latin typeface="Trebuchet MS" pitchFamily="34" charset="0"/>
                </a:rPr>
                <a:t>Свойства чистых веществ</a:t>
              </a:r>
              <a:r>
                <a:rPr lang="en-US" sz="2200" b="1" dirty="0" smtClean="0">
                  <a:solidFill>
                    <a:srgbClr val="D21700"/>
                  </a:solidFill>
                  <a:latin typeface="Trebuchet MS" pitchFamily="34" charset="0"/>
                </a:rPr>
                <a:t>:</a:t>
              </a:r>
            </a:p>
            <a:p>
              <a:pPr marL="776872" lvl="1" indent="-260890">
                <a:spcBef>
                  <a:spcPts val="600"/>
                </a:spcBef>
                <a:buClr>
                  <a:srgbClr val="0BA4E2"/>
                </a:buClr>
                <a:buFont typeface="Wingdings" pitchFamily="2" charset="2"/>
                <a:buChar char="Ø"/>
              </a:pPr>
              <a:r>
                <a:rPr lang="ru-RU" sz="2000" b="1" dirty="0" smtClean="0">
                  <a:solidFill>
                    <a:srgbClr val="0BA4E2"/>
                  </a:solidFill>
                  <a:latin typeface="Trebuchet MS" pitchFamily="34" charset="0"/>
                </a:rPr>
                <a:t>Поставляется с самым последним публичным релизом</a:t>
              </a:r>
              <a:r>
                <a:rPr lang="en-US" sz="2000" b="1" dirty="0" smtClean="0">
                  <a:solidFill>
                    <a:srgbClr val="0BA4E2"/>
                  </a:solidFill>
                  <a:latin typeface="Trebuchet MS" pitchFamily="34" charset="0"/>
                </a:rPr>
                <a:t> DIPPR</a:t>
              </a:r>
              <a:r>
                <a:rPr lang="en-US" sz="2000" b="1" baseline="30000" dirty="0" smtClean="0">
                  <a:solidFill>
                    <a:srgbClr val="0BA4E2"/>
                  </a:solidFill>
                  <a:latin typeface="Trebuchet MS" pitchFamily="34" charset="0"/>
                </a:rPr>
                <a:t>®</a:t>
              </a:r>
              <a:endParaRPr lang="en-US" sz="1600" dirty="0" smtClean="0">
                <a:solidFill>
                  <a:srgbClr val="0BA4E2"/>
                </a:solidFill>
                <a:latin typeface="Trebuchet MS" pitchFamily="34" charset="0"/>
              </a:endParaRPr>
            </a:p>
            <a:p>
              <a:pPr marL="776872" lvl="1" indent="-260890">
                <a:spcBef>
                  <a:spcPts val="600"/>
                </a:spcBef>
                <a:buClr>
                  <a:srgbClr val="0BA4E2"/>
                </a:buClr>
                <a:buFont typeface="Wingdings" pitchFamily="2" charset="2"/>
                <a:buChar char="Ø"/>
              </a:pPr>
              <a:r>
                <a:rPr lang="ru-RU" sz="2000" b="1" dirty="0" smtClean="0">
                  <a:solidFill>
                    <a:srgbClr val="0BA4E2"/>
                  </a:solidFill>
                  <a:latin typeface="Trebuchet MS" pitchFamily="34" charset="0"/>
                </a:rPr>
                <a:t>Предыдущие выпуски также поставляются</a:t>
              </a:r>
              <a:endParaRPr lang="en-US" sz="2000" b="1" dirty="0" smtClean="0">
                <a:solidFill>
                  <a:srgbClr val="0BA4E2"/>
                </a:solidFill>
                <a:latin typeface="Trebuchet MS" pitchFamily="34" charset="0"/>
              </a:endParaRPr>
            </a:p>
            <a:p>
              <a:pPr marL="901700" lvl="2">
                <a:buClr>
                  <a:srgbClr val="0BA4E2"/>
                </a:buClr>
                <a:buFont typeface="Wingdings" pitchFamily="2" charset="2"/>
                <a:buChar char="ü"/>
              </a:pPr>
              <a:r>
                <a:rPr lang="ru-RU" sz="1600" dirty="0" smtClean="0">
                  <a:solidFill>
                    <a:srgbClr val="0BA4E2"/>
                  </a:solidFill>
                  <a:latin typeface="Trebuchet MS" pitchFamily="34" charset="0"/>
                </a:rPr>
                <a:t>Для сравнения</a:t>
              </a:r>
              <a:endParaRPr lang="en-US" sz="1600" dirty="0" smtClean="0">
                <a:solidFill>
                  <a:srgbClr val="0BA4E2"/>
                </a:solidFill>
                <a:latin typeface="Trebuchet MS" pitchFamily="34" charset="0"/>
              </a:endParaRPr>
            </a:p>
            <a:p>
              <a:pPr marL="901700" lvl="2">
                <a:buClr>
                  <a:srgbClr val="0BA4E2"/>
                </a:buClr>
                <a:buFont typeface="Wingdings" pitchFamily="2" charset="2"/>
                <a:buChar char="ü"/>
              </a:pPr>
              <a:r>
                <a:rPr lang="ru-RU" sz="1600" dirty="0" smtClean="0">
                  <a:solidFill>
                    <a:srgbClr val="0BA4E2"/>
                  </a:solidFill>
                  <a:latin typeface="Trebuchet MS" pitchFamily="34" charset="0"/>
                </a:rPr>
                <a:t>Для совместимости с расчетами, сделанными ранее</a:t>
              </a:r>
              <a:endParaRPr lang="en-US" sz="1600" dirty="0" smtClean="0">
                <a:solidFill>
                  <a:srgbClr val="0BA4E2"/>
                </a:solidFill>
                <a:latin typeface="Trebuchet MS" pitchFamily="34" charset="0"/>
              </a:endParaRPr>
            </a:p>
          </p:txBody>
        </p:sp>
        <p:graphicFrame>
          <p:nvGraphicFramePr>
            <p:cNvPr id="3074" name="Object 5"/>
            <p:cNvGraphicFramePr>
              <a:graphicFrameLocks noChangeAspect="1"/>
            </p:cNvGraphicFramePr>
            <p:nvPr/>
          </p:nvGraphicFramePr>
          <p:xfrm>
            <a:off x="5086" y="1158"/>
            <a:ext cx="1058" cy="394"/>
          </p:xfrm>
          <a:graphic>
            <a:graphicData uri="http://schemas.openxmlformats.org/presentationml/2006/ole">
              <p:oleObj spid="_x0000_s472670" name="Image bitmap" r:id="rId5" imgW="2381582" imgH="885949" progId="PBrush">
                <p:embed/>
              </p:oleObj>
            </a:graphicData>
          </a:graphic>
        </p:graphicFrame>
      </p:grpSp>
      <p:sp>
        <p:nvSpPr>
          <p:cNvPr id="3080" name="Text Box 8"/>
          <p:cNvSpPr txBox="1">
            <a:spLocks noChangeArrowheads="1"/>
          </p:cNvSpPr>
          <p:nvPr/>
        </p:nvSpPr>
        <p:spPr bwMode="auto">
          <a:xfrm>
            <a:off x="492369" y="2528900"/>
            <a:ext cx="8651631" cy="2554545"/>
          </a:xfrm>
          <a:prstGeom prst="rect">
            <a:avLst/>
          </a:prstGeom>
          <a:noFill/>
          <a:ln w="9525">
            <a:noFill/>
            <a:miter lim="800000"/>
            <a:headEnd/>
            <a:tailEnd/>
          </a:ln>
        </p:spPr>
        <p:txBody>
          <a:bodyPr wrap="square">
            <a:spAutoFit/>
          </a:bodyPr>
          <a:lstStyle/>
          <a:p>
            <a:pPr marL="256542" indent="-256542">
              <a:spcBef>
                <a:spcPts val="600"/>
              </a:spcBef>
              <a:buClr>
                <a:srgbClr val="0BA4E2"/>
              </a:buClr>
              <a:buFont typeface="Wingdings" pitchFamily="2" charset="2"/>
              <a:buChar char="Ø"/>
            </a:pPr>
            <a:r>
              <a:rPr lang="ru-RU" sz="2000" b="1" dirty="0" smtClean="0">
                <a:solidFill>
                  <a:srgbClr val="0BA4E2"/>
                </a:solidFill>
                <a:latin typeface="Trebuchet MS" pitchFamily="34" charset="0"/>
              </a:rPr>
              <a:t>Все свойства индивидуальных веществ можно посмотреть</a:t>
            </a:r>
            <a:r>
              <a:rPr lang="en-US" sz="2000" b="1" dirty="0" smtClean="0">
                <a:solidFill>
                  <a:srgbClr val="0BA4E2"/>
                </a:solidFill>
                <a:latin typeface="Trebuchet MS" pitchFamily="34" charset="0"/>
              </a:rPr>
              <a:t>,</a:t>
            </a:r>
            <a:r>
              <a:rPr lang="ru-RU" sz="2000" b="1" dirty="0" smtClean="0">
                <a:solidFill>
                  <a:srgbClr val="0BA4E2"/>
                </a:solidFill>
                <a:latin typeface="Trebuchet MS" pitchFamily="34" charset="0"/>
              </a:rPr>
              <a:t> изменить,</a:t>
            </a:r>
            <a:r>
              <a:rPr lang="en-US" sz="2000" b="1" dirty="0" smtClean="0">
                <a:solidFill>
                  <a:srgbClr val="0BA4E2"/>
                </a:solidFill>
                <a:latin typeface="Trebuchet MS" pitchFamily="34" charset="0"/>
              </a:rPr>
              <a:t> </a:t>
            </a:r>
            <a:r>
              <a:rPr lang="ru-RU" sz="2000" b="1" dirty="0" smtClean="0">
                <a:solidFill>
                  <a:srgbClr val="0BA4E2"/>
                </a:solidFill>
                <a:latin typeface="Trebuchet MS" pitchFamily="34" charset="0"/>
              </a:rPr>
              <a:t>отобразить на графике</a:t>
            </a:r>
            <a:r>
              <a:rPr lang="en-US" sz="2000" b="1" dirty="0" smtClean="0">
                <a:solidFill>
                  <a:srgbClr val="0BA4E2"/>
                </a:solidFill>
                <a:latin typeface="Trebuchet MS" pitchFamily="34" charset="0"/>
              </a:rPr>
              <a:t>…</a:t>
            </a:r>
          </a:p>
          <a:p>
            <a:pPr marL="256542" indent="-256542">
              <a:spcBef>
                <a:spcPts val="600"/>
              </a:spcBef>
              <a:buClr>
                <a:srgbClr val="0BA4E2"/>
              </a:buClr>
              <a:buFont typeface="Wingdings" pitchFamily="2" charset="2"/>
              <a:buChar char="Ø"/>
            </a:pPr>
            <a:r>
              <a:rPr lang="ru-RU" sz="2000" b="1" dirty="0" smtClean="0">
                <a:solidFill>
                  <a:srgbClr val="0BA4E2"/>
                </a:solidFill>
                <a:latin typeface="Trebuchet MS" pitchFamily="34" charset="0"/>
              </a:rPr>
              <a:t>Свойства индивидуальных веществ можно предсказать (по молекулярной структуре)</a:t>
            </a:r>
            <a:endParaRPr lang="en-US" sz="2000" b="1" dirty="0" smtClean="0">
              <a:solidFill>
                <a:srgbClr val="0BA4E2"/>
              </a:solidFill>
              <a:latin typeface="Trebuchet MS" pitchFamily="34" charset="0"/>
            </a:endParaRPr>
          </a:p>
          <a:p>
            <a:pPr marL="256542" indent="-256542">
              <a:spcBef>
                <a:spcPts val="600"/>
              </a:spcBef>
              <a:buClr>
                <a:srgbClr val="0BA4E2"/>
              </a:buClr>
              <a:buFont typeface="Wingdings" pitchFamily="2" charset="2"/>
              <a:buChar char="Ø"/>
            </a:pPr>
            <a:r>
              <a:rPr lang="ru-RU" sz="2000" b="1" dirty="0" smtClean="0">
                <a:solidFill>
                  <a:srgbClr val="0BA4E2"/>
                </a:solidFill>
                <a:latin typeface="Trebuchet MS" pitchFamily="34" charset="0"/>
              </a:rPr>
              <a:t>Регрессия свойств по экспериментальным данным</a:t>
            </a:r>
            <a:endParaRPr lang="en-US" sz="2000" b="1" dirty="0" smtClean="0">
              <a:solidFill>
                <a:srgbClr val="0BA4E2"/>
              </a:solidFill>
              <a:latin typeface="Trebuchet MS" pitchFamily="34" charset="0"/>
            </a:endParaRPr>
          </a:p>
          <a:p>
            <a:pPr marL="256542" indent="-256542">
              <a:spcBef>
                <a:spcPts val="600"/>
              </a:spcBef>
              <a:buClr>
                <a:srgbClr val="0BA4E2"/>
              </a:buClr>
              <a:buFont typeface="Wingdings" pitchFamily="2" charset="2"/>
              <a:buChar char="Ø"/>
            </a:pPr>
            <a:r>
              <a:rPr lang="ru-RU" sz="2000" b="1" dirty="0" smtClean="0">
                <a:solidFill>
                  <a:srgbClr val="0BA4E2"/>
                </a:solidFill>
                <a:latin typeface="Trebuchet MS" pitchFamily="34" charset="0"/>
              </a:rPr>
              <a:t>Расчет свойств нефтяных фракций</a:t>
            </a:r>
            <a:endParaRPr lang="en-US" sz="2000" b="1" dirty="0" smtClean="0">
              <a:solidFill>
                <a:srgbClr val="0BA4E2"/>
              </a:solidFill>
              <a:latin typeface="Trebuchet MS" pitchFamily="34" charset="0"/>
            </a:endParaRPr>
          </a:p>
          <a:p>
            <a:pPr marL="256542" indent="-256542">
              <a:spcBef>
                <a:spcPts val="600"/>
              </a:spcBef>
              <a:buClr>
                <a:srgbClr val="0BA4E2"/>
              </a:buClr>
              <a:buFont typeface="Wingdings" pitchFamily="2" charset="2"/>
              <a:buChar char="Ø"/>
            </a:pPr>
            <a:endParaRPr lang="en-US" sz="2000" b="1" dirty="0" smtClean="0">
              <a:solidFill>
                <a:srgbClr val="0BA4E2"/>
              </a:solidFill>
              <a:latin typeface="Trebuchet MS" pitchFamily="34" charset="0"/>
            </a:endParaRPr>
          </a:p>
        </p:txBody>
      </p:sp>
      <p:grpSp>
        <p:nvGrpSpPr>
          <p:cNvPr id="15" name="Groupe 14"/>
          <p:cNvGrpSpPr/>
          <p:nvPr/>
        </p:nvGrpSpPr>
        <p:grpSpPr>
          <a:xfrm>
            <a:off x="0" y="4653136"/>
            <a:ext cx="8986392" cy="1530849"/>
            <a:chOff x="0" y="4653136"/>
            <a:chExt cx="8986392" cy="1530849"/>
          </a:xfrm>
        </p:grpSpPr>
        <p:grpSp>
          <p:nvGrpSpPr>
            <p:cNvPr id="10" name="Group 8"/>
            <p:cNvGrpSpPr>
              <a:grpSpLocks/>
            </p:cNvGrpSpPr>
            <p:nvPr/>
          </p:nvGrpSpPr>
          <p:grpSpPr bwMode="auto">
            <a:xfrm>
              <a:off x="7128284" y="4653136"/>
              <a:ext cx="1858108" cy="1265873"/>
              <a:chOff x="2415" y="1886"/>
              <a:chExt cx="1268" cy="886"/>
            </a:xfrm>
          </p:grpSpPr>
          <p:pic>
            <p:nvPicPr>
              <p:cNvPr id="11"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96" y="2056"/>
                <a:ext cx="1187" cy="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15" y="1886"/>
                <a:ext cx="932" cy="3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645129" name="Text Box 9"/>
            <p:cNvSpPr txBox="1">
              <a:spLocks noChangeArrowheads="1"/>
            </p:cNvSpPr>
            <p:nvPr/>
          </p:nvSpPr>
          <p:spPr bwMode="auto">
            <a:xfrm>
              <a:off x="0" y="4653136"/>
              <a:ext cx="7128284" cy="1530849"/>
            </a:xfrm>
            <a:prstGeom prst="rect">
              <a:avLst/>
            </a:prstGeom>
            <a:noFill/>
            <a:ln w="9525">
              <a:noFill/>
              <a:miter lim="800000"/>
              <a:headEnd/>
              <a:tailEnd/>
            </a:ln>
          </p:spPr>
          <p:txBody>
            <a:bodyPr wrap="square" lIns="83485" tIns="41742" rIns="83485" bIns="41742">
              <a:spAutoFit/>
            </a:bodyPr>
            <a:lstStyle/>
            <a:p>
              <a:pPr marL="342055" indent="-342055">
                <a:spcBef>
                  <a:spcPct val="40000"/>
                </a:spcBef>
                <a:buBlip>
                  <a:blip r:embed="rId4"/>
                </a:buBlip>
              </a:pPr>
              <a:r>
                <a:rPr lang="ru-RU" sz="2200" b="1" u="sng" dirty="0" smtClean="0">
                  <a:solidFill>
                    <a:srgbClr val="D21700"/>
                  </a:solidFill>
                  <a:latin typeface="Trebuchet MS" pitchFamily="34" charset="0"/>
                </a:rPr>
                <a:t>Параметры бинарного взаимодействия </a:t>
              </a:r>
              <a:r>
                <a:rPr lang="en-US" sz="2200" b="1" u="sng" dirty="0" smtClean="0">
                  <a:solidFill>
                    <a:srgbClr val="D21700"/>
                  </a:solidFill>
                  <a:latin typeface="Trebuchet MS" pitchFamily="34" charset="0"/>
                </a:rPr>
                <a:t>(BIPs)</a:t>
              </a:r>
              <a:r>
                <a:rPr lang="en-US" sz="2200" b="1" dirty="0" smtClean="0">
                  <a:solidFill>
                    <a:srgbClr val="D21700"/>
                  </a:solidFill>
                  <a:latin typeface="Trebuchet MS" pitchFamily="34" charset="0"/>
                </a:rPr>
                <a:t>:</a:t>
              </a:r>
              <a:endParaRPr lang="en-US" sz="2200" b="1" dirty="0">
                <a:solidFill>
                  <a:srgbClr val="D21700"/>
                </a:solidFill>
                <a:latin typeface="Trebuchet MS" pitchFamily="34" charset="0"/>
              </a:endParaRPr>
            </a:p>
            <a:p>
              <a:pPr marL="776872" lvl="1" indent="-260890">
                <a:lnSpc>
                  <a:spcPct val="110000"/>
                </a:lnSpc>
                <a:spcBef>
                  <a:spcPct val="15000"/>
                </a:spcBef>
                <a:buClr>
                  <a:srgbClr val="0BA4E2"/>
                </a:buClr>
                <a:buFont typeface="Wingdings" pitchFamily="2" charset="2"/>
                <a:buChar char="Ø"/>
              </a:pPr>
              <a:r>
                <a:rPr lang="ru-RU" sz="2000" b="1" dirty="0" smtClean="0">
                  <a:solidFill>
                    <a:srgbClr val="0BA4E2"/>
                  </a:solidFill>
                  <a:latin typeface="Trebuchet MS" pitchFamily="34" charset="0"/>
                </a:rPr>
                <a:t>Когда требуется </a:t>
              </a:r>
              <a:r>
                <a:rPr lang="en-US" sz="2000" b="1" dirty="0" smtClean="0">
                  <a:solidFill>
                    <a:srgbClr val="0BA4E2"/>
                  </a:solidFill>
                  <a:latin typeface="Trebuchet MS" pitchFamily="34" charset="0"/>
                </a:rPr>
                <a:t>(NRTL</a:t>
              </a:r>
              <a:r>
                <a:rPr lang="en-US" sz="2000" b="1" dirty="0">
                  <a:solidFill>
                    <a:srgbClr val="0BA4E2"/>
                  </a:solidFill>
                  <a:latin typeface="Trebuchet MS" pitchFamily="34" charset="0"/>
                </a:rPr>
                <a:t>, </a:t>
              </a:r>
              <a:r>
                <a:rPr lang="en-US" sz="2000" b="1" dirty="0" smtClean="0">
                  <a:solidFill>
                    <a:srgbClr val="0BA4E2"/>
                  </a:solidFill>
                  <a:latin typeface="Trebuchet MS" pitchFamily="34" charset="0"/>
                </a:rPr>
                <a:t>RKS…), </a:t>
              </a:r>
              <a:r>
                <a:rPr lang="ru-RU" sz="2000" b="1" dirty="0" smtClean="0">
                  <a:solidFill>
                    <a:srgbClr val="0BA4E2"/>
                  </a:solidFill>
                  <a:latin typeface="Trebuchet MS" pitchFamily="34" charset="0"/>
                </a:rPr>
                <a:t>поставляются для ряда систем</a:t>
              </a:r>
              <a:endParaRPr lang="en-US" sz="2000" b="1" dirty="0" smtClean="0">
                <a:solidFill>
                  <a:srgbClr val="0BA4E2"/>
                </a:solidFill>
                <a:latin typeface="Trebuchet MS" pitchFamily="34" charset="0"/>
              </a:endParaRPr>
            </a:p>
            <a:p>
              <a:pPr marL="776872" lvl="1" indent="-260890">
                <a:lnSpc>
                  <a:spcPct val="110000"/>
                </a:lnSpc>
                <a:spcBef>
                  <a:spcPct val="15000"/>
                </a:spcBef>
                <a:buClr>
                  <a:srgbClr val="0BA4E2"/>
                </a:buClr>
                <a:buFont typeface="Wingdings" pitchFamily="2" charset="2"/>
                <a:buChar char="Ø"/>
              </a:pPr>
              <a:r>
                <a:rPr lang="en-US" sz="2000" b="1" dirty="0" smtClean="0">
                  <a:solidFill>
                    <a:srgbClr val="0BA4E2"/>
                  </a:solidFill>
                  <a:latin typeface="Trebuchet MS" pitchFamily="34" charset="0"/>
                </a:rPr>
                <a:t>Link with Data Preparation Package (</a:t>
              </a:r>
              <a:r>
                <a:rPr lang="en-US" sz="2000" b="1" dirty="0" err="1" smtClean="0">
                  <a:solidFill>
                    <a:srgbClr val="0BA4E2"/>
                  </a:solidFill>
                  <a:latin typeface="Trebuchet MS" pitchFamily="34" charset="0"/>
                </a:rPr>
                <a:t>Dechema</a:t>
              </a:r>
              <a:r>
                <a:rPr lang="en-US" sz="2000" b="1" dirty="0" smtClean="0">
                  <a:solidFill>
                    <a:srgbClr val="0BA4E2"/>
                  </a:solidFill>
                  <a:latin typeface="Trebuchet MS" pitchFamily="34" charset="0"/>
                </a:rPr>
                <a:t>)</a:t>
              </a:r>
              <a:endParaRPr lang="en-US" sz="2000" b="1" dirty="0">
                <a:solidFill>
                  <a:srgbClr val="0BA4E2"/>
                </a:solidFill>
                <a:latin typeface="Trebuchet MS" pitchFamily="34" charset="0"/>
              </a:endParaRPr>
            </a:p>
          </p:txBody>
        </p:sp>
      </p:grpSp>
      <p:sp>
        <p:nvSpPr>
          <p:cNvPr id="16" name="Text Box 2"/>
          <p:cNvSpPr txBox="1">
            <a:spLocks noChangeArrowheads="1"/>
          </p:cNvSpPr>
          <p:nvPr/>
        </p:nvSpPr>
        <p:spPr bwMode="auto">
          <a:xfrm>
            <a:off x="359532" y="-52426"/>
            <a:ext cx="846094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a:solidFill>
                  <a:schemeClr val="bg1"/>
                </a:solidFill>
                <a:latin typeface="Trebuchet MS" pitchFamily="34" charset="0"/>
              </a:rPr>
              <a:t>БД</a:t>
            </a:r>
            <a:r>
              <a:rPr lang="en-US" sz="3200" dirty="0">
                <a:solidFill>
                  <a:schemeClr val="bg1"/>
                </a:solidFill>
                <a:latin typeface="Trebuchet MS" pitchFamily="34" charset="0"/>
              </a:rPr>
              <a:t>: </a:t>
            </a:r>
            <a:r>
              <a:rPr lang="ru-RU" sz="3200" dirty="0">
                <a:solidFill>
                  <a:schemeClr val="bg1"/>
                </a:solidFill>
                <a:latin typeface="Trebuchet MS" pitchFamily="34" charset="0"/>
              </a:rPr>
              <a:t>Свойства индивидуальных веществ</a:t>
            </a:r>
            <a:r>
              <a:rPr lang="en-US" sz="3200" dirty="0">
                <a:solidFill>
                  <a:schemeClr val="bg1"/>
                </a:solidFill>
                <a:latin typeface="Trebuchet MS" pitchFamily="34" charset="0"/>
              </a:rPr>
              <a:t> &amp; </a:t>
            </a:r>
            <a:r>
              <a:rPr lang="ru-RU" sz="3200" dirty="0">
                <a:solidFill>
                  <a:schemeClr val="bg1"/>
                </a:solidFill>
                <a:latin typeface="Trebuchet MS" pitchFamily="34" charset="0"/>
              </a:rPr>
              <a:t>параметры бинарного взаимодействия</a:t>
            </a:r>
            <a:endParaRPr lang="fr-FR" sz="3200" dirty="0">
              <a:solidFill>
                <a:schemeClr val="bg1"/>
              </a:solidFill>
              <a:latin typeface="Trebuchet MS" pitchFamily="34" charset="0"/>
            </a:endParaRPr>
          </a:p>
        </p:txBody>
      </p:sp>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Text Box 2"/>
          <p:cNvSpPr txBox="1">
            <a:spLocks noChangeArrowheads="1"/>
          </p:cNvSpPr>
          <p:nvPr/>
        </p:nvSpPr>
        <p:spPr bwMode="auto">
          <a:xfrm>
            <a:off x="914400" y="0"/>
            <a:ext cx="6470650" cy="965200"/>
          </a:xfrm>
          <a:prstGeom prst="rect">
            <a:avLst/>
          </a:prstGeom>
          <a:noFill/>
          <a:ln w="9525">
            <a:noFill/>
            <a:miter lim="800000"/>
            <a:headEnd/>
            <a:tailEnd/>
          </a:ln>
        </p:spPr>
        <p:txBody>
          <a:bodyPr lIns="83485" tIns="41742" rIns="83485" bIns="41742">
            <a:spAutoFit/>
          </a:bodyPr>
          <a:lstStyle/>
          <a:p>
            <a:r>
              <a:rPr lang="en-US" altLang="en-US" sz="2900" b="1">
                <a:solidFill>
                  <a:schemeClr val="bg1"/>
                </a:solidFill>
                <a:latin typeface="Calibri" pitchFamily="34" charset="0"/>
              </a:rPr>
              <a:t>CAPE-OPEN </a:t>
            </a:r>
            <a:r>
              <a:rPr lang="ru-RU" altLang="en-US" sz="2900" b="1">
                <a:solidFill>
                  <a:schemeClr val="bg1"/>
                </a:solidFill>
                <a:latin typeface="Calibri" pitchFamily="34" charset="0"/>
              </a:rPr>
              <a:t>совместимая</a:t>
            </a:r>
            <a:r>
              <a:rPr lang="en-US" altLang="en-US" sz="2900" b="1">
                <a:solidFill>
                  <a:schemeClr val="bg1"/>
                </a:solidFill>
                <a:latin typeface="Calibri" pitchFamily="34" charset="0"/>
              </a:rPr>
              <a:t> </a:t>
            </a:r>
            <a:r>
              <a:rPr lang="ru-RU" altLang="en-US" sz="2900" b="1">
                <a:solidFill>
                  <a:schemeClr val="bg1"/>
                </a:solidFill>
                <a:latin typeface="Calibri" pitchFamily="34" charset="0"/>
              </a:rPr>
              <a:t>среда моделирования</a:t>
            </a:r>
            <a:endParaRPr lang="en-US" altLang="en-US" sz="2900" b="1">
              <a:solidFill>
                <a:schemeClr val="bg1"/>
              </a:solidFill>
              <a:latin typeface="Times" pitchFamily="18" charset="0"/>
            </a:endParaRPr>
          </a:p>
        </p:txBody>
      </p:sp>
      <p:sp>
        <p:nvSpPr>
          <p:cNvPr id="1229827" name="Rectangle 3"/>
          <p:cNvSpPr>
            <a:spLocks noChangeArrowheads="1"/>
          </p:cNvSpPr>
          <p:nvPr/>
        </p:nvSpPr>
        <p:spPr bwMode="auto">
          <a:xfrm>
            <a:off x="282575" y="1089025"/>
            <a:ext cx="8861425" cy="892175"/>
          </a:xfrm>
          <a:prstGeom prst="rect">
            <a:avLst/>
          </a:prstGeom>
          <a:noFill/>
          <a:ln>
            <a:noFill/>
          </a:ln>
          <a:effectLst/>
          <a:extLst>
            <a:ext uri="{909E8E84-426E-40DD-AFC4-6F175D3DCCD1}"/>
            <a:ext uri="{91240B29-F687-4F45-9708-019B960494DF}"/>
            <a:ext uri="{AF507438-7753-43E0-B8FC-AC1667EBCBE1}"/>
          </a:extLst>
        </p:spPr>
        <p:txBody>
          <a:bodyPr lIns="84064" tIns="42033" rIns="84064" bIns="42033"/>
          <a:lstStyle/>
          <a:p>
            <a:pPr marL="457200" indent="-457200" defTabSz="762000">
              <a:lnSpc>
                <a:spcPct val="105000"/>
              </a:lnSpc>
              <a:spcBef>
                <a:spcPct val="35000"/>
              </a:spcBef>
              <a:buClr>
                <a:srgbClr val="3333FF"/>
              </a:buClr>
              <a:buFontTx/>
              <a:buBlip>
                <a:blip r:embed="rId3"/>
              </a:buBlip>
            </a:pPr>
            <a:r>
              <a:rPr lang="ru-RU" altLang="en-US" sz="2400">
                <a:solidFill>
                  <a:srgbClr val="0BA4E2"/>
                </a:solidFill>
                <a:latin typeface="Trebuchet MS" pitchFamily="34" charset="0"/>
              </a:rPr>
              <a:t>Не требуется программирования интерфейса</a:t>
            </a:r>
            <a:endParaRPr lang="en-US" altLang="en-US" sz="2400">
              <a:solidFill>
                <a:srgbClr val="0BA4E2"/>
              </a:solidFill>
              <a:latin typeface="Trebuchet MS" pitchFamily="34" charset="0"/>
            </a:endParaRPr>
          </a:p>
          <a:p>
            <a:pPr marL="457200" indent="-457200" defTabSz="762000">
              <a:lnSpc>
                <a:spcPct val="105000"/>
              </a:lnSpc>
              <a:spcBef>
                <a:spcPct val="35000"/>
              </a:spcBef>
              <a:buClr>
                <a:srgbClr val="3333FF"/>
              </a:buClr>
              <a:buFontTx/>
              <a:buBlip>
                <a:blip r:embed="rId3"/>
              </a:buBlip>
            </a:pPr>
            <a:r>
              <a:rPr lang="ru-RU" altLang="en-US" sz="2400">
                <a:solidFill>
                  <a:srgbClr val="0BA4E2"/>
                </a:solidFill>
                <a:latin typeface="Trebuchet MS" pitchFamily="34" charset="0"/>
              </a:rPr>
              <a:t>Возможность использования «любимых» пакетов «Термо»</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и моделей различных элементов схемы</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в</a:t>
            </a:r>
            <a:r>
              <a:rPr lang="en-US" altLang="en-US" sz="2400">
                <a:solidFill>
                  <a:srgbClr val="0BA4E2"/>
                </a:solidFill>
                <a:latin typeface="Trebuchet MS" pitchFamily="34" charset="0"/>
              </a:rPr>
              <a:t> ProSimPlus </a:t>
            </a:r>
            <a:r>
              <a:rPr lang="ru-RU" altLang="en-US" sz="2400">
                <a:solidFill>
                  <a:srgbClr val="0BA4E2"/>
                </a:solidFill>
                <a:latin typeface="Trebuchet MS" pitchFamily="34" charset="0"/>
              </a:rPr>
              <a:t>без необходимости программирования</a:t>
            </a:r>
            <a:endParaRPr lang="en-US" altLang="en-US" sz="2400">
              <a:solidFill>
                <a:srgbClr val="0BA4E2"/>
              </a:solidFill>
              <a:latin typeface="Trebuchet MS" pitchFamily="34" charset="0"/>
            </a:endParaRPr>
          </a:p>
          <a:p>
            <a:pPr marL="457200" indent="-457200" defTabSz="762000">
              <a:lnSpc>
                <a:spcPct val="105000"/>
              </a:lnSpc>
              <a:spcBef>
                <a:spcPct val="35000"/>
              </a:spcBef>
              <a:buClr>
                <a:srgbClr val="3333FF"/>
              </a:buClr>
              <a:buFont typeface="Wingdings" pitchFamily="2" charset="2"/>
              <a:buBlip>
                <a:blip r:embed="rId4"/>
              </a:buBlip>
            </a:pPr>
            <a:endParaRPr lang="en-US" altLang="en-US" sz="2600">
              <a:solidFill>
                <a:srgbClr val="3333FF"/>
              </a:solidFill>
              <a:latin typeface="Trebuchet MS" pitchFamily="34" charset="0"/>
            </a:endParaRPr>
          </a:p>
        </p:txBody>
      </p:sp>
      <p:sp>
        <p:nvSpPr>
          <p:cNvPr id="804867" name="Rectangle 4"/>
          <p:cNvSpPr>
            <a:spLocks noChangeArrowheads="1"/>
          </p:cNvSpPr>
          <p:nvPr/>
        </p:nvSpPr>
        <p:spPr bwMode="auto">
          <a:xfrm>
            <a:off x="282575" y="3321050"/>
            <a:ext cx="8861425" cy="892175"/>
          </a:xfrm>
          <a:prstGeom prst="rect">
            <a:avLst/>
          </a:prstGeom>
          <a:noFill/>
          <a:ln w="9525">
            <a:noFill/>
            <a:miter lim="800000"/>
            <a:headEnd/>
            <a:tailEnd/>
          </a:ln>
        </p:spPr>
        <p:txBody>
          <a:bodyPr lIns="84064" tIns="42033" rIns="84064" bIns="42033"/>
          <a:lstStyle/>
          <a:p>
            <a:pPr marL="457200" indent="-457200" defTabSz="762000">
              <a:lnSpc>
                <a:spcPct val="105000"/>
              </a:lnSpc>
              <a:spcBef>
                <a:spcPct val="35000"/>
              </a:spcBef>
              <a:buClr>
                <a:srgbClr val="3333FF"/>
              </a:buClr>
              <a:buFontTx/>
              <a:buBlip>
                <a:blip r:embed="rId3"/>
              </a:buBlip>
            </a:pPr>
            <a:r>
              <a:rPr lang="ru-RU" altLang="en-US" sz="2400">
                <a:solidFill>
                  <a:srgbClr val="0BA4E2"/>
                </a:solidFill>
                <a:latin typeface="Trebuchet MS" pitchFamily="34" charset="0"/>
              </a:rPr>
              <a:t>Компания </a:t>
            </a:r>
            <a:r>
              <a:rPr lang="en-US" altLang="en-US" sz="2400">
                <a:solidFill>
                  <a:srgbClr val="0BA4E2"/>
                </a:solidFill>
                <a:latin typeface="Trebuchet MS" pitchFamily="34" charset="0"/>
              </a:rPr>
              <a:t>ProSim </a:t>
            </a:r>
            <a:r>
              <a:rPr lang="ru-RU" altLang="en-US" sz="2400">
                <a:solidFill>
                  <a:srgbClr val="0BA4E2"/>
                </a:solidFill>
                <a:latin typeface="Trebuchet MS" pitchFamily="34" charset="0"/>
              </a:rPr>
              <a:t>была одним из первых</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участ</a:t>
            </a:r>
            <a:r>
              <a:rPr lang="en-US" altLang="en-US" sz="2400">
                <a:solidFill>
                  <a:srgbClr val="0BA4E2"/>
                </a:solidFill>
                <a:latin typeface="Trebuchet MS" pitchFamily="34" charset="0"/>
              </a:rPr>
              <a:t>н</a:t>
            </a:r>
            <a:r>
              <a:rPr lang="ru-RU" altLang="en-US" sz="2400">
                <a:solidFill>
                  <a:srgbClr val="0BA4E2"/>
                </a:solidFill>
                <a:latin typeface="Trebuchet MS" pitchFamily="34" charset="0"/>
              </a:rPr>
              <a:t>иков инициативы</a:t>
            </a:r>
            <a:r>
              <a:rPr lang="en-US" altLang="en-US" sz="2400">
                <a:solidFill>
                  <a:srgbClr val="0BA4E2"/>
                </a:solidFill>
                <a:latin typeface="Trebuchet MS" pitchFamily="34" charset="0"/>
              </a:rPr>
              <a:t> CAPE-OPEN</a:t>
            </a:r>
          </a:p>
          <a:p>
            <a:pPr marL="457200" indent="-457200" defTabSz="762000">
              <a:lnSpc>
                <a:spcPct val="105000"/>
              </a:lnSpc>
              <a:spcBef>
                <a:spcPct val="35000"/>
              </a:spcBef>
              <a:buClr>
                <a:srgbClr val="3333FF"/>
              </a:buClr>
              <a:buFontTx/>
              <a:buBlip>
                <a:blip r:embed="rId3"/>
              </a:buBlip>
            </a:pPr>
            <a:r>
              <a:rPr lang="en-US" altLang="en-US" sz="2400">
                <a:solidFill>
                  <a:srgbClr val="0BA4E2"/>
                </a:solidFill>
                <a:latin typeface="Trebuchet MS" pitchFamily="34" charset="0"/>
              </a:rPr>
              <a:t>ProSim –</a:t>
            </a:r>
            <a:r>
              <a:rPr lang="ru-RU" altLang="en-US" sz="2400">
                <a:solidFill>
                  <a:srgbClr val="0BA4E2"/>
                </a:solidFill>
                <a:latin typeface="Trebuchet MS" pitchFamily="34" charset="0"/>
              </a:rPr>
              <a:t> единственный разработчик ПО,</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реализ</a:t>
            </a:r>
            <a:r>
              <a:rPr lang="en-US" altLang="en-US" sz="2400">
                <a:solidFill>
                  <a:srgbClr val="0BA4E2"/>
                </a:solidFill>
                <a:latin typeface="Trebuchet MS" pitchFamily="34" charset="0"/>
              </a:rPr>
              <a:t>у</a:t>
            </a:r>
            <a:r>
              <a:rPr lang="ru-RU" altLang="en-US" sz="2400">
                <a:solidFill>
                  <a:srgbClr val="0BA4E2"/>
                </a:solidFill>
                <a:latin typeface="Trebuchet MS" pitchFamily="34" charset="0"/>
              </a:rPr>
              <a:t>ющий </a:t>
            </a:r>
            <a:r>
              <a:rPr lang="en-US" altLang="en-US" sz="2400">
                <a:solidFill>
                  <a:srgbClr val="0BA4E2"/>
                </a:solidFill>
                <a:latin typeface="Trebuchet MS" pitchFamily="34" charset="0"/>
              </a:rPr>
              <a:t>CAPE-OPEN</a:t>
            </a:r>
            <a:r>
              <a:rPr lang="ru-RU" altLang="en-US" sz="2400">
                <a:solidFill>
                  <a:srgbClr val="0BA4E2"/>
                </a:solidFill>
                <a:latin typeface="Trebuchet MS" pitchFamily="34" charset="0"/>
              </a:rPr>
              <a:t> интерфейсы:</a:t>
            </a:r>
            <a:endParaRPr lang="en-US" altLang="en-US" sz="2400">
              <a:solidFill>
                <a:srgbClr val="0BA4E2"/>
              </a:solidFill>
              <a:latin typeface="Trebuchet MS" pitchFamily="34" charset="0"/>
            </a:endParaRPr>
          </a:p>
          <a:p>
            <a:pPr marL="936625" lvl="1" indent="-457200" defTabSz="762000">
              <a:lnSpc>
                <a:spcPct val="105000"/>
              </a:lnSpc>
              <a:spcBef>
                <a:spcPct val="5000"/>
              </a:spcBef>
              <a:buClr>
                <a:srgbClr val="D21700"/>
              </a:buClr>
              <a:buFont typeface="Wingdings" pitchFamily="2" charset="2"/>
              <a:buChar char="§"/>
            </a:pPr>
            <a:r>
              <a:rPr lang="en-US" altLang="en-US" sz="2400">
                <a:solidFill>
                  <a:srgbClr val="0BA4E2"/>
                </a:solidFill>
                <a:latin typeface="Trebuchet MS" pitchFamily="34" charset="0"/>
              </a:rPr>
              <a:t>Unit Operation "Socket"</a:t>
            </a:r>
          </a:p>
          <a:p>
            <a:pPr marL="936625" lvl="1" indent="-457200" defTabSz="762000">
              <a:lnSpc>
                <a:spcPct val="105000"/>
              </a:lnSpc>
              <a:spcBef>
                <a:spcPct val="5000"/>
              </a:spcBef>
              <a:buClr>
                <a:srgbClr val="D21700"/>
              </a:buClr>
              <a:buFont typeface="Wingdings" pitchFamily="2" charset="2"/>
              <a:buChar char="§"/>
            </a:pPr>
            <a:r>
              <a:rPr lang="en-US" altLang="en-US" sz="2400">
                <a:solidFill>
                  <a:srgbClr val="0BA4E2"/>
                </a:solidFill>
                <a:latin typeface="Trebuchet MS" pitchFamily="34" charset="0"/>
              </a:rPr>
              <a:t>Thermodynamic Plug (1.0 and 1.1)</a:t>
            </a:r>
          </a:p>
          <a:p>
            <a:pPr marL="936625" lvl="1" indent="-457200" defTabSz="762000">
              <a:lnSpc>
                <a:spcPct val="105000"/>
              </a:lnSpc>
              <a:spcBef>
                <a:spcPct val="5000"/>
              </a:spcBef>
              <a:buClr>
                <a:srgbClr val="D21700"/>
              </a:buClr>
              <a:buFont typeface="Wingdings" pitchFamily="2" charset="2"/>
              <a:buChar char="§"/>
            </a:pPr>
            <a:r>
              <a:rPr lang="en-US" altLang="en-US" sz="2400">
                <a:solidFill>
                  <a:srgbClr val="0BA4E2"/>
                </a:solidFill>
                <a:latin typeface="Trebuchet MS" pitchFamily="34" charset="0"/>
              </a:rPr>
              <a:t>Thermodynamic Socket (1.0 and 1.1)</a:t>
            </a:r>
          </a:p>
        </p:txBody>
      </p:sp>
      <p:sp>
        <p:nvSpPr>
          <p:cNvPr id="804868" name="Rectangle 5"/>
          <p:cNvSpPr>
            <a:spLocks noChangeArrowheads="1"/>
          </p:cNvSpPr>
          <p:nvPr/>
        </p:nvSpPr>
        <p:spPr bwMode="auto">
          <a:xfrm>
            <a:off x="0" y="2781300"/>
            <a:ext cx="9144000" cy="617538"/>
          </a:xfrm>
          <a:prstGeom prst="rect">
            <a:avLst/>
          </a:prstGeom>
          <a:noFill/>
          <a:ln w="9525">
            <a:noFill/>
            <a:miter lim="800000"/>
            <a:headEnd/>
            <a:tailEnd/>
          </a:ln>
        </p:spPr>
        <p:txBody>
          <a:bodyPr lIns="84064" tIns="42033" rIns="84064" bIns="42033"/>
          <a:lstStyle/>
          <a:p>
            <a:pPr marL="342900" indent="-342900" defTabSz="762000">
              <a:buClr>
                <a:schemeClr val="tx2"/>
              </a:buClr>
              <a:buFont typeface="Wingdings" pitchFamily="2" charset="2"/>
              <a:buChar char="ð"/>
            </a:pPr>
            <a:r>
              <a:rPr lang="ru-RU" altLang="en-US" sz="2600">
                <a:solidFill>
                  <a:srgbClr val="D21700"/>
                </a:solidFill>
                <a:latin typeface="Trebuchet MS" pitchFamily="34" charset="0"/>
              </a:rPr>
              <a:t>Открытая система</a:t>
            </a:r>
            <a:r>
              <a:rPr lang="en-US" altLang="en-US" sz="2600">
                <a:solidFill>
                  <a:srgbClr val="D21700"/>
                </a:solidFill>
                <a:latin typeface="Trebuchet MS" pitchFamily="34" charset="0"/>
              </a:rPr>
              <a:t> </a:t>
            </a:r>
            <a:r>
              <a:rPr lang="ru-RU" altLang="en-US" sz="2600">
                <a:solidFill>
                  <a:srgbClr val="D21700"/>
                </a:solidFill>
                <a:latin typeface="Trebuchet MS" pitchFamily="34" charset="0"/>
              </a:rPr>
              <a:t>ценит ваши прежние наработки</a:t>
            </a:r>
            <a:endParaRPr lang="en-US" altLang="en-US" sz="2600">
              <a:solidFill>
                <a:srgbClr val="D21700"/>
              </a:solidFill>
              <a:latin typeface="Trebuchet MS" pitchFamily="34" charset="0"/>
            </a:endParaRPr>
          </a:p>
        </p:txBody>
      </p:sp>
      <p:sp>
        <p:nvSpPr>
          <p:cNvPr id="804869"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Text Box 2"/>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rPr>
              <a:t>Численные методы</a:t>
            </a:r>
            <a:endParaRPr lang="en-US" altLang="en-US" sz="2900" b="1">
              <a:solidFill>
                <a:schemeClr val="bg1"/>
              </a:solidFill>
            </a:endParaRPr>
          </a:p>
        </p:txBody>
      </p:sp>
      <p:sp>
        <p:nvSpPr>
          <p:cNvPr id="1231888" name="Rectangle 16"/>
          <p:cNvSpPr>
            <a:spLocks noChangeArrowheads="1"/>
          </p:cNvSpPr>
          <p:nvPr/>
        </p:nvSpPr>
        <p:spPr bwMode="auto">
          <a:xfrm>
            <a:off x="0" y="1165225"/>
            <a:ext cx="4176713" cy="1271588"/>
          </a:xfrm>
          <a:prstGeom prst="rect">
            <a:avLst/>
          </a:prstGeom>
          <a:noFill/>
          <a:ln w="9525">
            <a:noFill/>
            <a:miter lim="800000"/>
            <a:headEnd/>
            <a:tailEnd/>
          </a:ln>
        </p:spPr>
        <p:txBody>
          <a:bodyPr lIns="84064" tIns="42033" rIns="84064" bIns="42033"/>
          <a:lstStyle/>
          <a:p>
            <a:pPr marL="342900" indent="-342900" defTabSz="762000">
              <a:spcBef>
                <a:spcPct val="50000"/>
              </a:spcBef>
              <a:buClr>
                <a:schemeClr val="tx2"/>
              </a:buClr>
              <a:buFont typeface="Wingdings" pitchFamily="2" charset="2"/>
              <a:buChar char="ð"/>
            </a:pPr>
            <a:r>
              <a:rPr lang="ru-RU" altLang="en-US" sz="2400">
                <a:solidFill>
                  <a:srgbClr val="D21700"/>
                </a:solidFill>
                <a:latin typeface="Trebuchet MS" pitchFamily="34" charset="0"/>
              </a:rPr>
              <a:t>Надежные результаты</a:t>
            </a:r>
            <a:endParaRPr lang="en-US" altLang="en-US" sz="2400">
              <a:solidFill>
                <a:srgbClr val="D21700"/>
              </a:solidFill>
              <a:latin typeface="Trebuchet MS" pitchFamily="34" charset="0"/>
            </a:endParaRPr>
          </a:p>
          <a:p>
            <a:pPr marL="342900" indent="-342900" defTabSz="762000">
              <a:spcBef>
                <a:spcPct val="50000"/>
              </a:spcBef>
              <a:buClr>
                <a:schemeClr val="tx2"/>
              </a:buClr>
              <a:buFont typeface="Wingdings" pitchFamily="2" charset="2"/>
              <a:buChar char="ð"/>
            </a:pPr>
            <a:r>
              <a:rPr lang="ru-RU" altLang="en-US" sz="2400">
                <a:solidFill>
                  <a:srgbClr val="D21700"/>
                </a:solidFill>
                <a:latin typeface="Trebuchet MS" pitchFamily="34" charset="0"/>
              </a:rPr>
              <a:t>Легкая сходимость</a:t>
            </a:r>
            <a:endParaRPr lang="en-US" altLang="en-US" sz="2400">
              <a:solidFill>
                <a:srgbClr val="D21700"/>
              </a:solidFill>
              <a:latin typeface="Trebuchet MS" pitchFamily="34" charset="0"/>
            </a:endParaRPr>
          </a:p>
        </p:txBody>
      </p:sp>
      <p:sp>
        <p:nvSpPr>
          <p:cNvPr id="17" name="Freeform 4"/>
          <p:cNvSpPr>
            <a:spLocks/>
          </p:cNvSpPr>
          <p:nvPr/>
        </p:nvSpPr>
        <p:spPr bwMode="gray">
          <a:xfrm>
            <a:off x="2987675" y="1773238"/>
            <a:ext cx="3173413" cy="1289050"/>
          </a:xfrm>
          <a:custGeom>
            <a:avLst/>
            <a:gdLst>
              <a:gd name="T0" fmla="*/ 236 w 473"/>
              <a:gd name="T1" fmla="*/ 132 h 198"/>
              <a:gd name="T2" fmla="*/ 358 w 473"/>
              <a:gd name="T3" fmla="*/ 198 h 198"/>
              <a:gd name="T4" fmla="*/ 473 w 473"/>
              <a:gd name="T5" fmla="*/ 132 h 198"/>
              <a:gd name="T6" fmla="*/ 236 w 473"/>
              <a:gd name="T7" fmla="*/ 0 h 198"/>
              <a:gd name="T8" fmla="*/ 0 w 473"/>
              <a:gd name="T9" fmla="*/ 132 h 198"/>
              <a:gd name="T10" fmla="*/ 115 w 473"/>
              <a:gd name="T11" fmla="*/ 198 h 198"/>
              <a:gd name="T12" fmla="*/ 236 w 473"/>
              <a:gd name="T13" fmla="*/ 132 h 198"/>
            </a:gdLst>
            <a:ahLst/>
            <a:cxnLst>
              <a:cxn ang="0">
                <a:pos x="T0" y="T1"/>
              </a:cxn>
              <a:cxn ang="0">
                <a:pos x="T2" y="T3"/>
              </a:cxn>
              <a:cxn ang="0">
                <a:pos x="T4" y="T5"/>
              </a:cxn>
              <a:cxn ang="0">
                <a:pos x="T6" y="T7"/>
              </a:cxn>
              <a:cxn ang="0">
                <a:pos x="T8" y="T9"/>
              </a:cxn>
              <a:cxn ang="0">
                <a:pos x="T10" y="T11"/>
              </a:cxn>
              <a:cxn ang="0">
                <a:pos x="T12" y="T13"/>
              </a:cxn>
            </a:cxnLst>
            <a:rect l="0" t="0" r="r" b="b"/>
            <a:pathLst>
              <a:path w="473" h="198">
                <a:moveTo>
                  <a:pt x="236" y="132"/>
                </a:moveTo>
                <a:cubicBezTo>
                  <a:pt x="287" y="132"/>
                  <a:pt x="332" y="158"/>
                  <a:pt x="358" y="198"/>
                </a:cubicBezTo>
                <a:cubicBezTo>
                  <a:pt x="473" y="132"/>
                  <a:pt x="473" y="132"/>
                  <a:pt x="473" y="132"/>
                </a:cubicBezTo>
                <a:cubicBezTo>
                  <a:pt x="424" y="53"/>
                  <a:pt x="336" y="0"/>
                  <a:pt x="236" y="0"/>
                </a:cubicBezTo>
                <a:cubicBezTo>
                  <a:pt x="137" y="0"/>
                  <a:pt x="49" y="53"/>
                  <a:pt x="0" y="132"/>
                </a:cubicBezTo>
                <a:cubicBezTo>
                  <a:pt x="115" y="198"/>
                  <a:pt x="115" y="198"/>
                  <a:pt x="115" y="198"/>
                </a:cubicBezTo>
                <a:cubicBezTo>
                  <a:pt x="141" y="158"/>
                  <a:pt x="186" y="132"/>
                  <a:pt x="236" y="132"/>
                </a:cubicBezTo>
                <a:close/>
              </a:path>
            </a:pathLst>
          </a:custGeom>
          <a:solidFill>
            <a:srgbClr val="4D0255"/>
          </a:solidFill>
          <a:ln w="12700">
            <a:solidFill>
              <a:srgbClr val="FFFFFF"/>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latin typeface="+mn-lt"/>
              <a:cs typeface="+mn-cs"/>
            </a:endParaRPr>
          </a:p>
        </p:txBody>
      </p:sp>
      <p:sp>
        <p:nvSpPr>
          <p:cNvPr id="806916" name="Text Box 5"/>
          <p:cNvSpPr txBox="1">
            <a:spLocks noChangeArrowheads="1"/>
          </p:cNvSpPr>
          <p:nvPr/>
        </p:nvSpPr>
        <p:spPr bwMode="gray">
          <a:xfrm>
            <a:off x="3617913" y="1982788"/>
            <a:ext cx="1895475" cy="641350"/>
          </a:xfrm>
          <a:prstGeom prst="rect">
            <a:avLst/>
          </a:prstGeom>
          <a:noFill/>
          <a:ln w="9525">
            <a:noFill/>
            <a:miter lim="800000"/>
            <a:headEnd/>
            <a:tailEnd/>
          </a:ln>
        </p:spPr>
        <p:txBody>
          <a:bodyPr>
            <a:spAutoFit/>
          </a:bodyPr>
          <a:lstStyle/>
          <a:p>
            <a:pPr algn="ctr"/>
            <a:r>
              <a:rPr lang="ru-RU" altLang="en-US" b="1">
                <a:solidFill>
                  <a:schemeClr val="bg1"/>
                </a:solidFill>
                <a:latin typeface="Calibri" pitchFamily="34" charset="0"/>
              </a:rPr>
              <a:t>Мо</a:t>
            </a:r>
            <a:r>
              <a:rPr lang="en-US" altLang="en-US" b="1">
                <a:solidFill>
                  <a:schemeClr val="bg1"/>
                </a:solidFill>
                <a:latin typeface="Calibri" pitchFamily="34" charset="0"/>
              </a:rPr>
              <a:t>д</a:t>
            </a:r>
            <a:r>
              <a:rPr lang="ru-RU" altLang="en-US" b="1">
                <a:solidFill>
                  <a:schemeClr val="bg1"/>
                </a:solidFill>
                <a:latin typeface="Calibri" pitchFamily="34" charset="0"/>
              </a:rPr>
              <a:t>ели элементов </a:t>
            </a:r>
            <a:endParaRPr lang="de-DE" altLang="en-US" b="1">
              <a:solidFill>
                <a:schemeClr val="bg1"/>
              </a:solidFill>
              <a:latin typeface="Calibri" pitchFamily="34" charset="0"/>
            </a:endParaRPr>
          </a:p>
        </p:txBody>
      </p:sp>
      <p:sp>
        <p:nvSpPr>
          <p:cNvPr id="19" name="Freeform 7"/>
          <p:cNvSpPr>
            <a:spLocks/>
          </p:cNvSpPr>
          <p:nvPr/>
        </p:nvSpPr>
        <p:spPr bwMode="gray">
          <a:xfrm>
            <a:off x="4627563" y="2743200"/>
            <a:ext cx="1803400" cy="2674938"/>
          </a:xfrm>
          <a:custGeom>
            <a:avLst/>
            <a:gdLst>
              <a:gd name="T0" fmla="*/ 137 w 269"/>
              <a:gd name="T1" fmla="*/ 132 h 410"/>
              <a:gd name="T2" fmla="*/ 0 w 269"/>
              <a:gd name="T3" fmla="*/ 278 h 410"/>
              <a:gd name="T4" fmla="*/ 0 w 269"/>
              <a:gd name="T5" fmla="*/ 410 h 410"/>
              <a:gd name="T6" fmla="*/ 269 w 269"/>
              <a:gd name="T7" fmla="*/ 132 h 410"/>
              <a:gd name="T8" fmla="*/ 236 w 269"/>
              <a:gd name="T9" fmla="*/ 0 h 410"/>
              <a:gd name="T10" fmla="*/ 122 w 269"/>
              <a:gd name="T11" fmla="*/ 66 h 410"/>
              <a:gd name="T12" fmla="*/ 137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7" y="132"/>
                </a:moveTo>
                <a:cubicBezTo>
                  <a:pt x="137" y="210"/>
                  <a:pt x="77" y="273"/>
                  <a:pt x="0" y="278"/>
                </a:cubicBezTo>
                <a:cubicBezTo>
                  <a:pt x="0" y="410"/>
                  <a:pt x="0" y="410"/>
                  <a:pt x="0" y="410"/>
                </a:cubicBezTo>
                <a:cubicBezTo>
                  <a:pt x="149" y="405"/>
                  <a:pt x="269" y="283"/>
                  <a:pt x="269" y="132"/>
                </a:cubicBezTo>
                <a:cubicBezTo>
                  <a:pt x="269" y="84"/>
                  <a:pt x="257" y="40"/>
                  <a:pt x="236" y="0"/>
                </a:cubicBezTo>
                <a:cubicBezTo>
                  <a:pt x="122" y="66"/>
                  <a:pt x="122" y="66"/>
                  <a:pt x="122" y="66"/>
                </a:cubicBezTo>
                <a:cubicBezTo>
                  <a:pt x="132" y="86"/>
                  <a:pt x="137" y="108"/>
                  <a:pt x="137" y="132"/>
                </a:cubicBezTo>
                <a:close/>
              </a:path>
            </a:pathLst>
          </a:custGeom>
          <a:solidFill>
            <a:srgbClr val="4D0255"/>
          </a:solidFill>
          <a:ln w="12700">
            <a:solidFill>
              <a:srgbClr val="FFFFFF"/>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latin typeface="+mn-lt"/>
              <a:cs typeface="+mn-cs"/>
            </a:endParaRPr>
          </a:p>
        </p:txBody>
      </p:sp>
      <p:sp>
        <p:nvSpPr>
          <p:cNvPr id="806918" name="Text Box 8"/>
          <p:cNvSpPr txBox="1">
            <a:spLocks noChangeArrowheads="1"/>
          </p:cNvSpPr>
          <p:nvPr/>
        </p:nvSpPr>
        <p:spPr bwMode="gray">
          <a:xfrm rot="-3770085">
            <a:off x="4945063" y="3816350"/>
            <a:ext cx="1689100" cy="641350"/>
          </a:xfrm>
          <a:prstGeom prst="rect">
            <a:avLst/>
          </a:prstGeom>
          <a:noFill/>
          <a:ln w="9525">
            <a:noFill/>
            <a:miter lim="800000"/>
            <a:headEnd/>
            <a:tailEnd/>
          </a:ln>
        </p:spPr>
        <p:txBody>
          <a:bodyPr>
            <a:spAutoFit/>
          </a:bodyPr>
          <a:lstStyle/>
          <a:p>
            <a:pPr algn="ctr"/>
            <a:r>
              <a:rPr lang="ru-RU" altLang="en-US" b="1">
                <a:solidFill>
                  <a:schemeClr val="bg1"/>
                </a:solidFill>
                <a:latin typeface="Calibri" pitchFamily="34" charset="0"/>
              </a:rPr>
              <a:t>Химические</a:t>
            </a:r>
            <a:r>
              <a:rPr lang="de-DE" altLang="en-US" b="1">
                <a:solidFill>
                  <a:schemeClr val="bg1"/>
                </a:solidFill>
                <a:latin typeface="Calibri" pitchFamily="34" charset="0"/>
              </a:rPr>
              <a:t> </a:t>
            </a:r>
            <a:r>
              <a:rPr lang="ru-RU" altLang="en-US" b="1">
                <a:solidFill>
                  <a:schemeClr val="bg1"/>
                </a:solidFill>
                <a:latin typeface="Calibri" pitchFamily="34" charset="0"/>
              </a:rPr>
              <a:t>реакции</a:t>
            </a:r>
            <a:endParaRPr lang="de-DE" altLang="en-US" b="1">
              <a:solidFill>
                <a:schemeClr val="bg1"/>
              </a:solidFill>
              <a:latin typeface="Calibri" pitchFamily="34" charset="0"/>
            </a:endParaRPr>
          </a:p>
        </p:txBody>
      </p:sp>
      <p:sp>
        <p:nvSpPr>
          <p:cNvPr id="21" name="Freeform 10"/>
          <p:cNvSpPr>
            <a:spLocks/>
          </p:cNvSpPr>
          <p:nvPr/>
        </p:nvSpPr>
        <p:spPr bwMode="gray">
          <a:xfrm>
            <a:off x="2711450" y="2743200"/>
            <a:ext cx="1803400" cy="2674938"/>
          </a:xfrm>
          <a:custGeom>
            <a:avLst/>
            <a:gdLst>
              <a:gd name="T0" fmla="*/ 131 w 269"/>
              <a:gd name="T1" fmla="*/ 132 h 410"/>
              <a:gd name="T2" fmla="*/ 147 w 269"/>
              <a:gd name="T3" fmla="*/ 66 h 410"/>
              <a:gd name="T4" fmla="*/ 33 w 269"/>
              <a:gd name="T5" fmla="*/ 0 h 410"/>
              <a:gd name="T6" fmla="*/ 0 w 269"/>
              <a:gd name="T7" fmla="*/ 132 h 410"/>
              <a:gd name="T8" fmla="*/ 269 w 269"/>
              <a:gd name="T9" fmla="*/ 410 h 410"/>
              <a:gd name="T10" fmla="*/ 269 w 269"/>
              <a:gd name="T11" fmla="*/ 278 h 410"/>
              <a:gd name="T12" fmla="*/ 131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1" y="132"/>
                </a:moveTo>
                <a:cubicBezTo>
                  <a:pt x="131" y="108"/>
                  <a:pt x="137" y="86"/>
                  <a:pt x="147" y="66"/>
                </a:cubicBezTo>
                <a:cubicBezTo>
                  <a:pt x="33" y="0"/>
                  <a:pt x="33" y="0"/>
                  <a:pt x="33" y="0"/>
                </a:cubicBezTo>
                <a:cubicBezTo>
                  <a:pt x="12" y="40"/>
                  <a:pt x="0" y="84"/>
                  <a:pt x="0" y="132"/>
                </a:cubicBezTo>
                <a:cubicBezTo>
                  <a:pt x="0" y="283"/>
                  <a:pt x="119" y="405"/>
                  <a:pt x="269" y="410"/>
                </a:cubicBezTo>
                <a:cubicBezTo>
                  <a:pt x="269" y="278"/>
                  <a:pt x="269" y="278"/>
                  <a:pt x="269" y="278"/>
                </a:cubicBezTo>
                <a:cubicBezTo>
                  <a:pt x="192" y="273"/>
                  <a:pt x="131" y="210"/>
                  <a:pt x="131" y="132"/>
                </a:cubicBezTo>
                <a:close/>
              </a:path>
            </a:pathLst>
          </a:custGeom>
          <a:solidFill>
            <a:srgbClr val="4D0255"/>
          </a:solidFill>
          <a:ln w="12700">
            <a:solidFill>
              <a:srgbClr val="FFFFFF"/>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latin typeface="+mn-lt"/>
              <a:cs typeface="+mn-cs"/>
            </a:endParaRPr>
          </a:p>
        </p:txBody>
      </p:sp>
      <p:sp>
        <p:nvSpPr>
          <p:cNvPr id="806920" name="Text Box 11"/>
          <p:cNvSpPr txBox="1">
            <a:spLocks noChangeArrowheads="1"/>
          </p:cNvSpPr>
          <p:nvPr/>
        </p:nvSpPr>
        <p:spPr bwMode="gray">
          <a:xfrm rot="14645137" flipV="1">
            <a:off x="2449512" y="3943351"/>
            <a:ext cx="1863725" cy="641350"/>
          </a:xfrm>
          <a:prstGeom prst="rect">
            <a:avLst/>
          </a:prstGeom>
          <a:noFill/>
          <a:ln w="9525">
            <a:noFill/>
            <a:miter lim="800000"/>
            <a:headEnd/>
            <a:tailEnd/>
          </a:ln>
        </p:spPr>
        <p:txBody>
          <a:bodyPr>
            <a:spAutoFit/>
          </a:bodyPr>
          <a:lstStyle/>
          <a:p>
            <a:pPr algn="ctr">
              <a:spcBef>
                <a:spcPct val="20000"/>
              </a:spcBef>
            </a:pPr>
            <a:r>
              <a:rPr lang="ru-RU" altLang="en-US" b="1">
                <a:solidFill>
                  <a:schemeClr val="bg1"/>
                </a:solidFill>
                <a:latin typeface="Calibri" pitchFamily="34" charset="0"/>
              </a:rPr>
              <a:t>Расчетные методы</a:t>
            </a:r>
            <a:endParaRPr lang="de-DE" altLang="en-US" b="1">
              <a:solidFill>
                <a:schemeClr val="bg1"/>
              </a:solidFill>
              <a:latin typeface="Calibri" pitchFamily="34" charset="0"/>
            </a:endParaRPr>
          </a:p>
        </p:txBody>
      </p:sp>
      <p:sp>
        <p:nvSpPr>
          <p:cNvPr id="23" name="Oval 15"/>
          <p:cNvSpPr>
            <a:spLocks noChangeArrowheads="1"/>
          </p:cNvSpPr>
          <p:nvPr>
            <p:custDataLst>
              <p:tags r:id="rId1"/>
            </p:custDataLst>
          </p:nvPr>
        </p:nvSpPr>
        <p:spPr bwMode="gray">
          <a:xfrm>
            <a:off x="3716338" y="2770188"/>
            <a:ext cx="1708150" cy="1660525"/>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a:lstStyle/>
          <a:p>
            <a:pPr marL="162331" indent="-162331" algn="ctr" defTabSz="731941" fontAlgn="auto">
              <a:spcBef>
                <a:spcPct val="20000"/>
              </a:spcBef>
              <a:spcAft>
                <a:spcPts val="0"/>
              </a:spcAft>
              <a:defRPr/>
            </a:pPr>
            <a:endParaRPr lang="de-DE" sz="1500" b="1">
              <a:solidFill>
                <a:srgbClr val="000000"/>
              </a:solidFill>
              <a:latin typeface="+mn-lt"/>
            </a:endParaRPr>
          </a:p>
        </p:txBody>
      </p:sp>
      <p:pic>
        <p:nvPicPr>
          <p:cNvPr id="806922" name="Picture 16"/>
          <p:cNvPicPr preferRelativeResize="0">
            <a:picLocks noChangeAspect="1" noChangeArrowheads="1"/>
          </p:cNvPicPr>
          <p:nvPr/>
        </p:nvPicPr>
        <p:blipFill>
          <a:blip r:embed="rId4" cstate="print">
            <a:lum bright="72000" contrast="54000"/>
          </a:blip>
          <a:srcRect/>
          <a:stretch>
            <a:fillRect/>
          </a:stretch>
        </p:blipFill>
        <p:spPr bwMode="gray">
          <a:xfrm>
            <a:off x="4033838" y="2820988"/>
            <a:ext cx="1089025" cy="765175"/>
          </a:xfrm>
          <a:prstGeom prst="rect">
            <a:avLst/>
          </a:prstGeom>
          <a:noFill/>
          <a:ln w="9525">
            <a:noFill/>
            <a:miter lim="800000"/>
            <a:headEnd/>
            <a:tailEnd/>
          </a:ln>
        </p:spPr>
      </p:pic>
      <p:sp>
        <p:nvSpPr>
          <p:cNvPr id="806923" name="Rectangle 26"/>
          <p:cNvSpPr>
            <a:spLocks noChangeArrowheads="1"/>
          </p:cNvSpPr>
          <p:nvPr/>
        </p:nvSpPr>
        <p:spPr bwMode="gray">
          <a:xfrm>
            <a:off x="3692525" y="3282950"/>
            <a:ext cx="1758950" cy="736600"/>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fr-FR" altLang="en-US" b="1">
                <a:solidFill>
                  <a:schemeClr val="bg1"/>
                </a:solidFill>
              </a:rPr>
              <a:t>Simulis</a:t>
            </a:r>
          </a:p>
          <a:p>
            <a:pPr algn="ctr" defTabSz="801688">
              <a:spcBef>
                <a:spcPct val="20000"/>
              </a:spcBef>
            </a:pPr>
            <a:r>
              <a:rPr lang="fr-FR" altLang="en-US" sz="1500" b="1">
                <a:solidFill>
                  <a:schemeClr val="bg1"/>
                </a:solidFill>
              </a:rPr>
              <a:t>Thermodynamics</a:t>
            </a:r>
          </a:p>
        </p:txBody>
      </p:sp>
      <p:sp>
        <p:nvSpPr>
          <p:cNvPr id="806924"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1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8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2"/>
          <p:cNvSpPr>
            <a:spLocks noChangeArrowheads="1"/>
          </p:cNvSpPr>
          <p:nvPr/>
        </p:nvSpPr>
        <p:spPr bwMode="auto">
          <a:xfrm>
            <a:off x="87313" y="1096963"/>
            <a:ext cx="8805862" cy="3978275"/>
          </a:xfrm>
          <a:prstGeom prst="rect">
            <a:avLst/>
          </a:prstGeom>
          <a:noFill/>
          <a:ln w="9525">
            <a:noFill/>
            <a:miter lim="800000"/>
            <a:headEnd/>
            <a:tailEnd/>
          </a:ln>
        </p:spPr>
        <p:txBody>
          <a:bodyPr lIns="84064" tIns="42033" rIns="84064" bIns="42033"/>
          <a:lstStyle/>
          <a:p>
            <a:pPr marL="342900" indent="-342900" algn="just" defTabSz="762000">
              <a:buFontTx/>
              <a:buBlip>
                <a:blip r:embed="rId3"/>
              </a:buBlip>
            </a:pPr>
            <a:r>
              <a:rPr lang="ru-RU" altLang="en-US" sz="2600" b="1">
                <a:solidFill>
                  <a:srgbClr val="D21700"/>
                </a:solidFill>
                <a:latin typeface="Trebuchet MS" pitchFamily="34" charset="0"/>
              </a:rPr>
              <a:t>На уровне каждого элемента схемы</a:t>
            </a:r>
            <a:r>
              <a:rPr lang="en-US" altLang="en-US" sz="2800" b="1">
                <a:solidFill>
                  <a:srgbClr val="D21700"/>
                </a:solidFill>
                <a:latin typeface="Trebuchet MS" pitchFamily="34" charset="0"/>
              </a:rPr>
              <a:t>:</a:t>
            </a:r>
          </a:p>
          <a:p>
            <a:pPr marL="742950" lvl="1" indent="-285750" defTabSz="762000">
              <a:spcBef>
                <a:spcPct val="35000"/>
              </a:spcBef>
              <a:buFont typeface="Wingdings" pitchFamily="2" charset="2"/>
              <a:buChar char="§"/>
            </a:pPr>
            <a:r>
              <a:rPr lang="ru-RU" altLang="en-US" sz="2200">
                <a:solidFill>
                  <a:srgbClr val="0BA4E2"/>
                </a:solidFill>
                <a:latin typeface="Trebuchet MS" pitchFamily="34" charset="0"/>
              </a:rPr>
              <a:t>Выбираются сп</a:t>
            </a:r>
            <a:r>
              <a:rPr lang="en-US" altLang="en-US" sz="2200">
                <a:solidFill>
                  <a:srgbClr val="0BA4E2"/>
                </a:solidFill>
                <a:latin typeface="Trebuchet MS" pitchFamily="34" charset="0"/>
              </a:rPr>
              <a:t>е</a:t>
            </a:r>
            <a:r>
              <a:rPr lang="ru-RU" altLang="en-US" sz="2200">
                <a:solidFill>
                  <a:srgbClr val="0BA4E2"/>
                </a:solidFill>
                <a:latin typeface="Trebuchet MS" pitchFamily="34" charset="0"/>
              </a:rPr>
              <a:t>циальные методы ре</a:t>
            </a:r>
            <a:r>
              <a:rPr lang="en-US" altLang="en-US" sz="2200">
                <a:solidFill>
                  <a:srgbClr val="0BA4E2"/>
                </a:solidFill>
                <a:latin typeface="Trebuchet MS" pitchFamily="34" charset="0"/>
              </a:rPr>
              <a:t>ш</a:t>
            </a:r>
            <a:r>
              <a:rPr lang="ru-RU" altLang="en-US" sz="2200">
                <a:solidFill>
                  <a:srgbClr val="0BA4E2"/>
                </a:solidFill>
                <a:latin typeface="Trebuchet MS" pitchFamily="34" charset="0"/>
              </a:rPr>
              <a:t>ений уравнений</a:t>
            </a:r>
            <a:r>
              <a:rPr lang="en-US" altLang="en-US" sz="2200">
                <a:solidFill>
                  <a:srgbClr val="0BA4E2"/>
                </a:solidFill>
                <a:latin typeface="Trebuchet MS" pitchFamily="34" charset="0"/>
              </a:rPr>
              <a:t> (</a:t>
            </a:r>
            <a:r>
              <a:rPr lang="ru-RU" altLang="en-US" sz="1600">
                <a:solidFill>
                  <a:srgbClr val="0BA4E2"/>
                </a:solidFill>
                <a:latin typeface="Trebuchet MS" pitchFamily="34" charset="0"/>
              </a:rPr>
              <a:t>методы Ньютона, Рунге</a:t>
            </a:r>
            <a:r>
              <a:rPr lang="en-US" altLang="en-US" sz="1600">
                <a:solidFill>
                  <a:srgbClr val="0BA4E2"/>
                </a:solidFill>
                <a:latin typeface="Trebuchet MS" pitchFamily="34" charset="0"/>
              </a:rPr>
              <a:t>-</a:t>
            </a:r>
            <a:r>
              <a:rPr lang="ru-RU" altLang="en-US" sz="1600">
                <a:solidFill>
                  <a:srgbClr val="0BA4E2"/>
                </a:solidFill>
                <a:latin typeface="Trebuchet MS" pitchFamily="34" charset="0"/>
              </a:rPr>
              <a:t>Кутта и т.д</a:t>
            </a:r>
            <a:r>
              <a:rPr lang="en-US" altLang="en-US" sz="1600">
                <a:solidFill>
                  <a:srgbClr val="0BA4E2"/>
                </a:solidFill>
                <a:latin typeface="Trebuchet MS" pitchFamily="34" charset="0"/>
              </a:rPr>
              <a:t>...</a:t>
            </a:r>
            <a:r>
              <a:rPr lang="en-US" altLang="en-US" sz="2200">
                <a:solidFill>
                  <a:srgbClr val="0BA4E2"/>
                </a:solidFill>
                <a:latin typeface="Trebuchet MS" pitchFamily="34" charset="0"/>
              </a:rPr>
              <a:t>)</a:t>
            </a:r>
          </a:p>
          <a:p>
            <a:pPr marL="742950" lvl="1" indent="-285750" defTabSz="762000">
              <a:spcBef>
                <a:spcPct val="35000"/>
              </a:spcBef>
              <a:buFont typeface="Wingdings" pitchFamily="2" charset="2"/>
              <a:buChar char="§"/>
            </a:pPr>
            <a:r>
              <a:rPr lang="ru-RU" altLang="en-US" sz="2200">
                <a:solidFill>
                  <a:srgbClr val="0BA4E2"/>
                </a:solidFill>
                <a:latin typeface="Trebuchet MS" pitchFamily="34" charset="0"/>
              </a:rPr>
              <a:t>Широко применяются аналитические производные</a:t>
            </a:r>
            <a:endParaRPr lang="en-US" altLang="en-US" sz="2200">
              <a:solidFill>
                <a:srgbClr val="0BA4E2"/>
              </a:solidFill>
              <a:latin typeface="Trebuchet MS" pitchFamily="34" charset="0"/>
            </a:endParaRPr>
          </a:p>
          <a:p>
            <a:pPr marL="742950" lvl="1" indent="-285750" defTabSz="762000"/>
            <a:endParaRPr lang="en-US" altLang="en-US" sz="2400">
              <a:solidFill>
                <a:srgbClr val="3333FF"/>
              </a:solidFill>
              <a:latin typeface="Trebuchet MS" pitchFamily="34" charset="0"/>
            </a:endParaRPr>
          </a:p>
          <a:p>
            <a:pPr marL="342900" indent="-342900" algn="just" defTabSz="762000">
              <a:buFontTx/>
              <a:buBlip>
                <a:blip r:embed="rId3"/>
              </a:buBlip>
            </a:pPr>
            <a:r>
              <a:rPr lang="ru-RU" altLang="en-US" sz="2600" b="1">
                <a:solidFill>
                  <a:srgbClr val="D21700"/>
                </a:solidFill>
                <a:latin typeface="Trebuchet MS" pitchFamily="34" charset="0"/>
              </a:rPr>
              <a:t>На уровне всей схемы</a:t>
            </a:r>
            <a:r>
              <a:rPr lang="en-US" altLang="en-US" sz="2600" b="1">
                <a:solidFill>
                  <a:srgbClr val="D21700"/>
                </a:solidFill>
                <a:latin typeface="Trebuchet MS" pitchFamily="34" charset="0"/>
              </a:rPr>
              <a:t>:</a:t>
            </a:r>
          </a:p>
          <a:p>
            <a:pPr marL="742950" lvl="1" indent="-285750" defTabSz="762000">
              <a:spcBef>
                <a:spcPct val="35000"/>
              </a:spcBef>
              <a:buFont typeface="Wingdings" pitchFamily="2" charset="2"/>
              <a:buChar char="§"/>
            </a:pPr>
            <a:r>
              <a:rPr lang="ru-RU" altLang="en-US" sz="2200">
                <a:solidFill>
                  <a:srgbClr val="0BA4E2"/>
                </a:solidFill>
                <a:latin typeface="Trebuchet MS" pitchFamily="34" charset="0"/>
              </a:rPr>
              <a:t>автоматически определяется последовательность расчетов элементов</a:t>
            </a:r>
            <a:r>
              <a:rPr lang="en-US" altLang="en-US" sz="2200">
                <a:solidFill>
                  <a:srgbClr val="0BA4E2"/>
                </a:solidFill>
                <a:latin typeface="Trebuchet MS" pitchFamily="34" charset="0"/>
              </a:rPr>
              <a:t> (</a:t>
            </a:r>
            <a:r>
              <a:rPr lang="ru-RU" altLang="en-US" sz="2200">
                <a:solidFill>
                  <a:srgbClr val="0BA4E2"/>
                </a:solidFill>
                <a:latin typeface="Trebuchet MS" pitchFamily="34" charset="0"/>
              </a:rPr>
              <a:t>точки «разрыва» пот</a:t>
            </a:r>
            <a:r>
              <a:rPr lang="en-US" altLang="en-US" sz="2200">
                <a:solidFill>
                  <a:srgbClr val="0BA4E2"/>
                </a:solidFill>
                <a:latin typeface="Trebuchet MS" pitchFamily="34" charset="0"/>
              </a:rPr>
              <a:t>ок</a:t>
            </a:r>
            <a:r>
              <a:rPr lang="ru-RU" altLang="en-US" sz="2200">
                <a:solidFill>
                  <a:srgbClr val="0BA4E2"/>
                </a:solidFill>
                <a:latin typeface="Trebuchet MS" pitchFamily="34" charset="0"/>
              </a:rPr>
              <a:t>ов</a:t>
            </a:r>
            <a:r>
              <a:rPr lang="en-US" altLang="en-US" sz="2200">
                <a:solidFill>
                  <a:srgbClr val="0BA4E2"/>
                </a:solidFill>
                <a:latin typeface="Trebuchet MS" pitchFamily="34" charset="0"/>
              </a:rPr>
              <a:t>)</a:t>
            </a:r>
          </a:p>
          <a:p>
            <a:pPr marL="742950" lvl="1" indent="-285750" defTabSz="762000">
              <a:spcBef>
                <a:spcPct val="35000"/>
              </a:spcBef>
              <a:buFont typeface="Wingdings" pitchFamily="2" charset="2"/>
              <a:buChar char="§"/>
            </a:pPr>
            <a:r>
              <a:rPr lang="en-US" altLang="en-US" sz="2200">
                <a:solidFill>
                  <a:srgbClr val="0BA4E2"/>
                </a:solidFill>
                <a:latin typeface="Trebuchet MS" pitchFamily="34" charset="0"/>
              </a:rPr>
              <a:t>и</a:t>
            </a:r>
            <a:r>
              <a:rPr lang="ru-RU" altLang="en-US" sz="2200">
                <a:solidFill>
                  <a:srgbClr val="0BA4E2"/>
                </a:solidFill>
                <a:latin typeface="Trebuchet MS" pitchFamily="34" charset="0"/>
              </a:rPr>
              <a:t>терационные расчеты и подбор параметров</a:t>
            </a:r>
            <a:r>
              <a:rPr lang="en-US" altLang="en-US" sz="2200">
                <a:solidFill>
                  <a:srgbClr val="0BA4E2"/>
                </a:solidFill>
                <a:latin typeface="Trebuchet MS" pitchFamily="34" charset="0"/>
              </a:rPr>
              <a:t> </a:t>
            </a:r>
            <a:r>
              <a:rPr lang="ru-RU" altLang="en-US" sz="2200">
                <a:solidFill>
                  <a:srgbClr val="0BA4E2"/>
                </a:solidFill>
                <a:latin typeface="Trebuchet MS" pitchFamily="34" charset="0"/>
              </a:rPr>
              <a:t>выполняется с помощью эффективных методов</a:t>
            </a:r>
            <a:r>
              <a:rPr lang="en-US" altLang="en-US" sz="2200">
                <a:solidFill>
                  <a:srgbClr val="0BA4E2"/>
                </a:solidFill>
                <a:latin typeface="Trebuchet MS" pitchFamily="34" charset="0"/>
              </a:rPr>
              <a:t> (</a:t>
            </a:r>
            <a:r>
              <a:rPr lang="ru-RU" altLang="en-US" sz="1600">
                <a:solidFill>
                  <a:srgbClr val="0BA4E2"/>
                </a:solidFill>
              </a:rPr>
              <a:t>метод Ньютона-Рафона</a:t>
            </a:r>
            <a:r>
              <a:rPr lang="en-US" altLang="en-US" sz="1600">
                <a:solidFill>
                  <a:srgbClr val="0BA4E2"/>
                </a:solidFill>
                <a:latin typeface="Trebuchet MS" pitchFamily="34" charset="0"/>
              </a:rPr>
              <a:t>, </a:t>
            </a:r>
            <a:r>
              <a:rPr lang="ru-RU" altLang="en-US" sz="1600">
                <a:solidFill>
                  <a:srgbClr val="0BA4E2"/>
                </a:solidFill>
                <a:latin typeface="Trebuchet MS" pitchFamily="34" charset="0"/>
              </a:rPr>
              <a:t>Бройдена</a:t>
            </a:r>
            <a:r>
              <a:rPr lang="en-US" altLang="en-US" sz="1600">
                <a:solidFill>
                  <a:srgbClr val="0BA4E2"/>
                </a:solidFill>
                <a:latin typeface="Trebuchet MS" pitchFamily="34" charset="0"/>
              </a:rPr>
              <a:t>, </a:t>
            </a:r>
            <a:r>
              <a:rPr lang="ru-RU" altLang="en-US" sz="1600">
                <a:solidFill>
                  <a:srgbClr val="0BA4E2"/>
                </a:solidFill>
                <a:latin typeface="Trebuchet MS" pitchFamily="34" charset="0"/>
              </a:rPr>
              <a:t>и т.д</a:t>
            </a:r>
            <a:r>
              <a:rPr lang="en-US" altLang="en-US" sz="1600">
                <a:solidFill>
                  <a:srgbClr val="0BA4E2"/>
                </a:solidFill>
                <a:latin typeface="Trebuchet MS" pitchFamily="34" charset="0"/>
              </a:rPr>
              <a:t>…)</a:t>
            </a:r>
          </a:p>
        </p:txBody>
      </p:sp>
      <p:sp>
        <p:nvSpPr>
          <p:cNvPr id="808962" name="Rectangle 3"/>
          <p:cNvSpPr>
            <a:spLocks noChangeArrowheads="1"/>
          </p:cNvSpPr>
          <p:nvPr/>
        </p:nvSpPr>
        <p:spPr bwMode="auto">
          <a:xfrm>
            <a:off x="539750" y="5408613"/>
            <a:ext cx="7667625" cy="685800"/>
          </a:xfrm>
          <a:prstGeom prst="rect">
            <a:avLst/>
          </a:prstGeom>
          <a:noFill/>
          <a:ln w="9525">
            <a:noFill/>
            <a:miter lim="800000"/>
            <a:headEnd/>
            <a:tailEnd/>
          </a:ln>
        </p:spPr>
        <p:txBody>
          <a:bodyPr lIns="84064" tIns="42033" rIns="84064" bIns="42033"/>
          <a:lstStyle/>
          <a:p>
            <a:pPr marL="342900" indent="-342900" defTabSz="762000">
              <a:lnSpc>
                <a:spcPct val="95000"/>
              </a:lnSpc>
              <a:buClr>
                <a:schemeClr val="tx2"/>
              </a:buClr>
              <a:buFont typeface="Wingdings" pitchFamily="2" charset="2"/>
              <a:buChar char="ð"/>
            </a:pPr>
            <a:r>
              <a:rPr lang="ru-RU" altLang="en-US" sz="2600">
                <a:solidFill>
                  <a:srgbClr val="D21700"/>
                </a:solidFill>
                <a:latin typeface="Trebuchet MS" pitchFamily="34" charset="0"/>
              </a:rPr>
              <a:t>Малы</a:t>
            </a:r>
            <a:r>
              <a:rPr lang="en-US" altLang="en-US" sz="2600">
                <a:solidFill>
                  <a:srgbClr val="D21700"/>
                </a:solidFill>
                <a:latin typeface="Trebuchet MS" pitchFamily="34" charset="0"/>
              </a:rPr>
              <a:t>е</a:t>
            </a:r>
            <a:r>
              <a:rPr lang="ru-RU" altLang="en-US" sz="2600">
                <a:solidFill>
                  <a:srgbClr val="D21700"/>
                </a:solidFill>
                <a:latin typeface="Trebuchet MS" pitchFamily="34" charset="0"/>
              </a:rPr>
              <a:t> вычислительные затраты для сходимости расчет</a:t>
            </a:r>
            <a:r>
              <a:rPr lang="en-US" altLang="en-US" sz="2600">
                <a:solidFill>
                  <a:srgbClr val="D21700"/>
                </a:solidFill>
                <a:latin typeface="Trebuchet MS" pitchFamily="34" charset="0"/>
              </a:rPr>
              <a:t>о</a:t>
            </a:r>
            <a:r>
              <a:rPr lang="ru-RU" altLang="en-US" sz="2600">
                <a:solidFill>
                  <a:srgbClr val="D21700"/>
                </a:solidFill>
                <a:latin typeface="Trebuchet MS" pitchFamily="34" charset="0"/>
              </a:rPr>
              <a:t>в</a:t>
            </a:r>
            <a:endParaRPr lang="en-US" altLang="en-US" sz="2600">
              <a:solidFill>
                <a:srgbClr val="D21700"/>
              </a:solidFill>
              <a:latin typeface="Trebuchet MS" pitchFamily="34" charset="0"/>
            </a:endParaRPr>
          </a:p>
          <a:p>
            <a:pPr marL="342900" indent="-342900" defTabSz="762000">
              <a:lnSpc>
                <a:spcPct val="95000"/>
              </a:lnSpc>
              <a:buClr>
                <a:schemeClr val="tx2"/>
              </a:buClr>
              <a:buFont typeface="Wingdings" pitchFamily="2" charset="2"/>
              <a:buChar char="ð"/>
            </a:pPr>
            <a:endParaRPr lang="en-US" altLang="en-US" sz="2600">
              <a:solidFill>
                <a:srgbClr val="D21700"/>
              </a:solidFill>
              <a:latin typeface="Trebuchet MS" pitchFamily="34" charset="0"/>
            </a:endParaRPr>
          </a:p>
        </p:txBody>
      </p:sp>
      <p:sp>
        <p:nvSpPr>
          <p:cNvPr id="808963" name="Text Box 4"/>
          <p:cNvSpPr txBox="1">
            <a:spLocks noChangeArrowheads="1"/>
          </p:cNvSpPr>
          <p:nvPr/>
        </p:nvSpPr>
        <p:spPr bwMode="auto">
          <a:xfrm>
            <a:off x="900113" y="0"/>
            <a:ext cx="64706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Мощные вычислительные возможности</a:t>
            </a:r>
            <a:endParaRPr lang="en-US" altLang="en-US" sz="2900" b="1">
              <a:solidFill>
                <a:schemeClr val="bg1"/>
              </a:solidFill>
              <a:latin typeface="Times" pitchFamily="18" charset="0"/>
            </a:endParaRPr>
          </a:p>
        </p:txBody>
      </p:sp>
      <p:sp>
        <p:nvSpPr>
          <p:cNvPr id="808964"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2"/>
          <p:cNvPicPr>
            <a:picLocks noChangeAspect="1" noChangeArrowheads="1"/>
          </p:cNvPicPr>
          <p:nvPr/>
        </p:nvPicPr>
        <p:blipFill>
          <a:blip r:embed="rId3" cstate="print"/>
          <a:srcRect/>
          <a:stretch>
            <a:fillRect/>
          </a:stretch>
        </p:blipFill>
        <p:spPr bwMode="auto">
          <a:xfrm>
            <a:off x="422275" y="1165225"/>
            <a:ext cx="6276975" cy="4938713"/>
          </a:xfrm>
          <a:prstGeom prst="rect">
            <a:avLst/>
          </a:prstGeom>
          <a:noFill/>
          <a:ln w="9525">
            <a:noFill/>
            <a:miter lim="800000"/>
            <a:headEnd/>
            <a:tailEnd/>
          </a:ln>
        </p:spPr>
      </p:pic>
      <p:sp>
        <p:nvSpPr>
          <p:cNvPr id="811010" name="Text Box 3"/>
          <p:cNvSpPr txBox="1">
            <a:spLocks noChangeArrowheads="1"/>
          </p:cNvSpPr>
          <p:nvPr/>
        </p:nvSpPr>
        <p:spPr bwMode="auto">
          <a:xfrm>
            <a:off x="7173913" y="2811463"/>
            <a:ext cx="1860550" cy="1793875"/>
          </a:xfrm>
          <a:prstGeom prst="rect">
            <a:avLst/>
          </a:prstGeom>
          <a:noFill/>
          <a:ln w="9525">
            <a:noFill/>
            <a:miter lim="800000"/>
            <a:headEnd/>
            <a:tailEnd/>
          </a:ln>
        </p:spPr>
        <p:txBody>
          <a:bodyPr lIns="83485" tIns="41742" rIns="83485" bIns="41742">
            <a:spAutoFit/>
          </a:bodyPr>
          <a:lstStyle/>
          <a:p>
            <a:pPr algn="ctr"/>
            <a:r>
              <a:rPr lang="ru-RU" altLang="en-US" sz="1600" b="1">
                <a:solidFill>
                  <a:srgbClr val="0BA4E2"/>
                </a:solidFill>
                <a:latin typeface="Calibri" pitchFamily="34" charset="0"/>
              </a:rPr>
              <a:t>При необходимости пользователь может </a:t>
            </a:r>
            <a:r>
              <a:rPr lang="en-US" altLang="en-US" sz="1600" b="1">
                <a:solidFill>
                  <a:srgbClr val="0BA4E2"/>
                </a:solidFill>
                <a:latin typeface="Calibri" pitchFamily="34" charset="0"/>
              </a:rPr>
              <a:t>р</a:t>
            </a:r>
            <a:r>
              <a:rPr lang="ru-RU" altLang="en-US" sz="1600" b="1">
                <a:solidFill>
                  <a:srgbClr val="0BA4E2"/>
                </a:solidFill>
                <a:latin typeface="Calibri" pitchFamily="34" charset="0"/>
              </a:rPr>
              <a:t>егулировать сходимость </a:t>
            </a:r>
            <a:r>
              <a:rPr lang="en-US" altLang="en-US" sz="1600" b="1">
                <a:solidFill>
                  <a:srgbClr val="0BA4E2"/>
                </a:solidFill>
                <a:latin typeface="Calibri" pitchFamily="34" charset="0"/>
              </a:rPr>
              <a:t>р</a:t>
            </a:r>
            <a:r>
              <a:rPr lang="ru-RU" altLang="en-US" sz="1600" b="1">
                <a:solidFill>
                  <a:srgbClr val="0BA4E2"/>
                </a:solidFill>
                <a:latin typeface="Calibri" pitchFamily="34" charset="0"/>
              </a:rPr>
              <a:t>асчета</a:t>
            </a:r>
            <a:endParaRPr lang="en-US" altLang="en-US" sz="1600" b="1">
              <a:solidFill>
                <a:srgbClr val="0BA4E2"/>
              </a:solidFill>
              <a:latin typeface="Calibri" pitchFamily="34" charset="0"/>
            </a:endParaRPr>
          </a:p>
        </p:txBody>
      </p:sp>
      <p:sp>
        <p:nvSpPr>
          <p:cNvPr id="811011" name="Text Box 4"/>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rPr>
              <a:t>Настройка численных методов</a:t>
            </a:r>
            <a:endParaRPr lang="en-US" altLang="en-US" sz="2900" b="1">
              <a:solidFill>
                <a:schemeClr val="bg1"/>
              </a:solidFill>
            </a:endParaRPr>
          </a:p>
        </p:txBody>
      </p:sp>
      <p:sp>
        <p:nvSpPr>
          <p:cNvPr id="811012" name="Line 5"/>
          <p:cNvSpPr>
            <a:spLocks noChangeShapeType="1"/>
          </p:cNvSpPr>
          <p:nvPr/>
        </p:nvSpPr>
        <p:spPr bwMode="auto">
          <a:xfrm flipH="1">
            <a:off x="6681788" y="3360738"/>
            <a:ext cx="703262" cy="0"/>
          </a:xfrm>
          <a:prstGeom prst="line">
            <a:avLst/>
          </a:prstGeom>
          <a:noFill/>
          <a:ln w="38100">
            <a:solidFill>
              <a:srgbClr val="0BA4E2"/>
            </a:solidFill>
            <a:round/>
            <a:headEnd/>
            <a:tailEnd type="triangle" w="med" len="med"/>
          </a:ln>
        </p:spPr>
        <p:txBody>
          <a:bodyPr lIns="84036" tIns="42020" rIns="84036" bIns="42020"/>
          <a:lstStyle/>
          <a:p>
            <a:endParaRPr lang="ru-RU"/>
          </a:p>
        </p:txBody>
      </p:sp>
      <p:sp>
        <p:nvSpPr>
          <p:cNvPr id="81101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2"/>
          <p:cNvSpPr>
            <a:spLocks noChangeArrowheads="1"/>
          </p:cNvSpPr>
          <p:nvPr/>
        </p:nvSpPr>
        <p:spPr bwMode="auto">
          <a:xfrm>
            <a:off x="450850" y="1592263"/>
            <a:ext cx="1833563" cy="2692400"/>
          </a:xfrm>
          <a:prstGeom prst="rect">
            <a:avLst/>
          </a:prstGeom>
          <a:noFill/>
          <a:ln w="9525">
            <a:noFill/>
            <a:miter lim="800000"/>
            <a:headEnd/>
            <a:tailEnd/>
          </a:ln>
        </p:spPr>
        <p:txBody>
          <a:bodyPr wrap="none" lIns="84064" tIns="42033" rIns="84064" bIns="42033">
            <a:spAutoFit/>
          </a:bodyPr>
          <a:lstStyle/>
          <a:p>
            <a:pPr defTabSz="762000"/>
            <a:r>
              <a:rPr lang="ru-RU" altLang="en-US" sz="1500" b="1">
                <a:solidFill>
                  <a:srgbClr val="0BA4E2"/>
                </a:solidFill>
              </a:rPr>
              <a:t>Питание</a:t>
            </a:r>
            <a:r>
              <a:rPr lang="en-US" altLang="en-US" sz="1500" b="1">
                <a:solidFill>
                  <a:srgbClr val="0BA4E2"/>
                </a:solidFill>
              </a:rPr>
              <a:t>:</a:t>
            </a:r>
          </a:p>
          <a:p>
            <a:pPr defTabSz="762000"/>
            <a:r>
              <a:rPr lang="en-US" altLang="en-US" sz="1300" b="1"/>
              <a:t>T=40 °C     P=75 </a:t>
            </a:r>
            <a:r>
              <a:rPr lang="ru-RU" altLang="en-US" sz="1300" b="1"/>
              <a:t>атм</a:t>
            </a:r>
            <a:endParaRPr lang="en-US" altLang="en-US" sz="1300" b="1"/>
          </a:p>
          <a:p>
            <a:pPr defTabSz="762000"/>
            <a:r>
              <a:rPr lang="ru-RU" altLang="en-US" sz="1300" b="1"/>
              <a:t>Расход</a:t>
            </a:r>
            <a:r>
              <a:rPr lang="en-US" altLang="en-US" sz="1300" b="1"/>
              <a:t>=100 </a:t>
            </a:r>
            <a:r>
              <a:rPr lang="ru-RU" altLang="en-US" sz="1300" b="1"/>
              <a:t>кмоль</a:t>
            </a:r>
            <a:r>
              <a:rPr lang="en-US" altLang="en-US" sz="1300" b="1"/>
              <a:t>/</a:t>
            </a:r>
            <a:r>
              <a:rPr lang="ru-RU" altLang="en-US" sz="1300" b="1"/>
              <a:t>ч</a:t>
            </a:r>
            <a:endParaRPr lang="en-US" altLang="en-US" sz="1300" b="1"/>
          </a:p>
          <a:p>
            <a:pPr defTabSz="762000"/>
            <a:r>
              <a:rPr lang="ru-RU" altLang="en-US" sz="1300" b="1"/>
              <a:t>Состав</a:t>
            </a:r>
            <a:r>
              <a:rPr lang="en-US" altLang="en-US" sz="1300" b="1"/>
              <a:t> (% </a:t>
            </a:r>
            <a:r>
              <a:rPr lang="ru-RU" altLang="en-US" sz="1300" b="1"/>
              <a:t>мол.</a:t>
            </a:r>
            <a:r>
              <a:rPr lang="en-US" altLang="en-US" sz="1300" b="1"/>
              <a:t>):</a:t>
            </a:r>
          </a:p>
          <a:p>
            <a:pPr defTabSz="762000"/>
            <a:r>
              <a:rPr lang="en-US" altLang="en-US" sz="1300" b="1"/>
              <a:t>  Nitrogen</a:t>
            </a:r>
          </a:p>
          <a:p>
            <a:pPr defTabSz="762000"/>
            <a:r>
              <a:rPr lang="en-US" altLang="en-US" sz="1300" b="1"/>
              <a:t>  Methane</a:t>
            </a:r>
          </a:p>
          <a:p>
            <a:pPr defTabSz="762000"/>
            <a:r>
              <a:rPr lang="en-US" altLang="en-US" sz="1300" b="1"/>
              <a:t>  Ethane</a:t>
            </a:r>
          </a:p>
          <a:p>
            <a:pPr defTabSz="762000"/>
            <a:r>
              <a:rPr lang="en-US" altLang="en-US" sz="1300" b="1"/>
              <a:t>  Propane</a:t>
            </a:r>
          </a:p>
          <a:p>
            <a:pPr defTabSz="762000"/>
            <a:r>
              <a:rPr lang="en-US" altLang="en-US" sz="1300" b="1"/>
              <a:t>  Butane</a:t>
            </a:r>
          </a:p>
          <a:p>
            <a:pPr defTabSz="762000"/>
            <a:r>
              <a:rPr lang="en-US" altLang="en-US" sz="1300" b="1"/>
              <a:t>  Pentane  </a:t>
            </a:r>
          </a:p>
          <a:p>
            <a:pPr defTabSz="762000"/>
            <a:r>
              <a:rPr lang="en-US" altLang="en-US" sz="1300" b="1"/>
              <a:t>  Hexane</a:t>
            </a:r>
          </a:p>
          <a:p>
            <a:pPr defTabSz="762000"/>
            <a:r>
              <a:rPr lang="en-US" altLang="en-US" sz="1300" b="1"/>
              <a:t>  Heptane</a:t>
            </a:r>
          </a:p>
          <a:p>
            <a:pPr defTabSz="762000"/>
            <a:r>
              <a:rPr lang="en-US" altLang="en-US" sz="1300" b="1"/>
              <a:t>  Octane</a:t>
            </a:r>
          </a:p>
        </p:txBody>
      </p:sp>
      <p:sp>
        <p:nvSpPr>
          <p:cNvPr id="813058" name="Rectangle 3"/>
          <p:cNvSpPr>
            <a:spLocks noChangeArrowheads="1"/>
          </p:cNvSpPr>
          <p:nvPr/>
        </p:nvSpPr>
        <p:spPr bwMode="auto">
          <a:xfrm>
            <a:off x="1370013" y="2392363"/>
            <a:ext cx="495300" cy="1884362"/>
          </a:xfrm>
          <a:prstGeom prst="rect">
            <a:avLst/>
          </a:prstGeom>
          <a:noFill/>
          <a:ln w="9525">
            <a:noFill/>
            <a:miter lim="800000"/>
            <a:headEnd/>
            <a:tailEnd/>
          </a:ln>
        </p:spPr>
        <p:txBody>
          <a:bodyPr wrap="none" lIns="84064" tIns="42033" rIns="84064" bIns="42033">
            <a:spAutoFit/>
          </a:bodyPr>
          <a:lstStyle/>
          <a:p>
            <a:pPr algn="ctr" defTabSz="762000"/>
            <a:r>
              <a:rPr lang="en-US" altLang="en-US" sz="1300" b="1"/>
              <a:t>9.0</a:t>
            </a:r>
          </a:p>
          <a:p>
            <a:pPr algn="ctr" defTabSz="762000"/>
            <a:r>
              <a:rPr lang="en-US" altLang="en-US" sz="1300" b="1"/>
              <a:t>41.7</a:t>
            </a:r>
          </a:p>
          <a:p>
            <a:pPr algn="ctr" defTabSz="762000"/>
            <a:r>
              <a:rPr lang="en-US" altLang="en-US" sz="1300" b="1"/>
              <a:t>11.2</a:t>
            </a:r>
          </a:p>
          <a:p>
            <a:pPr algn="ctr" defTabSz="762000"/>
            <a:r>
              <a:rPr lang="en-US" altLang="en-US" sz="1300" b="1"/>
              <a:t>6.2</a:t>
            </a:r>
          </a:p>
          <a:p>
            <a:pPr algn="ctr" defTabSz="762000"/>
            <a:r>
              <a:rPr lang="en-US" altLang="en-US" sz="1300" b="1"/>
              <a:t>5.4</a:t>
            </a:r>
          </a:p>
          <a:p>
            <a:pPr algn="ctr" defTabSz="762000"/>
            <a:r>
              <a:rPr lang="en-US" altLang="en-US" sz="1300" b="1"/>
              <a:t>3.0</a:t>
            </a:r>
          </a:p>
          <a:p>
            <a:pPr algn="ctr" defTabSz="762000"/>
            <a:r>
              <a:rPr lang="en-US" altLang="en-US" sz="1300" b="1"/>
              <a:t>8.1</a:t>
            </a:r>
          </a:p>
          <a:p>
            <a:pPr algn="ctr" defTabSz="762000"/>
            <a:r>
              <a:rPr lang="en-US" altLang="en-US" sz="1300" b="1"/>
              <a:t>13.3</a:t>
            </a:r>
          </a:p>
          <a:p>
            <a:pPr algn="ctr" defTabSz="762000"/>
            <a:r>
              <a:rPr lang="en-US" altLang="en-US" sz="1300" b="1"/>
              <a:t>2.1</a:t>
            </a:r>
          </a:p>
        </p:txBody>
      </p:sp>
      <p:sp>
        <p:nvSpPr>
          <p:cNvPr id="813059" name="Rectangle 4"/>
          <p:cNvSpPr>
            <a:spLocks noChangeArrowheads="1"/>
          </p:cNvSpPr>
          <p:nvPr/>
        </p:nvSpPr>
        <p:spPr bwMode="auto">
          <a:xfrm>
            <a:off x="6042025" y="3454400"/>
            <a:ext cx="690563" cy="598488"/>
          </a:xfrm>
          <a:prstGeom prst="rect">
            <a:avLst/>
          </a:prstGeom>
          <a:solidFill>
            <a:schemeClr val="bg1"/>
          </a:solidFill>
          <a:ln w="9525">
            <a:noFill/>
            <a:miter lim="800000"/>
            <a:headEnd/>
            <a:tailEnd/>
          </a:ln>
        </p:spPr>
        <p:txBody>
          <a:bodyPr wrap="none" lIns="83485" tIns="41742" rIns="83485" bIns="41742" anchor="ctr"/>
          <a:lstStyle/>
          <a:p>
            <a:endParaRPr lang="en-US">
              <a:latin typeface="Calibri" pitchFamily="34" charset="0"/>
            </a:endParaRPr>
          </a:p>
        </p:txBody>
      </p:sp>
      <p:sp>
        <p:nvSpPr>
          <p:cNvPr id="813060" name="Arc 5"/>
          <p:cNvSpPr>
            <a:spLocks/>
          </p:cNvSpPr>
          <p:nvPr/>
        </p:nvSpPr>
        <p:spPr bwMode="auto">
          <a:xfrm>
            <a:off x="6388100" y="3292475"/>
            <a:ext cx="346075" cy="161925"/>
          </a:xfrm>
          <a:custGeom>
            <a:avLst/>
            <a:gdLst>
              <a:gd name="T0" fmla="*/ 0 w 21675"/>
              <a:gd name="T1" fmla="*/ 0 h 21600"/>
              <a:gd name="T2" fmla="*/ 5521728 w 21675"/>
              <a:gd name="T3" fmla="*/ 1221019 h 21600"/>
              <a:gd name="T4" fmla="*/ 19112 w 21675"/>
              <a:gd name="T5" fmla="*/ 1221019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solidFill>
            <a:schemeClr val="bg1"/>
          </a:solidFill>
          <a:ln w="9525">
            <a:noFill/>
            <a:round/>
            <a:headEnd/>
            <a:tailEnd/>
          </a:ln>
        </p:spPr>
        <p:txBody>
          <a:bodyPr wrap="none" lIns="83485" tIns="41742" rIns="83485" bIns="41742" anchor="ctr"/>
          <a:lstStyle/>
          <a:p>
            <a:endParaRPr lang="ru-RU"/>
          </a:p>
        </p:txBody>
      </p:sp>
      <p:sp>
        <p:nvSpPr>
          <p:cNvPr id="813061" name="Arc 6"/>
          <p:cNvSpPr>
            <a:spLocks/>
          </p:cNvSpPr>
          <p:nvPr/>
        </p:nvSpPr>
        <p:spPr bwMode="auto">
          <a:xfrm>
            <a:off x="6043613" y="3292475"/>
            <a:ext cx="346075" cy="161925"/>
          </a:xfrm>
          <a:custGeom>
            <a:avLst/>
            <a:gdLst>
              <a:gd name="T0" fmla="*/ 0 w 21600"/>
              <a:gd name="T1" fmla="*/ 1221019 h 21600"/>
              <a:gd name="T2" fmla="*/ 5521659 w 21600"/>
              <a:gd name="T3" fmla="*/ 0 h 21600"/>
              <a:gd name="T4" fmla="*/ 5540901 w 21600"/>
              <a:gd name="T5" fmla="*/ 122101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1"/>
                  <a:pt x="21525" y="0"/>
                </a:cubicBezTo>
              </a:path>
              <a:path w="21600" h="21600" stroke="0" extrusionOk="0">
                <a:moveTo>
                  <a:pt x="0" y="21600"/>
                </a:moveTo>
                <a:cubicBezTo>
                  <a:pt x="0" y="9699"/>
                  <a:pt x="9625" y="41"/>
                  <a:pt x="21525" y="0"/>
                </a:cubicBezTo>
                <a:lnTo>
                  <a:pt x="21600" y="21600"/>
                </a:lnTo>
                <a:close/>
              </a:path>
            </a:pathLst>
          </a:custGeom>
          <a:solidFill>
            <a:schemeClr val="bg1"/>
          </a:solidFill>
          <a:ln w="9525">
            <a:noFill/>
            <a:round/>
            <a:headEnd/>
            <a:tailEnd/>
          </a:ln>
        </p:spPr>
        <p:txBody>
          <a:bodyPr wrap="none" lIns="83485" tIns="41742" rIns="83485" bIns="41742" anchor="ctr"/>
          <a:lstStyle/>
          <a:p>
            <a:endParaRPr lang="ru-RU"/>
          </a:p>
        </p:txBody>
      </p:sp>
      <p:sp>
        <p:nvSpPr>
          <p:cNvPr id="813062" name="Rectangle 7"/>
          <p:cNvSpPr>
            <a:spLocks noChangeArrowheads="1"/>
          </p:cNvSpPr>
          <p:nvPr/>
        </p:nvSpPr>
        <p:spPr bwMode="auto">
          <a:xfrm>
            <a:off x="4775200" y="1930400"/>
            <a:ext cx="690563" cy="598488"/>
          </a:xfrm>
          <a:prstGeom prst="rect">
            <a:avLst/>
          </a:prstGeom>
          <a:solidFill>
            <a:schemeClr val="bg1"/>
          </a:solidFill>
          <a:ln w="9525">
            <a:noFill/>
            <a:miter lim="800000"/>
            <a:headEnd/>
            <a:tailEnd/>
          </a:ln>
        </p:spPr>
        <p:txBody>
          <a:bodyPr wrap="none" lIns="83485" tIns="41742" rIns="83485" bIns="41742" anchor="ctr"/>
          <a:lstStyle/>
          <a:p>
            <a:endParaRPr lang="en-US">
              <a:latin typeface="Calibri" pitchFamily="34" charset="0"/>
            </a:endParaRPr>
          </a:p>
        </p:txBody>
      </p:sp>
      <p:sp>
        <p:nvSpPr>
          <p:cNvPr id="813063" name="Arc 8"/>
          <p:cNvSpPr>
            <a:spLocks/>
          </p:cNvSpPr>
          <p:nvPr/>
        </p:nvSpPr>
        <p:spPr bwMode="auto">
          <a:xfrm>
            <a:off x="5119688" y="1766888"/>
            <a:ext cx="347662" cy="165100"/>
          </a:xfrm>
          <a:custGeom>
            <a:avLst/>
            <a:gdLst>
              <a:gd name="T0" fmla="*/ 0 w 21675"/>
              <a:gd name="T1" fmla="*/ 0 h 21600"/>
              <a:gd name="T2" fmla="*/ 5570564 w 21675"/>
              <a:gd name="T3" fmla="*/ 1255876 h 21600"/>
              <a:gd name="T4" fmla="*/ 19280 w 21675"/>
              <a:gd name="T5" fmla="*/ 1255876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solidFill>
            <a:schemeClr val="bg1"/>
          </a:solidFill>
          <a:ln w="9525">
            <a:noFill/>
            <a:round/>
            <a:headEnd/>
            <a:tailEnd/>
          </a:ln>
        </p:spPr>
        <p:txBody>
          <a:bodyPr wrap="none" lIns="83485" tIns="41742" rIns="83485" bIns="41742" anchor="ctr"/>
          <a:lstStyle/>
          <a:p>
            <a:endParaRPr lang="ru-RU"/>
          </a:p>
        </p:txBody>
      </p:sp>
      <p:sp>
        <p:nvSpPr>
          <p:cNvPr id="813064" name="Arc 9"/>
          <p:cNvSpPr>
            <a:spLocks/>
          </p:cNvSpPr>
          <p:nvPr/>
        </p:nvSpPr>
        <p:spPr bwMode="auto">
          <a:xfrm>
            <a:off x="4776788" y="1766888"/>
            <a:ext cx="344487" cy="165100"/>
          </a:xfrm>
          <a:custGeom>
            <a:avLst/>
            <a:gdLst>
              <a:gd name="T0" fmla="*/ 0 w 21600"/>
              <a:gd name="T1" fmla="*/ 1255876 h 21600"/>
              <a:gd name="T2" fmla="*/ 5473037 w 21600"/>
              <a:gd name="T3" fmla="*/ 0 h 21600"/>
              <a:gd name="T4" fmla="*/ 5492112 w 21600"/>
              <a:gd name="T5" fmla="*/ 12558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1"/>
                  <a:pt x="21525" y="0"/>
                </a:cubicBezTo>
              </a:path>
              <a:path w="21600" h="21600" stroke="0" extrusionOk="0">
                <a:moveTo>
                  <a:pt x="0" y="21600"/>
                </a:moveTo>
                <a:cubicBezTo>
                  <a:pt x="0" y="9699"/>
                  <a:pt x="9625" y="41"/>
                  <a:pt x="21525" y="0"/>
                </a:cubicBezTo>
                <a:lnTo>
                  <a:pt x="21600" y="21600"/>
                </a:lnTo>
                <a:close/>
              </a:path>
            </a:pathLst>
          </a:custGeom>
          <a:solidFill>
            <a:schemeClr val="bg1"/>
          </a:solidFill>
          <a:ln w="9525">
            <a:noFill/>
            <a:round/>
            <a:headEnd/>
            <a:tailEnd/>
          </a:ln>
        </p:spPr>
        <p:txBody>
          <a:bodyPr wrap="none" lIns="83485" tIns="41742" rIns="83485" bIns="41742" anchor="ctr"/>
          <a:lstStyle/>
          <a:p>
            <a:endParaRPr lang="ru-RU"/>
          </a:p>
        </p:txBody>
      </p:sp>
      <p:sp>
        <p:nvSpPr>
          <p:cNvPr id="813065" name="AutoShape 10"/>
          <p:cNvSpPr>
            <a:spLocks noChangeArrowheads="1"/>
          </p:cNvSpPr>
          <p:nvPr/>
        </p:nvSpPr>
        <p:spPr bwMode="auto">
          <a:xfrm>
            <a:off x="4203700" y="3405188"/>
            <a:ext cx="452438" cy="153987"/>
          </a:xfrm>
          <a:prstGeom prst="triangle">
            <a:avLst>
              <a:gd name="adj" fmla="val 49995"/>
            </a:avLst>
          </a:prstGeom>
          <a:solidFill>
            <a:schemeClr val="tx1"/>
          </a:solidFill>
          <a:ln w="12700">
            <a:solidFill>
              <a:schemeClr val="tx1"/>
            </a:solidFill>
            <a:miter lim="800000"/>
            <a:headEnd/>
            <a:tailEnd/>
          </a:ln>
        </p:spPr>
        <p:txBody>
          <a:bodyPr wrap="none" lIns="83485" tIns="41742" rIns="83485" bIns="41742" anchor="ctr"/>
          <a:lstStyle/>
          <a:p>
            <a:endParaRPr lang="en-US">
              <a:latin typeface="Calibri" pitchFamily="34" charset="0"/>
            </a:endParaRPr>
          </a:p>
        </p:txBody>
      </p:sp>
      <p:sp>
        <p:nvSpPr>
          <p:cNvPr id="813066" name="Line 11"/>
          <p:cNvSpPr>
            <a:spLocks noChangeShapeType="1"/>
          </p:cNvSpPr>
          <p:nvPr/>
        </p:nvSpPr>
        <p:spPr bwMode="auto">
          <a:xfrm flipV="1">
            <a:off x="5119688" y="2909888"/>
            <a:ext cx="0" cy="381000"/>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67" name="Arc 12"/>
          <p:cNvSpPr>
            <a:spLocks/>
          </p:cNvSpPr>
          <p:nvPr/>
        </p:nvSpPr>
        <p:spPr bwMode="auto">
          <a:xfrm>
            <a:off x="5119688" y="2746375"/>
            <a:ext cx="346075" cy="163513"/>
          </a:xfrm>
          <a:custGeom>
            <a:avLst/>
            <a:gdLst>
              <a:gd name="T0" fmla="*/ 5540901 w 21600"/>
              <a:gd name="T1" fmla="*/ 0 h 21600"/>
              <a:gd name="T2" fmla="*/ 0 w 21600"/>
              <a:gd name="T3" fmla="*/ 1243812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9525">
            <a:noFill/>
            <a:round/>
            <a:headEnd/>
            <a:tailEnd/>
          </a:ln>
        </p:spPr>
        <p:txBody>
          <a:bodyPr wrap="none" lIns="83485" tIns="41742" rIns="83485" bIns="41742" anchor="ctr"/>
          <a:lstStyle/>
          <a:p>
            <a:endParaRPr lang="ru-RU"/>
          </a:p>
        </p:txBody>
      </p:sp>
      <p:sp>
        <p:nvSpPr>
          <p:cNvPr id="813068" name="Arc 13"/>
          <p:cNvSpPr>
            <a:spLocks/>
          </p:cNvSpPr>
          <p:nvPr/>
        </p:nvSpPr>
        <p:spPr bwMode="auto">
          <a:xfrm>
            <a:off x="4776788" y="2746375"/>
            <a:ext cx="344487" cy="163513"/>
          </a:xfrm>
          <a:custGeom>
            <a:avLst/>
            <a:gdLst>
              <a:gd name="T0" fmla="*/ 5492112 w 21600"/>
              <a:gd name="T1" fmla="*/ 1243812 h 21600"/>
              <a:gd name="T2" fmla="*/ 0 w 21600"/>
              <a:gd name="T3" fmla="*/ 0 h 21600"/>
              <a:gd name="T4" fmla="*/ 5492112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9525">
            <a:noFill/>
            <a:round/>
            <a:headEnd/>
            <a:tailEnd/>
          </a:ln>
        </p:spPr>
        <p:txBody>
          <a:bodyPr wrap="none" lIns="83485" tIns="41742" rIns="83485" bIns="41742" anchor="ctr"/>
          <a:lstStyle/>
          <a:p>
            <a:endParaRPr lang="ru-RU"/>
          </a:p>
        </p:txBody>
      </p:sp>
      <p:sp>
        <p:nvSpPr>
          <p:cNvPr id="813069" name="Rectangle 14"/>
          <p:cNvSpPr>
            <a:spLocks noChangeArrowheads="1"/>
          </p:cNvSpPr>
          <p:nvPr/>
        </p:nvSpPr>
        <p:spPr bwMode="auto">
          <a:xfrm>
            <a:off x="4775200" y="2528888"/>
            <a:ext cx="690563" cy="217487"/>
          </a:xfrm>
          <a:prstGeom prst="rect">
            <a:avLst/>
          </a:prstGeom>
          <a:solidFill>
            <a:schemeClr val="accent1"/>
          </a:solidFill>
          <a:ln w="9525">
            <a:noFill/>
            <a:miter lim="800000"/>
            <a:headEnd/>
            <a:tailEnd/>
          </a:ln>
        </p:spPr>
        <p:txBody>
          <a:bodyPr wrap="none" lIns="83485" tIns="41742" rIns="83485" bIns="41742" anchor="ctr"/>
          <a:lstStyle/>
          <a:p>
            <a:endParaRPr lang="en-US">
              <a:latin typeface="Calibri" pitchFamily="34" charset="0"/>
            </a:endParaRPr>
          </a:p>
        </p:txBody>
      </p:sp>
      <p:grpSp>
        <p:nvGrpSpPr>
          <p:cNvPr id="2" name="Group 15"/>
          <p:cNvGrpSpPr>
            <a:grpSpLocks/>
          </p:cNvGrpSpPr>
          <p:nvPr/>
        </p:nvGrpSpPr>
        <p:grpSpPr bwMode="auto">
          <a:xfrm>
            <a:off x="4775200" y="1766888"/>
            <a:ext cx="692150" cy="1143000"/>
            <a:chOff x="4133" y="1056"/>
            <a:chExt cx="577" cy="1008"/>
          </a:xfrm>
        </p:grpSpPr>
        <p:sp>
          <p:nvSpPr>
            <p:cNvPr id="813118" name="Line 16"/>
            <p:cNvSpPr>
              <a:spLocks noChangeShapeType="1"/>
            </p:cNvSpPr>
            <p:nvPr/>
          </p:nvSpPr>
          <p:spPr bwMode="auto">
            <a:xfrm>
              <a:off x="4133" y="1200"/>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813119" name="Line 17"/>
            <p:cNvSpPr>
              <a:spLocks noChangeShapeType="1"/>
            </p:cNvSpPr>
            <p:nvPr/>
          </p:nvSpPr>
          <p:spPr bwMode="auto">
            <a:xfrm>
              <a:off x="4709" y="1200"/>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813120" name="Arc 18"/>
            <p:cNvSpPr>
              <a:spLocks/>
            </p:cNvSpPr>
            <p:nvPr/>
          </p:nvSpPr>
          <p:spPr bwMode="auto">
            <a:xfrm>
              <a:off x="4421" y="1057"/>
              <a:ext cx="289" cy="144"/>
            </a:xfrm>
            <a:custGeom>
              <a:avLst/>
              <a:gdLst>
                <a:gd name="T0" fmla="*/ 0 w 21675"/>
                <a:gd name="T1" fmla="*/ 0 h 21600"/>
                <a:gd name="T2" fmla="*/ 4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21" name="Arc 19"/>
            <p:cNvSpPr>
              <a:spLocks/>
            </p:cNvSpPr>
            <p:nvPr/>
          </p:nvSpPr>
          <p:spPr bwMode="auto">
            <a:xfrm>
              <a:off x="4134" y="1056"/>
              <a:ext cx="288" cy="142"/>
            </a:xfrm>
            <a:custGeom>
              <a:avLst/>
              <a:gdLst>
                <a:gd name="T0" fmla="*/ 0 w 21600"/>
                <a:gd name="T1" fmla="*/ 1 h 22549"/>
                <a:gd name="T2" fmla="*/ 4 w 21600"/>
                <a:gd name="T3" fmla="*/ 0 h 22549"/>
                <a:gd name="T4" fmla="*/ 4 w 21600"/>
                <a:gd name="T5" fmla="*/ 1 h 22549"/>
                <a:gd name="T6" fmla="*/ 0 60000 65536"/>
                <a:gd name="T7" fmla="*/ 0 60000 65536"/>
                <a:gd name="T8" fmla="*/ 0 60000 65536"/>
                <a:gd name="T9" fmla="*/ 0 w 21600"/>
                <a:gd name="T10" fmla="*/ 0 h 22549"/>
                <a:gd name="T11" fmla="*/ 21600 w 21600"/>
                <a:gd name="T12" fmla="*/ 22549 h 22549"/>
              </a:gdLst>
              <a:ahLst/>
              <a:cxnLst>
                <a:cxn ang="T6">
                  <a:pos x="T0" y="T1"/>
                </a:cxn>
                <a:cxn ang="T7">
                  <a:pos x="T2" y="T3"/>
                </a:cxn>
                <a:cxn ang="T8">
                  <a:pos x="T4" y="T5"/>
                </a:cxn>
              </a:cxnLst>
              <a:rect l="T9" t="T10" r="T11" b="T12"/>
              <a:pathLst>
                <a:path w="21600" h="22549" fill="none" extrusionOk="0">
                  <a:moveTo>
                    <a:pt x="20" y="22549"/>
                  </a:moveTo>
                  <a:cubicBezTo>
                    <a:pt x="6" y="22232"/>
                    <a:pt x="0" y="21916"/>
                    <a:pt x="0" y="21600"/>
                  </a:cubicBezTo>
                  <a:cubicBezTo>
                    <a:pt x="-1" y="9699"/>
                    <a:pt x="9625" y="41"/>
                    <a:pt x="21525" y="0"/>
                  </a:cubicBezTo>
                </a:path>
                <a:path w="21600" h="22549" stroke="0" extrusionOk="0">
                  <a:moveTo>
                    <a:pt x="20" y="22549"/>
                  </a:moveTo>
                  <a:cubicBezTo>
                    <a:pt x="6" y="22232"/>
                    <a:pt x="0" y="21916"/>
                    <a:pt x="0" y="21600"/>
                  </a:cubicBezTo>
                  <a:cubicBezTo>
                    <a:pt x="-1" y="9699"/>
                    <a:pt x="9625" y="41"/>
                    <a:pt x="21525"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22" name="Arc 20"/>
            <p:cNvSpPr>
              <a:spLocks/>
            </p:cNvSpPr>
            <p:nvPr/>
          </p:nvSpPr>
          <p:spPr bwMode="auto">
            <a:xfrm>
              <a:off x="4421" y="1920"/>
              <a:ext cx="288" cy="144"/>
            </a:xfrm>
            <a:custGeom>
              <a:avLst/>
              <a:gdLst>
                <a:gd name="T0" fmla="*/ 4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23" name="Arc 21"/>
            <p:cNvSpPr>
              <a:spLocks/>
            </p:cNvSpPr>
            <p:nvPr/>
          </p:nvSpPr>
          <p:spPr bwMode="auto">
            <a:xfrm>
              <a:off x="4134" y="1920"/>
              <a:ext cx="288" cy="144"/>
            </a:xfrm>
            <a:custGeom>
              <a:avLst/>
              <a:gdLst>
                <a:gd name="T0" fmla="*/ 4 w 21600"/>
                <a:gd name="T1" fmla="*/ 1 h 21600"/>
                <a:gd name="T2" fmla="*/ 0 w 21600"/>
                <a:gd name="T3" fmla="*/ 0 h 21600"/>
                <a:gd name="T4" fmla="*/ 4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ru-RU"/>
            </a:p>
          </p:txBody>
        </p:sp>
      </p:grpSp>
      <p:sp>
        <p:nvSpPr>
          <p:cNvPr id="813071" name="Arc 22"/>
          <p:cNvSpPr>
            <a:spLocks/>
          </p:cNvSpPr>
          <p:nvPr/>
        </p:nvSpPr>
        <p:spPr bwMode="auto">
          <a:xfrm>
            <a:off x="6388100" y="4270375"/>
            <a:ext cx="344488" cy="163513"/>
          </a:xfrm>
          <a:custGeom>
            <a:avLst/>
            <a:gdLst>
              <a:gd name="T0" fmla="*/ 5492112 w 21600"/>
              <a:gd name="T1" fmla="*/ 0 h 21600"/>
              <a:gd name="T2" fmla="*/ 0 w 21600"/>
              <a:gd name="T3" fmla="*/ 1232994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9525">
            <a:noFill/>
            <a:round/>
            <a:headEnd/>
            <a:tailEnd/>
          </a:ln>
        </p:spPr>
        <p:txBody>
          <a:bodyPr wrap="none" lIns="83485" tIns="41742" rIns="83485" bIns="41742" anchor="ctr"/>
          <a:lstStyle/>
          <a:p>
            <a:endParaRPr lang="ru-RU"/>
          </a:p>
        </p:txBody>
      </p:sp>
      <p:sp>
        <p:nvSpPr>
          <p:cNvPr id="813072" name="Arc 23"/>
          <p:cNvSpPr>
            <a:spLocks/>
          </p:cNvSpPr>
          <p:nvPr/>
        </p:nvSpPr>
        <p:spPr bwMode="auto">
          <a:xfrm>
            <a:off x="6043613" y="4270375"/>
            <a:ext cx="346075" cy="163513"/>
          </a:xfrm>
          <a:custGeom>
            <a:avLst/>
            <a:gdLst>
              <a:gd name="T0" fmla="*/ 5540901 w 21600"/>
              <a:gd name="T1" fmla="*/ 1232994 h 21600"/>
              <a:gd name="T2" fmla="*/ 0 w 21600"/>
              <a:gd name="T3" fmla="*/ 0 h 21600"/>
              <a:gd name="T4" fmla="*/ 554090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9525">
            <a:noFill/>
            <a:round/>
            <a:headEnd/>
            <a:tailEnd/>
          </a:ln>
        </p:spPr>
        <p:txBody>
          <a:bodyPr wrap="none" lIns="83485" tIns="41742" rIns="83485" bIns="41742" anchor="ctr"/>
          <a:lstStyle/>
          <a:p>
            <a:endParaRPr lang="ru-RU"/>
          </a:p>
        </p:txBody>
      </p:sp>
      <p:sp>
        <p:nvSpPr>
          <p:cNvPr id="813073" name="Rectangle 24"/>
          <p:cNvSpPr>
            <a:spLocks noChangeArrowheads="1"/>
          </p:cNvSpPr>
          <p:nvPr/>
        </p:nvSpPr>
        <p:spPr bwMode="auto">
          <a:xfrm>
            <a:off x="6042025" y="4052888"/>
            <a:ext cx="690563" cy="217487"/>
          </a:xfrm>
          <a:prstGeom prst="rect">
            <a:avLst/>
          </a:prstGeom>
          <a:solidFill>
            <a:schemeClr val="accent1"/>
          </a:solidFill>
          <a:ln w="9525">
            <a:noFill/>
            <a:miter lim="800000"/>
            <a:headEnd/>
            <a:tailEnd/>
          </a:ln>
        </p:spPr>
        <p:txBody>
          <a:bodyPr wrap="none" lIns="83485" tIns="41742" rIns="83485" bIns="41742" anchor="ctr"/>
          <a:lstStyle/>
          <a:p>
            <a:endParaRPr lang="en-US">
              <a:latin typeface="Calibri" pitchFamily="34" charset="0"/>
            </a:endParaRPr>
          </a:p>
        </p:txBody>
      </p:sp>
      <p:grpSp>
        <p:nvGrpSpPr>
          <p:cNvPr id="3" name="Group 25"/>
          <p:cNvGrpSpPr>
            <a:grpSpLocks/>
          </p:cNvGrpSpPr>
          <p:nvPr/>
        </p:nvGrpSpPr>
        <p:grpSpPr bwMode="auto">
          <a:xfrm>
            <a:off x="6042025" y="3290888"/>
            <a:ext cx="692150" cy="1143000"/>
            <a:chOff x="5189" y="2400"/>
            <a:chExt cx="577" cy="1008"/>
          </a:xfrm>
        </p:grpSpPr>
        <p:sp>
          <p:nvSpPr>
            <p:cNvPr id="813112" name="Line 26"/>
            <p:cNvSpPr>
              <a:spLocks noChangeShapeType="1"/>
            </p:cNvSpPr>
            <p:nvPr/>
          </p:nvSpPr>
          <p:spPr bwMode="auto">
            <a:xfrm>
              <a:off x="5189" y="2544"/>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813113" name="Line 27"/>
            <p:cNvSpPr>
              <a:spLocks noChangeShapeType="1"/>
            </p:cNvSpPr>
            <p:nvPr/>
          </p:nvSpPr>
          <p:spPr bwMode="auto">
            <a:xfrm>
              <a:off x="5765" y="2544"/>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813114" name="Arc 28"/>
            <p:cNvSpPr>
              <a:spLocks/>
            </p:cNvSpPr>
            <p:nvPr/>
          </p:nvSpPr>
          <p:spPr bwMode="auto">
            <a:xfrm>
              <a:off x="5477" y="2401"/>
              <a:ext cx="289" cy="144"/>
            </a:xfrm>
            <a:custGeom>
              <a:avLst/>
              <a:gdLst>
                <a:gd name="T0" fmla="*/ 0 w 21675"/>
                <a:gd name="T1" fmla="*/ 0 h 21600"/>
                <a:gd name="T2" fmla="*/ 4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15" name="Arc 29"/>
            <p:cNvSpPr>
              <a:spLocks/>
            </p:cNvSpPr>
            <p:nvPr/>
          </p:nvSpPr>
          <p:spPr bwMode="auto">
            <a:xfrm>
              <a:off x="5190" y="2400"/>
              <a:ext cx="288" cy="142"/>
            </a:xfrm>
            <a:custGeom>
              <a:avLst/>
              <a:gdLst>
                <a:gd name="T0" fmla="*/ 0 w 21600"/>
                <a:gd name="T1" fmla="*/ 1 h 22549"/>
                <a:gd name="T2" fmla="*/ 4 w 21600"/>
                <a:gd name="T3" fmla="*/ 0 h 22549"/>
                <a:gd name="T4" fmla="*/ 4 w 21600"/>
                <a:gd name="T5" fmla="*/ 1 h 22549"/>
                <a:gd name="T6" fmla="*/ 0 60000 65536"/>
                <a:gd name="T7" fmla="*/ 0 60000 65536"/>
                <a:gd name="T8" fmla="*/ 0 60000 65536"/>
                <a:gd name="T9" fmla="*/ 0 w 21600"/>
                <a:gd name="T10" fmla="*/ 0 h 22549"/>
                <a:gd name="T11" fmla="*/ 21600 w 21600"/>
                <a:gd name="T12" fmla="*/ 22549 h 22549"/>
              </a:gdLst>
              <a:ahLst/>
              <a:cxnLst>
                <a:cxn ang="T6">
                  <a:pos x="T0" y="T1"/>
                </a:cxn>
                <a:cxn ang="T7">
                  <a:pos x="T2" y="T3"/>
                </a:cxn>
                <a:cxn ang="T8">
                  <a:pos x="T4" y="T5"/>
                </a:cxn>
              </a:cxnLst>
              <a:rect l="T9" t="T10" r="T11" b="T12"/>
              <a:pathLst>
                <a:path w="21600" h="22549" fill="none" extrusionOk="0">
                  <a:moveTo>
                    <a:pt x="20" y="22549"/>
                  </a:moveTo>
                  <a:cubicBezTo>
                    <a:pt x="6" y="22232"/>
                    <a:pt x="0" y="21916"/>
                    <a:pt x="0" y="21600"/>
                  </a:cubicBezTo>
                  <a:cubicBezTo>
                    <a:pt x="-1" y="9699"/>
                    <a:pt x="9625" y="41"/>
                    <a:pt x="21525" y="0"/>
                  </a:cubicBezTo>
                </a:path>
                <a:path w="21600" h="22549" stroke="0" extrusionOk="0">
                  <a:moveTo>
                    <a:pt x="20" y="22549"/>
                  </a:moveTo>
                  <a:cubicBezTo>
                    <a:pt x="6" y="22232"/>
                    <a:pt x="0" y="21916"/>
                    <a:pt x="0" y="21600"/>
                  </a:cubicBezTo>
                  <a:cubicBezTo>
                    <a:pt x="-1" y="9699"/>
                    <a:pt x="9625" y="41"/>
                    <a:pt x="21525"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16" name="Arc 30"/>
            <p:cNvSpPr>
              <a:spLocks/>
            </p:cNvSpPr>
            <p:nvPr/>
          </p:nvSpPr>
          <p:spPr bwMode="auto">
            <a:xfrm>
              <a:off x="5477" y="3264"/>
              <a:ext cx="288" cy="144"/>
            </a:xfrm>
            <a:custGeom>
              <a:avLst/>
              <a:gdLst>
                <a:gd name="T0" fmla="*/ 4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813117" name="Arc 31"/>
            <p:cNvSpPr>
              <a:spLocks/>
            </p:cNvSpPr>
            <p:nvPr/>
          </p:nvSpPr>
          <p:spPr bwMode="auto">
            <a:xfrm>
              <a:off x="5190" y="3264"/>
              <a:ext cx="288" cy="144"/>
            </a:xfrm>
            <a:custGeom>
              <a:avLst/>
              <a:gdLst>
                <a:gd name="T0" fmla="*/ 4 w 21600"/>
                <a:gd name="T1" fmla="*/ 1 h 21600"/>
                <a:gd name="T2" fmla="*/ 0 w 21600"/>
                <a:gd name="T3" fmla="*/ 0 h 21600"/>
                <a:gd name="T4" fmla="*/ 4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ru-RU"/>
            </a:p>
          </p:txBody>
        </p:sp>
      </p:grpSp>
      <p:sp>
        <p:nvSpPr>
          <p:cNvPr id="813075" name="Line 32"/>
          <p:cNvSpPr>
            <a:spLocks noChangeShapeType="1"/>
          </p:cNvSpPr>
          <p:nvPr/>
        </p:nvSpPr>
        <p:spPr bwMode="auto">
          <a:xfrm flipV="1">
            <a:off x="6388100" y="2365375"/>
            <a:ext cx="0" cy="925513"/>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76" name="Line 33"/>
          <p:cNvSpPr>
            <a:spLocks noChangeShapeType="1"/>
          </p:cNvSpPr>
          <p:nvPr/>
        </p:nvSpPr>
        <p:spPr bwMode="auto">
          <a:xfrm flipH="1">
            <a:off x="5465763" y="2365375"/>
            <a:ext cx="922337"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77" name="Line 34"/>
          <p:cNvSpPr>
            <a:spLocks noChangeShapeType="1"/>
          </p:cNvSpPr>
          <p:nvPr/>
        </p:nvSpPr>
        <p:spPr bwMode="auto">
          <a:xfrm>
            <a:off x="6388100" y="4433888"/>
            <a:ext cx="0" cy="381000"/>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78" name="Line 35"/>
          <p:cNvSpPr>
            <a:spLocks noChangeShapeType="1"/>
          </p:cNvSpPr>
          <p:nvPr/>
        </p:nvSpPr>
        <p:spPr bwMode="auto">
          <a:xfrm>
            <a:off x="6388100" y="4814888"/>
            <a:ext cx="460375"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79" name="Line 36"/>
          <p:cNvSpPr>
            <a:spLocks noChangeShapeType="1"/>
          </p:cNvSpPr>
          <p:nvPr/>
        </p:nvSpPr>
        <p:spPr bwMode="auto">
          <a:xfrm flipV="1">
            <a:off x="5119688" y="1385888"/>
            <a:ext cx="0" cy="381000"/>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80" name="Line 37"/>
          <p:cNvSpPr>
            <a:spLocks noChangeShapeType="1"/>
          </p:cNvSpPr>
          <p:nvPr/>
        </p:nvSpPr>
        <p:spPr bwMode="auto">
          <a:xfrm>
            <a:off x="5119688" y="1385888"/>
            <a:ext cx="1728787"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81" name="Oval 38"/>
          <p:cNvSpPr>
            <a:spLocks noChangeArrowheads="1"/>
          </p:cNvSpPr>
          <p:nvPr/>
        </p:nvSpPr>
        <p:spPr bwMode="auto">
          <a:xfrm>
            <a:off x="4203700" y="3078163"/>
            <a:ext cx="452438" cy="427037"/>
          </a:xfrm>
          <a:prstGeom prst="ellipse">
            <a:avLst/>
          </a:prstGeom>
          <a:solidFill>
            <a:schemeClr val="bg1"/>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3082" name="Line 39"/>
          <p:cNvSpPr>
            <a:spLocks noChangeShapeType="1"/>
          </p:cNvSpPr>
          <p:nvPr/>
        </p:nvSpPr>
        <p:spPr bwMode="auto">
          <a:xfrm>
            <a:off x="2990850" y="1712913"/>
            <a:ext cx="0" cy="38100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83" name="Line 40"/>
          <p:cNvSpPr>
            <a:spLocks noChangeShapeType="1"/>
          </p:cNvSpPr>
          <p:nvPr/>
        </p:nvSpPr>
        <p:spPr bwMode="auto">
          <a:xfrm flipH="1">
            <a:off x="4659313" y="3290888"/>
            <a:ext cx="460375"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84" name="Line 41"/>
          <p:cNvSpPr>
            <a:spLocks noChangeShapeType="1"/>
          </p:cNvSpPr>
          <p:nvPr/>
        </p:nvSpPr>
        <p:spPr bwMode="auto">
          <a:xfrm flipH="1">
            <a:off x="3740150" y="3073400"/>
            <a:ext cx="688975"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85" name="Oval 42"/>
          <p:cNvSpPr>
            <a:spLocks noChangeArrowheads="1"/>
          </p:cNvSpPr>
          <p:nvPr/>
        </p:nvSpPr>
        <p:spPr bwMode="auto">
          <a:xfrm>
            <a:off x="2649538" y="2097088"/>
            <a:ext cx="681037" cy="644525"/>
          </a:xfrm>
          <a:prstGeom prst="ellipse">
            <a:avLst/>
          </a:prstGeom>
          <a:solidFill>
            <a:schemeClr val="bg1"/>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3086" name="Line 43"/>
          <p:cNvSpPr>
            <a:spLocks noChangeShapeType="1"/>
          </p:cNvSpPr>
          <p:nvPr/>
        </p:nvSpPr>
        <p:spPr bwMode="auto">
          <a:xfrm>
            <a:off x="2990850" y="2746375"/>
            <a:ext cx="0" cy="1196975"/>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87" name="Line 44"/>
          <p:cNvSpPr>
            <a:spLocks noChangeShapeType="1"/>
          </p:cNvSpPr>
          <p:nvPr/>
        </p:nvSpPr>
        <p:spPr bwMode="auto">
          <a:xfrm>
            <a:off x="2990850" y="3943350"/>
            <a:ext cx="3051175" cy="0"/>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88" name="AutoShape 45"/>
          <p:cNvSpPr>
            <a:spLocks noChangeArrowheads="1"/>
          </p:cNvSpPr>
          <p:nvPr/>
        </p:nvSpPr>
        <p:spPr bwMode="auto">
          <a:xfrm rot="-5400000">
            <a:off x="5476082" y="3833018"/>
            <a:ext cx="209550" cy="220663"/>
          </a:xfrm>
          <a:prstGeom prst="triangle">
            <a:avLst>
              <a:gd name="adj" fmla="val 49995"/>
            </a:avLst>
          </a:prstGeom>
          <a:solidFill>
            <a:schemeClr val="bg1"/>
          </a:solidFill>
          <a:ln w="12700">
            <a:solidFill>
              <a:schemeClr val="tx1"/>
            </a:solidFill>
            <a:miter lim="800000"/>
            <a:headEnd/>
            <a:tailEnd/>
          </a:ln>
        </p:spPr>
        <p:txBody>
          <a:bodyPr wrap="none" lIns="83485" tIns="41742" rIns="83485" bIns="41742" anchor="ctr"/>
          <a:lstStyle/>
          <a:p>
            <a:endParaRPr lang="en-US">
              <a:latin typeface="Calibri" pitchFamily="34" charset="0"/>
            </a:endParaRPr>
          </a:p>
        </p:txBody>
      </p:sp>
      <p:sp>
        <p:nvSpPr>
          <p:cNvPr id="813089" name="AutoShape 46"/>
          <p:cNvSpPr>
            <a:spLocks noChangeArrowheads="1"/>
          </p:cNvSpPr>
          <p:nvPr/>
        </p:nvSpPr>
        <p:spPr bwMode="auto">
          <a:xfrm rot="5400000">
            <a:off x="5245894" y="3833019"/>
            <a:ext cx="209550" cy="220662"/>
          </a:xfrm>
          <a:prstGeom prst="triangle">
            <a:avLst>
              <a:gd name="adj" fmla="val 49995"/>
            </a:avLst>
          </a:prstGeom>
          <a:solidFill>
            <a:schemeClr val="bg1"/>
          </a:solidFill>
          <a:ln w="12700">
            <a:solidFill>
              <a:schemeClr val="tx1"/>
            </a:solidFill>
            <a:miter lim="800000"/>
            <a:headEnd/>
            <a:tailEnd/>
          </a:ln>
        </p:spPr>
        <p:txBody>
          <a:bodyPr wrap="none" lIns="83485" tIns="41742" rIns="83485" bIns="41742" anchor="ctr"/>
          <a:lstStyle/>
          <a:p>
            <a:endParaRPr lang="en-US">
              <a:latin typeface="Calibri" pitchFamily="34" charset="0"/>
            </a:endParaRPr>
          </a:p>
        </p:txBody>
      </p:sp>
      <p:sp>
        <p:nvSpPr>
          <p:cNvPr id="813090" name="Line 47"/>
          <p:cNvSpPr>
            <a:spLocks noChangeShapeType="1"/>
          </p:cNvSpPr>
          <p:nvPr/>
        </p:nvSpPr>
        <p:spPr bwMode="auto">
          <a:xfrm flipV="1">
            <a:off x="4602163" y="2582863"/>
            <a:ext cx="517525" cy="327025"/>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91" name="Line 48"/>
          <p:cNvSpPr>
            <a:spLocks noChangeShapeType="1"/>
          </p:cNvSpPr>
          <p:nvPr/>
        </p:nvSpPr>
        <p:spPr bwMode="auto">
          <a:xfrm>
            <a:off x="5119688" y="2582863"/>
            <a:ext cx="0" cy="217487"/>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92" name="Line 49"/>
          <p:cNvSpPr>
            <a:spLocks noChangeShapeType="1"/>
          </p:cNvSpPr>
          <p:nvPr/>
        </p:nvSpPr>
        <p:spPr bwMode="auto">
          <a:xfrm flipV="1">
            <a:off x="5119688" y="2474913"/>
            <a:ext cx="519112" cy="325437"/>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93" name="Line 50"/>
          <p:cNvSpPr>
            <a:spLocks noChangeShapeType="1"/>
          </p:cNvSpPr>
          <p:nvPr/>
        </p:nvSpPr>
        <p:spPr bwMode="auto">
          <a:xfrm>
            <a:off x="2990850" y="2528888"/>
            <a:ext cx="0" cy="53975"/>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94" name="Line 51"/>
          <p:cNvSpPr>
            <a:spLocks noChangeShapeType="1"/>
          </p:cNvSpPr>
          <p:nvPr/>
        </p:nvSpPr>
        <p:spPr bwMode="auto">
          <a:xfrm flipV="1">
            <a:off x="2990850" y="2257425"/>
            <a:ext cx="576263" cy="325438"/>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095" name="Line 52"/>
          <p:cNvSpPr>
            <a:spLocks noChangeShapeType="1"/>
          </p:cNvSpPr>
          <p:nvPr/>
        </p:nvSpPr>
        <p:spPr bwMode="auto">
          <a:xfrm flipH="1">
            <a:off x="2414588" y="2201863"/>
            <a:ext cx="576262" cy="327025"/>
          </a:xfrm>
          <a:prstGeom prst="line">
            <a:avLst/>
          </a:prstGeom>
          <a:noFill/>
          <a:ln w="12700">
            <a:solidFill>
              <a:schemeClr val="tx1"/>
            </a:solidFill>
            <a:round/>
            <a:headEnd type="none" w="sm" len="sm"/>
            <a:tailEnd type="stealth" w="med" len="lg"/>
          </a:ln>
        </p:spPr>
        <p:txBody>
          <a:bodyPr wrap="none" lIns="83485" tIns="41742" rIns="83485" bIns="41742" anchor="ctr"/>
          <a:lstStyle/>
          <a:p>
            <a:endParaRPr lang="ru-RU"/>
          </a:p>
        </p:txBody>
      </p:sp>
      <p:sp>
        <p:nvSpPr>
          <p:cNvPr id="813096" name="Rectangle 53"/>
          <p:cNvSpPr>
            <a:spLocks noChangeArrowheads="1"/>
          </p:cNvSpPr>
          <p:nvPr/>
        </p:nvSpPr>
        <p:spPr bwMode="auto">
          <a:xfrm>
            <a:off x="2744788" y="2208213"/>
            <a:ext cx="546100" cy="455612"/>
          </a:xfrm>
          <a:prstGeom prst="rect">
            <a:avLst/>
          </a:prstGeom>
          <a:noFill/>
          <a:ln w="9525">
            <a:noFill/>
            <a:miter lim="800000"/>
            <a:headEnd/>
            <a:tailEnd/>
          </a:ln>
        </p:spPr>
        <p:txBody>
          <a:bodyPr wrap="none" lIns="84064" tIns="42033" rIns="84064" bIns="42033">
            <a:spAutoFit/>
          </a:bodyPr>
          <a:lstStyle/>
          <a:p>
            <a:pPr defTabSz="762000"/>
            <a:r>
              <a:rPr lang="en-US" altLang="en-US" sz="2400" b="1"/>
              <a:t>E2</a:t>
            </a:r>
          </a:p>
        </p:txBody>
      </p:sp>
      <p:sp>
        <p:nvSpPr>
          <p:cNvPr id="813097" name="Rectangle 54"/>
          <p:cNvSpPr>
            <a:spLocks noChangeArrowheads="1"/>
          </p:cNvSpPr>
          <p:nvPr/>
        </p:nvSpPr>
        <p:spPr bwMode="auto">
          <a:xfrm>
            <a:off x="4854575" y="1728788"/>
            <a:ext cx="546100" cy="454025"/>
          </a:xfrm>
          <a:prstGeom prst="rect">
            <a:avLst/>
          </a:prstGeom>
          <a:noFill/>
          <a:ln w="9525">
            <a:noFill/>
            <a:miter lim="800000"/>
            <a:headEnd/>
            <a:tailEnd/>
          </a:ln>
        </p:spPr>
        <p:txBody>
          <a:bodyPr wrap="none" lIns="84064" tIns="42033" rIns="84064" bIns="42033">
            <a:spAutoFit/>
          </a:bodyPr>
          <a:lstStyle/>
          <a:p>
            <a:pPr defTabSz="762000"/>
            <a:r>
              <a:rPr lang="en-US" altLang="en-US" sz="2400" b="1"/>
              <a:t>V2</a:t>
            </a:r>
          </a:p>
        </p:txBody>
      </p:sp>
      <p:sp>
        <p:nvSpPr>
          <p:cNvPr id="813098" name="Rectangle 55"/>
          <p:cNvSpPr>
            <a:spLocks noChangeArrowheads="1"/>
          </p:cNvSpPr>
          <p:nvPr/>
        </p:nvSpPr>
        <p:spPr bwMode="auto">
          <a:xfrm>
            <a:off x="6143625" y="3443288"/>
            <a:ext cx="546100" cy="454025"/>
          </a:xfrm>
          <a:prstGeom prst="rect">
            <a:avLst/>
          </a:prstGeom>
          <a:noFill/>
          <a:ln w="9525">
            <a:noFill/>
            <a:miter lim="800000"/>
            <a:headEnd/>
            <a:tailEnd/>
          </a:ln>
        </p:spPr>
        <p:txBody>
          <a:bodyPr wrap="none" lIns="84064" tIns="42033" rIns="84064" bIns="42033">
            <a:spAutoFit/>
          </a:bodyPr>
          <a:lstStyle/>
          <a:p>
            <a:pPr defTabSz="762000"/>
            <a:r>
              <a:rPr lang="en-US" altLang="en-US" sz="2400" b="1"/>
              <a:t>V1</a:t>
            </a:r>
          </a:p>
        </p:txBody>
      </p:sp>
      <p:sp>
        <p:nvSpPr>
          <p:cNvPr id="813099" name="Rectangle 56"/>
          <p:cNvSpPr>
            <a:spLocks noChangeArrowheads="1"/>
          </p:cNvSpPr>
          <p:nvPr/>
        </p:nvSpPr>
        <p:spPr bwMode="auto">
          <a:xfrm>
            <a:off x="3470275" y="3179763"/>
            <a:ext cx="741363" cy="311150"/>
          </a:xfrm>
          <a:prstGeom prst="rect">
            <a:avLst/>
          </a:prstGeom>
          <a:noFill/>
          <a:ln w="9525">
            <a:noFill/>
            <a:miter lim="800000"/>
            <a:headEnd/>
            <a:tailEnd/>
          </a:ln>
        </p:spPr>
        <p:txBody>
          <a:bodyPr wrap="none" lIns="84064" tIns="42033" rIns="84064" bIns="42033">
            <a:spAutoFit/>
          </a:bodyPr>
          <a:lstStyle/>
          <a:p>
            <a:pPr defTabSz="762000"/>
            <a:r>
              <a:rPr lang="ru-RU" altLang="en-US" sz="1500" b="1"/>
              <a:t>Насос</a:t>
            </a:r>
            <a:endParaRPr lang="en-US" altLang="en-US" sz="1500" b="1"/>
          </a:p>
        </p:txBody>
      </p:sp>
      <p:sp>
        <p:nvSpPr>
          <p:cNvPr id="813100" name="Line 57"/>
          <p:cNvSpPr>
            <a:spLocks noChangeShapeType="1"/>
          </p:cNvSpPr>
          <p:nvPr/>
        </p:nvSpPr>
        <p:spPr bwMode="auto">
          <a:xfrm>
            <a:off x="2990850" y="2201863"/>
            <a:ext cx="0" cy="55562"/>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101" name="Line 58"/>
          <p:cNvSpPr>
            <a:spLocks noChangeShapeType="1"/>
          </p:cNvSpPr>
          <p:nvPr/>
        </p:nvSpPr>
        <p:spPr bwMode="auto">
          <a:xfrm flipH="1">
            <a:off x="2990850" y="3073400"/>
            <a:ext cx="749300" cy="0"/>
          </a:xfrm>
          <a:prstGeom prst="line">
            <a:avLst/>
          </a:prstGeom>
          <a:noFill/>
          <a:ln w="12700">
            <a:solidFill>
              <a:schemeClr val="tx1"/>
            </a:solidFill>
            <a:round/>
            <a:headEnd type="none" w="sm" len="sm"/>
            <a:tailEnd type="none" w="sm" len="sm"/>
          </a:ln>
        </p:spPr>
        <p:txBody>
          <a:bodyPr wrap="none" lIns="83485" tIns="41742" rIns="83485" bIns="41742" anchor="ctr"/>
          <a:lstStyle/>
          <a:p>
            <a:endParaRPr lang="ru-RU"/>
          </a:p>
        </p:txBody>
      </p:sp>
      <p:sp>
        <p:nvSpPr>
          <p:cNvPr id="813102" name="Line 59"/>
          <p:cNvSpPr>
            <a:spLocks noChangeShapeType="1"/>
          </p:cNvSpPr>
          <p:nvPr/>
        </p:nvSpPr>
        <p:spPr bwMode="auto">
          <a:xfrm flipH="1">
            <a:off x="1303338" y="1717675"/>
            <a:ext cx="1687512" cy="0"/>
          </a:xfrm>
          <a:prstGeom prst="line">
            <a:avLst/>
          </a:prstGeom>
          <a:noFill/>
          <a:ln w="9525">
            <a:solidFill>
              <a:schemeClr val="tx1"/>
            </a:solidFill>
            <a:round/>
            <a:headEnd/>
            <a:tailEnd/>
          </a:ln>
        </p:spPr>
        <p:txBody>
          <a:bodyPr lIns="83485" tIns="41742" rIns="83485" bIns="41742"/>
          <a:lstStyle/>
          <a:p>
            <a:endParaRPr lang="ru-RU"/>
          </a:p>
        </p:txBody>
      </p:sp>
      <p:sp>
        <p:nvSpPr>
          <p:cNvPr id="813103" name="Rectangle 60"/>
          <p:cNvSpPr>
            <a:spLocks noChangeArrowheads="1"/>
          </p:cNvSpPr>
          <p:nvPr/>
        </p:nvSpPr>
        <p:spPr bwMode="auto">
          <a:xfrm>
            <a:off x="2414588" y="2746375"/>
            <a:ext cx="654050" cy="315913"/>
          </a:xfrm>
          <a:prstGeom prst="rect">
            <a:avLst/>
          </a:prstGeom>
          <a:noFill/>
          <a:ln w="9525">
            <a:noFill/>
            <a:miter lim="800000"/>
            <a:headEnd/>
            <a:tailEnd/>
          </a:ln>
        </p:spPr>
        <p:txBody>
          <a:bodyPr wrap="none" lIns="84064" tIns="42033" rIns="84064" bIns="42033">
            <a:spAutoFit/>
          </a:bodyPr>
          <a:lstStyle/>
          <a:p>
            <a:pPr defTabSz="762000"/>
            <a:r>
              <a:rPr lang="en-US" altLang="en-US" sz="1500" b="1">
                <a:solidFill>
                  <a:srgbClr val="0BA4E2"/>
                </a:solidFill>
              </a:rPr>
              <a:t>15 °C</a:t>
            </a:r>
          </a:p>
        </p:txBody>
      </p:sp>
      <p:sp>
        <p:nvSpPr>
          <p:cNvPr id="813104" name="Rectangle 61"/>
          <p:cNvSpPr>
            <a:spLocks noChangeArrowheads="1"/>
          </p:cNvSpPr>
          <p:nvPr/>
        </p:nvSpPr>
        <p:spPr bwMode="auto">
          <a:xfrm>
            <a:off x="5051425" y="4133850"/>
            <a:ext cx="942975" cy="311150"/>
          </a:xfrm>
          <a:prstGeom prst="rect">
            <a:avLst/>
          </a:prstGeom>
          <a:noFill/>
          <a:ln w="9525">
            <a:noFill/>
            <a:miter lim="800000"/>
            <a:headEnd/>
            <a:tailEnd/>
          </a:ln>
        </p:spPr>
        <p:txBody>
          <a:bodyPr wrap="none" lIns="84064" tIns="42033" rIns="84064" bIns="42033">
            <a:spAutoFit/>
          </a:bodyPr>
          <a:lstStyle/>
          <a:p>
            <a:pPr defTabSz="762000"/>
            <a:r>
              <a:rPr lang="en-US" altLang="en-US" sz="1500" b="1">
                <a:solidFill>
                  <a:srgbClr val="0BA4E2"/>
                </a:solidFill>
              </a:rPr>
              <a:t>- 0.3 </a:t>
            </a:r>
            <a:r>
              <a:rPr lang="ru-RU" altLang="en-US" sz="1500" b="1">
                <a:solidFill>
                  <a:srgbClr val="0BA4E2"/>
                </a:solidFill>
              </a:rPr>
              <a:t>атм</a:t>
            </a:r>
            <a:endParaRPr lang="en-US" altLang="en-US" sz="1500" b="1">
              <a:solidFill>
                <a:srgbClr val="0BA4E2"/>
              </a:solidFill>
            </a:endParaRPr>
          </a:p>
        </p:txBody>
      </p:sp>
      <p:sp>
        <p:nvSpPr>
          <p:cNvPr id="813105" name="Rectangle 62"/>
          <p:cNvSpPr>
            <a:spLocks noChangeArrowheads="1"/>
          </p:cNvSpPr>
          <p:nvPr/>
        </p:nvSpPr>
        <p:spPr bwMode="auto">
          <a:xfrm>
            <a:off x="4735513" y="2049463"/>
            <a:ext cx="774700" cy="539750"/>
          </a:xfrm>
          <a:prstGeom prst="rect">
            <a:avLst/>
          </a:prstGeom>
          <a:noFill/>
          <a:ln w="9525">
            <a:noFill/>
            <a:miter lim="800000"/>
            <a:headEnd/>
            <a:tailEnd/>
          </a:ln>
        </p:spPr>
        <p:txBody>
          <a:bodyPr wrap="none" lIns="84064" tIns="42033" rIns="84064" bIns="42033">
            <a:spAutoFit/>
          </a:bodyPr>
          <a:lstStyle/>
          <a:p>
            <a:pPr defTabSz="762000"/>
            <a:r>
              <a:rPr lang="en-US" altLang="en-US" sz="1500" b="1">
                <a:solidFill>
                  <a:srgbClr val="0BA4E2"/>
                </a:solidFill>
              </a:rPr>
              <a:t>25 </a:t>
            </a:r>
            <a:r>
              <a:rPr lang="ru-RU" altLang="en-US" sz="1500" b="1">
                <a:solidFill>
                  <a:srgbClr val="0BA4E2"/>
                </a:solidFill>
              </a:rPr>
              <a:t>атм</a:t>
            </a:r>
            <a:endParaRPr lang="en-US" altLang="en-US" sz="1500" b="1">
              <a:solidFill>
                <a:srgbClr val="0BA4E2"/>
              </a:solidFill>
            </a:endParaRPr>
          </a:p>
          <a:p>
            <a:pPr defTabSz="762000"/>
            <a:r>
              <a:rPr lang="en-US" altLang="en-US" sz="1500" b="1">
                <a:solidFill>
                  <a:srgbClr val="0BA4E2"/>
                </a:solidFill>
              </a:rPr>
              <a:t>-60 °C</a:t>
            </a:r>
          </a:p>
        </p:txBody>
      </p:sp>
      <p:sp>
        <p:nvSpPr>
          <p:cNvPr id="813106" name="Rectangle 63"/>
          <p:cNvSpPr>
            <a:spLocks noChangeArrowheads="1"/>
          </p:cNvSpPr>
          <p:nvPr/>
        </p:nvSpPr>
        <p:spPr bwMode="auto">
          <a:xfrm>
            <a:off x="3560763" y="2800350"/>
            <a:ext cx="774700" cy="311150"/>
          </a:xfrm>
          <a:prstGeom prst="rect">
            <a:avLst/>
          </a:prstGeom>
          <a:noFill/>
          <a:ln w="9525">
            <a:noFill/>
            <a:miter lim="800000"/>
            <a:headEnd/>
            <a:tailEnd/>
          </a:ln>
        </p:spPr>
        <p:txBody>
          <a:bodyPr wrap="none" lIns="84064" tIns="42033" rIns="84064" bIns="42033">
            <a:spAutoFit/>
          </a:bodyPr>
          <a:lstStyle/>
          <a:p>
            <a:pPr defTabSz="762000"/>
            <a:r>
              <a:rPr lang="en-US" altLang="en-US" sz="1500" b="1">
                <a:solidFill>
                  <a:srgbClr val="0BA4E2"/>
                </a:solidFill>
              </a:rPr>
              <a:t>75 </a:t>
            </a:r>
            <a:r>
              <a:rPr lang="ru-RU" altLang="en-US" sz="1500" b="1">
                <a:solidFill>
                  <a:srgbClr val="0BA4E2"/>
                </a:solidFill>
              </a:rPr>
              <a:t>атм</a:t>
            </a:r>
            <a:endParaRPr lang="en-US" altLang="en-US" sz="1500" b="1">
              <a:solidFill>
                <a:srgbClr val="0BA4E2"/>
              </a:solidFill>
            </a:endParaRPr>
          </a:p>
        </p:txBody>
      </p:sp>
      <p:sp>
        <p:nvSpPr>
          <p:cNvPr id="1238080" name="Rectangle 64"/>
          <p:cNvSpPr>
            <a:spLocks noChangeArrowheads="1"/>
          </p:cNvSpPr>
          <p:nvPr/>
        </p:nvSpPr>
        <p:spPr bwMode="auto">
          <a:xfrm>
            <a:off x="211138" y="5006975"/>
            <a:ext cx="8440737" cy="755650"/>
          </a:xfrm>
          <a:prstGeom prst="rect">
            <a:avLst/>
          </a:prstGeom>
          <a:noFill/>
          <a:ln w="9525">
            <a:noFill/>
            <a:miter lim="800000"/>
            <a:headEnd/>
            <a:tailEnd/>
          </a:ln>
        </p:spPr>
        <p:txBody>
          <a:bodyPr lIns="84064" tIns="42033" rIns="84064" bIns="42033"/>
          <a:lstStyle/>
          <a:p>
            <a:pPr marL="342900" indent="-342900" algn="just" defTabSz="762000">
              <a:buFont typeface="Wingdings" pitchFamily="2" charset="2"/>
              <a:buChar char="ð"/>
            </a:pPr>
            <a:r>
              <a:rPr lang="ru-RU" altLang="en-US" sz="2600">
                <a:solidFill>
                  <a:srgbClr val="D21700"/>
                </a:solidFill>
              </a:rPr>
              <a:t>Позволяет учесть техн</a:t>
            </a:r>
            <a:r>
              <a:rPr lang="en-US" altLang="en-US" sz="2600">
                <a:solidFill>
                  <a:srgbClr val="D21700"/>
                </a:solidFill>
              </a:rPr>
              <a:t>о</a:t>
            </a:r>
            <a:r>
              <a:rPr lang="ru-RU" altLang="en-US" sz="2600">
                <a:solidFill>
                  <a:srgbClr val="D21700"/>
                </a:solidFill>
              </a:rPr>
              <a:t>логические критерии </a:t>
            </a:r>
            <a:r>
              <a:rPr lang="en-US" altLang="en-US" sz="2600">
                <a:solidFill>
                  <a:srgbClr val="D21700"/>
                </a:solidFill>
              </a:rPr>
              <a:t> </a:t>
            </a:r>
          </a:p>
          <a:p>
            <a:pPr marL="342900" indent="-342900" algn="just" defTabSz="762000">
              <a:buFont typeface="Wingdings" pitchFamily="2" charset="2"/>
              <a:buChar char="ð"/>
            </a:pPr>
            <a:r>
              <a:rPr lang="ru-RU" altLang="en-US" sz="2600">
                <a:solidFill>
                  <a:srgbClr val="D21700"/>
                </a:solidFill>
              </a:rPr>
              <a:t>Треб</a:t>
            </a:r>
            <a:r>
              <a:rPr lang="en-US" altLang="en-US" sz="2600">
                <a:solidFill>
                  <a:srgbClr val="D21700"/>
                </a:solidFill>
              </a:rPr>
              <a:t>о</a:t>
            </a:r>
            <a:r>
              <a:rPr lang="ru-RU" altLang="en-US" sz="2600">
                <a:solidFill>
                  <a:srgbClr val="D21700"/>
                </a:solidFill>
              </a:rPr>
              <a:t>вания просты для описания в программе</a:t>
            </a:r>
            <a:r>
              <a:rPr lang="en-US" altLang="en-US" sz="2600">
                <a:solidFill>
                  <a:srgbClr val="D21700"/>
                </a:solidFill>
              </a:rPr>
              <a:t> </a:t>
            </a:r>
          </a:p>
        </p:txBody>
      </p:sp>
      <p:sp>
        <p:nvSpPr>
          <p:cNvPr id="1238081" name="Rectangle 65"/>
          <p:cNvSpPr>
            <a:spLocks noChangeArrowheads="1"/>
          </p:cNvSpPr>
          <p:nvPr/>
        </p:nvSpPr>
        <p:spPr bwMode="auto">
          <a:xfrm>
            <a:off x="5734050" y="1371600"/>
            <a:ext cx="2554288" cy="357188"/>
          </a:xfrm>
          <a:prstGeom prst="rect">
            <a:avLst/>
          </a:prstGeom>
          <a:noFill/>
          <a:ln w="9525">
            <a:noFill/>
            <a:miter lim="800000"/>
            <a:headEnd/>
            <a:tailEnd/>
          </a:ln>
        </p:spPr>
        <p:txBody>
          <a:bodyPr wrap="none" lIns="84064" tIns="42033" rIns="84064" bIns="42033">
            <a:spAutoFit/>
          </a:bodyPr>
          <a:lstStyle/>
          <a:p>
            <a:pPr defTabSz="762000"/>
            <a:r>
              <a:rPr lang="ru-RU" altLang="en-US" b="1">
                <a:solidFill>
                  <a:srgbClr val="D21700"/>
                </a:solidFill>
              </a:rPr>
              <a:t>Расход</a:t>
            </a:r>
            <a:r>
              <a:rPr lang="fr-FR" altLang="en-US" b="1">
                <a:solidFill>
                  <a:srgbClr val="D21700"/>
                </a:solidFill>
              </a:rPr>
              <a:t> CH</a:t>
            </a:r>
            <a:r>
              <a:rPr lang="fr-FR" altLang="en-US" b="1" baseline="-25000">
                <a:solidFill>
                  <a:srgbClr val="D21700"/>
                </a:solidFill>
              </a:rPr>
              <a:t>4 </a:t>
            </a:r>
            <a:r>
              <a:rPr lang="fr-FR" altLang="en-US" b="1">
                <a:solidFill>
                  <a:srgbClr val="D21700"/>
                </a:solidFill>
              </a:rPr>
              <a:t>= 400 </a:t>
            </a:r>
            <a:r>
              <a:rPr lang="ru-RU" altLang="en-US" b="1">
                <a:solidFill>
                  <a:srgbClr val="D21700"/>
                </a:solidFill>
              </a:rPr>
              <a:t>кг/ч</a:t>
            </a:r>
            <a:endParaRPr lang="fr-FR" altLang="en-US" b="1">
              <a:solidFill>
                <a:srgbClr val="D21700"/>
              </a:solidFill>
            </a:endParaRPr>
          </a:p>
        </p:txBody>
      </p:sp>
      <p:sp>
        <p:nvSpPr>
          <p:cNvPr id="813109" name="Text Box 67"/>
          <p:cNvSpPr txBox="1">
            <a:spLocks noChangeArrowheads="1"/>
          </p:cNvSpPr>
          <p:nvPr/>
        </p:nvSpPr>
        <p:spPr bwMode="auto">
          <a:xfrm>
            <a:off x="900113" y="0"/>
            <a:ext cx="64706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Возможность учета требований к про</a:t>
            </a:r>
            <a:r>
              <a:rPr lang="en-US" altLang="en-US" sz="2900" b="1">
                <a:solidFill>
                  <a:schemeClr val="bg1"/>
                </a:solidFill>
                <a:latin typeface="Calibri" pitchFamily="34" charset="0"/>
              </a:rPr>
              <a:t>т</a:t>
            </a:r>
            <a:r>
              <a:rPr lang="ru-RU" altLang="en-US" sz="2900" b="1">
                <a:solidFill>
                  <a:schemeClr val="bg1"/>
                </a:solidFill>
                <a:latin typeface="Calibri" pitchFamily="34" charset="0"/>
              </a:rPr>
              <a:t>еканию процесс</a:t>
            </a:r>
            <a:r>
              <a:rPr lang="en-US" altLang="en-US" sz="2900" b="1">
                <a:solidFill>
                  <a:schemeClr val="bg1"/>
                </a:solidFill>
                <a:latin typeface="Calibri" pitchFamily="34" charset="0"/>
              </a:rPr>
              <a:t>а</a:t>
            </a:r>
            <a:endParaRPr lang="en-US" altLang="en-US" sz="2900" b="1">
              <a:solidFill>
                <a:schemeClr val="bg1"/>
              </a:solidFill>
              <a:latin typeface="Times" pitchFamily="18" charset="0"/>
            </a:endParaRPr>
          </a:p>
        </p:txBody>
      </p:sp>
      <p:cxnSp>
        <p:nvCxnSpPr>
          <p:cNvPr id="1238084" name="AutoShape 68"/>
          <p:cNvCxnSpPr>
            <a:cxnSpLocks noChangeShapeType="1"/>
          </p:cNvCxnSpPr>
          <p:nvPr/>
        </p:nvCxnSpPr>
        <p:spPr bwMode="auto">
          <a:xfrm rot="5400000">
            <a:off x="4892675" y="2289176"/>
            <a:ext cx="2706687" cy="1617662"/>
          </a:xfrm>
          <a:prstGeom prst="bentConnector3">
            <a:avLst>
              <a:gd name="adj1" fmla="val 107597"/>
            </a:avLst>
          </a:prstGeom>
          <a:noFill/>
          <a:ln w="9525">
            <a:solidFill>
              <a:schemeClr val="accent2"/>
            </a:solidFill>
            <a:prstDash val="dashDot"/>
            <a:miter lim="800000"/>
            <a:headEnd/>
            <a:tailEnd type="triangle" w="med" len="med"/>
          </a:ln>
        </p:spPr>
      </p:cxnSp>
      <p:sp>
        <p:nvSpPr>
          <p:cNvPr id="81311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80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3808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380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80" grpId="0" build="p" autoUpdateAnimBg="0"/>
      <p:bldP spid="123808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50825" y="1089025"/>
            <a:ext cx="2940050" cy="915988"/>
            <a:chOff x="336" y="773"/>
            <a:chExt cx="1834" cy="641"/>
          </a:xfrm>
        </p:grpSpPr>
        <p:sp>
          <p:nvSpPr>
            <p:cNvPr id="815133" name="Rectangle 19"/>
            <p:cNvSpPr>
              <a:spLocks noChangeArrowheads="1"/>
            </p:cNvSpPr>
            <p:nvPr/>
          </p:nvSpPr>
          <p:spPr bwMode="auto">
            <a:xfrm>
              <a:off x="336" y="773"/>
              <a:ext cx="1765" cy="641"/>
            </a:xfrm>
            <a:prstGeom prst="rect">
              <a:avLst/>
            </a:prstGeom>
            <a:noFill/>
            <a:ln w="9525">
              <a:noFill/>
              <a:miter lim="800000"/>
              <a:headEnd/>
              <a:tailEnd/>
            </a:ln>
          </p:spPr>
          <p:txBody>
            <a:bodyPr lIns="92075" tIns="46038" rIns="92075" bIns="46038">
              <a:spAutoFit/>
            </a:bodyPr>
            <a:lstStyle/>
            <a:p>
              <a:pPr defTabSz="762000"/>
              <a:r>
                <a:rPr lang="ru-RU" altLang="en-US" b="1">
                  <a:solidFill>
                    <a:srgbClr val="0BA4E2"/>
                  </a:solidFill>
                  <a:latin typeface="Trebuchet MS" pitchFamily="34" charset="0"/>
                </a:rPr>
                <a:t>Последовательный вызов расчетов отдельных элементов</a:t>
              </a:r>
              <a:endParaRPr lang="en-US" altLang="en-US" b="1">
                <a:solidFill>
                  <a:srgbClr val="0BA4E2"/>
                </a:solidFill>
                <a:latin typeface="Trebuchet MS" pitchFamily="34" charset="0"/>
              </a:endParaRPr>
            </a:p>
          </p:txBody>
        </p:sp>
        <p:sp>
          <p:nvSpPr>
            <p:cNvPr id="815134" name="Line 20"/>
            <p:cNvSpPr>
              <a:spLocks noChangeShapeType="1"/>
            </p:cNvSpPr>
            <p:nvPr/>
          </p:nvSpPr>
          <p:spPr bwMode="auto">
            <a:xfrm>
              <a:off x="1632" y="1071"/>
              <a:ext cx="538" cy="173"/>
            </a:xfrm>
            <a:prstGeom prst="line">
              <a:avLst/>
            </a:prstGeom>
            <a:noFill/>
            <a:ln w="12700">
              <a:solidFill>
                <a:schemeClr val="accent2"/>
              </a:solidFill>
              <a:round/>
              <a:headEnd type="none" w="sm" len="sm"/>
              <a:tailEnd type="stealth" w="med" len="lg"/>
            </a:ln>
          </p:spPr>
          <p:txBody>
            <a:bodyPr/>
            <a:lstStyle/>
            <a:p>
              <a:endParaRPr lang="ru-RU"/>
            </a:p>
          </p:txBody>
        </p:sp>
      </p:grpSp>
      <p:grpSp>
        <p:nvGrpSpPr>
          <p:cNvPr id="3" name="Group 21"/>
          <p:cNvGrpSpPr>
            <a:grpSpLocks/>
          </p:cNvGrpSpPr>
          <p:nvPr/>
        </p:nvGrpSpPr>
        <p:grpSpPr bwMode="auto">
          <a:xfrm>
            <a:off x="6697663" y="1449388"/>
            <a:ext cx="2446337" cy="1190625"/>
            <a:chOff x="4474" y="1023"/>
            <a:chExt cx="1670" cy="833"/>
          </a:xfrm>
        </p:grpSpPr>
        <p:sp>
          <p:nvSpPr>
            <p:cNvPr id="815131" name="Rectangle 22"/>
            <p:cNvSpPr>
              <a:spLocks noChangeArrowheads="1"/>
            </p:cNvSpPr>
            <p:nvPr/>
          </p:nvSpPr>
          <p:spPr bwMode="auto">
            <a:xfrm>
              <a:off x="4560" y="1023"/>
              <a:ext cx="1584" cy="833"/>
            </a:xfrm>
            <a:prstGeom prst="rect">
              <a:avLst/>
            </a:prstGeom>
            <a:noFill/>
            <a:ln w="9525">
              <a:noFill/>
              <a:miter lim="800000"/>
              <a:headEnd/>
              <a:tailEnd/>
            </a:ln>
          </p:spPr>
          <p:txBody>
            <a:bodyPr lIns="92075" tIns="46038" rIns="92075" bIns="46038">
              <a:spAutoFit/>
            </a:bodyPr>
            <a:lstStyle/>
            <a:p>
              <a:pPr algn="ctr" defTabSz="762000"/>
              <a:r>
                <a:rPr lang="ru-RU" altLang="en-US" b="1">
                  <a:solidFill>
                    <a:srgbClr val="0BA4E2"/>
                  </a:solidFill>
                  <a:latin typeface="Trebuchet MS" pitchFamily="34" charset="0"/>
                </a:rPr>
                <a:t>Одновременное решение всех уравнений в расчетной схеме</a:t>
              </a:r>
              <a:endParaRPr lang="en-US" altLang="en-US" b="1">
                <a:solidFill>
                  <a:srgbClr val="0BA4E2"/>
                </a:solidFill>
                <a:latin typeface="Trebuchet MS" pitchFamily="34" charset="0"/>
              </a:endParaRPr>
            </a:p>
          </p:txBody>
        </p:sp>
        <p:sp>
          <p:nvSpPr>
            <p:cNvPr id="815132" name="Line 23"/>
            <p:cNvSpPr>
              <a:spLocks noChangeShapeType="1"/>
            </p:cNvSpPr>
            <p:nvPr/>
          </p:nvSpPr>
          <p:spPr bwMode="auto">
            <a:xfrm flipH="1" flipV="1">
              <a:off x="4474" y="1100"/>
              <a:ext cx="470" cy="307"/>
            </a:xfrm>
            <a:prstGeom prst="line">
              <a:avLst/>
            </a:prstGeom>
            <a:noFill/>
            <a:ln w="12700">
              <a:solidFill>
                <a:schemeClr val="accent2"/>
              </a:solidFill>
              <a:round/>
              <a:headEnd type="none" w="sm" len="sm"/>
              <a:tailEnd type="stealth" w="med" len="lg"/>
            </a:ln>
          </p:spPr>
          <p:txBody>
            <a:bodyPr/>
            <a:lstStyle/>
            <a:p>
              <a:endParaRPr lang="ru-RU"/>
            </a:p>
          </p:txBody>
        </p:sp>
      </p:grpSp>
      <p:sp>
        <p:nvSpPr>
          <p:cNvPr id="1240089" name="Rectangle 25"/>
          <p:cNvSpPr>
            <a:spLocks noChangeArrowheads="1"/>
          </p:cNvSpPr>
          <p:nvPr/>
        </p:nvSpPr>
        <p:spPr bwMode="auto">
          <a:xfrm>
            <a:off x="0" y="5119688"/>
            <a:ext cx="9144000" cy="685800"/>
          </a:xfrm>
          <a:prstGeom prst="rect">
            <a:avLst/>
          </a:prstGeom>
          <a:noFill/>
          <a:ln w="9525">
            <a:noFill/>
            <a:miter lim="800000"/>
            <a:headEnd/>
            <a:tailEnd/>
          </a:ln>
        </p:spPr>
        <p:txBody>
          <a:bodyPr lIns="84064" tIns="42033" rIns="84064" bIns="42033"/>
          <a:lstStyle/>
          <a:p>
            <a:pPr marL="342900" indent="-342900" defTabSz="762000">
              <a:lnSpc>
                <a:spcPct val="95000"/>
              </a:lnSpc>
              <a:buClr>
                <a:schemeClr val="tx2"/>
              </a:buClr>
              <a:buFont typeface="Wingdings" pitchFamily="2" charset="2"/>
              <a:buChar char="ð"/>
            </a:pPr>
            <a:r>
              <a:rPr lang="ru-RU" altLang="en-US" sz="2400">
                <a:solidFill>
                  <a:srgbClr val="D21700"/>
                </a:solidFill>
                <a:latin typeface="Trebuchet MS" pitchFamily="34" charset="0"/>
              </a:rPr>
              <a:t>Только 2 ит</a:t>
            </a:r>
            <a:r>
              <a:rPr lang="en-US" altLang="en-US" sz="2400">
                <a:solidFill>
                  <a:srgbClr val="D21700"/>
                </a:solidFill>
                <a:latin typeface="Trebuchet MS" pitchFamily="34" charset="0"/>
              </a:rPr>
              <a:t>е</a:t>
            </a:r>
            <a:r>
              <a:rPr lang="ru-RU" altLang="en-US" sz="2400">
                <a:solidFill>
                  <a:srgbClr val="D21700"/>
                </a:solidFill>
                <a:latin typeface="Trebuchet MS" pitchFamily="34" charset="0"/>
              </a:rPr>
              <a:t>рационных уровня</a:t>
            </a:r>
            <a:endParaRPr lang="en-US" altLang="en-US" sz="2400">
              <a:solidFill>
                <a:srgbClr val="D21700"/>
              </a:solidFill>
              <a:latin typeface="Trebuchet MS" pitchFamily="34" charset="0"/>
            </a:endParaRPr>
          </a:p>
          <a:p>
            <a:pPr marL="342900" indent="-342900" defTabSz="762000">
              <a:lnSpc>
                <a:spcPct val="95000"/>
              </a:lnSpc>
              <a:buClr>
                <a:schemeClr val="tx2"/>
              </a:buClr>
              <a:buFont typeface="Wingdings" pitchFamily="2" charset="2"/>
              <a:buChar char="ð"/>
            </a:pPr>
            <a:r>
              <a:rPr lang="ru-RU" altLang="en-US" sz="2400">
                <a:solidFill>
                  <a:srgbClr val="D21700"/>
                </a:solidFill>
                <a:latin typeface="Trebuchet MS" pitchFamily="34" charset="0"/>
              </a:rPr>
              <a:t>Может быть задано несколько требований</a:t>
            </a:r>
            <a:r>
              <a:rPr lang="en-US" altLang="en-US" sz="2400">
                <a:solidFill>
                  <a:srgbClr val="D21700"/>
                </a:solidFill>
                <a:latin typeface="Trebuchet MS" pitchFamily="34" charset="0"/>
              </a:rPr>
              <a:t>, </a:t>
            </a:r>
            <a:r>
              <a:rPr lang="ru-RU" altLang="en-US" sz="2400">
                <a:solidFill>
                  <a:srgbClr val="D21700"/>
                </a:solidFill>
                <a:latin typeface="Trebuchet MS" pitchFamily="34" charset="0"/>
              </a:rPr>
              <a:t>свободные переменные будут по</a:t>
            </a:r>
            <a:r>
              <a:rPr lang="en-US" altLang="en-US" sz="2400">
                <a:solidFill>
                  <a:srgbClr val="D21700"/>
                </a:solidFill>
                <a:latin typeface="Trebuchet MS" pitchFamily="34" charset="0"/>
              </a:rPr>
              <a:t>д</a:t>
            </a:r>
            <a:r>
              <a:rPr lang="ru-RU" altLang="en-US" sz="2400">
                <a:solidFill>
                  <a:srgbClr val="D21700"/>
                </a:solidFill>
                <a:latin typeface="Trebuchet MS" pitchFamily="34" charset="0"/>
              </a:rPr>
              <a:t>обраны так, чтобы удовлетворить им</a:t>
            </a:r>
            <a:endParaRPr lang="en-US" altLang="en-US" sz="2400">
              <a:solidFill>
                <a:srgbClr val="D21700"/>
              </a:solidFill>
              <a:latin typeface="Trebuchet MS" pitchFamily="34" charset="0"/>
            </a:endParaRPr>
          </a:p>
          <a:p>
            <a:pPr marL="342900" indent="-342900" defTabSz="762000">
              <a:lnSpc>
                <a:spcPct val="95000"/>
              </a:lnSpc>
              <a:buClr>
                <a:schemeClr val="tx2"/>
              </a:buClr>
              <a:buFont typeface="Wingdings" pitchFamily="2" charset="2"/>
              <a:buChar char="ð"/>
            </a:pPr>
            <a:endParaRPr lang="en-US" altLang="en-US" sz="2400">
              <a:solidFill>
                <a:srgbClr val="D21700"/>
              </a:solidFill>
              <a:latin typeface="Trebuchet MS" pitchFamily="34" charset="0"/>
            </a:endParaRPr>
          </a:p>
        </p:txBody>
      </p:sp>
      <p:grpSp>
        <p:nvGrpSpPr>
          <p:cNvPr id="4" name="Group 26"/>
          <p:cNvGrpSpPr>
            <a:grpSpLocks/>
          </p:cNvGrpSpPr>
          <p:nvPr/>
        </p:nvGrpSpPr>
        <p:grpSpPr bwMode="auto">
          <a:xfrm>
            <a:off x="141288" y="3465513"/>
            <a:ext cx="9002712" cy="2206625"/>
            <a:chOff x="48" y="2463"/>
            <a:chExt cx="6143" cy="1545"/>
          </a:xfrm>
        </p:grpSpPr>
        <p:sp>
          <p:nvSpPr>
            <p:cNvPr id="815128" name="Rectangle 27"/>
            <p:cNvSpPr>
              <a:spLocks noChangeArrowheads="1"/>
            </p:cNvSpPr>
            <p:nvPr/>
          </p:nvSpPr>
          <p:spPr bwMode="auto">
            <a:xfrm>
              <a:off x="48" y="2463"/>
              <a:ext cx="2022" cy="449"/>
            </a:xfrm>
            <a:prstGeom prst="rect">
              <a:avLst/>
            </a:prstGeom>
            <a:noFill/>
            <a:ln w="9525">
              <a:noFill/>
              <a:miter lim="800000"/>
              <a:headEnd/>
              <a:tailEnd/>
            </a:ln>
          </p:spPr>
          <p:txBody>
            <a:bodyPr wrap="none" lIns="92075" tIns="46038" rIns="92075" bIns="46038">
              <a:spAutoFit/>
            </a:bodyPr>
            <a:lstStyle/>
            <a:p>
              <a:pPr defTabSz="762000"/>
              <a:r>
                <a:rPr lang="ru-RU" altLang="en-US" b="1">
                  <a:solidFill>
                    <a:srgbClr val="0BA4E2"/>
                  </a:solidFill>
                  <a:latin typeface="Trebuchet MS" pitchFamily="34" charset="0"/>
                </a:rPr>
                <a:t>Глобальное решение</a:t>
              </a:r>
              <a:endParaRPr lang="en-US" altLang="en-US" b="1">
                <a:solidFill>
                  <a:srgbClr val="0BA4E2"/>
                </a:solidFill>
                <a:latin typeface="Trebuchet MS" pitchFamily="34" charset="0"/>
              </a:endParaRPr>
            </a:p>
            <a:p>
              <a:pPr defTabSz="762000"/>
              <a:r>
                <a:rPr lang="ru-RU" altLang="en-US" b="1">
                  <a:solidFill>
                    <a:srgbClr val="0BA4E2"/>
                  </a:solidFill>
                  <a:latin typeface="Trebuchet MS" pitchFamily="34" charset="0"/>
                </a:rPr>
                <a:t>для моделей элементов</a:t>
              </a:r>
              <a:endParaRPr lang="en-US" altLang="en-US" b="1">
                <a:solidFill>
                  <a:srgbClr val="0BA4E2"/>
                </a:solidFill>
                <a:latin typeface="Trebuchet MS" pitchFamily="34" charset="0"/>
              </a:endParaRPr>
            </a:p>
          </p:txBody>
        </p:sp>
        <p:sp>
          <p:nvSpPr>
            <p:cNvPr id="815129" name="Line 28"/>
            <p:cNvSpPr>
              <a:spLocks noChangeShapeType="1"/>
            </p:cNvSpPr>
            <p:nvPr/>
          </p:nvSpPr>
          <p:spPr bwMode="auto">
            <a:xfrm>
              <a:off x="1728" y="2655"/>
              <a:ext cx="336" cy="0"/>
            </a:xfrm>
            <a:prstGeom prst="line">
              <a:avLst/>
            </a:prstGeom>
            <a:noFill/>
            <a:ln w="25400">
              <a:solidFill>
                <a:schemeClr val="accent2"/>
              </a:solidFill>
              <a:round/>
              <a:headEnd type="none" w="sm" len="sm"/>
              <a:tailEnd type="stealth" w="med" len="lg"/>
            </a:ln>
          </p:spPr>
          <p:txBody>
            <a:bodyPr/>
            <a:lstStyle/>
            <a:p>
              <a:endParaRPr lang="ru-RU"/>
            </a:p>
          </p:txBody>
        </p:sp>
        <p:sp>
          <p:nvSpPr>
            <p:cNvPr id="815130" name="Text Box 29"/>
            <p:cNvSpPr txBox="1">
              <a:spLocks noChangeArrowheads="1"/>
            </p:cNvSpPr>
            <p:nvPr/>
          </p:nvSpPr>
          <p:spPr bwMode="auto">
            <a:xfrm>
              <a:off x="2948" y="3005"/>
              <a:ext cx="3243" cy="1003"/>
            </a:xfrm>
            <a:prstGeom prst="rect">
              <a:avLst/>
            </a:prstGeom>
            <a:noFill/>
            <a:ln w="9525">
              <a:noFill/>
              <a:miter lim="800000"/>
              <a:headEnd/>
              <a:tailEnd/>
            </a:ln>
          </p:spPr>
          <p:txBody>
            <a:bodyPr>
              <a:spAutoFit/>
            </a:bodyPr>
            <a:lstStyle/>
            <a:p>
              <a:pPr>
                <a:lnSpc>
                  <a:spcPct val="135000"/>
                </a:lnSpc>
                <a:buClr>
                  <a:schemeClr val="tx2"/>
                </a:buClr>
                <a:buFont typeface="Wingdings" pitchFamily="2" charset="2"/>
                <a:buNone/>
              </a:pPr>
              <a:r>
                <a:rPr lang="ru-RU" altLang="en-US" sz="1400">
                  <a:solidFill>
                    <a:srgbClr val="0BA4E2"/>
                  </a:solidFill>
                  <a:latin typeface="Trebuchet MS" pitchFamily="34" charset="0"/>
                </a:rPr>
                <a:t>Дл</a:t>
              </a:r>
              <a:r>
                <a:rPr lang="en-US" altLang="en-US" sz="1400">
                  <a:solidFill>
                    <a:srgbClr val="0BA4E2"/>
                  </a:solidFill>
                  <a:latin typeface="Trebuchet MS" pitchFamily="34" charset="0"/>
                </a:rPr>
                <a:t>я</a:t>
              </a:r>
              <a:r>
                <a:rPr lang="ru-RU" altLang="en-US" sz="1400">
                  <a:solidFill>
                    <a:srgbClr val="0BA4E2"/>
                  </a:solidFill>
                  <a:latin typeface="Trebuchet MS" pitchFamily="34" charset="0"/>
                </a:rPr>
                <a:t> каждого элемента</a:t>
              </a:r>
              <a:r>
                <a:rPr lang="en-US" altLang="en-US" sz="1400">
                  <a:solidFill>
                    <a:srgbClr val="0BA4E2"/>
                  </a:solidFill>
                  <a:latin typeface="Trebuchet MS" pitchFamily="34" charset="0"/>
                </a:rPr>
                <a:t>, ProSimPlus </a:t>
              </a:r>
              <a:r>
                <a:rPr lang="ru-RU" altLang="en-US" sz="1400">
                  <a:solidFill>
                    <a:srgbClr val="0BA4E2"/>
                  </a:solidFill>
                  <a:latin typeface="Trebuchet MS" pitchFamily="34" charset="0"/>
                </a:rPr>
                <a:t>рассчитывает</a:t>
              </a:r>
              <a:r>
                <a:rPr lang="en-US" altLang="en-US" sz="1400">
                  <a:solidFill>
                    <a:srgbClr val="0BA4E2"/>
                  </a:solidFill>
                  <a:latin typeface="Trebuchet MS" pitchFamily="34" charset="0"/>
                </a:rPr>
                <a:t> </a:t>
              </a:r>
              <a:r>
                <a:rPr lang="ru-RU" altLang="en-US" sz="1400">
                  <a:solidFill>
                    <a:srgbClr val="0BA4E2"/>
                  </a:solidFill>
                  <a:latin typeface="Trebuchet MS" pitchFamily="34" charset="0"/>
                </a:rPr>
                <a:t>характеристики выходных потоков</a:t>
              </a:r>
              <a:r>
                <a:rPr lang="en-US" altLang="en-US" sz="1400">
                  <a:solidFill>
                    <a:srgbClr val="0BA4E2"/>
                  </a:solidFill>
                  <a:latin typeface="Trebuchet MS" pitchFamily="34" charset="0"/>
                </a:rPr>
                <a:t> </a:t>
              </a:r>
              <a:r>
                <a:rPr lang="ru-RU" altLang="en-US" sz="1400">
                  <a:solidFill>
                    <a:srgbClr val="0BA4E2"/>
                  </a:solidFill>
                  <a:latin typeface="Trebuchet MS" pitchFamily="34" charset="0"/>
                </a:rPr>
                <a:t>на основе</a:t>
              </a:r>
              <a:r>
                <a:rPr lang="en-US" altLang="en-US" sz="1400">
                  <a:solidFill>
                    <a:srgbClr val="0BA4E2"/>
                  </a:solidFill>
                  <a:latin typeface="Trebuchet MS" pitchFamily="34" charset="0"/>
                </a:rPr>
                <a:t>:</a:t>
              </a:r>
            </a:p>
            <a:p>
              <a:pPr lvl="1">
                <a:lnSpc>
                  <a:spcPct val="135000"/>
                </a:lnSpc>
                <a:buFont typeface="Wingdings" pitchFamily="2" charset="2"/>
                <a:buChar char="Ø"/>
              </a:pPr>
              <a:r>
                <a:rPr lang="ru-RU" altLang="en-US" sz="1300">
                  <a:solidFill>
                    <a:srgbClr val="0BA4E2"/>
                  </a:solidFill>
                  <a:latin typeface="Trebuchet MS" pitchFamily="34" charset="0"/>
                </a:rPr>
                <a:t>данных о входных потоках</a:t>
              </a:r>
              <a:endParaRPr lang="en-US" altLang="en-US" sz="1300">
                <a:solidFill>
                  <a:srgbClr val="0BA4E2"/>
                </a:solidFill>
                <a:latin typeface="Trebuchet MS" pitchFamily="34" charset="0"/>
              </a:endParaRPr>
            </a:p>
            <a:p>
              <a:pPr lvl="1">
                <a:lnSpc>
                  <a:spcPct val="135000"/>
                </a:lnSpc>
                <a:buFont typeface="Wingdings" pitchFamily="2" charset="2"/>
                <a:buChar char="Ø"/>
              </a:pPr>
              <a:r>
                <a:rPr lang="ru-RU" altLang="en-US" sz="1300">
                  <a:solidFill>
                    <a:srgbClr val="0BA4E2"/>
                  </a:solidFill>
                  <a:latin typeface="Trebuchet MS" pitchFamily="34" charset="0"/>
                </a:rPr>
                <a:t>условий</a:t>
              </a:r>
              <a:r>
                <a:rPr lang="en-US" altLang="en-US" sz="1300">
                  <a:solidFill>
                    <a:srgbClr val="0BA4E2"/>
                  </a:solidFill>
                  <a:latin typeface="Trebuchet MS" pitchFamily="34" charset="0"/>
                </a:rPr>
                <a:t> (</a:t>
              </a:r>
              <a:r>
                <a:rPr lang="ru-RU" altLang="en-US" sz="1300">
                  <a:solidFill>
                    <a:srgbClr val="0BA4E2"/>
                  </a:solidFill>
                  <a:latin typeface="Trebuchet MS" pitchFamily="34" charset="0"/>
                </a:rPr>
                <a:t>или параметров</a:t>
              </a:r>
              <a:r>
                <a:rPr lang="en-US" altLang="en-US" sz="1300">
                  <a:solidFill>
                    <a:srgbClr val="0BA4E2"/>
                  </a:solidFill>
                  <a:latin typeface="Trebuchet MS" pitchFamily="34" charset="0"/>
                </a:rPr>
                <a:t>) </a:t>
              </a:r>
              <a:r>
                <a:rPr lang="ru-RU" altLang="en-US" sz="1300">
                  <a:solidFill>
                    <a:srgbClr val="0BA4E2"/>
                  </a:solidFill>
                  <a:latin typeface="Trebuchet MS" pitchFamily="34" charset="0"/>
                </a:rPr>
                <a:t>работы элемента</a:t>
              </a:r>
              <a:endParaRPr lang="en-US" altLang="en-US" sz="1300">
                <a:solidFill>
                  <a:srgbClr val="0BA4E2"/>
                </a:solidFill>
                <a:latin typeface="Trebuchet MS" pitchFamily="34" charset="0"/>
              </a:endParaRPr>
            </a:p>
            <a:p>
              <a:endParaRPr lang="fr-FR" altLang="en-US" sz="1500">
                <a:solidFill>
                  <a:srgbClr val="0BA4E2"/>
                </a:solidFill>
                <a:latin typeface="Trebuchet MS" pitchFamily="34" charset="0"/>
              </a:endParaRPr>
            </a:p>
          </p:txBody>
        </p:sp>
      </p:grpSp>
      <p:sp>
        <p:nvSpPr>
          <p:cNvPr id="815109" name="Text Box 30"/>
          <p:cNvSpPr txBox="1">
            <a:spLocks noChangeArrowheads="1"/>
          </p:cNvSpPr>
          <p:nvPr/>
        </p:nvSpPr>
        <p:spPr bwMode="auto">
          <a:xfrm>
            <a:off x="900113" y="0"/>
            <a:ext cx="64706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Подход одновременного поэлементного расчета</a:t>
            </a:r>
            <a:endParaRPr lang="en-US" altLang="en-US" sz="2900" b="1">
              <a:solidFill>
                <a:schemeClr val="bg1"/>
              </a:solidFill>
              <a:latin typeface="Times" pitchFamily="18" charset="0"/>
            </a:endParaRPr>
          </a:p>
        </p:txBody>
      </p:sp>
      <p:sp>
        <p:nvSpPr>
          <p:cNvPr id="815110" name="Oval 2"/>
          <p:cNvSpPr>
            <a:spLocks noChangeArrowheads="1"/>
          </p:cNvSpPr>
          <p:nvPr/>
        </p:nvSpPr>
        <p:spPr bwMode="auto">
          <a:xfrm>
            <a:off x="3108325" y="1446213"/>
            <a:ext cx="2816225" cy="2719387"/>
          </a:xfrm>
          <a:prstGeom prst="ellipse">
            <a:avLst/>
          </a:prstGeom>
          <a:noFill/>
          <a:ln w="254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1" name="Oval 3"/>
          <p:cNvSpPr>
            <a:spLocks noChangeArrowheads="1"/>
          </p:cNvSpPr>
          <p:nvPr/>
        </p:nvSpPr>
        <p:spPr bwMode="auto">
          <a:xfrm>
            <a:off x="3959225" y="1235075"/>
            <a:ext cx="550863" cy="5365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2" name="Oval 4"/>
          <p:cNvSpPr>
            <a:spLocks noChangeArrowheads="1"/>
          </p:cNvSpPr>
          <p:nvPr/>
        </p:nvSpPr>
        <p:spPr bwMode="auto">
          <a:xfrm>
            <a:off x="3095625" y="1714500"/>
            <a:ext cx="550863" cy="5365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3" name="Oval 5"/>
          <p:cNvSpPr>
            <a:spLocks noChangeArrowheads="1"/>
          </p:cNvSpPr>
          <p:nvPr/>
        </p:nvSpPr>
        <p:spPr bwMode="auto">
          <a:xfrm>
            <a:off x="2833688" y="2536825"/>
            <a:ext cx="550862" cy="538163"/>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4" name="Oval 6"/>
          <p:cNvSpPr>
            <a:spLocks noChangeArrowheads="1"/>
          </p:cNvSpPr>
          <p:nvPr/>
        </p:nvSpPr>
        <p:spPr bwMode="auto">
          <a:xfrm>
            <a:off x="4873625" y="960438"/>
            <a:ext cx="1676400" cy="15652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5" name="Oval 7"/>
          <p:cNvSpPr>
            <a:spLocks noChangeArrowheads="1"/>
          </p:cNvSpPr>
          <p:nvPr/>
        </p:nvSpPr>
        <p:spPr bwMode="auto">
          <a:xfrm>
            <a:off x="3114675" y="3360738"/>
            <a:ext cx="552450" cy="5365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6" name="Oval 8"/>
          <p:cNvSpPr>
            <a:spLocks noChangeArrowheads="1"/>
          </p:cNvSpPr>
          <p:nvPr/>
        </p:nvSpPr>
        <p:spPr bwMode="auto">
          <a:xfrm>
            <a:off x="3959225" y="3908425"/>
            <a:ext cx="550863" cy="538163"/>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7" name="Oval 9"/>
          <p:cNvSpPr>
            <a:spLocks noChangeArrowheads="1"/>
          </p:cNvSpPr>
          <p:nvPr/>
        </p:nvSpPr>
        <p:spPr bwMode="auto">
          <a:xfrm>
            <a:off x="4943475" y="3771900"/>
            <a:ext cx="552450" cy="5365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8" name="Oval 10"/>
          <p:cNvSpPr>
            <a:spLocks noChangeArrowheads="1"/>
          </p:cNvSpPr>
          <p:nvPr/>
        </p:nvSpPr>
        <p:spPr bwMode="auto">
          <a:xfrm>
            <a:off x="5576888" y="3086100"/>
            <a:ext cx="550862" cy="536575"/>
          </a:xfrm>
          <a:prstGeom prst="ellipse">
            <a:avLst/>
          </a:prstGeom>
          <a:solidFill>
            <a:srgbClr val="4D0255"/>
          </a:solidFill>
          <a:ln w="12700">
            <a:solidFill>
              <a:schemeClr val="tx1"/>
            </a:solidFill>
            <a:round/>
            <a:headEnd/>
            <a:tailEnd/>
          </a:ln>
        </p:spPr>
        <p:txBody>
          <a:bodyPr wrap="none" lIns="83485" tIns="41742" rIns="83485" bIns="41742" anchor="ctr"/>
          <a:lstStyle/>
          <a:p>
            <a:endParaRPr lang="en-US">
              <a:latin typeface="Calibri" pitchFamily="34" charset="0"/>
            </a:endParaRPr>
          </a:p>
        </p:txBody>
      </p:sp>
      <p:sp>
        <p:nvSpPr>
          <p:cNvPr id="815119" name="Rectangle 11"/>
          <p:cNvSpPr>
            <a:spLocks noChangeArrowheads="1"/>
          </p:cNvSpPr>
          <p:nvPr/>
        </p:nvSpPr>
        <p:spPr bwMode="auto">
          <a:xfrm>
            <a:off x="4841875" y="1233488"/>
            <a:ext cx="1706563" cy="906462"/>
          </a:xfrm>
          <a:prstGeom prst="rect">
            <a:avLst/>
          </a:prstGeom>
          <a:noFill/>
          <a:ln w="9525">
            <a:noFill/>
            <a:miter lim="800000"/>
            <a:headEnd/>
            <a:tailEnd/>
          </a:ln>
        </p:spPr>
        <p:txBody>
          <a:bodyPr wrap="none" lIns="84064" tIns="42033" rIns="84064" bIns="42033">
            <a:spAutoFit/>
          </a:bodyPr>
          <a:lstStyle/>
          <a:p>
            <a:pPr algn="ctr" defTabSz="762000"/>
            <a:r>
              <a:rPr lang="ru-RU" altLang="en-US" b="1">
                <a:solidFill>
                  <a:schemeClr val="bg1"/>
                </a:solidFill>
              </a:rPr>
              <a:t>Рециклы</a:t>
            </a:r>
            <a:endParaRPr lang="en-US" altLang="en-US" b="1">
              <a:solidFill>
                <a:schemeClr val="bg1"/>
              </a:solidFill>
            </a:endParaRPr>
          </a:p>
          <a:p>
            <a:pPr algn="ctr" defTabSz="762000"/>
            <a:r>
              <a:rPr lang="ru-RU" altLang="en-US" b="1">
                <a:solidFill>
                  <a:schemeClr val="bg1"/>
                </a:solidFill>
              </a:rPr>
              <a:t>Требования</a:t>
            </a:r>
            <a:endParaRPr lang="en-US" altLang="en-US" b="1">
              <a:solidFill>
                <a:schemeClr val="bg1"/>
              </a:solidFill>
            </a:endParaRPr>
          </a:p>
          <a:p>
            <a:pPr algn="ctr" defTabSz="762000"/>
            <a:r>
              <a:rPr lang="ru-RU" altLang="en-US" b="1">
                <a:solidFill>
                  <a:schemeClr val="bg1"/>
                </a:solidFill>
              </a:rPr>
              <a:t>Оптимиз</a:t>
            </a:r>
            <a:r>
              <a:rPr lang="en-US" altLang="en-US" b="1">
                <a:solidFill>
                  <a:schemeClr val="bg1"/>
                </a:solidFill>
              </a:rPr>
              <a:t>а</a:t>
            </a:r>
            <a:r>
              <a:rPr lang="ru-RU" altLang="en-US" b="1">
                <a:solidFill>
                  <a:schemeClr val="bg1"/>
                </a:solidFill>
              </a:rPr>
              <a:t>ция</a:t>
            </a:r>
            <a:endParaRPr lang="en-US" altLang="en-US" b="1">
              <a:solidFill>
                <a:schemeClr val="bg1"/>
              </a:solidFill>
            </a:endParaRPr>
          </a:p>
        </p:txBody>
      </p:sp>
      <p:sp>
        <p:nvSpPr>
          <p:cNvPr id="815120" name="Rectangle 12"/>
          <p:cNvSpPr>
            <a:spLocks noChangeArrowheads="1"/>
          </p:cNvSpPr>
          <p:nvPr/>
        </p:nvSpPr>
        <p:spPr bwMode="auto">
          <a:xfrm>
            <a:off x="4075113" y="1323975"/>
            <a:ext cx="2984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1</a:t>
            </a:r>
          </a:p>
        </p:txBody>
      </p:sp>
      <p:sp>
        <p:nvSpPr>
          <p:cNvPr id="815121" name="Rectangle 13"/>
          <p:cNvSpPr>
            <a:spLocks noChangeArrowheads="1"/>
          </p:cNvSpPr>
          <p:nvPr/>
        </p:nvSpPr>
        <p:spPr bwMode="auto">
          <a:xfrm>
            <a:off x="3235325" y="1804988"/>
            <a:ext cx="2984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2</a:t>
            </a:r>
          </a:p>
        </p:txBody>
      </p:sp>
      <p:sp>
        <p:nvSpPr>
          <p:cNvPr id="815122" name="Rectangle 14"/>
          <p:cNvSpPr>
            <a:spLocks noChangeArrowheads="1"/>
          </p:cNvSpPr>
          <p:nvPr/>
        </p:nvSpPr>
        <p:spPr bwMode="auto">
          <a:xfrm>
            <a:off x="4010025" y="3998913"/>
            <a:ext cx="3619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a:t>
            </a:r>
          </a:p>
        </p:txBody>
      </p:sp>
      <p:sp>
        <p:nvSpPr>
          <p:cNvPr id="815123" name="Rectangle 15"/>
          <p:cNvSpPr>
            <a:spLocks noChangeArrowheads="1"/>
          </p:cNvSpPr>
          <p:nvPr/>
        </p:nvSpPr>
        <p:spPr bwMode="auto">
          <a:xfrm>
            <a:off x="3235325" y="3519488"/>
            <a:ext cx="2984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k</a:t>
            </a:r>
          </a:p>
        </p:txBody>
      </p:sp>
      <p:sp>
        <p:nvSpPr>
          <p:cNvPr id="815124" name="Rectangle 16"/>
          <p:cNvSpPr>
            <a:spLocks noChangeArrowheads="1"/>
          </p:cNvSpPr>
          <p:nvPr/>
        </p:nvSpPr>
        <p:spPr bwMode="auto">
          <a:xfrm>
            <a:off x="5697538" y="3244850"/>
            <a:ext cx="3111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n</a:t>
            </a:r>
          </a:p>
        </p:txBody>
      </p:sp>
      <p:sp>
        <p:nvSpPr>
          <p:cNvPr id="815125" name="Rectangle 17"/>
          <p:cNvSpPr>
            <a:spLocks noChangeArrowheads="1"/>
          </p:cNvSpPr>
          <p:nvPr/>
        </p:nvSpPr>
        <p:spPr bwMode="auto">
          <a:xfrm>
            <a:off x="2884488" y="2627313"/>
            <a:ext cx="361950" cy="361950"/>
          </a:xfrm>
          <a:prstGeom prst="rect">
            <a:avLst/>
          </a:prstGeom>
          <a:noFill/>
          <a:ln w="9525">
            <a:noFill/>
            <a:miter lim="800000"/>
            <a:headEnd/>
            <a:tailEnd/>
          </a:ln>
        </p:spPr>
        <p:txBody>
          <a:bodyPr wrap="none" lIns="84064" tIns="42033" rIns="84064" bIns="42033">
            <a:spAutoFit/>
          </a:bodyPr>
          <a:lstStyle/>
          <a:p>
            <a:pPr defTabSz="762000"/>
            <a:r>
              <a:rPr lang="en-US" altLang="en-US" b="1">
                <a:solidFill>
                  <a:schemeClr val="bg1"/>
                </a:solidFill>
              </a:rPr>
              <a:t>...</a:t>
            </a:r>
          </a:p>
        </p:txBody>
      </p:sp>
      <p:sp>
        <p:nvSpPr>
          <p:cNvPr id="815126" name="Line 24"/>
          <p:cNvSpPr>
            <a:spLocks noChangeShapeType="1"/>
          </p:cNvSpPr>
          <p:nvPr/>
        </p:nvSpPr>
        <p:spPr bwMode="auto">
          <a:xfrm>
            <a:off x="5922963" y="2532063"/>
            <a:ext cx="0" cy="204787"/>
          </a:xfrm>
          <a:prstGeom prst="line">
            <a:avLst/>
          </a:prstGeom>
          <a:noFill/>
          <a:ln w="12700">
            <a:solidFill>
              <a:schemeClr val="tx1"/>
            </a:solidFill>
            <a:round/>
            <a:headEnd type="stealth" w="med" len="lg"/>
            <a:tailEnd type="none" w="sm" len="sm"/>
          </a:ln>
        </p:spPr>
        <p:txBody>
          <a:bodyPr lIns="83485" tIns="41742" rIns="83485" bIns="41742"/>
          <a:lstStyle/>
          <a:p>
            <a:endParaRPr lang="ru-RU"/>
          </a:p>
        </p:txBody>
      </p:sp>
      <p:sp>
        <p:nvSpPr>
          <p:cNvPr id="815127"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40089">
                                            <p:txEl>
                                              <p:pRg st="0" end="0"/>
                                            </p:txEl>
                                          </p:spTgt>
                                        </p:tgtEl>
                                        <p:attrNameLst>
                                          <p:attrName>style.visibility</p:attrName>
                                        </p:attrNameLst>
                                      </p:cBhvr>
                                      <p:to>
                                        <p:strVal val="visible"/>
                                      </p:to>
                                    </p:set>
                                  </p:childTnLst>
                                  <p:subTnLst>
                                    <p:animClr>
                                      <p:cBhvr override="childStyle">
                                        <p:cTn dur="1" fill="hold" display="0" masterRel="nextClick" afterEffect="1"/>
                                        <p:tgtEl>
                                          <p:spTgt spid="1240089">
                                            <p:txEl>
                                              <p:pRg st="0" end="0"/>
                                            </p:txEl>
                                          </p:spTgt>
                                        </p:tgtEl>
                                        <p:attrNameLst>
                                          <p:attrName>ppt_c</p:attrName>
                                        </p:attrNameLst>
                                      </p:cBhvr>
                                      <p:to>
                                        <a:schemeClr val="bg2"/>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40089">
                                            <p:txEl>
                                              <p:pRg st="1" end="1"/>
                                            </p:txEl>
                                          </p:spTgt>
                                        </p:tgtEl>
                                        <p:attrNameLst>
                                          <p:attrName>style.visibility</p:attrName>
                                        </p:attrNameLst>
                                      </p:cBhvr>
                                      <p:to>
                                        <p:strVal val="visible"/>
                                      </p:to>
                                    </p:set>
                                  </p:childTnLst>
                                  <p:subTnLst>
                                    <p:animClr>
                                      <p:cBhvr override="childStyle">
                                        <p:cTn dur="1" fill="hold" display="0" masterRel="nextClick" afterEffect="1"/>
                                        <p:tgtEl>
                                          <p:spTgt spid="1240089">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089"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Text Box 2"/>
          <p:cNvSpPr txBox="1">
            <a:spLocks noChangeArrowheads="1"/>
          </p:cNvSpPr>
          <p:nvPr/>
        </p:nvSpPr>
        <p:spPr bwMode="auto">
          <a:xfrm>
            <a:off x="914400" y="219075"/>
            <a:ext cx="7667625" cy="523875"/>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Раб</a:t>
            </a:r>
            <a:r>
              <a:rPr lang="en-US" altLang="en-US" sz="2900" b="1">
                <a:solidFill>
                  <a:schemeClr val="bg1"/>
                </a:solidFill>
                <a:latin typeface="Calibri" pitchFamily="34" charset="0"/>
              </a:rPr>
              <a:t>о</a:t>
            </a:r>
            <a:r>
              <a:rPr lang="ru-RU" altLang="en-US" sz="2900" b="1">
                <a:solidFill>
                  <a:schemeClr val="bg1"/>
                </a:solidFill>
                <a:latin typeface="Calibri" pitchFamily="34" charset="0"/>
              </a:rPr>
              <a:t>та со сложными схемами</a:t>
            </a:r>
            <a:endParaRPr lang="en-US" altLang="en-US" sz="2900" b="1">
              <a:solidFill>
                <a:schemeClr val="bg1"/>
              </a:solidFill>
              <a:latin typeface="Times" pitchFamily="18" charset="0"/>
            </a:endParaRPr>
          </a:p>
        </p:txBody>
      </p:sp>
      <p:pic>
        <p:nvPicPr>
          <p:cNvPr id="817154" name="Picture 3"/>
          <p:cNvPicPr>
            <a:picLocks noChangeAspect="1" noChangeArrowheads="1"/>
          </p:cNvPicPr>
          <p:nvPr/>
        </p:nvPicPr>
        <p:blipFill>
          <a:blip r:embed="rId3" cstate="print"/>
          <a:srcRect/>
          <a:stretch>
            <a:fillRect/>
          </a:stretch>
        </p:blipFill>
        <p:spPr bwMode="auto">
          <a:xfrm>
            <a:off x="139700" y="1084263"/>
            <a:ext cx="8512175" cy="5019675"/>
          </a:xfrm>
          <a:prstGeom prst="rect">
            <a:avLst/>
          </a:prstGeom>
          <a:noFill/>
          <a:ln w="9525">
            <a:noFill/>
            <a:miter lim="800000"/>
            <a:headEnd/>
            <a:tailEnd/>
          </a:ln>
        </p:spPr>
      </p:pic>
      <p:sp>
        <p:nvSpPr>
          <p:cNvPr id="817155"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ChangeArrowheads="1"/>
          </p:cNvSpPr>
          <p:nvPr/>
        </p:nvSpPr>
        <p:spPr bwMode="auto">
          <a:xfrm>
            <a:off x="87313" y="1303338"/>
            <a:ext cx="8732837" cy="3976687"/>
          </a:xfrm>
          <a:prstGeom prst="rect">
            <a:avLst/>
          </a:prstGeom>
          <a:noFill/>
          <a:ln w="9525">
            <a:noFill/>
            <a:miter lim="800000"/>
            <a:headEnd/>
            <a:tailEnd/>
          </a:ln>
        </p:spPr>
        <p:txBody>
          <a:bodyPr lIns="84064" tIns="42033" rIns="84064" bIns="42033"/>
          <a:lstStyle/>
          <a:p>
            <a:pPr marL="342900" indent="-342900" algn="just" defTabSz="762000">
              <a:buFontTx/>
              <a:buBlip>
                <a:blip r:embed="rId3"/>
              </a:buBlip>
            </a:pPr>
            <a:r>
              <a:rPr lang="ru-RU" altLang="en-US" sz="2600" b="1" dirty="0">
                <a:solidFill>
                  <a:srgbClr val="D21700"/>
                </a:solidFill>
                <a:latin typeface="Trebuchet MS" pitchFamily="34" charset="0"/>
              </a:rPr>
              <a:t>Определение условий протекания процесса, при которых достигается минимум некоторой функции </a:t>
            </a:r>
            <a:r>
              <a:rPr lang="en-US" altLang="en-US" sz="2600" b="1" dirty="0">
                <a:solidFill>
                  <a:srgbClr val="D21700"/>
                </a:solidFill>
                <a:latin typeface="Trebuchet MS" pitchFamily="34" charset="0"/>
              </a:rPr>
              <a:t>(</a:t>
            </a:r>
            <a:r>
              <a:rPr lang="ru-RU" altLang="en-US" sz="2600" b="1" dirty="0">
                <a:solidFill>
                  <a:srgbClr val="D21700"/>
                </a:solidFill>
                <a:latin typeface="Trebuchet MS" pitchFamily="34" charset="0"/>
              </a:rPr>
              <a:t>функций</a:t>
            </a:r>
            <a:r>
              <a:rPr lang="en-US" altLang="en-US" sz="2600" b="1" dirty="0">
                <a:solidFill>
                  <a:srgbClr val="D21700"/>
                </a:solidFill>
                <a:latin typeface="Trebuchet MS" pitchFamily="34" charset="0"/>
              </a:rPr>
              <a:t>)</a:t>
            </a:r>
          </a:p>
          <a:p>
            <a:pPr marL="742950" lvl="1" indent="-285750" defTabSz="762000">
              <a:buFont typeface="Wingdings" pitchFamily="2" charset="2"/>
              <a:buChar char="§"/>
            </a:pPr>
            <a:r>
              <a:rPr lang="ru-RU" altLang="en-US" sz="2200" dirty="0">
                <a:solidFill>
                  <a:srgbClr val="0BA4E2"/>
                </a:solidFill>
                <a:latin typeface="Trebuchet MS" pitchFamily="34" charset="0"/>
              </a:rPr>
              <a:t>Повышает эффективность производства</a:t>
            </a:r>
            <a:r>
              <a:rPr lang="en-US" altLang="en-US" sz="2200" dirty="0">
                <a:solidFill>
                  <a:srgbClr val="0BA4E2"/>
                </a:solidFill>
                <a:latin typeface="Trebuchet MS" pitchFamily="34" charset="0"/>
              </a:rPr>
              <a:t>, </a:t>
            </a:r>
            <a:r>
              <a:rPr lang="ru-RU" altLang="en-US" sz="2200" dirty="0">
                <a:solidFill>
                  <a:srgbClr val="0BA4E2"/>
                </a:solidFill>
                <a:latin typeface="Trebuchet MS" pitchFamily="34" charset="0"/>
              </a:rPr>
              <a:t>снижает </a:t>
            </a:r>
            <a:r>
              <a:rPr lang="ru-RU" altLang="en-US" sz="2200" dirty="0" err="1">
                <a:solidFill>
                  <a:srgbClr val="0BA4E2"/>
                </a:solidFill>
                <a:latin typeface="Trebuchet MS" pitchFamily="34" charset="0"/>
              </a:rPr>
              <a:t>затра</a:t>
            </a:r>
            <a:r>
              <a:rPr lang="en-US" altLang="en-US" sz="2200" dirty="0">
                <a:solidFill>
                  <a:srgbClr val="0BA4E2"/>
                </a:solidFill>
                <a:latin typeface="Trebuchet MS" pitchFamily="34" charset="0"/>
              </a:rPr>
              <a:t>т</a:t>
            </a:r>
            <a:r>
              <a:rPr lang="ru-RU" altLang="en-US" sz="2200" dirty="0" err="1">
                <a:solidFill>
                  <a:srgbClr val="0BA4E2"/>
                </a:solidFill>
                <a:latin typeface="Trebuchet MS" pitchFamily="34" charset="0"/>
              </a:rPr>
              <a:t>ы</a:t>
            </a:r>
            <a:r>
              <a:rPr lang="ru-RU" altLang="en-US" sz="2200" dirty="0">
                <a:solidFill>
                  <a:srgbClr val="0BA4E2"/>
                </a:solidFill>
                <a:latin typeface="Trebuchet MS" pitchFamily="34" charset="0"/>
              </a:rPr>
              <a:t> энергии</a:t>
            </a:r>
            <a:r>
              <a:rPr lang="en-US" altLang="en-US" sz="2200" dirty="0">
                <a:solidFill>
                  <a:srgbClr val="0BA4E2"/>
                </a:solidFill>
                <a:latin typeface="Trebuchet MS" pitchFamily="34" charset="0"/>
              </a:rPr>
              <a:t>…</a:t>
            </a:r>
          </a:p>
          <a:p>
            <a:pPr marL="742950" lvl="1" indent="-285750" defTabSz="762000">
              <a:buFont typeface="Wingdings" pitchFamily="2" charset="2"/>
              <a:buChar char="§"/>
            </a:pPr>
            <a:r>
              <a:rPr lang="ru-RU" altLang="en-US" sz="2200" dirty="0">
                <a:solidFill>
                  <a:srgbClr val="0BA4E2"/>
                </a:solidFill>
                <a:latin typeface="Trebuchet MS" pitchFamily="34" charset="0"/>
              </a:rPr>
              <a:t>Многокритериальная оптимизация</a:t>
            </a:r>
            <a:endParaRPr lang="en-US" altLang="en-US" sz="2200" dirty="0">
              <a:solidFill>
                <a:srgbClr val="0BA4E2"/>
              </a:solidFill>
              <a:latin typeface="Trebuchet MS" pitchFamily="34" charset="0"/>
            </a:endParaRPr>
          </a:p>
          <a:p>
            <a:pPr marL="742950" lvl="1" indent="-285750" defTabSz="762000">
              <a:buFont typeface="Wingdings" pitchFamily="2" charset="2"/>
              <a:buChar char="§"/>
            </a:pPr>
            <a:r>
              <a:rPr lang="ru-RU" altLang="en-US" sz="2200" dirty="0" err="1">
                <a:solidFill>
                  <a:srgbClr val="0BA4E2"/>
                </a:solidFill>
                <a:latin typeface="Trebuchet MS" pitchFamily="34" charset="0"/>
              </a:rPr>
              <a:t>Учитываютс</a:t>
            </a:r>
            <a:r>
              <a:rPr lang="en-US" altLang="en-US" sz="2200" dirty="0">
                <a:solidFill>
                  <a:srgbClr val="0BA4E2"/>
                </a:solidFill>
                <a:latin typeface="Trebuchet MS" pitchFamily="34" charset="0"/>
              </a:rPr>
              <a:t>я</a:t>
            </a:r>
            <a:r>
              <a:rPr lang="ru-RU" altLang="en-US" sz="2200" dirty="0">
                <a:solidFill>
                  <a:srgbClr val="0BA4E2"/>
                </a:solidFill>
                <a:latin typeface="Trebuchet MS" pitchFamily="34" charset="0"/>
              </a:rPr>
              <a:t> ограничения протекания процесса</a:t>
            </a:r>
            <a:endParaRPr lang="en-US" altLang="en-US" sz="2200" dirty="0">
              <a:solidFill>
                <a:srgbClr val="0BA4E2"/>
              </a:solidFill>
              <a:latin typeface="Trebuchet MS" pitchFamily="34" charset="0"/>
            </a:endParaRPr>
          </a:p>
          <a:p>
            <a:pPr marL="742950" lvl="1" indent="-285750" defTabSz="762000"/>
            <a:endParaRPr lang="en-US" altLang="en-US" sz="2400" dirty="0">
              <a:solidFill>
                <a:srgbClr val="3333FF"/>
              </a:solidFill>
              <a:latin typeface="Trebuchet MS" pitchFamily="34" charset="0"/>
            </a:endParaRPr>
          </a:p>
          <a:p>
            <a:pPr marL="342900" indent="-342900" algn="just" defTabSz="762000">
              <a:buFontTx/>
              <a:buBlip>
                <a:blip r:embed="rId3"/>
              </a:buBlip>
            </a:pPr>
            <a:r>
              <a:rPr lang="ru-RU" altLang="en-US" sz="2600" b="1" dirty="0">
                <a:solidFill>
                  <a:srgbClr val="D21700"/>
                </a:solidFill>
                <a:latin typeface="Trebuchet MS" pitchFamily="34" charset="0"/>
              </a:rPr>
              <a:t>Надежные и проверен</a:t>
            </a:r>
            <a:r>
              <a:rPr lang="en-US" altLang="en-US" sz="2600" b="1" dirty="0">
                <a:solidFill>
                  <a:srgbClr val="D21700"/>
                </a:solidFill>
                <a:latin typeface="Trebuchet MS" pitchFamily="34" charset="0"/>
              </a:rPr>
              <a:t>н</a:t>
            </a:r>
            <a:r>
              <a:rPr lang="ru-RU" altLang="en-US" sz="2600" b="1" dirty="0" err="1">
                <a:solidFill>
                  <a:srgbClr val="D21700"/>
                </a:solidFill>
                <a:latin typeface="Trebuchet MS" pitchFamily="34" charset="0"/>
              </a:rPr>
              <a:t>ые</a:t>
            </a:r>
            <a:r>
              <a:rPr lang="ru-RU" altLang="en-US" sz="2600" b="1" dirty="0">
                <a:solidFill>
                  <a:srgbClr val="D21700"/>
                </a:solidFill>
                <a:latin typeface="Trebuchet MS" pitchFamily="34" charset="0"/>
              </a:rPr>
              <a:t> алгоритмы</a:t>
            </a:r>
            <a:endParaRPr lang="en-US" altLang="en-US" sz="2600" b="1" dirty="0">
              <a:solidFill>
                <a:srgbClr val="D21700"/>
              </a:solidFill>
              <a:latin typeface="Trebuchet MS" pitchFamily="34" charset="0"/>
            </a:endParaRPr>
          </a:p>
          <a:p>
            <a:pPr marL="742950" lvl="1" indent="-285750" defTabSz="762000">
              <a:buFont typeface="Wingdings" pitchFamily="2" charset="2"/>
              <a:buChar char="§"/>
            </a:pPr>
            <a:r>
              <a:rPr lang="ru-RU" altLang="en-US" sz="2200" dirty="0">
                <a:solidFill>
                  <a:srgbClr val="0BA4E2"/>
                </a:solidFill>
                <a:latin typeface="Trebuchet MS" pitchFamily="34" charset="0"/>
              </a:rPr>
              <a:t>Основаны на</a:t>
            </a:r>
            <a:r>
              <a:rPr lang="en-US" altLang="en-US" sz="2200" dirty="0">
                <a:solidFill>
                  <a:srgbClr val="0BA4E2"/>
                </a:solidFill>
                <a:latin typeface="Trebuchet MS" pitchFamily="34" charset="0"/>
              </a:rPr>
              <a:t> </a:t>
            </a:r>
            <a:r>
              <a:rPr lang="ru-RU" altLang="en-US" sz="2200" dirty="0">
                <a:solidFill>
                  <a:srgbClr val="0BA4E2"/>
                </a:solidFill>
                <a:latin typeface="Trebuchet MS" pitchFamily="34" charset="0"/>
              </a:rPr>
              <a:t>ПКП</a:t>
            </a:r>
            <a:r>
              <a:rPr lang="en-US" altLang="en-US" sz="2200" dirty="0">
                <a:solidFill>
                  <a:srgbClr val="0BA4E2"/>
                </a:solidFill>
                <a:latin typeface="Trebuchet MS" pitchFamily="34" charset="0"/>
              </a:rPr>
              <a:t> (</a:t>
            </a:r>
            <a:r>
              <a:rPr lang="ru-RU" altLang="en-US" sz="2200" dirty="0">
                <a:solidFill>
                  <a:srgbClr val="D21700"/>
                </a:solidFill>
                <a:latin typeface="Trebuchet MS" pitchFamily="34" charset="0"/>
              </a:rPr>
              <a:t>Последовательном Квадратичном Программировании</a:t>
            </a:r>
            <a:r>
              <a:rPr lang="en-US" altLang="en-US" sz="2200" dirty="0">
                <a:solidFill>
                  <a:srgbClr val="0BA4E2"/>
                </a:solidFill>
                <a:latin typeface="Trebuchet MS" pitchFamily="34" charset="0"/>
              </a:rPr>
              <a:t>)</a:t>
            </a:r>
            <a:r>
              <a:rPr lang="ru-RU" altLang="en-US" sz="2200" dirty="0">
                <a:solidFill>
                  <a:srgbClr val="0BA4E2"/>
                </a:solidFill>
                <a:latin typeface="Trebuchet MS" pitchFamily="34" charset="0"/>
              </a:rPr>
              <a:t> </a:t>
            </a:r>
            <a:r>
              <a:rPr lang="en-US" altLang="en-US" sz="2200" dirty="0">
                <a:solidFill>
                  <a:srgbClr val="0BA4E2"/>
                </a:solidFill>
                <a:latin typeface="Trebuchet MS" pitchFamily="34" charset="0"/>
              </a:rPr>
              <a:t>и</a:t>
            </a:r>
            <a:r>
              <a:rPr lang="ru-RU" altLang="en-US" sz="2200" dirty="0">
                <a:solidFill>
                  <a:srgbClr val="0BA4E2"/>
                </a:solidFill>
                <a:latin typeface="Trebuchet MS" pitchFamily="34" charset="0"/>
              </a:rPr>
              <a:t>ли ГА</a:t>
            </a:r>
            <a:r>
              <a:rPr lang="en-US" altLang="en-US" sz="2200" dirty="0">
                <a:solidFill>
                  <a:srgbClr val="0BA4E2"/>
                </a:solidFill>
                <a:latin typeface="Trebuchet MS" pitchFamily="34" charset="0"/>
              </a:rPr>
              <a:t> (</a:t>
            </a:r>
            <a:r>
              <a:rPr lang="ru-RU" altLang="en-US" sz="2200" dirty="0">
                <a:solidFill>
                  <a:srgbClr val="D21700"/>
                </a:solidFill>
                <a:latin typeface="Trebuchet MS" pitchFamily="34" charset="0"/>
              </a:rPr>
              <a:t>Генетических Алгоритмах</a:t>
            </a:r>
            <a:r>
              <a:rPr lang="en-US" altLang="en-US" sz="2200" dirty="0">
                <a:solidFill>
                  <a:srgbClr val="0BA4E2"/>
                </a:solidFill>
                <a:latin typeface="Trebuchet MS" pitchFamily="34" charset="0"/>
              </a:rPr>
              <a:t>)</a:t>
            </a:r>
          </a:p>
          <a:p>
            <a:pPr marL="742950" lvl="1" indent="-285750" defTabSz="762000">
              <a:buFont typeface="Wingdings" pitchFamily="2" charset="2"/>
              <a:buChar char="§"/>
            </a:pPr>
            <a:r>
              <a:rPr lang="ru-RU" altLang="en-US" sz="2200" dirty="0">
                <a:solidFill>
                  <a:srgbClr val="0BA4E2"/>
                </a:solidFill>
                <a:latin typeface="Trebuchet MS" pitchFamily="34" charset="0"/>
              </a:rPr>
              <a:t>Точная настройка для надежности и эффективности</a:t>
            </a:r>
            <a:endParaRPr lang="en-US" altLang="en-US" sz="2200" dirty="0">
              <a:solidFill>
                <a:srgbClr val="0BA4E2"/>
              </a:solidFill>
              <a:latin typeface="Trebuchet MS" pitchFamily="34" charset="0"/>
            </a:endParaRPr>
          </a:p>
          <a:p>
            <a:pPr marL="742950" lvl="1" indent="-285750" defTabSz="762000">
              <a:buFont typeface="Wingdings" pitchFamily="2" charset="2"/>
              <a:buChar char="§"/>
            </a:pPr>
            <a:r>
              <a:rPr lang="ru-RU" altLang="en-US" sz="2200" dirty="0">
                <a:solidFill>
                  <a:srgbClr val="0BA4E2"/>
                </a:solidFill>
                <a:latin typeface="Trebuchet MS" pitchFamily="34" charset="0"/>
              </a:rPr>
              <a:t>Просто</a:t>
            </a:r>
            <a:r>
              <a:rPr lang="en-US" altLang="en-US" sz="2200" dirty="0">
                <a:solidFill>
                  <a:srgbClr val="0BA4E2"/>
                </a:solidFill>
                <a:latin typeface="Trebuchet MS" pitchFamily="34" charset="0"/>
              </a:rPr>
              <a:t>т</a:t>
            </a:r>
            <a:r>
              <a:rPr lang="ru-RU" altLang="en-US" sz="2200" dirty="0">
                <a:solidFill>
                  <a:srgbClr val="0BA4E2"/>
                </a:solidFill>
                <a:latin typeface="Trebuchet MS" pitchFamily="34" charset="0"/>
              </a:rPr>
              <a:t>а в использовании</a:t>
            </a:r>
            <a:endParaRPr lang="en-US" altLang="en-US" sz="2200" dirty="0">
              <a:solidFill>
                <a:srgbClr val="0BA4E2"/>
              </a:solidFill>
              <a:latin typeface="Trebuchet MS" pitchFamily="34" charset="0"/>
            </a:endParaRPr>
          </a:p>
        </p:txBody>
      </p:sp>
      <p:sp>
        <p:nvSpPr>
          <p:cNvPr id="819202" name="Text Box 3"/>
          <p:cNvSpPr txBox="1">
            <a:spLocks noChangeArrowheads="1"/>
          </p:cNvSpPr>
          <p:nvPr/>
        </p:nvSpPr>
        <p:spPr bwMode="auto">
          <a:xfrm>
            <a:off x="914400" y="219075"/>
            <a:ext cx="6470650" cy="523875"/>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Возможности оптимизации</a:t>
            </a:r>
            <a:endParaRPr lang="en-US" altLang="en-US" sz="2900" b="1">
              <a:solidFill>
                <a:schemeClr val="bg1"/>
              </a:solidFill>
              <a:latin typeface="Times" pitchFamily="18" charset="0"/>
            </a:endParaRPr>
          </a:p>
        </p:txBody>
      </p:sp>
      <p:sp>
        <p:nvSpPr>
          <p:cNvPr id="81920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Text Box 3"/>
          <p:cNvSpPr txBox="1">
            <a:spLocks noChangeArrowheads="1"/>
          </p:cNvSpPr>
          <p:nvPr/>
        </p:nvSpPr>
        <p:spPr bwMode="auto">
          <a:xfrm>
            <a:off x="914400" y="219075"/>
            <a:ext cx="822960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rPr>
              <a:t>Программа проста в освоении</a:t>
            </a:r>
            <a:endParaRPr lang="en-US" altLang="en-US" sz="2900" b="1">
              <a:solidFill>
                <a:schemeClr val="bg1"/>
              </a:solidFill>
            </a:endParaRPr>
          </a:p>
        </p:txBody>
      </p:sp>
      <p:sp>
        <p:nvSpPr>
          <p:cNvPr id="1246212" name="Text Box 4"/>
          <p:cNvSpPr txBox="1">
            <a:spLocks noChangeArrowheads="1"/>
          </p:cNvSpPr>
          <p:nvPr/>
        </p:nvSpPr>
        <p:spPr bwMode="auto">
          <a:xfrm>
            <a:off x="0" y="1125538"/>
            <a:ext cx="3394075" cy="906462"/>
          </a:xfrm>
          <a:prstGeom prst="rect">
            <a:avLst/>
          </a:prstGeom>
          <a:noFill/>
          <a:ln w="9525">
            <a:noFill/>
            <a:miter lim="800000"/>
            <a:headEnd/>
            <a:tailEnd/>
          </a:ln>
        </p:spPr>
        <p:txBody>
          <a:bodyPr lIns="84036" tIns="42020" rIns="84036" bIns="42020">
            <a:spAutoFit/>
          </a:bodyPr>
          <a:lstStyle/>
          <a:p>
            <a:pPr marL="269875" indent="-269875" defTabSz="762000">
              <a:buClr>
                <a:srgbClr val="0BA4E2"/>
              </a:buClr>
              <a:buFont typeface="Wingdings" pitchFamily="2" charset="2"/>
              <a:buChar char="Ø"/>
            </a:pPr>
            <a:r>
              <a:rPr lang="ru-RU" altLang="en-US" b="1">
                <a:solidFill>
                  <a:srgbClr val="0BA4E2"/>
                </a:solidFill>
                <a:latin typeface="Trebuchet MS" pitchFamily="34" charset="0"/>
              </a:rPr>
              <a:t>Просто</a:t>
            </a:r>
            <a:r>
              <a:rPr lang="en-US" altLang="en-US" b="1">
                <a:solidFill>
                  <a:srgbClr val="0BA4E2"/>
                </a:solidFill>
                <a:latin typeface="Trebuchet MS" pitchFamily="34" charset="0"/>
              </a:rPr>
              <a:t>й</a:t>
            </a:r>
            <a:r>
              <a:rPr lang="ru-RU" altLang="en-US" b="1">
                <a:solidFill>
                  <a:srgbClr val="0BA4E2"/>
                </a:solidFill>
                <a:latin typeface="Trebuchet MS" pitchFamily="34" charset="0"/>
              </a:rPr>
              <a:t> «дружелюбный»</a:t>
            </a:r>
            <a:endParaRPr lang="en-US" altLang="en-US" b="1">
              <a:solidFill>
                <a:srgbClr val="0BA4E2"/>
              </a:solidFill>
              <a:latin typeface="Trebuchet MS" pitchFamily="34" charset="0"/>
            </a:endParaRPr>
          </a:p>
          <a:p>
            <a:pPr marL="269875" indent="-269875" defTabSz="762000">
              <a:buClr>
                <a:srgbClr val="0BA4E2"/>
              </a:buClr>
              <a:buFont typeface="Wingdings" pitchFamily="2" charset="2"/>
              <a:buNone/>
            </a:pPr>
            <a:r>
              <a:rPr lang="ru-RU" altLang="en-US" b="1">
                <a:solidFill>
                  <a:srgbClr val="0BA4E2"/>
                </a:solidFill>
                <a:latin typeface="Trebuchet MS" pitchFamily="34" charset="0"/>
              </a:rPr>
              <a:t>интерфейс</a:t>
            </a:r>
            <a:endParaRPr lang="en-US" altLang="en-US" b="1">
              <a:solidFill>
                <a:srgbClr val="0BA4E2"/>
              </a:solidFill>
              <a:latin typeface="Trebuchet MS" pitchFamily="34" charset="0"/>
            </a:endParaRPr>
          </a:p>
          <a:p>
            <a:pPr marL="269875" indent="-269875" defTabSz="762000">
              <a:buClr>
                <a:srgbClr val="0BA4E2"/>
              </a:buClr>
              <a:buFont typeface="Wingdings" pitchFamily="2" charset="2"/>
              <a:buChar char="Ø"/>
            </a:pPr>
            <a:r>
              <a:rPr lang="ru-RU" altLang="en-US" b="1">
                <a:solidFill>
                  <a:srgbClr val="0BA4E2"/>
                </a:solidFill>
                <a:latin typeface="Trebuchet MS" pitchFamily="34" charset="0"/>
              </a:rPr>
              <a:t>Легкость в обучении</a:t>
            </a:r>
            <a:endParaRPr lang="en-US" altLang="en-US" b="1">
              <a:solidFill>
                <a:srgbClr val="0BA4E2"/>
              </a:solidFill>
              <a:latin typeface="Trebuchet MS" pitchFamily="34" charset="0"/>
            </a:endParaRPr>
          </a:p>
        </p:txBody>
      </p:sp>
      <p:sp>
        <p:nvSpPr>
          <p:cNvPr id="821251" name="Oval 3"/>
          <p:cNvSpPr>
            <a:spLocks noChangeAspect="1" noChangeArrowheads="1"/>
          </p:cNvSpPr>
          <p:nvPr/>
        </p:nvSpPr>
        <p:spPr bwMode="gray">
          <a:xfrm>
            <a:off x="141288" y="4908550"/>
            <a:ext cx="6270625" cy="1058863"/>
          </a:xfrm>
          <a:prstGeom prst="ellipse">
            <a:avLst/>
          </a:prstGeom>
          <a:gradFill rotWithShape="1">
            <a:gsLst>
              <a:gs pos="0">
                <a:srgbClr val="969696"/>
              </a:gs>
              <a:gs pos="100000">
                <a:srgbClr val="FFFFFF"/>
              </a:gs>
            </a:gsLst>
            <a:path path="shape">
              <a:fillToRect l="50000" t="50000" r="50000" b="50000"/>
            </a:path>
          </a:gradFill>
          <a:ln w="9525">
            <a:noFill/>
            <a:round/>
            <a:headEnd/>
            <a:tailEnd/>
          </a:ln>
        </p:spPr>
        <p:txBody>
          <a:bodyPr wrap="none" lIns="89993" tIns="89993" rIns="71994" bIns="89993" anchor="ctr"/>
          <a:lstStyle/>
          <a:p>
            <a:pPr defTabSz="1001713">
              <a:spcBef>
                <a:spcPct val="20000"/>
              </a:spcBef>
            </a:pPr>
            <a:endParaRPr lang="en-US" altLang="en-US" sz="1200">
              <a:solidFill>
                <a:schemeClr val="bg1"/>
              </a:solidFill>
            </a:endParaRPr>
          </a:p>
        </p:txBody>
      </p:sp>
      <p:grpSp>
        <p:nvGrpSpPr>
          <p:cNvPr id="2" name="Groupe 17"/>
          <p:cNvGrpSpPr>
            <a:grpSpLocks/>
          </p:cNvGrpSpPr>
          <p:nvPr/>
        </p:nvGrpSpPr>
        <p:grpSpPr bwMode="auto">
          <a:xfrm>
            <a:off x="2260600" y="1268413"/>
            <a:ext cx="4622800" cy="4513262"/>
            <a:chOff x="2261089" y="1722174"/>
            <a:chExt cx="4621823" cy="4513422"/>
          </a:xfrm>
        </p:grpSpPr>
        <p:sp>
          <p:nvSpPr>
            <p:cNvPr id="821254" name="WordArt 13"/>
            <p:cNvSpPr>
              <a:spLocks noChangeArrowheads="1" noChangeShapeType="1" noTextEdit="1"/>
            </p:cNvSpPr>
            <p:nvPr/>
          </p:nvSpPr>
          <p:spPr bwMode="gray">
            <a:xfrm>
              <a:off x="2955681" y="1895340"/>
              <a:ext cx="3235569" cy="2057400"/>
            </a:xfrm>
            <a:prstGeom prst="rect">
              <a:avLst/>
            </a:prstGeom>
          </p:spPr>
          <p:txBody>
            <a:bodyPr spcFirstLastPara="1" wrap="none" fromWordArt="1">
              <a:prstTxWarp prst="textArchUp">
                <a:avLst>
                  <a:gd name="adj" fmla="val 12847140"/>
                </a:avLst>
              </a:prstTxWarp>
            </a:bodyPr>
            <a:lstStyle/>
            <a:p>
              <a:pPr algn="ctr"/>
              <a:r>
                <a:rPr lang="en-US" sz="3700" b="1" kern="10">
                  <a:ln w="9525">
                    <a:noFill/>
                    <a:round/>
                    <a:headEnd/>
                    <a:tailEnd/>
                  </a:ln>
                  <a:solidFill>
                    <a:srgbClr val="FFFFFF"/>
                  </a:solidFill>
                  <a:latin typeface="+mn-lt"/>
                  <a:ea typeface="+mn-lt"/>
                  <a:cs typeface="+mn-lt"/>
                </a:rPr>
                <a:t>Graphical User Interface</a:t>
              </a:r>
              <a:endParaRPr lang="ru-RU" sz="3700" b="1" kern="10">
                <a:ln w="9525">
                  <a:noFill/>
                  <a:round/>
                  <a:headEnd/>
                  <a:tailEnd/>
                </a:ln>
                <a:solidFill>
                  <a:srgbClr val="FFFFFF"/>
                </a:solidFill>
                <a:latin typeface="+mn-lt"/>
                <a:ea typeface="+mn-lt"/>
                <a:cs typeface="+mn-lt"/>
              </a:endParaRPr>
            </a:p>
          </p:txBody>
        </p:sp>
        <p:sp>
          <p:nvSpPr>
            <p:cNvPr id="20" name="Freeform 7"/>
            <p:cNvSpPr>
              <a:spLocks noChangeAspect="1" noEditPoints="1"/>
            </p:cNvSpPr>
            <p:nvPr/>
          </p:nvSpPr>
          <p:spPr bwMode="gray">
            <a:xfrm>
              <a:off x="2261089" y="1722174"/>
              <a:ext cx="4621823" cy="4513422"/>
            </a:xfrm>
            <a:custGeom>
              <a:avLst/>
              <a:gdLst>
                <a:gd name="T0" fmla="*/ 293 w 586"/>
                <a:gd name="T1" fmla="*/ 0 h 585"/>
                <a:gd name="T2" fmla="*/ 0 w 586"/>
                <a:gd name="T3" fmla="*/ 293 h 585"/>
                <a:gd name="T4" fmla="*/ 293 w 586"/>
                <a:gd name="T5" fmla="*/ 585 h 585"/>
                <a:gd name="T6" fmla="*/ 586 w 586"/>
                <a:gd name="T7" fmla="*/ 293 h 585"/>
                <a:gd name="T8" fmla="*/ 293 w 586"/>
                <a:gd name="T9" fmla="*/ 0 h 585"/>
                <a:gd name="T10" fmla="*/ 293 w 586"/>
                <a:gd name="T11" fmla="*/ 539 h 585"/>
                <a:gd name="T12" fmla="*/ 46 w 586"/>
                <a:gd name="T13" fmla="*/ 293 h 585"/>
                <a:gd name="T14" fmla="*/ 293 w 586"/>
                <a:gd name="T15" fmla="*/ 46 h 585"/>
                <a:gd name="T16" fmla="*/ 540 w 586"/>
                <a:gd name="T17" fmla="*/ 293 h 585"/>
                <a:gd name="T18" fmla="*/ 293 w 586"/>
                <a:gd name="T19" fmla="*/ 539 h 5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6"/>
                <a:gd name="T31" fmla="*/ 0 h 585"/>
                <a:gd name="T32" fmla="*/ 586 w 586"/>
                <a:gd name="T33" fmla="*/ 585 h 5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6" h="585">
                  <a:moveTo>
                    <a:pt x="293" y="0"/>
                  </a:moveTo>
                  <a:cubicBezTo>
                    <a:pt x="131" y="0"/>
                    <a:pt x="0" y="131"/>
                    <a:pt x="0" y="293"/>
                  </a:cubicBezTo>
                  <a:cubicBezTo>
                    <a:pt x="0" y="454"/>
                    <a:pt x="131" y="585"/>
                    <a:pt x="293" y="585"/>
                  </a:cubicBezTo>
                  <a:cubicBezTo>
                    <a:pt x="454" y="585"/>
                    <a:pt x="586" y="454"/>
                    <a:pt x="586" y="293"/>
                  </a:cubicBezTo>
                  <a:cubicBezTo>
                    <a:pt x="586" y="131"/>
                    <a:pt x="454" y="0"/>
                    <a:pt x="293" y="0"/>
                  </a:cubicBezTo>
                  <a:close/>
                  <a:moveTo>
                    <a:pt x="293" y="539"/>
                  </a:moveTo>
                  <a:cubicBezTo>
                    <a:pt x="156" y="539"/>
                    <a:pt x="46" y="429"/>
                    <a:pt x="46" y="293"/>
                  </a:cubicBezTo>
                  <a:cubicBezTo>
                    <a:pt x="46" y="156"/>
                    <a:pt x="156" y="46"/>
                    <a:pt x="293" y="46"/>
                  </a:cubicBezTo>
                  <a:cubicBezTo>
                    <a:pt x="429" y="46"/>
                    <a:pt x="540" y="156"/>
                    <a:pt x="540" y="293"/>
                  </a:cubicBezTo>
                  <a:cubicBezTo>
                    <a:pt x="540" y="429"/>
                    <a:pt x="429" y="539"/>
                    <a:pt x="293" y="539"/>
                  </a:cubicBezTo>
                  <a:close/>
                </a:path>
              </a:pathLst>
            </a:custGeom>
            <a:solidFill>
              <a:srgbClr val="661C72"/>
            </a:solidFill>
            <a:ln w="19050">
              <a:solidFill>
                <a:srgbClr val="661C72"/>
              </a:solidFill>
              <a:round/>
              <a:headEnd/>
              <a:tailEnd/>
            </a:ln>
            <a:effectLst>
              <a:outerShdw dist="35921" dir="2700000" algn="ctr" rotWithShape="0">
                <a:srgbClr val="808080"/>
              </a:outerShdw>
            </a:effectLst>
          </p:spPr>
          <p:txBody>
            <a:bodyPr lIns="91432" tIns="45717" rIns="91432" bIns="45717"/>
            <a:lstStyle/>
            <a:p>
              <a:pPr defTabSz="914564" fontAlgn="auto">
                <a:spcBef>
                  <a:spcPct val="20000"/>
                </a:spcBef>
                <a:spcAft>
                  <a:spcPts val="0"/>
                </a:spcAft>
                <a:defRPr/>
              </a:pPr>
              <a:endParaRPr lang="en-US" sz="1200">
                <a:solidFill>
                  <a:schemeClr val="bg1"/>
                </a:solidFill>
                <a:latin typeface="+mn-lt"/>
                <a:cs typeface="+mn-cs"/>
              </a:endParaRPr>
            </a:p>
          </p:txBody>
        </p:sp>
        <p:sp>
          <p:nvSpPr>
            <p:cNvPr id="21" name="Freeform 28"/>
            <p:cNvSpPr>
              <a:spLocks/>
            </p:cNvSpPr>
            <p:nvPr/>
          </p:nvSpPr>
          <p:spPr bwMode="gray">
            <a:xfrm>
              <a:off x="2986424" y="2176215"/>
              <a:ext cx="3172741" cy="1290683"/>
            </a:xfrm>
            <a:custGeom>
              <a:avLst/>
              <a:gdLst>
                <a:gd name="T0" fmla="*/ 236 w 473"/>
                <a:gd name="T1" fmla="*/ 132 h 198"/>
                <a:gd name="T2" fmla="*/ 358 w 473"/>
                <a:gd name="T3" fmla="*/ 198 h 198"/>
                <a:gd name="T4" fmla="*/ 473 w 473"/>
                <a:gd name="T5" fmla="*/ 132 h 198"/>
                <a:gd name="T6" fmla="*/ 236 w 473"/>
                <a:gd name="T7" fmla="*/ 0 h 198"/>
                <a:gd name="T8" fmla="*/ 0 w 473"/>
                <a:gd name="T9" fmla="*/ 132 h 198"/>
                <a:gd name="T10" fmla="*/ 115 w 473"/>
                <a:gd name="T11" fmla="*/ 198 h 198"/>
                <a:gd name="T12" fmla="*/ 236 w 473"/>
                <a:gd name="T13" fmla="*/ 132 h 198"/>
              </a:gdLst>
              <a:ahLst/>
              <a:cxnLst>
                <a:cxn ang="0">
                  <a:pos x="T0" y="T1"/>
                </a:cxn>
                <a:cxn ang="0">
                  <a:pos x="T2" y="T3"/>
                </a:cxn>
                <a:cxn ang="0">
                  <a:pos x="T4" y="T5"/>
                </a:cxn>
                <a:cxn ang="0">
                  <a:pos x="T6" y="T7"/>
                </a:cxn>
                <a:cxn ang="0">
                  <a:pos x="T8" y="T9"/>
                </a:cxn>
                <a:cxn ang="0">
                  <a:pos x="T10" y="T11"/>
                </a:cxn>
                <a:cxn ang="0">
                  <a:pos x="T12" y="T13"/>
                </a:cxn>
              </a:cxnLst>
              <a:rect l="0" t="0" r="r" b="b"/>
              <a:pathLst>
                <a:path w="473" h="198">
                  <a:moveTo>
                    <a:pt x="236" y="132"/>
                  </a:moveTo>
                  <a:cubicBezTo>
                    <a:pt x="287" y="132"/>
                    <a:pt x="332" y="158"/>
                    <a:pt x="358" y="198"/>
                  </a:cubicBezTo>
                  <a:cubicBezTo>
                    <a:pt x="473" y="132"/>
                    <a:pt x="473" y="132"/>
                    <a:pt x="473" y="132"/>
                  </a:cubicBezTo>
                  <a:cubicBezTo>
                    <a:pt x="424" y="53"/>
                    <a:pt x="336" y="0"/>
                    <a:pt x="236" y="0"/>
                  </a:cubicBezTo>
                  <a:cubicBezTo>
                    <a:pt x="137" y="0"/>
                    <a:pt x="49" y="53"/>
                    <a:pt x="0" y="132"/>
                  </a:cubicBezTo>
                  <a:cubicBezTo>
                    <a:pt x="115" y="198"/>
                    <a:pt x="115" y="198"/>
                    <a:pt x="115" y="198"/>
                  </a:cubicBezTo>
                  <a:cubicBezTo>
                    <a:pt x="141" y="158"/>
                    <a:pt x="186" y="132"/>
                    <a:pt x="236"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821257" name="Text Box 29"/>
            <p:cNvSpPr txBox="1">
              <a:spLocks noChangeArrowheads="1"/>
            </p:cNvSpPr>
            <p:nvPr/>
          </p:nvSpPr>
          <p:spPr bwMode="gray">
            <a:xfrm>
              <a:off x="3619500" y="2367970"/>
              <a:ext cx="1894742" cy="645795"/>
            </a:xfrm>
            <a:prstGeom prst="rect">
              <a:avLst/>
            </a:prstGeom>
            <a:noFill/>
            <a:ln w="9525">
              <a:noFill/>
              <a:miter lim="800000"/>
              <a:headEnd/>
              <a:tailEnd/>
            </a:ln>
          </p:spPr>
          <p:txBody>
            <a:bodyPr>
              <a:spAutoFit/>
            </a:bodyPr>
            <a:lstStyle/>
            <a:p>
              <a:pPr algn="ctr"/>
              <a:r>
                <a:rPr lang="de-DE" b="1">
                  <a:solidFill>
                    <a:schemeClr val="bg1"/>
                  </a:solidFill>
                  <a:latin typeface="Calibri" pitchFamily="34" charset="0"/>
                </a:rPr>
                <a:t>Unit operation models</a:t>
              </a:r>
            </a:p>
          </p:txBody>
        </p:sp>
        <p:sp>
          <p:nvSpPr>
            <p:cNvPr id="23" name="Freeform 31"/>
            <p:cNvSpPr>
              <a:spLocks/>
            </p:cNvSpPr>
            <p:nvPr/>
          </p:nvSpPr>
          <p:spPr bwMode="gray">
            <a:xfrm>
              <a:off x="4629138" y="3128749"/>
              <a:ext cx="1804607" cy="2673445"/>
            </a:xfrm>
            <a:custGeom>
              <a:avLst/>
              <a:gdLst>
                <a:gd name="T0" fmla="*/ 137 w 269"/>
                <a:gd name="T1" fmla="*/ 132 h 410"/>
                <a:gd name="T2" fmla="*/ 0 w 269"/>
                <a:gd name="T3" fmla="*/ 278 h 410"/>
                <a:gd name="T4" fmla="*/ 0 w 269"/>
                <a:gd name="T5" fmla="*/ 410 h 410"/>
                <a:gd name="T6" fmla="*/ 269 w 269"/>
                <a:gd name="T7" fmla="*/ 132 h 410"/>
                <a:gd name="T8" fmla="*/ 236 w 269"/>
                <a:gd name="T9" fmla="*/ 0 h 410"/>
                <a:gd name="T10" fmla="*/ 122 w 269"/>
                <a:gd name="T11" fmla="*/ 66 h 410"/>
                <a:gd name="T12" fmla="*/ 137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7" y="132"/>
                  </a:moveTo>
                  <a:cubicBezTo>
                    <a:pt x="137" y="210"/>
                    <a:pt x="77" y="273"/>
                    <a:pt x="0" y="278"/>
                  </a:cubicBezTo>
                  <a:cubicBezTo>
                    <a:pt x="0" y="410"/>
                    <a:pt x="0" y="410"/>
                    <a:pt x="0" y="410"/>
                  </a:cubicBezTo>
                  <a:cubicBezTo>
                    <a:pt x="149" y="405"/>
                    <a:pt x="269" y="283"/>
                    <a:pt x="269" y="132"/>
                  </a:cubicBezTo>
                  <a:cubicBezTo>
                    <a:pt x="269" y="84"/>
                    <a:pt x="257" y="40"/>
                    <a:pt x="236" y="0"/>
                  </a:cubicBezTo>
                  <a:cubicBezTo>
                    <a:pt x="122" y="66"/>
                    <a:pt x="122" y="66"/>
                    <a:pt x="122" y="66"/>
                  </a:cubicBezTo>
                  <a:cubicBezTo>
                    <a:pt x="132" y="86"/>
                    <a:pt x="137" y="108"/>
                    <a:pt x="137"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821259" name="Text Box 32"/>
            <p:cNvSpPr txBox="1">
              <a:spLocks noChangeArrowheads="1"/>
            </p:cNvSpPr>
            <p:nvPr/>
          </p:nvSpPr>
          <p:spPr bwMode="gray">
            <a:xfrm rot="-3770085">
              <a:off x="4994598" y="4271540"/>
              <a:ext cx="1530191" cy="647700"/>
            </a:xfrm>
            <a:prstGeom prst="rect">
              <a:avLst/>
            </a:prstGeom>
            <a:noFill/>
            <a:ln w="9525">
              <a:noFill/>
              <a:miter lim="800000"/>
              <a:headEnd/>
              <a:tailEnd/>
            </a:ln>
          </p:spPr>
          <p:txBody>
            <a:bodyPr>
              <a:spAutoFit/>
            </a:bodyPr>
            <a:lstStyle/>
            <a:p>
              <a:pPr algn="ctr"/>
              <a:r>
                <a:rPr lang="de-DE" b="1">
                  <a:solidFill>
                    <a:schemeClr val="bg1"/>
                  </a:solidFill>
                  <a:latin typeface="Calibri" pitchFamily="34" charset="0"/>
                </a:rPr>
                <a:t>Chemical Reactions</a:t>
              </a:r>
            </a:p>
          </p:txBody>
        </p:sp>
        <p:sp>
          <p:nvSpPr>
            <p:cNvPr id="25" name="Freeform 34"/>
            <p:cNvSpPr>
              <a:spLocks/>
            </p:cNvSpPr>
            <p:nvPr/>
          </p:nvSpPr>
          <p:spPr bwMode="gray">
            <a:xfrm>
              <a:off x="2711844" y="3128749"/>
              <a:ext cx="1804607" cy="2673445"/>
            </a:xfrm>
            <a:custGeom>
              <a:avLst/>
              <a:gdLst>
                <a:gd name="T0" fmla="*/ 131 w 269"/>
                <a:gd name="T1" fmla="*/ 132 h 410"/>
                <a:gd name="T2" fmla="*/ 147 w 269"/>
                <a:gd name="T3" fmla="*/ 66 h 410"/>
                <a:gd name="T4" fmla="*/ 33 w 269"/>
                <a:gd name="T5" fmla="*/ 0 h 410"/>
                <a:gd name="T6" fmla="*/ 0 w 269"/>
                <a:gd name="T7" fmla="*/ 132 h 410"/>
                <a:gd name="T8" fmla="*/ 269 w 269"/>
                <a:gd name="T9" fmla="*/ 410 h 410"/>
                <a:gd name="T10" fmla="*/ 269 w 269"/>
                <a:gd name="T11" fmla="*/ 278 h 410"/>
                <a:gd name="T12" fmla="*/ 131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1" y="132"/>
                  </a:moveTo>
                  <a:cubicBezTo>
                    <a:pt x="131" y="108"/>
                    <a:pt x="137" y="86"/>
                    <a:pt x="147" y="66"/>
                  </a:cubicBezTo>
                  <a:cubicBezTo>
                    <a:pt x="33" y="0"/>
                    <a:pt x="33" y="0"/>
                    <a:pt x="33" y="0"/>
                  </a:cubicBezTo>
                  <a:cubicBezTo>
                    <a:pt x="12" y="40"/>
                    <a:pt x="0" y="84"/>
                    <a:pt x="0" y="132"/>
                  </a:cubicBezTo>
                  <a:cubicBezTo>
                    <a:pt x="0" y="283"/>
                    <a:pt x="119" y="405"/>
                    <a:pt x="269" y="410"/>
                  </a:cubicBezTo>
                  <a:cubicBezTo>
                    <a:pt x="269" y="278"/>
                    <a:pt x="269" y="278"/>
                    <a:pt x="269" y="278"/>
                  </a:cubicBezTo>
                  <a:cubicBezTo>
                    <a:pt x="192" y="273"/>
                    <a:pt x="131" y="210"/>
                    <a:pt x="131"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821261" name="Text Box 35"/>
            <p:cNvSpPr txBox="1">
              <a:spLocks noChangeArrowheads="1"/>
            </p:cNvSpPr>
            <p:nvPr/>
          </p:nvSpPr>
          <p:spPr bwMode="gray">
            <a:xfrm rot="14645137" flipV="1">
              <a:off x="2471902" y="4237983"/>
              <a:ext cx="1698784" cy="703384"/>
            </a:xfrm>
            <a:prstGeom prst="rect">
              <a:avLst/>
            </a:prstGeom>
            <a:noFill/>
            <a:ln w="9525">
              <a:noFill/>
              <a:miter lim="800000"/>
              <a:headEnd/>
              <a:tailEnd/>
            </a:ln>
          </p:spPr>
          <p:txBody>
            <a:bodyPr>
              <a:spAutoFit/>
            </a:bodyPr>
            <a:lstStyle/>
            <a:p>
              <a:pPr algn="ctr">
                <a:spcBef>
                  <a:spcPct val="20000"/>
                </a:spcBef>
              </a:pPr>
              <a:r>
                <a:rPr lang="de-DE" b="1">
                  <a:solidFill>
                    <a:schemeClr val="bg1"/>
                  </a:solidFill>
                  <a:latin typeface="Calibri" pitchFamily="34" charset="0"/>
                </a:rPr>
                <a:t>Numerical</a:t>
              </a:r>
            </a:p>
            <a:p>
              <a:pPr algn="ctr">
                <a:spcBef>
                  <a:spcPct val="20000"/>
                </a:spcBef>
              </a:pPr>
              <a:r>
                <a:rPr lang="de-DE" b="1">
                  <a:solidFill>
                    <a:schemeClr val="bg1"/>
                  </a:solidFill>
                  <a:latin typeface="Calibri" pitchFamily="34" charset="0"/>
                </a:rPr>
                <a:t>Tools</a:t>
              </a:r>
            </a:p>
          </p:txBody>
        </p:sp>
        <p:sp>
          <p:nvSpPr>
            <p:cNvPr id="27" name="Oval 15"/>
            <p:cNvSpPr>
              <a:spLocks noChangeArrowheads="1"/>
            </p:cNvSpPr>
            <p:nvPr>
              <p:custDataLst>
                <p:tags r:id="rId1"/>
              </p:custDataLst>
            </p:nvPr>
          </p:nvSpPr>
          <p:spPr bwMode="gray">
            <a:xfrm>
              <a:off x="3718106" y="3155737"/>
              <a:ext cx="1707789" cy="1658997"/>
            </a:xfrm>
            <a:prstGeom prst="ellipse">
              <a:avLst/>
            </a:prstGeom>
            <a:solidFill>
              <a:srgbClr val="661C72"/>
            </a:solidFill>
            <a:ln w="19050">
              <a:solidFill>
                <a:srgbClr val="661C72"/>
              </a:solidFill>
              <a:miter lim="800000"/>
              <a:headEnd/>
              <a:tailEnd/>
            </a:ln>
            <a:effectLst>
              <a:outerShdw dist="53882" dir="2700000" algn="ctr" rotWithShape="0">
                <a:srgbClr val="808080"/>
              </a:outerShdw>
            </a:effectLst>
          </p:spPr>
          <p:txBody>
            <a:bodyPr/>
            <a:lstStyle/>
            <a:p>
              <a:pPr marL="162331" indent="-162331" algn="ctr" defTabSz="731941" fontAlgn="auto">
                <a:spcBef>
                  <a:spcPct val="20000"/>
                </a:spcBef>
                <a:spcAft>
                  <a:spcPts val="0"/>
                </a:spcAft>
                <a:defRPr/>
              </a:pPr>
              <a:endParaRPr lang="de-DE" sz="1500" b="1">
                <a:solidFill>
                  <a:srgbClr val="000000"/>
                </a:solidFill>
                <a:latin typeface="+mn-lt"/>
                <a:cs typeface="+mn-cs"/>
              </a:endParaRPr>
            </a:p>
          </p:txBody>
        </p:sp>
        <p:pic>
          <p:nvPicPr>
            <p:cNvPr id="821263" name="Picture 16"/>
            <p:cNvPicPr preferRelativeResize="0">
              <a:picLocks noChangeAspect="1" noChangeArrowheads="1"/>
            </p:cNvPicPr>
            <p:nvPr/>
          </p:nvPicPr>
          <p:blipFill>
            <a:blip r:embed="rId4" cstate="print">
              <a:lum bright="72000" contrast="54000"/>
            </a:blip>
            <a:srcRect/>
            <a:stretch>
              <a:fillRect/>
            </a:stretch>
          </p:blipFill>
          <p:spPr bwMode="gray">
            <a:xfrm>
              <a:off x="4035670" y="3205217"/>
              <a:ext cx="1088781" cy="765810"/>
            </a:xfrm>
            <a:prstGeom prst="rect">
              <a:avLst/>
            </a:prstGeom>
            <a:noFill/>
            <a:ln w="9525">
              <a:noFill/>
              <a:miter lim="800000"/>
              <a:headEnd/>
              <a:tailEnd/>
            </a:ln>
          </p:spPr>
        </p:pic>
        <p:sp>
          <p:nvSpPr>
            <p:cNvPr id="821264" name="Rectangle 26"/>
            <p:cNvSpPr>
              <a:spLocks noChangeArrowheads="1"/>
            </p:cNvSpPr>
            <p:nvPr/>
          </p:nvSpPr>
          <p:spPr bwMode="gray">
            <a:xfrm>
              <a:off x="3694235" y="3668132"/>
              <a:ext cx="1758462" cy="735806"/>
            </a:xfrm>
            <a:prstGeom prst="rect">
              <a:avLst/>
            </a:prstGeom>
            <a:noFill/>
            <a:ln w="9525">
              <a:noFill/>
              <a:miter lim="800000"/>
              <a:headEnd/>
              <a:tailEnd/>
            </a:ln>
          </p:spPr>
          <p:txBody>
            <a:bodyPr lIns="90000" tIns="90000" rIns="72000" bIns="90000">
              <a:spAutoFit/>
            </a:bodyPr>
            <a:lstStyle/>
            <a:p>
              <a:pPr algn="ctr" defTabSz="731838">
                <a:spcBef>
                  <a:spcPct val="20000"/>
                </a:spcBef>
              </a:pPr>
              <a:r>
                <a:rPr lang="fr-FR" b="1">
                  <a:solidFill>
                    <a:schemeClr val="bg1"/>
                  </a:solidFill>
                  <a:latin typeface="Calibri" pitchFamily="34" charset="0"/>
                </a:rPr>
                <a:t>Simulis</a:t>
              </a:r>
            </a:p>
            <a:p>
              <a:pPr algn="ctr" defTabSz="731838">
                <a:spcBef>
                  <a:spcPct val="20000"/>
                </a:spcBef>
              </a:pPr>
              <a:r>
                <a:rPr lang="fr-FR" sz="1500" b="1">
                  <a:solidFill>
                    <a:schemeClr val="bg1"/>
                  </a:solidFill>
                  <a:latin typeface="Calibri" pitchFamily="34" charset="0"/>
                </a:rPr>
                <a:t>Thermodynamics</a:t>
              </a:r>
            </a:p>
          </p:txBody>
        </p:sp>
        <p:sp>
          <p:nvSpPr>
            <p:cNvPr id="821265" name="WordArt 13"/>
            <p:cNvSpPr>
              <a:spLocks noChangeArrowheads="1" noChangeShapeType="1" noTextEdit="1"/>
            </p:cNvSpPr>
            <p:nvPr/>
          </p:nvSpPr>
          <p:spPr bwMode="gray">
            <a:xfrm>
              <a:off x="2955681" y="1893624"/>
              <a:ext cx="3235569" cy="2057400"/>
            </a:xfrm>
            <a:prstGeom prst="rect">
              <a:avLst/>
            </a:prstGeom>
          </p:spPr>
          <p:txBody>
            <a:bodyPr spcFirstLastPara="1" wrap="none" fromWordArt="1">
              <a:prstTxWarp prst="textArchUp">
                <a:avLst>
                  <a:gd name="adj" fmla="val 12847140"/>
                </a:avLst>
              </a:prstTxWarp>
            </a:bodyPr>
            <a:lstStyle/>
            <a:p>
              <a:pPr algn="ctr"/>
              <a:r>
                <a:rPr lang="en-US" sz="3700" b="1" kern="10">
                  <a:ln w="9525">
                    <a:noFill/>
                    <a:round/>
                    <a:headEnd/>
                    <a:tailEnd/>
                  </a:ln>
                  <a:solidFill>
                    <a:schemeClr val="bg1"/>
                  </a:solidFill>
                  <a:latin typeface="Arial"/>
                  <a:cs typeface="Arial"/>
                </a:rPr>
                <a:t>Graphical User Interface</a:t>
              </a:r>
              <a:endParaRPr lang="ru-RU" sz="3700" b="1" kern="10">
                <a:ln w="9525">
                  <a:noFill/>
                  <a:round/>
                  <a:headEnd/>
                  <a:tailEnd/>
                </a:ln>
                <a:solidFill>
                  <a:schemeClr val="bg1"/>
                </a:solidFill>
                <a:latin typeface="Arial"/>
                <a:cs typeface="Arial"/>
              </a:endParaRPr>
            </a:p>
          </p:txBody>
        </p:sp>
      </p:grpSp>
      <p:sp>
        <p:nvSpPr>
          <p:cNvPr id="82125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6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21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7" name="Picture 2"/>
          <p:cNvPicPr>
            <a:picLocks noChangeAspect="1" noChangeArrowheads="1"/>
          </p:cNvPicPr>
          <p:nvPr/>
        </p:nvPicPr>
        <p:blipFill>
          <a:blip r:embed="rId3" cstate="print"/>
          <a:srcRect/>
          <a:stretch>
            <a:fillRect/>
          </a:stretch>
        </p:blipFill>
        <p:spPr bwMode="auto">
          <a:xfrm>
            <a:off x="773113" y="1122363"/>
            <a:ext cx="7880350" cy="4646612"/>
          </a:xfrm>
          <a:prstGeom prst="rect">
            <a:avLst/>
          </a:prstGeom>
          <a:noFill/>
          <a:ln w="9525">
            <a:noFill/>
            <a:miter lim="800000"/>
            <a:headEnd/>
            <a:tailEnd/>
          </a:ln>
        </p:spPr>
      </p:pic>
      <p:pic>
        <p:nvPicPr>
          <p:cNvPr id="1248259" name="Picture 3" descr="Enveloppe de phase"/>
          <p:cNvPicPr>
            <a:picLocks noChangeAspect="1" noChangeArrowheads="1"/>
          </p:cNvPicPr>
          <p:nvPr/>
        </p:nvPicPr>
        <p:blipFill>
          <a:blip r:embed="rId4" cstate="print"/>
          <a:srcRect/>
          <a:stretch>
            <a:fillRect/>
          </a:stretch>
        </p:blipFill>
        <p:spPr bwMode="auto">
          <a:xfrm>
            <a:off x="5516563" y="1776413"/>
            <a:ext cx="3038475" cy="2166937"/>
          </a:xfrm>
          <a:prstGeom prst="rect">
            <a:avLst/>
          </a:prstGeom>
          <a:noFill/>
          <a:ln w="9525">
            <a:noFill/>
            <a:miter lim="800000"/>
            <a:headEnd/>
            <a:tailEnd/>
          </a:ln>
        </p:spPr>
      </p:pic>
      <p:pic>
        <p:nvPicPr>
          <p:cNvPr id="1248260" name="Picture 4"/>
          <p:cNvPicPr>
            <a:picLocks noChangeAspect="1" noChangeArrowheads="1"/>
          </p:cNvPicPr>
          <p:nvPr/>
        </p:nvPicPr>
        <p:blipFill>
          <a:blip r:embed="rId5" cstate="print"/>
          <a:srcRect/>
          <a:stretch>
            <a:fillRect/>
          </a:stretch>
        </p:blipFill>
        <p:spPr bwMode="auto">
          <a:xfrm>
            <a:off x="234950" y="3690938"/>
            <a:ext cx="4451350" cy="2505075"/>
          </a:xfrm>
          <a:prstGeom prst="rect">
            <a:avLst/>
          </a:prstGeom>
          <a:noFill/>
          <a:ln w="9525">
            <a:noFill/>
            <a:miter lim="800000"/>
            <a:headEnd/>
            <a:tailEnd/>
          </a:ln>
        </p:spPr>
      </p:pic>
      <p:pic>
        <p:nvPicPr>
          <p:cNvPr id="1248261" name="Picture 5"/>
          <p:cNvPicPr>
            <a:picLocks noChangeAspect="1" noChangeArrowheads="1"/>
          </p:cNvPicPr>
          <p:nvPr/>
        </p:nvPicPr>
        <p:blipFill>
          <a:blip r:embed="rId6" cstate="print"/>
          <a:srcRect/>
          <a:stretch>
            <a:fillRect/>
          </a:stretch>
        </p:blipFill>
        <p:spPr bwMode="auto">
          <a:xfrm>
            <a:off x="2047875" y="1106488"/>
            <a:ext cx="3003550" cy="2400300"/>
          </a:xfrm>
          <a:prstGeom prst="rect">
            <a:avLst/>
          </a:prstGeom>
          <a:noFill/>
          <a:ln w="9525">
            <a:noFill/>
            <a:miter lim="800000"/>
            <a:headEnd/>
            <a:tailEnd/>
          </a:ln>
        </p:spPr>
      </p:pic>
      <p:grpSp>
        <p:nvGrpSpPr>
          <p:cNvPr id="2" name="Group 6"/>
          <p:cNvGrpSpPr>
            <a:grpSpLocks/>
          </p:cNvGrpSpPr>
          <p:nvPr/>
        </p:nvGrpSpPr>
        <p:grpSpPr bwMode="auto">
          <a:xfrm>
            <a:off x="2055813" y="2347913"/>
            <a:ext cx="4032250" cy="2947987"/>
            <a:chOff x="2512" y="1917"/>
            <a:chExt cx="2752" cy="2064"/>
          </a:xfrm>
        </p:grpSpPr>
        <p:pic>
          <p:nvPicPr>
            <p:cNvPr id="823315" name="Picture 7"/>
            <p:cNvPicPr>
              <a:picLocks noChangeAspect="1" noChangeArrowheads="1"/>
            </p:cNvPicPr>
            <p:nvPr/>
          </p:nvPicPr>
          <p:blipFill>
            <a:blip r:embed="rId7" cstate="print"/>
            <a:srcRect/>
            <a:stretch>
              <a:fillRect/>
            </a:stretch>
          </p:blipFill>
          <p:spPr bwMode="auto">
            <a:xfrm>
              <a:off x="2512" y="1917"/>
              <a:ext cx="2752" cy="2064"/>
            </a:xfrm>
            <a:prstGeom prst="rect">
              <a:avLst/>
            </a:prstGeom>
            <a:noFill/>
            <a:ln w="9525">
              <a:noFill/>
              <a:miter lim="800000"/>
              <a:headEnd/>
              <a:tailEnd/>
            </a:ln>
          </p:spPr>
        </p:pic>
        <p:sp>
          <p:nvSpPr>
            <p:cNvPr id="823316" name="Rectangle 8"/>
            <p:cNvSpPr>
              <a:spLocks noChangeArrowheads="1"/>
            </p:cNvSpPr>
            <p:nvPr/>
          </p:nvSpPr>
          <p:spPr bwMode="auto">
            <a:xfrm>
              <a:off x="2921" y="2160"/>
              <a:ext cx="1824" cy="259"/>
            </a:xfrm>
            <a:prstGeom prst="rect">
              <a:avLst/>
            </a:prstGeom>
            <a:noFill/>
            <a:ln w="9525">
              <a:noFill/>
              <a:miter lim="800000"/>
              <a:headEnd/>
              <a:tailEnd/>
            </a:ln>
          </p:spPr>
          <p:txBody>
            <a:bodyPr lIns="92075" tIns="46038" rIns="92075" bIns="46038">
              <a:spAutoFit/>
            </a:bodyPr>
            <a:lstStyle/>
            <a:p>
              <a:pPr marL="288925" indent="-288925" defTabSz="762000">
                <a:spcBef>
                  <a:spcPct val="35000"/>
                </a:spcBef>
                <a:buFont typeface="Wingdings" pitchFamily="2" charset="2"/>
                <a:buNone/>
              </a:pPr>
              <a:r>
                <a:rPr lang="en-US" altLang="en-US" b="1">
                  <a:solidFill>
                    <a:srgbClr val="3333FF"/>
                  </a:solidFill>
                </a:rPr>
                <a:t>Aspen TASC </a:t>
              </a:r>
              <a:r>
                <a:rPr lang="en-US" altLang="en-US" sz="1300" b="1">
                  <a:solidFill>
                    <a:srgbClr val="3333FF"/>
                  </a:solidFill>
                </a:rPr>
                <a:t>(PSF file)</a:t>
              </a:r>
            </a:p>
          </p:txBody>
        </p:sp>
        <p:pic>
          <p:nvPicPr>
            <p:cNvPr id="823317" name="Picture 9"/>
            <p:cNvPicPr>
              <a:picLocks noChangeAspect="1" noChangeArrowheads="1"/>
            </p:cNvPicPr>
            <p:nvPr/>
          </p:nvPicPr>
          <p:blipFill>
            <a:blip r:embed="rId8" cstate="print"/>
            <a:srcRect/>
            <a:stretch>
              <a:fillRect/>
            </a:stretch>
          </p:blipFill>
          <p:spPr bwMode="auto">
            <a:xfrm>
              <a:off x="2970" y="2433"/>
              <a:ext cx="674" cy="575"/>
            </a:xfrm>
            <a:prstGeom prst="rect">
              <a:avLst/>
            </a:prstGeom>
            <a:noFill/>
            <a:ln w="9525">
              <a:noFill/>
              <a:miter lim="800000"/>
              <a:headEnd/>
              <a:tailEnd/>
            </a:ln>
          </p:spPr>
        </p:pic>
      </p:grpSp>
      <p:grpSp>
        <p:nvGrpSpPr>
          <p:cNvPr id="3" name="Group 10"/>
          <p:cNvGrpSpPr>
            <a:grpSpLocks/>
          </p:cNvGrpSpPr>
          <p:nvPr/>
        </p:nvGrpSpPr>
        <p:grpSpPr bwMode="auto">
          <a:xfrm>
            <a:off x="2546350" y="2557463"/>
            <a:ext cx="5935663" cy="3498850"/>
            <a:chOff x="2910" y="2273"/>
            <a:chExt cx="4050" cy="2449"/>
          </a:xfrm>
        </p:grpSpPr>
        <p:pic>
          <p:nvPicPr>
            <p:cNvPr id="823311" name="Picture 11"/>
            <p:cNvPicPr>
              <a:picLocks noChangeAspect="1" noChangeArrowheads="1"/>
            </p:cNvPicPr>
            <p:nvPr/>
          </p:nvPicPr>
          <p:blipFill>
            <a:blip r:embed="rId9" cstate="print"/>
            <a:srcRect/>
            <a:stretch>
              <a:fillRect/>
            </a:stretch>
          </p:blipFill>
          <p:spPr bwMode="auto">
            <a:xfrm>
              <a:off x="2910" y="2273"/>
              <a:ext cx="4050" cy="2449"/>
            </a:xfrm>
            <a:prstGeom prst="rect">
              <a:avLst/>
            </a:prstGeom>
            <a:noFill/>
            <a:ln w="9525">
              <a:noFill/>
              <a:miter lim="800000"/>
              <a:headEnd/>
              <a:tailEnd/>
            </a:ln>
          </p:spPr>
        </p:pic>
        <p:grpSp>
          <p:nvGrpSpPr>
            <p:cNvPr id="4" name="Group 12"/>
            <p:cNvGrpSpPr>
              <a:grpSpLocks/>
            </p:cNvGrpSpPr>
            <p:nvPr/>
          </p:nvGrpSpPr>
          <p:grpSpPr bwMode="auto">
            <a:xfrm>
              <a:off x="4526" y="3809"/>
              <a:ext cx="2208" cy="259"/>
              <a:chOff x="48" y="3974"/>
              <a:chExt cx="2208" cy="259"/>
            </a:xfrm>
          </p:grpSpPr>
          <p:sp>
            <p:nvSpPr>
              <p:cNvPr id="823313" name="Rectangle 13"/>
              <p:cNvSpPr>
                <a:spLocks noChangeArrowheads="1"/>
              </p:cNvSpPr>
              <p:nvPr/>
            </p:nvSpPr>
            <p:spPr bwMode="auto">
              <a:xfrm>
                <a:off x="48" y="3974"/>
                <a:ext cx="1824" cy="259"/>
              </a:xfrm>
              <a:prstGeom prst="rect">
                <a:avLst/>
              </a:prstGeom>
              <a:noFill/>
              <a:ln w="9525">
                <a:noFill/>
                <a:miter lim="800000"/>
                <a:headEnd/>
                <a:tailEnd/>
              </a:ln>
            </p:spPr>
            <p:txBody>
              <a:bodyPr lIns="92075" tIns="46038" rIns="92075" bIns="46038">
                <a:spAutoFit/>
              </a:bodyPr>
              <a:lstStyle/>
              <a:p>
                <a:pPr marL="288925" indent="-288925" defTabSz="762000">
                  <a:spcBef>
                    <a:spcPct val="35000"/>
                  </a:spcBef>
                  <a:buFont typeface="Wingdings" pitchFamily="2" charset="2"/>
                  <a:buNone/>
                </a:pPr>
                <a:r>
                  <a:rPr lang="en-US" altLang="en-US" b="1">
                    <a:solidFill>
                      <a:srgbClr val="3333FF"/>
                    </a:solidFill>
                  </a:rPr>
                  <a:t>OLGA </a:t>
                </a:r>
                <a:r>
                  <a:rPr lang="en-US" altLang="en-US" sz="1300" b="1">
                    <a:solidFill>
                      <a:srgbClr val="3333FF"/>
                    </a:solidFill>
                  </a:rPr>
                  <a:t>(PVT file)</a:t>
                </a:r>
              </a:p>
            </p:txBody>
          </p:sp>
          <p:pic>
            <p:nvPicPr>
              <p:cNvPr id="823314" name="Picture 14"/>
              <p:cNvPicPr>
                <a:picLocks noChangeAspect="1" noChangeArrowheads="1"/>
              </p:cNvPicPr>
              <p:nvPr/>
            </p:nvPicPr>
            <p:blipFill>
              <a:blip r:embed="rId10" cstate="print"/>
              <a:srcRect/>
              <a:stretch>
                <a:fillRect/>
              </a:stretch>
            </p:blipFill>
            <p:spPr bwMode="auto">
              <a:xfrm>
                <a:off x="1344" y="4082"/>
                <a:ext cx="912" cy="94"/>
              </a:xfrm>
              <a:prstGeom prst="rect">
                <a:avLst/>
              </a:prstGeom>
              <a:noFill/>
              <a:ln w="9525">
                <a:noFill/>
                <a:miter lim="800000"/>
                <a:headEnd/>
                <a:tailEnd/>
              </a:ln>
            </p:spPr>
          </p:pic>
        </p:grpSp>
      </p:grpSp>
      <p:pic>
        <p:nvPicPr>
          <p:cNvPr id="1248271" name="Picture 15" descr="Module hint"/>
          <p:cNvPicPr>
            <a:picLocks noChangeAspect="1" noChangeArrowheads="1"/>
          </p:cNvPicPr>
          <p:nvPr/>
        </p:nvPicPr>
        <p:blipFill>
          <a:blip r:embed="rId11" cstate="print"/>
          <a:srcRect/>
          <a:stretch>
            <a:fillRect/>
          </a:stretch>
        </p:blipFill>
        <p:spPr bwMode="auto">
          <a:xfrm>
            <a:off x="5402263" y="4551363"/>
            <a:ext cx="1179512" cy="904875"/>
          </a:xfrm>
          <a:prstGeom prst="rect">
            <a:avLst/>
          </a:prstGeom>
          <a:noFill/>
          <a:ln w="9525">
            <a:noFill/>
            <a:miter lim="800000"/>
            <a:headEnd/>
            <a:tailEnd/>
          </a:ln>
        </p:spPr>
      </p:pic>
      <p:pic>
        <p:nvPicPr>
          <p:cNvPr id="1248272" name="Picture 16" descr="Stream hint"/>
          <p:cNvPicPr>
            <a:picLocks noChangeAspect="1" noChangeArrowheads="1"/>
          </p:cNvPicPr>
          <p:nvPr/>
        </p:nvPicPr>
        <p:blipFill>
          <a:blip r:embed="rId12" cstate="print"/>
          <a:srcRect/>
          <a:stretch>
            <a:fillRect/>
          </a:stretch>
        </p:blipFill>
        <p:spPr bwMode="auto">
          <a:xfrm>
            <a:off x="6480175" y="1357313"/>
            <a:ext cx="1849438" cy="2946400"/>
          </a:xfrm>
          <a:prstGeom prst="rect">
            <a:avLst/>
          </a:prstGeom>
          <a:noFill/>
          <a:ln w="9525">
            <a:noFill/>
            <a:miter lim="800000"/>
            <a:headEnd/>
            <a:tailEnd/>
          </a:ln>
        </p:spPr>
      </p:pic>
      <p:sp>
        <p:nvSpPr>
          <p:cNvPr id="1248273" name="Rectangle 17"/>
          <p:cNvSpPr>
            <a:spLocks noChangeArrowheads="1"/>
          </p:cNvSpPr>
          <p:nvPr/>
        </p:nvSpPr>
        <p:spPr bwMode="auto">
          <a:xfrm>
            <a:off x="7138988" y="5435600"/>
            <a:ext cx="1512887" cy="358775"/>
          </a:xfrm>
          <a:prstGeom prst="rect">
            <a:avLst/>
          </a:prstGeom>
          <a:noFill/>
          <a:ln w="50800" algn="ctr">
            <a:solidFill>
              <a:srgbClr val="FF0000"/>
            </a:solidFill>
            <a:miter lim="800000"/>
            <a:headEnd/>
            <a:tailEnd/>
          </a:ln>
        </p:spPr>
        <p:txBody>
          <a:bodyPr wrap="none" lIns="84036" tIns="42020" rIns="84036" bIns="42020" anchor="ctr"/>
          <a:lstStyle/>
          <a:p>
            <a:endParaRPr lang="en-US">
              <a:latin typeface="Calibri" pitchFamily="34" charset="0"/>
            </a:endParaRPr>
          </a:p>
        </p:txBody>
      </p:sp>
      <p:sp>
        <p:nvSpPr>
          <p:cNvPr id="1248274" name="Rectangle 18"/>
          <p:cNvSpPr>
            <a:spLocks noChangeArrowheads="1"/>
          </p:cNvSpPr>
          <p:nvPr/>
        </p:nvSpPr>
        <p:spPr bwMode="auto">
          <a:xfrm>
            <a:off x="790575" y="1817688"/>
            <a:ext cx="1671638" cy="3943350"/>
          </a:xfrm>
          <a:prstGeom prst="rect">
            <a:avLst/>
          </a:prstGeom>
          <a:noFill/>
          <a:ln w="50800" algn="ctr">
            <a:solidFill>
              <a:srgbClr val="FF0000"/>
            </a:solidFill>
            <a:miter lim="800000"/>
            <a:headEnd/>
            <a:tailEnd/>
          </a:ln>
        </p:spPr>
        <p:txBody>
          <a:bodyPr wrap="none" lIns="84036" tIns="42020" rIns="84036" bIns="42020" anchor="ctr"/>
          <a:lstStyle/>
          <a:p>
            <a:endParaRPr lang="en-US">
              <a:latin typeface="Calibri" pitchFamily="34" charset="0"/>
            </a:endParaRPr>
          </a:p>
        </p:txBody>
      </p:sp>
      <p:sp>
        <p:nvSpPr>
          <p:cNvPr id="1248275" name="Rectangle 19"/>
          <p:cNvSpPr>
            <a:spLocks noChangeArrowheads="1"/>
          </p:cNvSpPr>
          <p:nvPr/>
        </p:nvSpPr>
        <p:spPr bwMode="auto">
          <a:xfrm>
            <a:off x="2444750" y="1835150"/>
            <a:ext cx="2127250" cy="273050"/>
          </a:xfrm>
          <a:prstGeom prst="rect">
            <a:avLst/>
          </a:prstGeom>
          <a:noFill/>
          <a:ln w="50800" algn="ctr">
            <a:solidFill>
              <a:srgbClr val="FF0000"/>
            </a:solidFill>
            <a:miter lim="800000"/>
            <a:headEnd/>
            <a:tailEnd/>
          </a:ln>
        </p:spPr>
        <p:txBody>
          <a:bodyPr wrap="none" lIns="84036" tIns="42020" rIns="84036" bIns="42020" anchor="ctr"/>
          <a:lstStyle/>
          <a:p>
            <a:endParaRPr lang="en-US">
              <a:latin typeface="Calibri" pitchFamily="34" charset="0"/>
            </a:endParaRPr>
          </a:p>
        </p:txBody>
      </p:sp>
      <p:pic>
        <p:nvPicPr>
          <p:cNvPr id="1248276" name="Picture 20"/>
          <p:cNvPicPr>
            <a:picLocks noChangeAspect="1" noChangeArrowheads="1"/>
          </p:cNvPicPr>
          <p:nvPr/>
        </p:nvPicPr>
        <p:blipFill>
          <a:blip r:embed="rId13" cstate="print"/>
          <a:srcRect/>
          <a:stretch>
            <a:fillRect/>
          </a:stretch>
        </p:blipFill>
        <p:spPr bwMode="auto">
          <a:xfrm>
            <a:off x="5121275" y="1071563"/>
            <a:ext cx="3498850" cy="4949825"/>
          </a:xfrm>
          <a:prstGeom prst="rect">
            <a:avLst/>
          </a:prstGeom>
          <a:solidFill>
            <a:schemeClr val="bg1"/>
          </a:solidFill>
          <a:ln w="9525">
            <a:noFill/>
            <a:miter lim="800000"/>
            <a:headEnd/>
            <a:tailEnd/>
          </a:ln>
        </p:spPr>
      </p:pic>
      <p:sp>
        <p:nvSpPr>
          <p:cNvPr id="823309" name="Text Box 21"/>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rPr>
              <a:t>По</a:t>
            </a:r>
            <a:r>
              <a:rPr lang="en-US" altLang="en-US" sz="2900" b="1">
                <a:solidFill>
                  <a:schemeClr val="bg1"/>
                </a:solidFill>
              </a:rPr>
              <a:t>д</a:t>
            </a:r>
            <a:r>
              <a:rPr lang="ru-RU" altLang="en-US" sz="2900" b="1">
                <a:solidFill>
                  <a:schemeClr val="bg1"/>
                </a:solidFill>
              </a:rPr>
              <a:t>ход с «оглядкой» на пользователя</a:t>
            </a:r>
            <a:endParaRPr lang="en-US" altLang="en-US" sz="2900" b="1">
              <a:solidFill>
                <a:schemeClr val="bg1"/>
              </a:solidFill>
            </a:endParaRPr>
          </a:p>
        </p:txBody>
      </p:sp>
      <p:sp>
        <p:nvSpPr>
          <p:cNvPr id="82331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8273"/>
                                        </p:tgtEl>
                                        <p:attrNameLst>
                                          <p:attrName>style.visibility</p:attrName>
                                        </p:attrNameLst>
                                      </p:cBhvr>
                                      <p:to>
                                        <p:strVal val="visible"/>
                                      </p:to>
                                    </p:set>
                                  </p:childTnLst>
                                  <p:subTnLst>
                                    <p:set>
                                      <p:cBhvr override="childStyle">
                                        <p:cTn dur="1" fill="hold" display="0" masterRel="nextClick" afterEffect="1"/>
                                        <p:tgtEl>
                                          <p:spTgt spid="124827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48274"/>
                                        </p:tgtEl>
                                        <p:attrNameLst>
                                          <p:attrName>style.visibility</p:attrName>
                                        </p:attrNameLst>
                                      </p:cBhvr>
                                      <p:to>
                                        <p:strVal val="visible"/>
                                      </p:to>
                                    </p:set>
                                  </p:childTnLst>
                                  <p:subTnLst>
                                    <p:set>
                                      <p:cBhvr override="childStyle">
                                        <p:cTn dur="1" fill="hold" display="0" masterRel="nextClick" afterEffect="1"/>
                                        <p:tgtEl>
                                          <p:spTgt spid="124827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48275"/>
                                        </p:tgtEl>
                                        <p:attrNameLst>
                                          <p:attrName>style.visibility</p:attrName>
                                        </p:attrNameLst>
                                      </p:cBhvr>
                                      <p:to>
                                        <p:strVal val="visible"/>
                                      </p:to>
                                    </p:set>
                                  </p:childTnLst>
                                  <p:subTnLst>
                                    <p:set>
                                      <p:cBhvr override="childStyle">
                                        <p:cTn dur="1" fill="hold" display="0" masterRel="nextClick" afterEffect="1"/>
                                        <p:tgtEl>
                                          <p:spTgt spid="124827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48259"/>
                                        </p:tgtEl>
                                        <p:attrNameLst>
                                          <p:attrName>style.visibility</p:attrName>
                                        </p:attrNameLst>
                                      </p:cBhvr>
                                      <p:to>
                                        <p:strVal val="visible"/>
                                      </p:to>
                                    </p:set>
                                  </p:childTnLst>
                                  <p:subTnLst>
                                    <p:set>
                                      <p:cBhvr override="childStyle">
                                        <p:cTn dur="1" fill="hold" display="0" masterRel="nextClick" afterEffect="1"/>
                                        <p:tgtEl>
                                          <p:spTgt spid="1248259"/>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1248272"/>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499"/>
                                          </p:stCondLst>
                                        </p:cTn>
                                        <p:tgtEl>
                                          <p:spTgt spid="124827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24826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124826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124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273" grpId="0" animBg="1"/>
      <p:bldP spid="1248274" grpId="0" animBg="1"/>
      <p:bldP spid="12482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Термодинамические модели</a:t>
            </a:r>
            <a:endParaRPr lang="en-US" sz="3200" dirty="0">
              <a:solidFill>
                <a:schemeClr val="bg1"/>
              </a:solidFill>
              <a:latin typeface="Trebuchet MS" pitchFamily="34" charset="0"/>
            </a:endParaRPr>
          </a:p>
        </p:txBody>
      </p:sp>
      <p:sp>
        <p:nvSpPr>
          <p:cNvPr id="14" name="Text Box 7"/>
          <p:cNvSpPr txBox="1">
            <a:spLocks noChangeArrowheads="1"/>
          </p:cNvSpPr>
          <p:nvPr/>
        </p:nvSpPr>
        <p:spPr bwMode="auto">
          <a:xfrm>
            <a:off x="1511660" y="5553236"/>
            <a:ext cx="74556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74650" indent="-374650">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spcBef>
                <a:spcPct val="40000"/>
              </a:spcBef>
              <a:buClrTx/>
              <a:buFont typeface="Wingdings" pitchFamily="2" charset="2"/>
              <a:buChar char="ð"/>
            </a:pPr>
            <a:r>
              <a:rPr lang="ru-RU" dirty="0" smtClean="0">
                <a:solidFill>
                  <a:srgbClr val="D21700"/>
                </a:solidFill>
                <a:latin typeface="Trebuchet MS" pitchFamily="34" charset="0"/>
              </a:rPr>
              <a:t>Главная часть системы</a:t>
            </a:r>
            <a:endParaRPr lang="en-US" sz="1300" dirty="0">
              <a:solidFill>
                <a:srgbClr val="D21700"/>
              </a:solidFill>
              <a:latin typeface="Trebuchet MS" pitchFamily="34" charset="0"/>
            </a:endParaRPr>
          </a:p>
        </p:txBody>
      </p:sp>
      <p:sp>
        <p:nvSpPr>
          <p:cNvPr id="17" name="Freeform 16" descr="80 %"/>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18" name="Freeform 19" descr="80 %"/>
          <p:cNvSpPr>
            <a:spLocks/>
          </p:cNvSpPr>
          <p:nvPr/>
        </p:nvSpPr>
        <p:spPr bwMode="gray">
          <a:xfrm rot="1800000">
            <a:off x="402980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19" name="Freeform 17"/>
          <p:cNvSpPr>
            <a:spLocks/>
          </p:cNvSpPr>
          <p:nvPr/>
        </p:nvSpPr>
        <p:spPr bwMode="gray">
          <a:xfrm rot="1800000">
            <a:off x="4535366" y="3066098"/>
            <a:ext cx="1771649" cy="1730217"/>
          </a:xfrm>
          <a:custGeom>
            <a:avLst/>
            <a:gdLst>
              <a:gd name="T0" fmla="*/ 30212243 w 279"/>
              <a:gd name="T1" fmla="*/ 34282882 h 280"/>
              <a:gd name="T2" fmla="*/ 34687532 w 279"/>
              <a:gd name="T3" fmla="*/ 17154909 h 280"/>
              <a:gd name="T4" fmla="*/ 30212243 w 279"/>
              <a:gd name="T5" fmla="*/ 0 h 280"/>
              <a:gd name="T6" fmla="*/ 0 w 279"/>
              <a:gd name="T7" fmla="*/ 17154909 h 280"/>
              <a:gd name="T8" fmla="*/ 30212243 w 279"/>
              <a:gd name="T9" fmla="*/ 34282882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solidFill>
                <a:srgbClr val="4D0255"/>
              </a:solidFill>
              <a:latin typeface="Trebuchet MS" pitchFamily="34" charset="0"/>
            </a:endParaRPr>
          </a:p>
        </p:txBody>
      </p:sp>
      <p:sp>
        <p:nvSpPr>
          <p:cNvPr id="27" name="Freeform 18" descr="80 %"/>
          <p:cNvSpPr>
            <a:spLocks/>
          </p:cNvSpPr>
          <p:nvPr/>
        </p:nvSpPr>
        <p:spPr bwMode="gray">
          <a:xfrm rot="1800000">
            <a:off x="284870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rgbClr val="4D0255"/>
            </a:fgClr>
            <a:bgClr>
              <a:srgbClr val="FFFFFF"/>
            </a:bgClr>
          </a:pattFill>
          <a:ln>
            <a:noFill/>
          </a:ln>
          <a:extLst/>
        </p:spPr>
        <p:txBody>
          <a:bodyPr lIns="83485" tIns="41742" rIns="83485" bIns="41742"/>
          <a:lstStyle/>
          <a:p>
            <a:endParaRPr lang="fr-FR">
              <a:latin typeface="Trebuchet MS" pitchFamily="34" charset="0"/>
            </a:endParaRPr>
          </a:p>
        </p:txBody>
      </p:sp>
      <p:sp>
        <p:nvSpPr>
          <p:cNvPr id="29" name="Freeform 14" descr="80 %"/>
          <p:cNvSpPr>
            <a:spLocks/>
          </p:cNvSpPr>
          <p:nvPr/>
        </p:nvSpPr>
        <p:spPr bwMode="gray">
          <a:xfrm rot="1800000">
            <a:off x="357073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31"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20" name="Rectangle 172"/>
          <p:cNvSpPr>
            <a:spLocks noChangeArrowheads="1"/>
          </p:cNvSpPr>
          <p:nvPr/>
        </p:nvSpPr>
        <p:spPr bwMode="gray">
          <a:xfrm>
            <a:off x="2743201" y="2836602"/>
            <a:ext cx="1463228" cy="553998"/>
          </a:xfrm>
          <a:prstGeom prst="rect">
            <a:avLst/>
          </a:prstGeom>
          <a:noFill/>
          <a:ln w="9525">
            <a:noFill/>
            <a:miter lim="800000"/>
            <a:headEnd/>
            <a:tailEnd/>
          </a:ln>
          <a:extLst/>
        </p:spPr>
        <p:txBody>
          <a:bodyPr wrap="square">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a:t>
            </a:r>
            <a:r>
              <a:rPr lang="de-DE" sz="1500" dirty="0" smtClean="0">
                <a:solidFill>
                  <a:schemeClr val="bg1"/>
                </a:solidFill>
                <a:latin typeface="Trebuchet MS" pitchFamily="34" charset="0"/>
                <a:cs typeface="Arial" charset="0"/>
              </a:rPr>
              <a:t>e</a:t>
            </a:r>
            <a:r>
              <a:rPr lang="ru-RU" sz="1500" dirty="0" err="1" smtClean="0">
                <a:solidFill>
                  <a:schemeClr val="bg1"/>
                </a:solidFill>
                <a:latin typeface="Trebuchet MS" pitchFamily="34" charset="0"/>
                <a:cs typeface="Arial" charset="0"/>
              </a:rPr>
              <a:t>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21"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22"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23"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33"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34"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Tree>
    <p:extLst>
      <p:ext uri="{BB962C8B-B14F-4D97-AF65-F5344CB8AC3E}">
        <p14:creationId xmlns:p14="http://schemas.microsoft.com/office/powerpoint/2010/main" xmlns="" val="36232865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Text Box 2"/>
          <p:cNvSpPr txBox="1">
            <a:spLocks noChangeArrowheads="1"/>
          </p:cNvSpPr>
          <p:nvPr/>
        </p:nvSpPr>
        <p:spPr bwMode="auto">
          <a:xfrm>
            <a:off x="468313" y="150813"/>
            <a:ext cx="6823075" cy="569912"/>
          </a:xfrm>
          <a:prstGeom prst="rect">
            <a:avLst/>
          </a:prstGeom>
          <a:noFill/>
          <a:ln w="9525">
            <a:noFill/>
            <a:miter lim="800000"/>
            <a:headEnd/>
            <a:tailEnd/>
          </a:ln>
        </p:spPr>
        <p:txBody>
          <a:bodyPr lIns="83457" tIns="41729" rIns="83457" bIns="41729">
            <a:spAutoFit/>
          </a:bodyPr>
          <a:lstStyle/>
          <a:p>
            <a:pPr defTabSz="1020763"/>
            <a:r>
              <a:rPr lang="ru-RU" sz="3200" b="1">
                <a:solidFill>
                  <a:schemeClr val="bg1"/>
                </a:solidFill>
                <a:latin typeface="Trebuchet MS" pitchFamily="34" charset="0"/>
              </a:rPr>
              <a:t>Содержание</a:t>
            </a:r>
            <a:endParaRPr lang="fr-FR" sz="3200" b="1">
              <a:solidFill>
                <a:schemeClr val="bg1"/>
              </a:solidFill>
              <a:latin typeface="Trebuchet MS" pitchFamily="34" charset="0"/>
            </a:endParaRPr>
          </a:p>
        </p:txBody>
      </p:sp>
      <p:sp>
        <p:nvSpPr>
          <p:cNvPr id="825346" name="Espace réservé du texte 2"/>
          <p:cNvSpPr txBox="1">
            <a:spLocks/>
          </p:cNvSpPr>
          <p:nvPr/>
        </p:nvSpPr>
        <p:spPr bwMode="auto">
          <a:xfrm>
            <a:off x="468313" y="908050"/>
            <a:ext cx="7991475" cy="5257800"/>
          </a:xfrm>
          <a:prstGeom prst="rect">
            <a:avLst/>
          </a:prstGeom>
          <a:noFill/>
          <a:ln w="9525">
            <a:noFill/>
            <a:miter lim="800000"/>
            <a:headEnd/>
            <a:tailEnd/>
          </a:ln>
        </p:spPr>
        <p:txBody>
          <a:bodyPr/>
          <a:lstStyle/>
          <a:p>
            <a:pPr marL="361950" indent="-361950">
              <a:lnSpc>
                <a:spcPct val="150000"/>
              </a:lnSpc>
              <a:spcBef>
                <a:spcPct val="20000"/>
              </a:spcBef>
              <a:buFontTx/>
              <a:buBlip>
                <a:blip r:embed="rId3"/>
              </a:buBlip>
            </a:pPr>
            <a:r>
              <a:rPr lang="en-US" sz="2400" b="1" dirty="0" err="1">
                <a:solidFill>
                  <a:srgbClr val="5F5F5F"/>
                </a:solidFill>
                <a:latin typeface="Trebuchet MS" pitchFamily="34" charset="0"/>
              </a:rPr>
              <a:t>Simulis</a:t>
            </a:r>
            <a:r>
              <a:rPr lang="en-US" sz="2400" b="1" dirty="0">
                <a:solidFill>
                  <a:srgbClr val="5F5F5F"/>
                </a:solidFill>
                <a:latin typeface="Trebuchet MS" pitchFamily="34" charset="0"/>
              </a:rPr>
              <a:t> Thermodynamics</a:t>
            </a:r>
          </a:p>
          <a:p>
            <a:pPr marL="712788" lvl="1" indent="-255588">
              <a:lnSpc>
                <a:spcPct val="150000"/>
              </a:lnSpc>
              <a:spcBef>
                <a:spcPct val="20000"/>
              </a:spcBef>
              <a:buClr>
                <a:srgbClr val="D21700"/>
              </a:buClr>
              <a:buFontTx/>
              <a:buBlip>
                <a:blip r:embed="rId3"/>
              </a:buBlip>
            </a:pPr>
            <a:r>
              <a:rPr lang="en-US" sz="2000" b="1" dirty="0">
                <a:solidFill>
                  <a:srgbClr val="5F5F5F"/>
                </a:solidFill>
                <a:latin typeface="Trebuchet MS" pitchFamily="34" charset="0"/>
              </a:rPr>
              <a:t> </a:t>
            </a:r>
            <a:r>
              <a:rPr lang="en-US" b="1" dirty="0" err="1"/>
              <a:t>Сервер</a:t>
            </a:r>
            <a:r>
              <a:rPr lang="en-US" b="1" dirty="0"/>
              <a:t> </a:t>
            </a:r>
            <a:r>
              <a:rPr lang="en-US" b="1" dirty="0" err="1"/>
              <a:t>термодинамических</a:t>
            </a:r>
            <a:r>
              <a:rPr lang="en-US" b="1" dirty="0"/>
              <a:t> </a:t>
            </a:r>
            <a:r>
              <a:rPr lang="en-US" b="1" dirty="0" err="1"/>
              <a:t>расчетов</a:t>
            </a:r>
            <a:endParaRPr lang="en-US" sz="2000" b="1" dirty="0">
              <a:solidFill>
                <a:srgbClr val="5F5F5F"/>
              </a:solidFill>
              <a:latin typeface="Trebuchet MS" pitchFamily="34" charset="0"/>
            </a:endParaRPr>
          </a:p>
          <a:p>
            <a:pPr marL="712788" lvl="1" indent="-255588">
              <a:lnSpc>
                <a:spcPct val="150000"/>
              </a:lnSpc>
              <a:spcBef>
                <a:spcPct val="20000"/>
              </a:spcBef>
              <a:buClr>
                <a:srgbClr val="D21700"/>
              </a:buClr>
              <a:buFontTx/>
              <a:buBlip>
                <a:blip r:embed="rId3"/>
              </a:buBlip>
            </a:pPr>
            <a:r>
              <a:rPr lang="en-US" sz="2000" b="1" dirty="0">
                <a:solidFill>
                  <a:srgbClr val="5F5F5F"/>
                </a:solidFill>
                <a:latin typeface="Trebuchet MS" pitchFamily="34" charset="0"/>
              </a:rPr>
              <a:t> </a:t>
            </a:r>
            <a:r>
              <a:rPr lang="ru-RU" b="1" dirty="0"/>
              <a:t>Что нового в новых версиях</a:t>
            </a:r>
            <a:endParaRPr lang="en-US" sz="2000" b="1" dirty="0">
              <a:solidFill>
                <a:srgbClr val="5F5F5F"/>
              </a:solidFill>
              <a:latin typeface="Trebuchet MS" pitchFamily="34" charset="0"/>
            </a:endParaRPr>
          </a:p>
          <a:p>
            <a:pPr marL="361950" indent="-361950">
              <a:lnSpc>
                <a:spcPct val="150000"/>
              </a:lnSpc>
              <a:spcBef>
                <a:spcPct val="20000"/>
              </a:spcBef>
              <a:buFontTx/>
              <a:buBlip>
                <a:blip r:embed="rId3"/>
              </a:buBlip>
            </a:pPr>
            <a:r>
              <a:rPr lang="en-US" sz="2400" b="1" dirty="0" err="1">
                <a:solidFill>
                  <a:srgbClr val="0BA4E2"/>
                </a:solidFill>
                <a:latin typeface="Trebuchet MS" pitchFamily="34" charset="0"/>
              </a:rPr>
              <a:t>ProSimPlus</a:t>
            </a:r>
            <a:endParaRPr lang="en-US" sz="2400" b="1" dirty="0">
              <a:solidFill>
                <a:srgbClr val="0BA4E2"/>
              </a:solidFill>
              <a:latin typeface="Trebuchet MS" pitchFamily="34" charset="0"/>
            </a:endParaRPr>
          </a:p>
          <a:p>
            <a:pPr marL="712788" lvl="1" indent="-255588">
              <a:lnSpc>
                <a:spcPct val="150000"/>
              </a:lnSpc>
              <a:spcBef>
                <a:spcPct val="20000"/>
              </a:spcBef>
              <a:buClr>
                <a:srgbClr val="D21700"/>
              </a:buClr>
              <a:buFontTx/>
              <a:buBlip>
                <a:blip r:embed="rId3"/>
              </a:buBlip>
            </a:pPr>
            <a:r>
              <a:rPr lang="en-US" sz="2000" b="1" dirty="0">
                <a:solidFill>
                  <a:srgbClr val="5F5F5F"/>
                </a:solidFill>
                <a:latin typeface="Trebuchet MS" pitchFamily="34" charset="0"/>
              </a:rPr>
              <a:t> </a:t>
            </a:r>
            <a:r>
              <a:rPr lang="ru-RU" b="1" dirty="0"/>
              <a:t>ПО для моделирования установившихся технологических процессов</a:t>
            </a:r>
            <a:endParaRPr lang="en-US" sz="2000" b="1" dirty="0">
              <a:solidFill>
                <a:srgbClr val="5F5F5F"/>
              </a:solidFill>
              <a:latin typeface="Trebuchet MS" pitchFamily="34" charset="0"/>
            </a:endParaRPr>
          </a:p>
          <a:p>
            <a:pPr marL="712788" lvl="1" indent="-255588">
              <a:lnSpc>
                <a:spcPct val="150000"/>
              </a:lnSpc>
              <a:spcBef>
                <a:spcPct val="20000"/>
              </a:spcBef>
              <a:buClr>
                <a:srgbClr val="D21700"/>
              </a:buClr>
              <a:buFont typeface="Wingdings" pitchFamily="2" charset="2"/>
              <a:buBlip>
                <a:blip r:embed="rId3"/>
              </a:buBlip>
            </a:pPr>
            <a:r>
              <a:rPr lang="en-US" sz="2000" b="1" dirty="0">
                <a:solidFill>
                  <a:srgbClr val="5F5F5F"/>
                </a:solidFill>
                <a:latin typeface="Trebuchet MS" pitchFamily="34" charset="0"/>
              </a:rPr>
              <a:t> </a:t>
            </a:r>
            <a:r>
              <a:rPr lang="ru-RU" sz="2000" b="1" dirty="0">
                <a:solidFill>
                  <a:srgbClr val="0BA4E2"/>
                </a:solidFill>
                <a:latin typeface="Trebuchet MS" pitchFamily="34" charset="0"/>
              </a:rPr>
              <a:t>Что нового в новых версиях</a:t>
            </a:r>
            <a:endParaRPr lang="en-US" sz="2000" b="1" dirty="0">
              <a:solidFill>
                <a:srgbClr val="0BA4E2"/>
              </a:solidFill>
              <a:latin typeface="Trebuchet MS" pitchFamily="34" charset="0"/>
            </a:endParaRPr>
          </a:p>
          <a:p>
            <a:pPr marL="361950" indent="-361950">
              <a:lnSpc>
                <a:spcPct val="150000"/>
              </a:lnSpc>
              <a:spcBef>
                <a:spcPct val="20000"/>
              </a:spcBef>
              <a:buFontTx/>
              <a:buBlip>
                <a:blip r:embed="rId3"/>
              </a:buBlip>
            </a:pPr>
            <a:r>
              <a:rPr lang="en-US" sz="2400" b="1" dirty="0">
                <a:solidFill>
                  <a:srgbClr val="5F5F5F"/>
                </a:solidFill>
                <a:latin typeface="Trebuchet MS" pitchFamily="34" charset="0"/>
              </a:rPr>
              <a:t>CO-</a:t>
            </a:r>
            <a:r>
              <a:rPr lang="en-US" sz="2400" b="1" dirty="0" err="1">
                <a:solidFill>
                  <a:srgbClr val="5F5F5F"/>
                </a:solidFill>
                <a:latin typeface="Trebuchet MS" pitchFamily="34" charset="0"/>
              </a:rPr>
              <a:t>ProSec</a:t>
            </a:r>
            <a:endParaRPr lang="en-US" sz="2400" b="1" dirty="0">
              <a:solidFill>
                <a:srgbClr val="5F5F5F"/>
              </a:solidFill>
              <a:latin typeface="Trebuchet MS" pitchFamily="34" charset="0"/>
            </a:endParaRPr>
          </a:p>
          <a:p>
            <a:pPr marL="712788" lvl="1" indent="-255588">
              <a:lnSpc>
                <a:spcPct val="150000"/>
              </a:lnSpc>
              <a:spcBef>
                <a:spcPct val="20000"/>
              </a:spcBef>
              <a:buClr>
                <a:srgbClr val="D21700"/>
              </a:buClr>
              <a:buFont typeface="Wingdings" pitchFamily="2" charset="2"/>
              <a:buBlip>
                <a:blip r:embed="rId3"/>
              </a:buBlip>
            </a:pPr>
            <a:r>
              <a:rPr lang="en-US" sz="2000" b="1" dirty="0">
                <a:solidFill>
                  <a:srgbClr val="5F5F5F"/>
                </a:solidFill>
                <a:latin typeface="Trebuchet MS" pitchFamily="34" charset="0"/>
              </a:rPr>
              <a:t> </a:t>
            </a:r>
            <a:r>
              <a:rPr lang="ru-RU" sz="2000" b="1" dirty="0">
                <a:solidFill>
                  <a:srgbClr val="5F5F5F"/>
                </a:solidFill>
                <a:latin typeface="Trebuchet MS" pitchFamily="34" charset="0"/>
              </a:rPr>
              <a:t>Новый </a:t>
            </a:r>
            <a:r>
              <a:rPr lang="en-US" sz="2000" b="1" dirty="0">
                <a:solidFill>
                  <a:srgbClr val="5F5F5F"/>
                </a:solidFill>
                <a:latin typeface="Trebuchet MS" pitchFamily="34" charset="0"/>
              </a:rPr>
              <a:t>CAPE-OPEN</a:t>
            </a:r>
            <a:r>
              <a:rPr lang="ru-RU" sz="2000" b="1" dirty="0">
                <a:solidFill>
                  <a:srgbClr val="5F5F5F"/>
                </a:solidFill>
                <a:latin typeface="Trebuchet MS" pitchFamily="34" charset="0"/>
              </a:rPr>
              <a:t> модуль для</a:t>
            </a:r>
            <a:r>
              <a:rPr lang="en-US" sz="2000" b="1" dirty="0">
                <a:solidFill>
                  <a:srgbClr val="5F5F5F"/>
                </a:solidFill>
                <a:latin typeface="Trebuchet MS" pitchFamily="34" charset="0"/>
              </a:rPr>
              <a:t> PFHE </a:t>
            </a:r>
          </a:p>
          <a:p>
            <a:pPr marL="712788" lvl="1" indent="-255588">
              <a:lnSpc>
                <a:spcPct val="150000"/>
              </a:lnSpc>
              <a:spcBef>
                <a:spcPct val="20000"/>
              </a:spcBef>
              <a:buClr>
                <a:srgbClr val="D21700"/>
              </a:buClr>
              <a:buFont typeface="Wingdings" pitchFamily="2" charset="2"/>
              <a:buBlip>
                <a:blip r:embed="rId3"/>
              </a:buBlip>
            </a:pPr>
            <a:r>
              <a:rPr lang="en-US" sz="2000" b="1" dirty="0">
                <a:solidFill>
                  <a:srgbClr val="5F5F5F"/>
                </a:solidFill>
                <a:latin typeface="Trebuchet MS" pitchFamily="34" charset="0"/>
              </a:rPr>
              <a:t> </a:t>
            </a:r>
            <a:r>
              <a:rPr lang="ru-RU" sz="2000" b="1" dirty="0">
                <a:solidFill>
                  <a:srgbClr val="5F5F5F"/>
                </a:solidFill>
                <a:latin typeface="Trebuchet MS" pitchFamily="34" charset="0"/>
              </a:rPr>
              <a:t>Приложение </a:t>
            </a:r>
            <a:r>
              <a:rPr lang="en-US" sz="2000" b="1" dirty="0">
                <a:solidFill>
                  <a:srgbClr val="5F5F5F"/>
                </a:solidFill>
                <a:latin typeface="Trebuchet MS" pitchFamily="34" charset="0"/>
              </a:rPr>
              <a:t>BAHX</a:t>
            </a:r>
          </a:p>
        </p:txBody>
      </p:sp>
      <p:sp>
        <p:nvSpPr>
          <p:cNvPr id="825347" name="Espace réservé du pied de page 3"/>
          <p:cNvSpPr>
            <a:spLocks noGrp="1"/>
          </p:cNvSpPr>
          <p:nvPr>
            <p:ph type="ftr" sz="quarter" idx="4294967295"/>
          </p:nvPr>
        </p:nvSpPr>
        <p:spPr bwMode="auto">
          <a:xfrm>
            <a:off x="684213" y="6403975"/>
            <a:ext cx="5975350"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en-US" i="0" u="sng" smtClean="0">
              <a:cs typeface="Arial"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46163"/>
            <a:ext cx="8229600" cy="1482725"/>
          </a:xfrm>
        </p:spPr>
        <p:txBody>
          <a:bodyPr rtlCol="0">
            <a:normAutofit/>
          </a:bodyPr>
          <a:lstStyle/>
          <a:p>
            <a:pPr eaLnBrk="1" hangingPunct="1">
              <a:defRPr/>
            </a:pPr>
            <a:r>
              <a:rPr lang="ru-RU" sz="1800" kern="0" dirty="0" smtClean="0">
                <a:solidFill>
                  <a:srgbClr val="5F5F5F"/>
                </a:solidFill>
              </a:rPr>
              <a:t>Стохастическая оптимизация</a:t>
            </a:r>
            <a:endParaRPr lang="en-US" sz="1800" kern="0" dirty="0" smtClean="0">
              <a:solidFill>
                <a:srgbClr val="5F5F5F"/>
              </a:solidFill>
            </a:endParaRPr>
          </a:p>
          <a:p>
            <a:pPr lvl="1" eaLnBrk="1" hangingPunct="1">
              <a:buSzPct val="100000"/>
              <a:defRPr/>
            </a:pPr>
            <a:r>
              <a:rPr lang="ru-RU" sz="1600" kern="0" dirty="0" smtClean="0">
                <a:solidFill>
                  <a:srgbClr val="0BA4E2"/>
                </a:solidFill>
              </a:rPr>
              <a:t>Максимизация </a:t>
            </a:r>
            <a:r>
              <a:rPr lang="ru-RU" sz="1600" kern="0" dirty="0" smtClean="0">
                <a:solidFill>
                  <a:srgbClr val="5F5F5F"/>
                </a:solidFill>
              </a:rPr>
              <a:t>критерия с помощью </a:t>
            </a:r>
            <a:r>
              <a:rPr lang="ru-RU" sz="1600" kern="0" dirty="0" smtClean="0">
                <a:solidFill>
                  <a:srgbClr val="0BA4E2"/>
                </a:solidFill>
              </a:rPr>
              <a:t>Генетического Алгоритма</a:t>
            </a:r>
            <a:endParaRPr lang="en-US" sz="1600" kern="0" dirty="0" smtClean="0">
              <a:solidFill>
                <a:srgbClr val="0BA4E2"/>
              </a:solidFill>
            </a:endParaRPr>
          </a:p>
          <a:p>
            <a:pPr lvl="1" eaLnBrk="1" hangingPunct="1">
              <a:buSzPct val="100000"/>
              <a:defRPr/>
            </a:pPr>
            <a:r>
              <a:rPr lang="ru-RU" sz="1600" kern="0" dirty="0" smtClean="0">
                <a:solidFill>
                  <a:srgbClr val="0BA4E2"/>
                </a:solidFill>
              </a:rPr>
              <a:t>Многокритериальная оптимизация</a:t>
            </a:r>
            <a:endParaRPr lang="en-US" sz="1600" kern="0" dirty="0" smtClean="0">
              <a:solidFill>
                <a:srgbClr val="0BA4E2"/>
              </a:solidFill>
            </a:endParaRPr>
          </a:p>
          <a:p>
            <a:pPr marL="342900" indent="-342900" eaLnBrk="1" hangingPunct="1">
              <a:buFontTx/>
              <a:buBlip>
                <a:blip r:embed="rId2"/>
              </a:buBlip>
              <a:defRPr/>
            </a:pPr>
            <a:endParaRPr lang="en-US" sz="1800" kern="0" dirty="0" smtClean="0">
              <a:solidFill>
                <a:srgbClr val="0BA4E2"/>
              </a:solidFill>
            </a:endParaRPr>
          </a:p>
          <a:p>
            <a:pPr eaLnBrk="1" fontAlgn="auto" hangingPunct="1">
              <a:spcAft>
                <a:spcPts val="0"/>
              </a:spcAft>
              <a:defRPr/>
            </a:pPr>
            <a:endParaRPr lang="en-US" sz="2400" dirty="0">
              <a:solidFill>
                <a:srgbClr val="0BA4E2"/>
              </a:solidFill>
            </a:endParaRPr>
          </a:p>
        </p:txBody>
      </p:sp>
      <p:pic>
        <p:nvPicPr>
          <p:cNvPr id="833538" name="Picture 10" descr="C:\MagicBox\OptiStochastic.png"/>
          <p:cNvPicPr>
            <a:picLocks noChangeAspect="1" noChangeArrowheads="1"/>
          </p:cNvPicPr>
          <p:nvPr/>
        </p:nvPicPr>
        <p:blipFill>
          <a:blip r:embed="rId3" cstate="print"/>
          <a:srcRect/>
          <a:stretch>
            <a:fillRect/>
          </a:stretch>
        </p:blipFill>
        <p:spPr bwMode="auto">
          <a:xfrm>
            <a:off x="92075" y="1082675"/>
            <a:ext cx="647700" cy="6477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593850" y="2127250"/>
            <a:ext cx="5715000" cy="4038600"/>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833540"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3354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34562" name="Espace réservé du texte 2"/>
          <p:cNvSpPr txBox="1">
            <a:spLocks/>
          </p:cNvSpPr>
          <p:nvPr/>
        </p:nvSpPr>
        <p:spPr bwMode="auto">
          <a:xfrm>
            <a:off x="215900" y="981075"/>
            <a:ext cx="7991475" cy="1260475"/>
          </a:xfrm>
          <a:prstGeom prst="rect">
            <a:avLst/>
          </a:prstGeom>
          <a:noFill/>
          <a:ln w="9525">
            <a:noFill/>
            <a:miter lim="800000"/>
            <a:headEnd/>
            <a:tailEnd/>
          </a:ln>
        </p:spPr>
        <p:txBody>
          <a:bodyPr/>
          <a:lstStyle/>
          <a:p>
            <a:pPr>
              <a:lnSpc>
                <a:spcPct val="160000"/>
              </a:lnSpc>
              <a:spcBef>
                <a:spcPct val="20000"/>
              </a:spcBef>
            </a:pPr>
            <a:r>
              <a:rPr lang="ru-RU" sz="2400" b="1">
                <a:solidFill>
                  <a:srgbClr val="0BA4E2"/>
                </a:solidFill>
                <a:latin typeface="Trebuchet MS" pitchFamily="34" charset="0"/>
              </a:rPr>
              <a:t>Проект </a:t>
            </a:r>
            <a:r>
              <a:rPr lang="en-US" sz="2400" b="1">
                <a:solidFill>
                  <a:srgbClr val="0BA4E2"/>
                </a:solidFill>
                <a:latin typeface="Trebuchet MS" pitchFamily="34" charset="0"/>
              </a:rPr>
              <a:t>COOPERE</a:t>
            </a:r>
          </a:p>
          <a:p>
            <a:pPr marL="712788" lvl="1" indent="-255588">
              <a:lnSpc>
                <a:spcPct val="160000"/>
              </a:lnSpc>
              <a:spcBef>
                <a:spcPct val="20000"/>
              </a:spcBef>
              <a:buClr>
                <a:srgbClr val="D21700"/>
              </a:buClr>
              <a:buFontTx/>
              <a:buBlip>
                <a:blip r:embed="rId17"/>
              </a:buBlip>
            </a:pPr>
            <a:endParaRPr lang="en-US" sz="2000" b="1">
              <a:solidFill>
                <a:srgbClr val="0BA4E2"/>
              </a:solidFill>
              <a:latin typeface="Trebuchet MS" pitchFamily="34" charset="0"/>
            </a:endParaRPr>
          </a:p>
        </p:txBody>
      </p:sp>
      <p:grpSp>
        <p:nvGrpSpPr>
          <p:cNvPr id="2" name="Groupe 8"/>
          <p:cNvGrpSpPr>
            <a:grpSpLocks/>
          </p:cNvGrpSpPr>
          <p:nvPr/>
        </p:nvGrpSpPr>
        <p:grpSpPr bwMode="auto">
          <a:xfrm>
            <a:off x="5321300" y="987425"/>
            <a:ext cx="2381250" cy="1714500"/>
            <a:chOff x="7259638" y="6188075"/>
            <a:chExt cx="793223" cy="571500"/>
          </a:xfrm>
        </p:grpSpPr>
        <p:sp>
          <p:nvSpPr>
            <p:cNvPr id="834581" name="Rectangle 29"/>
            <p:cNvSpPr>
              <a:spLocks noChangeArrowheads="1"/>
            </p:cNvSpPr>
            <p:nvPr/>
          </p:nvSpPr>
          <p:spPr bwMode="auto">
            <a:xfrm rot="2700000">
              <a:off x="7606999" y="6402451"/>
              <a:ext cx="211138" cy="188787"/>
            </a:xfrm>
            <a:prstGeom prst="rect">
              <a:avLst/>
            </a:prstGeom>
            <a:noFill/>
            <a:ln w="9525">
              <a:solidFill>
                <a:srgbClr val="808080"/>
              </a:solidFill>
              <a:miter lim="800000"/>
              <a:headEnd/>
              <a:tailEnd/>
            </a:ln>
          </p:spPr>
          <p:txBody>
            <a:bodyPr anchor="ctr"/>
            <a:lstStyle/>
            <a:p>
              <a:endParaRPr lang="fr-FR" altLang="fr-FR">
                <a:solidFill>
                  <a:srgbClr val="000000"/>
                </a:solidFill>
                <a:latin typeface="Calibri" pitchFamily="34" charset="0"/>
              </a:endParaRPr>
            </a:p>
          </p:txBody>
        </p:sp>
        <p:pic>
          <p:nvPicPr>
            <p:cNvPr id="834582" name="Picture 38" descr="VERI_v1"/>
            <p:cNvPicPr>
              <a:picLocks noChangeAspect="1" noChangeArrowheads="1"/>
            </p:cNvPicPr>
            <p:nvPr/>
          </p:nvPicPr>
          <p:blipFill>
            <a:blip r:embed="rId18" cstate="print"/>
            <a:srcRect/>
            <a:stretch>
              <a:fillRect/>
            </a:stretch>
          </p:blipFill>
          <p:spPr bwMode="auto">
            <a:xfrm>
              <a:off x="7501858" y="6188075"/>
              <a:ext cx="372920" cy="183696"/>
            </a:xfrm>
            <a:prstGeom prst="rect">
              <a:avLst/>
            </a:prstGeom>
            <a:noFill/>
            <a:ln w="9525">
              <a:noFill/>
              <a:miter lim="800000"/>
              <a:headEnd/>
              <a:tailEnd/>
            </a:ln>
          </p:spPr>
        </p:pic>
        <p:pic>
          <p:nvPicPr>
            <p:cNvPr id="834583" name="Picture 41"/>
            <p:cNvPicPr>
              <a:picLocks noChangeAspect="1" noChangeArrowheads="1"/>
            </p:cNvPicPr>
            <p:nvPr/>
          </p:nvPicPr>
          <p:blipFill>
            <a:blip r:embed="rId19" cstate="print"/>
            <a:srcRect/>
            <a:stretch>
              <a:fillRect/>
            </a:stretch>
          </p:blipFill>
          <p:spPr bwMode="auto">
            <a:xfrm>
              <a:off x="7460928" y="6621803"/>
              <a:ext cx="454780" cy="137772"/>
            </a:xfrm>
            <a:prstGeom prst="rect">
              <a:avLst/>
            </a:prstGeom>
            <a:noFill/>
            <a:ln w="9525">
              <a:noFill/>
              <a:miter lim="800000"/>
              <a:headEnd/>
              <a:tailEnd/>
            </a:ln>
          </p:spPr>
        </p:pic>
        <p:pic>
          <p:nvPicPr>
            <p:cNvPr id="834584" name="Picture 36" descr="C:\Temp\Fichiers Internet temporaires\Content.Outlook\BKE1OBLW\Prosim.png"/>
            <p:cNvPicPr>
              <a:picLocks noChangeAspect="1" noChangeArrowheads="1"/>
            </p:cNvPicPr>
            <p:nvPr/>
          </p:nvPicPr>
          <p:blipFill>
            <a:blip r:embed="rId20" cstate="print"/>
            <a:srcRect/>
            <a:stretch>
              <a:fillRect/>
            </a:stretch>
          </p:blipFill>
          <p:spPr bwMode="auto">
            <a:xfrm>
              <a:off x="7259638" y="6381338"/>
              <a:ext cx="332932" cy="233693"/>
            </a:xfrm>
            <a:prstGeom prst="rect">
              <a:avLst/>
            </a:prstGeom>
            <a:solidFill>
              <a:srgbClr val="FFFFFF"/>
            </a:solidFill>
            <a:ln w="9525">
              <a:noFill/>
              <a:miter lim="800000"/>
              <a:headEnd/>
              <a:tailEnd/>
            </a:ln>
          </p:spPr>
        </p:pic>
        <p:pic>
          <p:nvPicPr>
            <p:cNvPr id="834585" name="Image 1" descr="cid:image005.jpg@01CEA87B.33D0AA80"/>
            <p:cNvPicPr>
              <a:picLocks noChangeAspect="1" noChangeArrowheads="1"/>
            </p:cNvPicPr>
            <p:nvPr/>
          </p:nvPicPr>
          <p:blipFill>
            <a:blip r:embed="rId21" cstate="print"/>
            <a:srcRect/>
            <a:stretch>
              <a:fillRect/>
            </a:stretch>
          </p:blipFill>
          <p:spPr bwMode="auto">
            <a:xfrm>
              <a:off x="7824261" y="6382737"/>
              <a:ext cx="228600" cy="228600"/>
            </a:xfrm>
            <a:prstGeom prst="rect">
              <a:avLst/>
            </a:prstGeom>
            <a:noFill/>
            <a:ln w="9525">
              <a:noFill/>
              <a:miter lim="800000"/>
              <a:headEnd/>
              <a:tailEnd/>
            </a:ln>
          </p:spPr>
        </p:pic>
      </p:grpSp>
      <p:sp>
        <p:nvSpPr>
          <p:cNvPr id="18" name="Freeform 8"/>
          <p:cNvSpPr>
            <a:spLocks/>
          </p:cNvSpPr>
          <p:nvPr>
            <p:custDataLst>
              <p:tags r:id="rId1"/>
            </p:custDataLst>
          </p:nvPr>
        </p:nvSpPr>
        <p:spPr bwMode="auto">
          <a:xfrm>
            <a:off x="215900" y="3492500"/>
            <a:ext cx="1570038" cy="1355725"/>
          </a:xfrm>
          <a:custGeom>
            <a:avLst/>
            <a:gdLst>
              <a:gd name="T0" fmla="*/ 2147483647 w 1145"/>
              <a:gd name="T1" fmla="*/ 2147483647 h 969"/>
              <a:gd name="T2" fmla="*/ 0 w 1145"/>
              <a:gd name="T3" fmla="*/ 2147483647 h 969"/>
              <a:gd name="T4" fmla="*/ 2147483647 w 1145"/>
              <a:gd name="T5" fmla="*/ 0 h 969"/>
              <a:gd name="T6" fmla="*/ 0 60000 65536"/>
              <a:gd name="T7" fmla="*/ 0 60000 65536"/>
              <a:gd name="T8" fmla="*/ 0 60000 65536"/>
              <a:gd name="T9" fmla="*/ 0 w 1145"/>
              <a:gd name="T10" fmla="*/ 0 h 969"/>
              <a:gd name="T11" fmla="*/ 1145 w 1145"/>
              <a:gd name="T12" fmla="*/ 969 h 969"/>
            </a:gdLst>
            <a:ahLst/>
            <a:cxnLst>
              <a:cxn ang="T6">
                <a:pos x="T0" y="T1"/>
              </a:cxn>
              <a:cxn ang="T7">
                <a:pos x="T2" y="T3"/>
              </a:cxn>
              <a:cxn ang="T8">
                <a:pos x="T4" y="T5"/>
              </a:cxn>
            </a:cxnLst>
            <a:rect l="T9" t="T10" r="T11" b="T12"/>
            <a:pathLst>
              <a:path w="1145" h="969">
                <a:moveTo>
                  <a:pt x="1145" y="969"/>
                </a:moveTo>
                <a:lnTo>
                  <a:pt x="0" y="969"/>
                </a:lnTo>
                <a:lnTo>
                  <a:pt x="574" y="0"/>
                </a:lnTo>
              </a:path>
            </a:pathLst>
          </a:custGeom>
          <a:noFill/>
          <a:ln w="22225" cap="flat" cmpd="sng">
            <a:solidFill>
              <a:srgbClr val="7030A0"/>
            </a:solidFill>
            <a:prstDash val="solid"/>
            <a:round/>
            <a:headEnd/>
            <a:tailEnd/>
          </a:ln>
          <a:extLst>
            <a:ext uri="{909E8E84-426E-40DD-AFC4-6F175D3DCCD1}"/>
          </a:extLst>
        </p:spPr>
        <p:txBody>
          <a:bodyPr wrap="none" lIns="0" tIns="0" rIns="0" bIns="0" anchor="ctr"/>
          <a:lstStyle/>
          <a:p>
            <a:pPr fontAlgn="auto">
              <a:spcBef>
                <a:spcPts val="0"/>
              </a:spcBef>
              <a:spcAft>
                <a:spcPts val="0"/>
              </a:spcAft>
              <a:defRPr/>
            </a:pPr>
            <a:endParaRPr lang="fr-FR" kern="0">
              <a:solidFill>
                <a:sysClr val="windowText" lastClr="000000"/>
              </a:solidFill>
              <a:latin typeface="+mn-lt"/>
              <a:cs typeface="+mn-cs"/>
            </a:endParaRPr>
          </a:p>
        </p:txBody>
      </p:sp>
      <p:sp>
        <p:nvSpPr>
          <p:cNvPr id="19" name="Freeform 4"/>
          <p:cNvSpPr>
            <a:spLocks/>
          </p:cNvSpPr>
          <p:nvPr>
            <p:custDataLst>
              <p:tags r:id="rId2"/>
            </p:custDataLst>
          </p:nvPr>
        </p:nvSpPr>
        <p:spPr bwMode="auto">
          <a:xfrm>
            <a:off x="1176338" y="1844675"/>
            <a:ext cx="1579562" cy="1377950"/>
          </a:xfrm>
          <a:custGeom>
            <a:avLst/>
            <a:gdLst>
              <a:gd name="T0" fmla="*/ 2147483647 w 1152"/>
              <a:gd name="T1" fmla="*/ 2147483647 h 985"/>
              <a:gd name="T2" fmla="*/ 2147483647 w 1152"/>
              <a:gd name="T3" fmla="*/ 0 h 985"/>
              <a:gd name="T4" fmla="*/ 0 w 1152"/>
              <a:gd name="T5" fmla="*/ 2147483647 h 985"/>
              <a:gd name="T6" fmla="*/ 0 60000 65536"/>
              <a:gd name="T7" fmla="*/ 0 60000 65536"/>
              <a:gd name="T8" fmla="*/ 0 60000 65536"/>
              <a:gd name="T9" fmla="*/ 0 w 1152"/>
              <a:gd name="T10" fmla="*/ 0 h 985"/>
              <a:gd name="T11" fmla="*/ 1152 w 1152"/>
              <a:gd name="T12" fmla="*/ 985 h 985"/>
            </a:gdLst>
            <a:ahLst/>
            <a:cxnLst>
              <a:cxn ang="T6">
                <a:pos x="T0" y="T1"/>
              </a:cxn>
              <a:cxn ang="T7">
                <a:pos x="T2" y="T3"/>
              </a:cxn>
              <a:cxn ang="T8">
                <a:pos x="T4" y="T5"/>
              </a:cxn>
            </a:cxnLst>
            <a:rect l="T9" t="T10" r="T11" b="T12"/>
            <a:pathLst>
              <a:path w="1152" h="985">
                <a:moveTo>
                  <a:pt x="1152" y="984"/>
                </a:moveTo>
                <a:lnTo>
                  <a:pt x="569" y="0"/>
                </a:lnTo>
                <a:lnTo>
                  <a:pt x="0" y="985"/>
                </a:lnTo>
              </a:path>
            </a:pathLst>
          </a:custGeom>
          <a:noFill/>
          <a:ln w="22225" cap="flat" cmpd="sng">
            <a:solidFill>
              <a:srgbClr val="7030A0"/>
            </a:solidFill>
            <a:prstDash val="solid"/>
            <a:round/>
            <a:headEnd/>
            <a:tailEnd/>
          </a:ln>
          <a:extLst>
            <a:ext uri="{909E8E84-426E-40DD-AFC4-6F175D3DCCD1}"/>
          </a:extLst>
        </p:spPr>
        <p:txBody>
          <a:bodyPr wrap="none" lIns="0" tIns="0" rIns="0" bIns="0" anchor="ctr"/>
          <a:lstStyle/>
          <a:p>
            <a:pPr fontAlgn="auto">
              <a:spcBef>
                <a:spcPts val="0"/>
              </a:spcBef>
              <a:spcAft>
                <a:spcPts val="0"/>
              </a:spcAft>
              <a:defRPr/>
            </a:pPr>
            <a:endParaRPr lang="fr-FR" sz="1600" kern="0">
              <a:solidFill>
                <a:sysClr val="windowText" lastClr="000000"/>
              </a:solidFill>
              <a:latin typeface="+mn-lt"/>
              <a:cs typeface="+mn-cs"/>
            </a:endParaRPr>
          </a:p>
        </p:txBody>
      </p:sp>
      <p:sp>
        <p:nvSpPr>
          <p:cNvPr id="20" name="AutoShape 10"/>
          <p:cNvSpPr>
            <a:spLocks noChangeArrowheads="1"/>
          </p:cNvSpPr>
          <p:nvPr>
            <p:custDataLst>
              <p:tags r:id="rId3"/>
            </p:custDataLst>
          </p:nvPr>
        </p:nvSpPr>
        <p:spPr bwMode="auto">
          <a:xfrm flipV="1">
            <a:off x="1220788" y="3417888"/>
            <a:ext cx="1497012" cy="1296987"/>
          </a:xfrm>
          <a:prstGeom prst="triangle">
            <a:avLst>
              <a:gd name="adj" fmla="val 50000"/>
            </a:avLst>
          </a:prstGeom>
          <a:solidFill>
            <a:srgbClr val="7030A0"/>
          </a:solidFill>
          <a:ln w="9525">
            <a:solidFill>
              <a:srgbClr val="7030A0"/>
            </a:solidFill>
            <a:miter lim="800000"/>
            <a:headEnd/>
            <a:tailEnd/>
          </a:ln>
        </p:spPr>
        <p:txBody>
          <a:bodyPr rot="10800000" wrap="none" lIns="0" tIns="0" rIns="0" bIns="0" anchor="ctr"/>
          <a:lstStyle/>
          <a:p>
            <a:pPr fontAlgn="auto">
              <a:spcBef>
                <a:spcPts val="0"/>
              </a:spcBef>
              <a:spcAft>
                <a:spcPts val="0"/>
              </a:spcAft>
              <a:defRPr/>
            </a:pPr>
            <a:endParaRPr lang="fr-FR" sz="1600" b="1" kern="0">
              <a:solidFill>
                <a:srgbClr val="000000"/>
              </a:solidFill>
              <a:latin typeface="+mn-lt"/>
              <a:cs typeface="+mn-cs"/>
            </a:endParaRPr>
          </a:p>
        </p:txBody>
      </p:sp>
      <p:sp>
        <p:nvSpPr>
          <p:cNvPr id="21" name="RbNavigator"/>
          <p:cNvSpPr>
            <a:spLocks noChangeArrowheads="1"/>
          </p:cNvSpPr>
          <p:nvPr>
            <p:custDataLst>
              <p:tags r:id="rId4"/>
            </p:custDataLst>
          </p:nvPr>
        </p:nvSpPr>
        <p:spPr bwMode="auto">
          <a:xfrm>
            <a:off x="1839913" y="2309813"/>
            <a:ext cx="254000" cy="254000"/>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sz="1600" b="1" kern="0" dirty="0">
                <a:solidFill>
                  <a:srgbClr val="FFFFFF"/>
                </a:solidFill>
                <a:latin typeface="+mn-lt"/>
                <a:cs typeface="+mn-cs"/>
              </a:rPr>
              <a:t>A</a:t>
            </a:r>
          </a:p>
        </p:txBody>
      </p:sp>
      <p:sp>
        <p:nvSpPr>
          <p:cNvPr id="22" name="Textframe 11"/>
          <p:cNvSpPr>
            <a:spLocks noChangeArrowheads="1"/>
          </p:cNvSpPr>
          <p:nvPr>
            <p:custDataLst>
              <p:tags r:id="rId5"/>
            </p:custDataLst>
          </p:nvPr>
        </p:nvSpPr>
        <p:spPr bwMode="auto">
          <a:xfrm>
            <a:off x="1454150" y="2687638"/>
            <a:ext cx="1020763" cy="576262"/>
          </a:xfrm>
          <a:prstGeom prst="rect">
            <a:avLst/>
          </a:prstGeom>
          <a:noFill/>
          <a:ln>
            <a:noFill/>
          </a:ln>
          <a:extLst>
            <a:ext uri="{909E8E84-426E-40DD-AFC4-6F175D3DCCD1}"/>
            <a:ext uri="{91240B29-F687-4F45-9708-019B960494DF}"/>
          </a:extLst>
        </p:spPr>
        <p:txBody>
          <a:bodyPr lIns="0" tIns="0" rIns="0" bIns="0"/>
          <a:lstStyle/>
          <a:p>
            <a:pPr algn="ctr" defTabSz="330200" fontAlgn="auto">
              <a:spcBef>
                <a:spcPts val="0"/>
              </a:spcBef>
              <a:spcAft>
                <a:spcPts val="0"/>
              </a:spcAft>
              <a:buClr>
                <a:srgbClr val="000000"/>
              </a:buClr>
              <a:buSzPct val="100000"/>
              <a:buFont typeface="Arial" pitchFamily="34" charset="0"/>
              <a:buNone/>
              <a:defRPr/>
            </a:pPr>
            <a:r>
              <a:rPr lang="ru-RU" altLang="de-DE" sz="1600" b="1" kern="0" dirty="0">
                <a:solidFill>
                  <a:srgbClr val="000000"/>
                </a:solidFill>
                <a:latin typeface="+mn-lt"/>
                <a:cs typeface="+mn-cs"/>
              </a:rPr>
              <a:t>Методики</a:t>
            </a:r>
            <a:endParaRPr lang="en-US" altLang="de-DE" sz="1600" b="1" kern="0" dirty="0">
              <a:solidFill>
                <a:srgbClr val="000000"/>
              </a:solidFill>
              <a:latin typeface="+mn-lt"/>
              <a:cs typeface="+mn-cs"/>
            </a:endParaRPr>
          </a:p>
        </p:txBody>
      </p:sp>
      <p:sp>
        <p:nvSpPr>
          <p:cNvPr id="23" name="RbNavigator"/>
          <p:cNvSpPr>
            <a:spLocks noChangeArrowheads="1"/>
          </p:cNvSpPr>
          <p:nvPr>
            <p:custDataLst>
              <p:tags r:id="rId6"/>
            </p:custDataLst>
          </p:nvPr>
        </p:nvSpPr>
        <p:spPr bwMode="auto">
          <a:xfrm>
            <a:off x="969963" y="3940175"/>
            <a:ext cx="250825" cy="252413"/>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sz="1600" b="1" kern="0" dirty="0">
                <a:solidFill>
                  <a:srgbClr val="FFFFFF"/>
                </a:solidFill>
                <a:latin typeface="+mn-lt"/>
                <a:cs typeface="+mn-cs"/>
              </a:rPr>
              <a:t>C</a:t>
            </a:r>
          </a:p>
        </p:txBody>
      </p:sp>
      <p:sp>
        <p:nvSpPr>
          <p:cNvPr id="25" name="Textframe 11"/>
          <p:cNvSpPr>
            <a:spLocks noChangeArrowheads="1"/>
          </p:cNvSpPr>
          <p:nvPr>
            <p:custDataLst>
              <p:tags r:id="rId7"/>
            </p:custDataLst>
          </p:nvPr>
        </p:nvSpPr>
        <p:spPr bwMode="auto">
          <a:xfrm>
            <a:off x="477838" y="4298950"/>
            <a:ext cx="1282700" cy="260350"/>
          </a:xfrm>
          <a:prstGeom prst="rect">
            <a:avLst/>
          </a:prstGeom>
          <a:noFill/>
          <a:ln>
            <a:noFill/>
          </a:ln>
          <a:extLst>
            <a:ext uri="{909E8E84-426E-40DD-AFC4-6F175D3DCCD1}"/>
            <a:ext uri="{91240B29-F687-4F45-9708-019B960494DF}"/>
          </a:extLst>
        </p:spPr>
        <p:txBody>
          <a:bodyPr lIns="0" tIns="0" rIns="0" bIns="0"/>
          <a:lstStyle/>
          <a:p>
            <a:pPr algn="ctr" defTabSz="330200" fontAlgn="auto">
              <a:spcBef>
                <a:spcPts val="0"/>
              </a:spcBef>
              <a:spcAft>
                <a:spcPts val="0"/>
              </a:spcAft>
              <a:buClr>
                <a:srgbClr val="000000"/>
              </a:buClr>
              <a:buSzPct val="100000"/>
              <a:buFont typeface="Arial" pitchFamily="34" charset="0"/>
              <a:buNone/>
              <a:defRPr/>
            </a:pPr>
            <a:r>
              <a:rPr lang="ru-RU" altLang="de-DE" sz="1600" b="1" kern="0" dirty="0">
                <a:solidFill>
                  <a:srgbClr val="000000"/>
                </a:solidFill>
                <a:latin typeface="+mn-lt"/>
                <a:cs typeface="+mn-cs"/>
              </a:rPr>
              <a:t>Программная платформа</a:t>
            </a:r>
            <a:endParaRPr lang="en-US" altLang="de-DE" sz="1600" b="1" kern="0" dirty="0">
              <a:solidFill>
                <a:srgbClr val="000000"/>
              </a:solidFill>
              <a:latin typeface="+mn-lt"/>
              <a:cs typeface="+mn-cs"/>
            </a:endParaRPr>
          </a:p>
        </p:txBody>
      </p:sp>
      <p:sp>
        <p:nvSpPr>
          <p:cNvPr id="26" name="RbNavigator"/>
          <p:cNvSpPr>
            <a:spLocks noChangeArrowheads="1"/>
          </p:cNvSpPr>
          <p:nvPr>
            <p:custDataLst>
              <p:tags r:id="rId8"/>
            </p:custDataLst>
          </p:nvPr>
        </p:nvSpPr>
        <p:spPr bwMode="auto">
          <a:xfrm>
            <a:off x="2697163" y="3940175"/>
            <a:ext cx="252412" cy="252413"/>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sz="1600" b="1" kern="0" dirty="0">
                <a:solidFill>
                  <a:srgbClr val="FFFFFF"/>
                </a:solidFill>
                <a:latin typeface="+mn-lt"/>
                <a:cs typeface="+mn-cs"/>
              </a:rPr>
              <a:t>B</a:t>
            </a:r>
          </a:p>
        </p:txBody>
      </p:sp>
      <p:sp>
        <p:nvSpPr>
          <p:cNvPr id="27" name="Textframe 11"/>
          <p:cNvSpPr>
            <a:spLocks noChangeArrowheads="1"/>
          </p:cNvSpPr>
          <p:nvPr>
            <p:custDataLst>
              <p:tags r:id="rId9"/>
            </p:custDataLst>
          </p:nvPr>
        </p:nvSpPr>
        <p:spPr bwMode="auto">
          <a:xfrm>
            <a:off x="2320925" y="4302125"/>
            <a:ext cx="1019175" cy="390525"/>
          </a:xfrm>
          <a:prstGeom prst="rect">
            <a:avLst/>
          </a:prstGeom>
          <a:noFill/>
          <a:ln>
            <a:noFill/>
          </a:ln>
          <a:extLst>
            <a:ext uri="{909E8E84-426E-40DD-AFC4-6F175D3DCCD1}"/>
            <a:ext uri="{91240B29-F687-4F45-9708-019B960494DF}"/>
          </a:extLst>
        </p:spPr>
        <p:txBody>
          <a:bodyPr lIns="0" tIns="0" rIns="0" bIns="0"/>
          <a:lstStyle/>
          <a:p>
            <a:pPr algn="ctr" defTabSz="330200" fontAlgn="auto">
              <a:spcBef>
                <a:spcPts val="0"/>
              </a:spcBef>
              <a:spcAft>
                <a:spcPts val="0"/>
              </a:spcAft>
              <a:buClr>
                <a:srgbClr val="000000"/>
              </a:buClr>
              <a:buSzPct val="100000"/>
              <a:buFont typeface="Arial" pitchFamily="34" charset="0"/>
              <a:buNone/>
              <a:defRPr/>
            </a:pPr>
            <a:r>
              <a:rPr lang="ru-RU" altLang="de-DE" sz="1600" b="1" kern="0" dirty="0">
                <a:solidFill>
                  <a:srgbClr val="000000"/>
                </a:solidFill>
                <a:latin typeface="+mn-lt"/>
                <a:cs typeface="+mn-cs"/>
              </a:rPr>
              <a:t>Побочные продукты</a:t>
            </a:r>
            <a:endParaRPr lang="en-US" altLang="de-DE" sz="1600" b="1" kern="0" baseline="-25000" dirty="0">
              <a:solidFill>
                <a:srgbClr val="000000"/>
              </a:solidFill>
              <a:latin typeface="+mn-lt"/>
              <a:cs typeface="+mn-cs"/>
            </a:endParaRPr>
          </a:p>
        </p:txBody>
      </p:sp>
      <p:sp>
        <p:nvSpPr>
          <p:cNvPr id="28" name="Textframe 11"/>
          <p:cNvSpPr>
            <a:spLocks noChangeArrowheads="1"/>
          </p:cNvSpPr>
          <p:nvPr>
            <p:custDataLst>
              <p:tags r:id="rId10"/>
            </p:custDataLst>
          </p:nvPr>
        </p:nvSpPr>
        <p:spPr bwMode="auto">
          <a:xfrm>
            <a:off x="1406525" y="3444875"/>
            <a:ext cx="1082675" cy="492125"/>
          </a:xfrm>
          <a:prstGeom prst="rect">
            <a:avLst/>
          </a:prstGeom>
          <a:noFill/>
          <a:ln>
            <a:noFill/>
          </a:ln>
          <a:extLst>
            <a:ext uri="{909E8E84-426E-40DD-AFC4-6F175D3DCCD1}"/>
            <a:ext uri="{91240B29-F687-4F45-9708-019B960494DF}"/>
          </a:extLst>
        </p:spPr>
        <p:txBody>
          <a:bodyPr lIns="0" tIns="0" rIns="0" bIns="0">
            <a:spAutoFit/>
          </a:bodyPr>
          <a:lstStyle/>
          <a:p>
            <a:pPr algn="ctr" defTabSz="330200" fontAlgn="auto">
              <a:spcBef>
                <a:spcPts val="0"/>
              </a:spcBef>
              <a:spcAft>
                <a:spcPts val="0"/>
              </a:spcAft>
              <a:buClr>
                <a:srgbClr val="000000"/>
              </a:buClr>
              <a:buSzPct val="100000"/>
              <a:buFont typeface="Arial" pitchFamily="34" charset="0"/>
              <a:buNone/>
              <a:defRPr/>
            </a:pPr>
            <a:r>
              <a:rPr lang="ru-RU" altLang="de-DE" sz="1600" b="1" kern="0" dirty="0">
                <a:solidFill>
                  <a:srgbClr val="FFFFFF"/>
                </a:solidFill>
                <a:latin typeface="+mn-lt"/>
                <a:cs typeface="+mn-cs"/>
              </a:rPr>
              <a:t>Основные цели</a:t>
            </a:r>
            <a:endParaRPr lang="fr-FR" altLang="de-DE" sz="1600" b="1" kern="0" dirty="0">
              <a:solidFill>
                <a:srgbClr val="FFFFFF"/>
              </a:solidFill>
              <a:latin typeface="+mn-lt"/>
              <a:cs typeface="+mn-cs"/>
            </a:endParaRPr>
          </a:p>
        </p:txBody>
      </p:sp>
      <p:sp>
        <p:nvSpPr>
          <p:cNvPr id="29" name="Freeform 8"/>
          <p:cNvSpPr>
            <a:spLocks/>
          </p:cNvSpPr>
          <p:nvPr>
            <p:custDataLst>
              <p:tags r:id="rId11"/>
            </p:custDataLst>
          </p:nvPr>
        </p:nvSpPr>
        <p:spPr bwMode="auto">
          <a:xfrm flipH="1">
            <a:off x="2241550" y="3492500"/>
            <a:ext cx="1435100" cy="1355725"/>
          </a:xfrm>
          <a:custGeom>
            <a:avLst/>
            <a:gdLst>
              <a:gd name="T0" fmla="*/ 2147483647 w 1145"/>
              <a:gd name="T1" fmla="*/ 2147483647 h 969"/>
              <a:gd name="T2" fmla="*/ 0 w 1145"/>
              <a:gd name="T3" fmla="*/ 2147483647 h 969"/>
              <a:gd name="T4" fmla="*/ 2147483647 w 1145"/>
              <a:gd name="T5" fmla="*/ 0 h 969"/>
              <a:gd name="T6" fmla="*/ 0 60000 65536"/>
              <a:gd name="T7" fmla="*/ 0 60000 65536"/>
              <a:gd name="T8" fmla="*/ 0 60000 65536"/>
              <a:gd name="T9" fmla="*/ 0 w 1145"/>
              <a:gd name="T10" fmla="*/ 0 h 969"/>
              <a:gd name="T11" fmla="*/ 1145 w 1145"/>
              <a:gd name="T12" fmla="*/ 969 h 969"/>
            </a:gdLst>
            <a:ahLst/>
            <a:cxnLst>
              <a:cxn ang="T6">
                <a:pos x="T0" y="T1"/>
              </a:cxn>
              <a:cxn ang="T7">
                <a:pos x="T2" y="T3"/>
              </a:cxn>
              <a:cxn ang="T8">
                <a:pos x="T4" y="T5"/>
              </a:cxn>
            </a:cxnLst>
            <a:rect l="T9" t="T10" r="T11" b="T12"/>
            <a:pathLst>
              <a:path w="1145" h="969">
                <a:moveTo>
                  <a:pt x="1145" y="969"/>
                </a:moveTo>
                <a:lnTo>
                  <a:pt x="0" y="969"/>
                </a:lnTo>
                <a:lnTo>
                  <a:pt x="574" y="0"/>
                </a:lnTo>
              </a:path>
            </a:pathLst>
          </a:custGeom>
          <a:noFill/>
          <a:ln w="22225" cap="flat" cmpd="sng">
            <a:solidFill>
              <a:srgbClr val="7030A0"/>
            </a:solidFill>
            <a:prstDash val="solid"/>
            <a:round/>
            <a:headEnd/>
            <a:tailEnd/>
          </a:ln>
          <a:extLst>
            <a:ext uri="{909E8E84-426E-40DD-AFC4-6F175D3DCCD1}"/>
          </a:extLst>
        </p:spPr>
        <p:txBody>
          <a:bodyPr wrap="none" lIns="0" tIns="0" rIns="0" bIns="0" anchor="ctr"/>
          <a:lstStyle/>
          <a:p>
            <a:pPr fontAlgn="auto">
              <a:spcBef>
                <a:spcPts val="0"/>
              </a:spcBef>
              <a:spcAft>
                <a:spcPts val="0"/>
              </a:spcAft>
              <a:defRPr/>
            </a:pPr>
            <a:endParaRPr lang="fr-FR" kern="0">
              <a:solidFill>
                <a:sysClr val="windowText" lastClr="000000"/>
              </a:solidFill>
              <a:latin typeface="+mn-lt"/>
              <a:cs typeface="+mn-cs"/>
            </a:endParaRPr>
          </a:p>
        </p:txBody>
      </p:sp>
      <p:sp>
        <p:nvSpPr>
          <p:cNvPr id="30" name="RbNavigator"/>
          <p:cNvSpPr>
            <a:spLocks noChangeArrowheads="1"/>
          </p:cNvSpPr>
          <p:nvPr>
            <p:custDataLst>
              <p:tags r:id="rId12"/>
            </p:custDataLst>
          </p:nvPr>
        </p:nvSpPr>
        <p:spPr bwMode="auto">
          <a:xfrm>
            <a:off x="4116388" y="4243388"/>
            <a:ext cx="254000" cy="254000"/>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sz="1600" b="1" kern="0" dirty="0">
                <a:solidFill>
                  <a:srgbClr val="FFFFFF"/>
                </a:solidFill>
                <a:latin typeface="+mn-lt"/>
                <a:cs typeface="+mn-cs"/>
              </a:rPr>
              <a:t>B</a:t>
            </a:r>
          </a:p>
        </p:txBody>
      </p:sp>
      <p:sp>
        <p:nvSpPr>
          <p:cNvPr id="31" name="RbNavigator"/>
          <p:cNvSpPr>
            <a:spLocks noChangeArrowheads="1"/>
          </p:cNvSpPr>
          <p:nvPr>
            <p:custDataLst>
              <p:tags r:id="rId13"/>
            </p:custDataLst>
          </p:nvPr>
        </p:nvSpPr>
        <p:spPr bwMode="auto">
          <a:xfrm>
            <a:off x="4116388" y="5475288"/>
            <a:ext cx="254000" cy="254000"/>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sz="1600" b="1" kern="0" dirty="0">
                <a:solidFill>
                  <a:srgbClr val="FFFFFF"/>
                </a:solidFill>
                <a:latin typeface="+mn-lt"/>
                <a:cs typeface="+mn-cs"/>
              </a:rPr>
              <a:t>C</a:t>
            </a:r>
          </a:p>
        </p:txBody>
      </p:sp>
      <p:sp>
        <p:nvSpPr>
          <p:cNvPr id="32" name="RbNavigator"/>
          <p:cNvSpPr>
            <a:spLocks noChangeArrowheads="1"/>
          </p:cNvSpPr>
          <p:nvPr>
            <p:custDataLst>
              <p:tags r:id="rId14"/>
            </p:custDataLst>
          </p:nvPr>
        </p:nvSpPr>
        <p:spPr bwMode="auto">
          <a:xfrm>
            <a:off x="4116388" y="2957513"/>
            <a:ext cx="254000" cy="254000"/>
          </a:xfrm>
          <a:prstGeom prst="rect">
            <a:avLst/>
          </a:prstGeom>
          <a:solidFill>
            <a:srgbClr val="7030A0"/>
          </a:solidFill>
          <a:ln>
            <a:noFill/>
          </a:ln>
        </p:spPr>
        <p:txBody>
          <a:bodyPr lIns="0" tIns="0" rIns="0" bIns="0" anchor="ctr"/>
          <a:lstStyle/>
          <a:p>
            <a:pPr algn="ctr" fontAlgn="auto">
              <a:spcBef>
                <a:spcPts val="0"/>
              </a:spcBef>
              <a:spcAft>
                <a:spcPts val="0"/>
              </a:spcAft>
              <a:buSzPct val="100000"/>
              <a:buFont typeface="Arial" pitchFamily="34" charset="0"/>
              <a:buNone/>
              <a:defRPr/>
            </a:pPr>
            <a:r>
              <a:rPr kumimoji="1" lang="fr-FR" b="1" kern="0" dirty="0">
                <a:solidFill>
                  <a:srgbClr val="FFFFFF"/>
                </a:solidFill>
                <a:latin typeface="+mn-lt"/>
                <a:cs typeface="+mn-cs"/>
              </a:rPr>
              <a:t>A</a:t>
            </a:r>
          </a:p>
        </p:txBody>
      </p:sp>
      <p:sp>
        <p:nvSpPr>
          <p:cNvPr id="33" name="Rectangle 27"/>
          <p:cNvSpPr>
            <a:spLocks noChangeArrowheads="1"/>
          </p:cNvSpPr>
          <p:nvPr/>
        </p:nvSpPr>
        <p:spPr bwMode="auto">
          <a:xfrm>
            <a:off x="4460875" y="2771775"/>
            <a:ext cx="4537075" cy="996950"/>
          </a:xfrm>
          <a:prstGeom prst="rect">
            <a:avLst/>
          </a:prstGeom>
          <a:solidFill>
            <a:srgbClr val="FFFFFF"/>
          </a:solidFill>
          <a:ln>
            <a:noFill/>
          </a:ln>
          <a:effectLst/>
          <a:extLst>
            <a:ext uri="{91240B29-F687-4F45-9708-019B960494DF}"/>
            <a:ext uri="{AF507438-7753-43E0-B8FC-AC1667EBCBE1}"/>
          </a:extLst>
        </p:spPr>
        <p:txBody>
          <a:bodyPr lIns="0" tIns="0" rIns="0" bIns="0"/>
          <a:lstStyle/>
          <a:p>
            <a:pPr marL="179388" indent="-179388" fontAlgn="auto">
              <a:spcBef>
                <a:spcPts val="0"/>
              </a:spcBef>
              <a:spcAft>
                <a:spcPts val="0"/>
              </a:spcAft>
              <a:buClr>
                <a:srgbClr val="D7D7D7"/>
              </a:buClr>
              <a:buSzPct val="60000"/>
              <a:buFontTx/>
              <a:buBlip>
                <a:blip r:embed="rId22"/>
              </a:buBlip>
              <a:tabLst>
                <a:tab pos="179388" algn="l"/>
              </a:tabLst>
              <a:defRPr/>
            </a:pPr>
            <a:r>
              <a:rPr lang="ru-RU" sz="1600" kern="0" dirty="0">
                <a:solidFill>
                  <a:srgbClr val="000000"/>
                </a:solidFill>
                <a:latin typeface="Trebuchet MS" panose="020B0603020202020204" pitchFamily="34" charset="0"/>
                <a:cs typeface="+mn-cs"/>
              </a:rPr>
              <a:t>Разработка </a:t>
            </a:r>
            <a:r>
              <a:rPr lang="ru-RU" sz="1600" b="1" kern="0" dirty="0">
                <a:solidFill>
                  <a:srgbClr val="0BA4E2"/>
                </a:solidFill>
                <a:latin typeface="Trebuchet MS" panose="020B0603020202020204" pitchFamily="34" charset="0"/>
                <a:cs typeface="+mn-cs"/>
              </a:rPr>
              <a:t>нового подхода,</a:t>
            </a:r>
            <a:r>
              <a:rPr lang="en-US" sz="1600" b="1" kern="0" dirty="0">
                <a:solidFill>
                  <a:srgbClr val="0BA4E2"/>
                </a:solidFill>
                <a:latin typeface="Trebuchet MS" panose="020B0603020202020204" pitchFamily="34" charset="0"/>
                <a:cs typeface="+mn-cs"/>
              </a:rPr>
              <a:t> </a:t>
            </a:r>
            <a:r>
              <a:rPr lang="ru-RU" sz="1600" b="1" kern="0" dirty="0">
                <a:solidFill>
                  <a:srgbClr val="0BA4E2"/>
                </a:solidFill>
                <a:latin typeface="Trebuchet MS" panose="020B0603020202020204" pitchFamily="34" charset="0"/>
                <a:cs typeface="+mn-cs"/>
              </a:rPr>
              <a:t>объединяющего экзегетический анализ с «</a:t>
            </a:r>
            <a:r>
              <a:rPr lang="ru-RU" sz="1600" b="1" kern="0" dirty="0" err="1">
                <a:solidFill>
                  <a:srgbClr val="0BA4E2"/>
                </a:solidFill>
                <a:latin typeface="Trebuchet MS" panose="020B0603020202020204" pitchFamily="34" charset="0"/>
                <a:cs typeface="+mn-cs"/>
              </a:rPr>
              <a:t>пинч</a:t>
            </a:r>
            <a:r>
              <a:rPr lang="ru-RU" sz="1600" b="1" kern="0" dirty="0">
                <a:solidFill>
                  <a:srgbClr val="0BA4E2"/>
                </a:solidFill>
                <a:latin typeface="Trebuchet MS" panose="020B0603020202020204" pitchFamily="34" charset="0"/>
                <a:cs typeface="+mn-cs"/>
              </a:rPr>
              <a:t>»-методом </a:t>
            </a:r>
            <a:r>
              <a:rPr lang="ru-RU" sz="1600" kern="0" dirty="0">
                <a:solidFill>
                  <a:srgbClr val="000000"/>
                </a:solidFill>
                <a:latin typeface="Trebuchet MS" panose="020B0603020202020204" pitchFamily="34" charset="0"/>
                <a:cs typeface="+mn-cs"/>
              </a:rPr>
              <a:t>для рассмотрения в совокупности термической, электрической, химической и других видов энергии</a:t>
            </a:r>
            <a:endParaRPr lang="en-US" sz="1600" kern="0" dirty="0">
              <a:solidFill>
                <a:srgbClr val="000000"/>
              </a:solidFill>
              <a:latin typeface="Trebuchet MS" panose="020B0603020202020204" pitchFamily="34" charset="0"/>
              <a:cs typeface="+mn-cs"/>
            </a:endParaRPr>
          </a:p>
          <a:p>
            <a:pPr marL="179388" indent="-179388" fontAlgn="auto">
              <a:spcBef>
                <a:spcPts val="0"/>
              </a:spcBef>
              <a:spcAft>
                <a:spcPts val="0"/>
              </a:spcAft>
              <a:buClr>
                <a:srgbClr val="D7D7D7"/>
              </a:buClr>
              <a:buSzPct val="60000"/>
              <a:buFontTx/>
              <a:buBlip>
                <a:blip r:embed="rId22"/>
              </a:buBlip>
              <a:tabLst>
                <a:tab pos="179388" algn="l"/>
              </a:tabLst>
              <a:defRPr/>
            </a:pPr>
            <a:endParaRPr lang="en-US" sz="1600" kern="0" dirty="0">
              <a:solidFill>
                <a:srgbClr val="000000"/>
              </a:solidFill>
              <a:latin typeface="Trebuchet MS" panose="020B0603020202020204" pitchFamily="34" charset="0"/>
              <a:cs typeface="+mn-cs"/>
            </a:endParaRPr>
          </a:p>
          <a:p>
            <a:pPr marL="179388" indent="-179388" fontAlgn="auto">
              <a:spcBef>
                <a:spcPts val="0"/>
              </a:spcBef>
              <a:spcAft>
                <a:spcPts val="0"/>
              </a:spcAft>
              <a:buClr>
                <a:srgbClr val="D7D7D7"/>
              </a:buClr>
              <a:buSzPct val="60000"/>
              <a:buFontTx/>
              <a:buBlip>
                <a:blip r:embed="rId22"/>
              </a:buBlip>
              <a:tabLst>
                <a:tab pos="179388" algn="l"/>
              </a:tabLst>
              <a:defRPr/>
            </a:pPr>
            <a:r>
              <a:rPr lang="ru-RU" sz="1600" b="1" kern="0" dirty="0">
                <a:solidFill>
                  <a:srgbClr val="0BA4E2"/>
                </a:solidFill>
                <a:latin typeface="Trebuchet MS" panose="020B0603020202020204" pitchFamily="34" charset="0"/>
                <a:cs typeface="+mn-cs"/>
              </a:rPr>
              <a:t>Переоценка стоимости побочных продуктов производства,</a:t>
            </a:r>
            <a:r>
              <a:rPr lang="en-US" sz="1600" b="1" kern="0" dirty="0">
                <a:solidFill>
                  <a:srgbClr val="0BA4E2"/>
                </a:solidFill>
                <a:latin typeface="Trebuchet MS" panose="020B0603020202020204" pitchFamily="34" charset="0"/>
                <a:cs typeface="+mn-cs"/>
              </a:rPr>
              <a:t> </a:t>
            </a:r>
            <a:r>
              <a:rPr lang="ru-RU" sz="1600" kern="0" dirty="0">
                <a:solidFill>
                  <a:srgbClr val="000000"/>
                </a:solidFill>
                <a:latin typeface="Trebuchet MS" panose="020B0603020202020204" pitchFamily="34" charset="0"/>
                <a:cs typeface="+mn-cs"/>
              </a:rPr>
              <a:t>с горением и </a:t>
            </a:r>
            <a:r>
              <a:rPr lang="ru-RU" sz="1600" kern="0" dirty="0" err="1">
                <a:solidFill>
                  <a:srgbClr val="000000"/>
                </a:solidFill>
                <a:latin typeface="Trebuchet MS" panose="020B0603020202020204" pitchFamily="34" charset="0"/>
                <a:cs typeface="+mn-cs"/>
              </a:rPr>
              <a:t>метанированием</a:t>
            </a:r>
            <a:r>
              <a:rPr lang="ru-RU" sz="1600" kern="0" dirty="0">
                <a:solidFill>
                  <a:srgbClr val="000000"/>
                </a:solidFill>
                <a:latin typeface="Trebuchet MS" panose="020B0603020202020204" pitchFamily="34" charset="0"/>
                <a:cs typeface="+mn-cs"/>
              </a:rPr>
              <a:t> в качестве соответствующих видов предобработки</a:t>
            </a:r>
            <a:endParaRPr lang="en-US" sz="1600" kern="0" dirty="0">
              <a:solidFill>
                <a:srgbClr val="000000"/>
              </a:solidFill>
              <a:latin typeface="Trebuchet MS" panose="020B0603020202020204" pitchFamily="34" charset="0"/>
              <a:cs typeface="+mn-cs"/>
            </a:endParaRPr>
          </a:p>
          <a:p>
            <a:pPr marL="179388" indent="-179388" fontAlgn="auto">
              <a:spcBef>
                <a:spcPts val="0"/>
              </a:spcBef>
              <a:spcAft>
                <a:spcPts val="0"/>
              </a:spcAft>
              <a:buClr>
                <a:srgbClr val="D7D7D7"/>
              </a:buClr>
              <a:buSzPct val="60000"/>
              <a:buFontTx/>
              <a:buBlip>
                <a:blip r:embed="rId22"/>
              </a:buBlip>
              <a:tabLst>
                <a:tab pos="179388" algn="l"/>
              </a:tabLst>
              <a:defRPr/>
            </a:pPr>
            <a:endParaRPr lang="en-US" sz="1600" kern="0" dirty="0">
              <a:solidFill>
                <a:srgbClr val="000000"/>
              </a:solidFill>
              <a:latin typeface="Trebuchet MS" panose="020B0603020202020204" pitchFamily="34" charset="0"/>
              <a:cs typeface="+mn-cs"/>
            </a:endParaRPr>
          </a:p>
          <a:p>
            <a:pPr marL="179388" indent="-179388" fontAlgn="auto">
              <a:spcBef>
                <a:spcPts val="0"/>
              </a:spcBef>
              <a:spcAft>
                <a:spcPts val="0"/>
              </a:spcAft>
              <a:buClr>
                <a:srgbClr val="D7D7D7"/>
              </a:buClr>
              <a:buSzPct val="60000"/>
              <a:buFontTx/>
              <a:buBlip>
                <a:blip r:embed="rId22"/>
              </a:buBlip>
              <a:tabLst>
                <a:tab pos="179388" algn="l"/>
              </a:tabLst>
              <a:defRPr/>
            </a:pPr>
            <a:r>
              <a:rPr lang="ru-RU" sz="1600" kern="0" dirty="0">
                <a:solidFill>
                  <a:srgbClr val="000000"/>
                </a:solidFill>
                <a:latin typeface="Trebuchet MS" panose="020B0603020202020204" pitchFamily="34" charset="0"/>
                <a:cs typeface="+mn-cs"/>
              </a:rPr>
              <a:t>Разработка </a:t>
            </a:r>
            <a:r>
              <a:rPr lang="ru-RU" sz="1600" b="1" kern="0" dirty="0">
                <a:solidFill>
                  <a:srgbClr val="0BA4E2"/>
                </a:solidFill>
                <a:latin typeface="Trebuchet MS" panose="020B0603020202020204" pitchFamily="34" charset="0"/>
                <a:cs typeface="+mn-cs"/>
              </a:rPr>
              <a:t>программной платформы</a:t>
            </a:r>
            <a:r>
              <a:rPr lang="en-US" sz="1600" b="1" kern="0" dirty="0">
                <a:solidFill>
                  <a:srgbClr val="0BA4E2"/>
                </a:solidFill>
                <a:latin typeface="Trebuchet MS" panose="020B0603020202020204" pitchFamily="34" charset="0"/>
                <a:cs typeface="+mn-cs"/>
              </a:rPr>
              <a:t> </a:t>
            </a:r>
            <a:r>
              <a:rPr lang="ru-RU" sz="1600" kern="0" dirty="0">
                <a:solidFill>
                  <a:srgbClr val="000000"/>
                </a:solidFill>
                <a:latin typeface="Trebuchet MS" panose="020B0603020202020204" pitchFamily="34" charset="0"/>
                <a:cs typeface="+mn-cs"/>
              </a:rPr>
              <a:t>для создания </a:t>
            </a:r>
            <a:r>
              <a:rPr lang="ru-RU" sz="1600" b="1" kern="0" dirty="0">
                <a:solidFill>
                  <a:srgbClr val="0BA4E2"/>
                </a:solidFill>
                <a:latin typeface="Trebuchet MS" panose="020B0603020202020204" pitchFamily="34" charset="0"/>
                <a:cs typeface="+mn-cs"/>
              </a:rPr>
              <a:t>эффективных решений</a:t>
            </a:r>
            <a:r>
              <a:rPr lang="en-US" sz="1600" kern="0" dirty="0">
                <a:solidFill>
                  <a:srgbClr val="000000"/>
                </a:solidFill>
                <a:latin typeface="Trebuchet MS" panose="020B0603020202020204" pitchFamily="34" charset="0"/>
                <a:cs typeface="+mn-cs"/>
              </a:rPr>
              <a:t>, </a:t>
            </a:r>
            <a:r>
              <a:rPr lang="ru-RU" sz="1600" kern="0" dirty="0">
                <a:solidFill>
                  <a:srgbClr val="000000"/>
                </a:solidFill>
                <a:latin typeface="Trebuchet MS" panose="020B0603020202020204" pitchFamily="34" charset="0"/>
                <a:cs typeface="+mn-cs"/>
              </a:rPr>
              <a:t>которой могли бы пользоваться </a:t>
            </a:r>
            <a:r>
              <a:rPr lang="ru-RU" sz="1600" b="1" kern="0" dirty="0">
                <a:solidFill>
                  <a:srgbClr val="0BA4E2"/>
                </a:solidFill>
                <a:latin typeface="Trebuchet MS" panose="020B0603020202020204" pitchFamily="34" charset="0"/>
                <a:cs typeface="+mn-cs"/>
              </a:rPr>
              <a:t>не только эксперты</a:t>
            </a:r>
            <a:endParaRPr lang="en-US" sz="1600" kern="0" dirty="0">
              <a:solidFill>
                <a:srgbClr val="000000"/>
              </a:solidFill>
              <a:latin typeface="Trebuchet MS" panose="020B0603020202020204" pitchFamily="34" charset="0"/>
              <a:cs typeface="+mn-cs"/>
            </a:endParaRPr>
          </a:p>
        </p:txBody>
      </p:sp>
      <p:sp>
        <p:nvSpPr>
          <p:cNvPr id="34" name="Text Box 9"/>
          <p:cNvSpPr txBox="1">
            <a:spLocks noChangeArrowheads="1"/>
          </p:cNvSpPr>
          <p:nvPr/>
        </p:nvSpPr>
        <p:spPr bwMode="auto">
          <a:xfrm>
            <a:off x="-112713" y="4941888"/>
            <a:ext cx="4154488" cy="1322387"/>
          </a:xfrm>
          <a:prstGeom prst="rect">
            <a:avLst/>
          </a:prstGeom>
          <a:noFill/>
          <a:ln w="9525">
            <a:noFill/>
            <a:miter lim="800000"/>
            <a:headEnd/>
            <a:tailEnd/>
          </a:ln>
        </p:spPr>
        <p:txBody>
          <a:bodyPr>
            <a:spAutoFit/>
          </a:bodyPr>
          <a:lstStyle/>
          <a:p>
            <a:pPr algn="ctr"/>
            <a:r>
              <a:rPr lang="ru-RU" sz="1600" b="1">
                <a:solidFill>
                  <a:srgbClr val="D21700"/>
                </a:solidFill>
                <a:latin typeface="Trebuchet MS" pitchFamily="34" charset="0"/>
              </a:rPr>
              <a:t>Разработка</a:t>
            </a:r>
            <a:r>
              <a:rPr lang="en-US" sz="1600" b="1">
                <a:solidFill>
                  <a:srgbClr val="D21700"/>
                </a:solidFill>
                <a:latin typeface="Trebuchet MS" pitchFamily="34" charset="0"/>
              </a:rPr>
              <a:t> “</a:t>
            </a:r>
            <a:r>
              <a:rPr lang="ru-RU" sz="1600" b="1">
                <a:solidFill>
                  <a:srgbClr val="D21700"/>
                </a:solidFill>
                <a:latin typeface="Trebuchet MS" pitchFamily="34" charset="0"/>
              </a:rPr>
              <a:t>макро-модулей</a:t>
            </a:r>
            <a:r>
              <a:rPr lang="en-US" sz="1600" b="1">
                <a:solidFill>
                  <a:srgbClr val="D21700"/>
                </a:solidFill>
                <a:latin typeface="Trebuchet MS" pitchFamily="34" charset="0"/>
              </a:rPr>
              <a:t>” </a:t>
            </a:r>
            <a:r>
              <a:rPr lang="ru-RU" sz="1600" b="1">
                <a:solidFill>
                  <a:srgbClr val="D21700"/>
                </a:solidFill>
                <a:latin typeface="Trebuchet MS" pitchFamily="34" charset="0"/>
              </a:rPr>
              <a:t>для облегчения изучения конфигураций новых заводов</a:t>
            </a:r>
            <a:r>
              <a:rPr lang="en-US" sz="1600" b="1">
                <a:solidFill>
                  <a:srgbClr val="D21700"/>
                </a:solidFill>
                <a:latin typeface="Trebuchet MS" pitchFamily="34" charset="0"/>
              </a:rPr>
              <a:t> </a:t>
            </a:r>
            <a:r>
              <a:rPr lang="ru-RU" sz="1600" b="1">
                <a:solidFill>
                  <a:srgbClr val="D21700"/>
                </a:solidFill>
                <a:latin typeface="Trebuchet MS" pitchFamily="34" charset="0"/>
              </a:rPr>
              <a:t>для управления их материальными и энергетическими потоками</a:t>
            </a:r>
            <a:r>
              <a:rPr lang="en-US" sz="1600" b="1">
                <a:solidFill>
                  <a:srgbClr val="D21700"/>
                </a:solidFill>
                <a:latin typeface="Trebuchet MS" pitchFamily="34" charset="0"/>
              </a:rPr>
              <a:t>  </a:t>
            </a:r>
            <a:endParaRPr lang="en-US" sz="1600" b="1">
              <a:solidFill>
                <a:srgbClr val="D21700"/>
              </a:solidFill>
              <a:latin typeface="Trebuchet MS" pitchFamily="34" charset="0"/>
              <a:sym typeface="Wingdings" pitchFamily="2" charset="2"/>
            </a:endParaRPr>
          </a:p>
        </p:txBody>
      </p:sp>
      <p:sp>
        <p:nvSpPr>
          <p:cNvPr id="83458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3"/>
          <p:cNvPicPr>
            <a:picLocks noChangeAspect="1" noChangeArrowheads="1"/>
          </p:cNvPicPr>
          <p:nvPr/>
        </p:nvPicPr>
        <p:blipFill>
          <a:blip r:embed="rId3" cstate="print"/>
          <a:srcRect l="26871" t="9570" r="33855" b="41086"/>
          <a:stretch>
            <a:fillRect/>
          </a:stretch>
        </p:blipFill>
        <p:spPr bwMode="auto">
          <a:xfrm>
            <a:off x="2597150" y="3181350"/>
            <a:ext cx="3714750" cy="2917825"/>
          </a:xfrm>
          <a:prstGeom prst="rect">
            <a:avLst/>
          </a:prstGeom>
          <a:noFill/>
          <a:ln w="9525">
            <a:noFill/>
            <a:miter lim="800000"/>
            <a:headEnd/>
            <a:tailEnd/>
          </a:ln>
        </p:spPr>
      </p:pic>
      <p:sp>
        <p:nvSpPr>
          <p:cNvPr id="19" name="Rectangle 3"/>
          <p:cNvSpPr txBox="1">
            <a:spLocks noChangeArrowheads="1"/>
          </p:cNvSpPr>
          <p:nvPr/>
        </p:nvSpPr>
        <p:spPr bwMode="auto">
          <a:xfrm>
            <a:off x="457200" y="1266825"/>
            <a:ext cx="7669213" cy="2359025"/>
          </a:xfrm>
          <a:prstGeom prst="rect">
            <a:avLst/>
          </a:prstGeom>
          <a:noFill/>
          <a:ln w="9525">
            <a:noFill/>
            <a:miter lim="800000"/>
            <a:headEnd/>
            <a:tailEnd/>
          </a:ln>
        </p:spPr>
        <p:txBody>
          <a:bodyPr/>
          <a:lstStyle/>
          <a:p>
            <a:pPr marL="266400" indent="-266400" algn="just">
              <a:spcBef>
                <a:spcPct val="20000"/>
              </a:spcBef>
              <a:buClr>
                <a:srgbClr val="763676"/>
              </a:buClr>
              <a:buFont typeface="Wingdings" pitchFamily="2" charset="2"/>
              <a:buChar char="§"/>
              <a:defRPr/>
            </a:pPr>
            <a:r>
              <a:rPr lang="ru-RU" kern="0" dirty="0">
                <a:latin typeface="Trebuchet MS" pitchFamily="34" charset="0"/>
                <a:cs typeface="+mn-cs"/>
              </a:rPr>
              <a:t>Кипятильник</a:t>
            </a:r>
            <a:endParaRPr lang="en-US" kern="0" dirty="0">
              <a:latin typeface="Trebuchet MS" pitchFamily="34" charset="0"/>
              <a:cs typeface="+mn-cs"/>
            </a:endParaRPr>
          </a:p>
          <a:p>
            <a:pPr marL="630000" lvl="1" indent="-172800" algn="just" fontAlgn="auto">
              <a:spcBef>
                <a:spcPts val="0"/>
              </a:spcBef>
              <a:spcAft>
                <a:spcPts val="0"/>
              </a:spcAft>
              <a:buClr>
                <a:srgbClr val="763676"/>
              </a:buClr>
              <a:buSzPct val="100000"/>
              <a:buFont typeface="Arial" pitchFamily="34" charset="0"/>
              <a:buChar char="•"/>
              <a:defRPr/>
            </a:pPr>
            <a:r>
              <a:rPr lang="ru-RU" sz="1600" i="1" u="sng" kern="0" dirty="0">
                <a:latin typeface="Trebuchet MS" pitchFamily="34" charset="0"/>
                <a:cs typeface="+mn-cs"/>
              </a:rPr>
              <a:t>Определение</a:t>
            </a:r>
            <a:r>
              <a:rPr lang="en-US" sz="1600" kern="0" dirty="0">
                <a:latin typeface="Trebuchet MS" pitchFamily="34" charset="0"/>
                <a:cs typeface="+mn-cs"/>
              </a:rPr>
              <a:t>:</a:t>
            </a:r>
            <a:r>
              <a:rPr lang="ru-RU" sz="1600" kern="0" dirty="0">
                <a:latin typeface="Trebuchet MS" pitchFamily="34" charset="0"/>
                <a:cs typeface="+mn-cs"/>
              </a:rPr>
              <a:t> Элемент, в котором происходит</a:t>
            </a:r>
            <a:r>
              <a:rPr lang="en-US" sz="1600" kern="0" dirty="0">
                <a:latin typeface="Trebuchet MS" pitchFamily="34" charset="0"/>
                <a:cs typeface="+mn-cs"/>
              </a:rPr>
              <a:t> </a:t>
            </a:r>
            <a:r>
              <a:rPr lang="ru-RU" sz="1600" kern="0" dirty="0">
                <a:solidFill>
                  <a:srgbClr val="0BA4E2"/>
                </a:solidFill>
                <a:latin typeface="Trebuchet MS" pitchFamily="34" charset="0"/>
                <a:cs typeface="+mn-cs"/>
              </a:rPr>
              <a:t>горение </a:t>
            </a:r>
            <a:r>
              <a:rPr lang="ru-RU" sz="1600" kern="0" dirty="0">
                <a:latin typeface="Trebuchet MS" pitchFamily="34" charset="0"/>
                <a:cs typeface="+mn-cs"/>
              </a:rPr>
              <a:t>топлива в газе </a:t>
            </a:r>
            <a:r>
              <a:rPr lang="en-US" sz="1600" kern="0" dirty="0">
                <a:latin typeface="Trebuchet MS" pitchFamily="34" charset="0"/>
                <a:cs typeface="+mn-cs"/>
              </a:rPr>
              <a:t>(</a:t>
            </a:r>
            <a:r>
              <a:rPr lang="ru-RU" sz="1600" kern="0" dirty="0">
                <a:latin typeface="Trebuchet MS" pitchFamily="34" charset="0"/>
                <a:cs typeface="+mn-cs"/>
              </a:rPr>
              <a:t>воздухе или чистом кислороде</a:t>
            </a:r>
            <a:r>
              <a:rPr lang="en-US" sz="1600" kern="0" dirty="0">
                <a:latin typeface="Trebuchet MS" pitchFamily="34" charset="0"/>
                <a:cs typeface="+mn-cs"/>
              </a:rPr>
              <a:t>) </a:t>
            </a:r>
            <a:r>
              <a:rPr lang="ru-RU" sz="1600" kern="0" dirty="0">
                <a:latin typeface="Trebuchet MS" pitchFamily="34" charset="0"/>
                <a:cs typeface="+mn-cs"/>
              </a:rPr>
              <a:t>с </a:t>
            </a:r>
            <a:r>
              <a:rPr lang="ru-RU" sz="1600" kern="0" dirty="0">
                <a:solidFill>
                  <a:srgbClr val="0BA4E2"/>
                </a:solidFill>
                <a:latin typeface="Trebuchet MS" pitchFamily="34" charset="0"/>
                <a:cs typeface="+mn-cs"/>
              </a:rPr>
              <a:t>выделением тепла</a:t>
            </a:r>
            <a:endParaRPr lang="en-US" sz="1600" kern="0" dirty="0">
              <a:solidFill>
                <a:srgbClr val="0BA4E2"/>
              </a:solidFill>
              <a:latin typeface="Trebuchet MS" pitchFamily="34" charset="0"/>
              <a:cs typeface="+mn-cs"/>
            </a:endParaRPr>
          </a:p>
          <a:p>
            <a:pPr marL="630000" lvl="1" indent="-172800" algn="just" fontAlgn="auto">
              <a:spcBef>
                <a:spcPts val="0"/>
              </a:spcBef>
              <a:spcAft>
                <a:spcPts val="0"/>
              </a:spcAft>
              <a:buClr>
                <a:srgbClr val="763676"/>
              </a:buClr>
              <a:buSzPct val="100000"/>
              <a:buFont typeface="Arial" pitchFamily="34" charset="0"/>
              <a:buChar char="•"/>
              <a:defRPr/>
            </a:pPr>
            <a:r>
              <a:rPr lang="ru-RU" sz="1600" i="1" u="sng" kern="0" dirty="0">
                <a:latin typeface="Trebuchet MS" pitchFamily="34" charset="0"/>
                <a:cs typeface="+mn-cs"/>
              </a:rPr>
              <a:t>Цели:</a:t>
            </a:r>
            <a:endParaRPr lang="en-US" sz="1600" i="1" u="sng" kern="0" dirty="0">
              <a:latin typeface="Trebuchet MS" pitchFamily="34" charset="0"/>
              <a:cs typeface="+mn-cs"/>
            </a:endParaRPr>
          </a:p>
          <a:p>
            <a:pPr marL="1200150" lvl="2" indent="-285750" algn="just" fontAlgn="auto">
              <a:spcBef>
                <a:spcPts val="0"/>
              </a:spcBef>
              <a:spcAft>
                <a:spcPts val="0"/>
              </a:spcAft>
              <a:buClr>
                <a:srgbClr val="763676"/>
              </a:buClr>
              <a:buSzPct val="100000"/>
              <a:buFont typeface="Wingdings" pitchFamily="2" charset="2"/>
              <a:buChar char="ü"/>
              <a:defRPr/>
            </a:pPr>
            <a:r>
              <a:rPr lang="ru-RU" sz="1600" kern="0" dirty="0">
                <a:latin typeface="Trebuchet MS" pitchFamily="34" charset="0"/>
                <a:cs typeface="+mn-cs"/>
              </a:rPr>
              <a:t>Расчет </a:t>
            </a:r>
            <a:r>
              <a:rPr lang="ru-RU" sz="1600" kern="0" dirty="0">
                <a:solidFill>
                  <a:srgbClr val="0BA4E2"/>
                </a:solidFill>
                <a:latin typeface="Trebuchet MS" pitchFamily="34" charset="0"/>
                <a:cs typeface="+mn-cs"/>
              </a:rPr>
              <a:t>расходов топлива и газа (кислорода, воздуха)</a:t>
            </a:r>
            <a:endParaRPr lang="en-US" sz="1600" kern="0" dirty="0">
              <a:solidFill>
                <a:srgbClr val="0BA4E2"/>
              </a:solidFill>
              <a:latin typeface="Trebuchet MS" pitchFamily="34" charset="0"/>
              <a:cs typeface="+mn-cs"/>
            </a:endParaRPr>
          </a:p>
          <a:p>
            <a:pPr marL="1200150" lvl="2" indent="-285750" algn="just" fontAlgn="auto">
              <a:spcBef>
                <a:spcPts val="0"/>
              </a:spcBef>
              <a:spcAft>
                <a:spcPts val="0"/>
              </a:spcAft>
              <a:buClr>
                <a:srgbClr val="763676"/>
              </a:buClr>
              <a:buSzPct val="100000"/>
              <a:buFont typeface="Wingdings" pitchFamily="2" charset="2"/>
              <a:buChar char="ü"/>
              <a:defRPr/>
            </a:pPr>
            <a:r>
              <a:rPr lang="ru-RU" sz="1600" kern="0" dirty="0">
                <a:latin typeface="Trebuchet MS" pitchFamily="34" charset="0"/>
                <a:cs typeface="+mn-cs"/>
              </a:rPr>
              <a:t>Расчет </a:t>
            </a:r>
            <a:r>
              <a:rPr lang="ru-RU" sz="1600" kern="0" dirty="0">
                <a:solidFill>
                  <a:srgbClr val="0BA4E2"/>
                </a:solidFill>
                <a:latin typeface="Trebuchet MS" pitchFamily="34" charset="0"/>
                <a:cs typeface="+mn-cs"/>
              </a:rPr>
              <a:t>выходной температуры теплоносителя</a:t>
            </a:r>
            <a:endParaRPr lang="en-US" sz="1600" kern="0" dirty="0">
              <a:solidFill>
                <a:srgbClr val="0BA4E2"/>
              </a:solidFill>
              <a:latin typeface="Trebuchet MS" pitchFamily="34" charset="0"/>
              <a:cs typeface="+mn-cs"/>
            </a:endParaRPr>
          </a:p>
          <a:p>
            <a:pPr marL="1200150" lvl="2" indent="-285750" algn="just" fontAlgn="auto">
              <a:spcBef>
                <a:spcPts val="0"/>
              </a:spcBef>
              <a:spcAft>
                <a:spcPts val="0"/>
              </a:spcAft>
              <a:buClr>
                <a:srgbClr val="763676"/>
              </a:buClr>
              <a:buSzPct val="100000"/>
              <a:buFont typeface="Wingdings" pitchFamily="2" charset="2"/>
              <a:buChar char="ü"/>
              <a:defRPr/>
            </a:pPr>
            <a:r>
              <a:rPr lang="ru-RU" sz="1600" kern="0" dirty="0">
                <a:latin typeface="Trebuchet MS" pitchFamily="34" charset="0"/>
                <a:cs typeface="+mn-cs"/>
              </a:rPr>
              <a:t>Расчет </a:t>
            </a:r>
            <a:r>
              <a:rPr lang="ru-RU" sz="1600" kern="0" dirty="0" err="1">
                <a:solidFill>
                  <a:srgbClr val="0BA4E2"/>
                </a:solidFill>
                <a:latin typeface="Trebuchet MS" pitchFamily="34" charset="0"/>
                <a:cs typeface="+mn-cs"/>
              </a:rPr>
              <a:t>теплопотока</a:t>
            </a:r>
            <a:r>
              <a:rPr lang="ru-RU" sz="1600" kern="0" dirty="0">
                <a:solidFill>
                  <a:srgbClr val="0BA4E2"/>
                </a:solidFill>
                <a:latin typeface="Trebuchet MS" pitchFamily="34" charset="0"/>
                <a:cs typeface="+mn-cs"/>
              </a:rPr>
              <a:t>, полученного на дымовых газах и потерь</a:t>
            </a:r>
            <a:endParaRPr lang="en-US" sz="1600" kern="0" dirty="0">
              <a:solidFill>
                <a:srgbClr val="0BA4E2"/>
              </a:solidFill>
              <a:latin typeface="Trebuchet MS" pitchFamily="34" charset="0"/>
              <a:cs typeface="+mn-cs"/>
            </a:endParaRPr>
          </a:p>
        </p:txBody>
      </p:sp>
      <p:pic>
        <p:nvPicPr>
          <p:cNvPr id="836611" name="Picture 4"/>
          <p:cNvPicPr>
            <a:picLocks noChangeAspect="1" noChangeArrowheads="1"/>
          </p:cNvPicPr>
          <p:nvPr/>
        </p:nvPicPr>
        <p:blipFill>
          <a:blip r:embed="rId4" cstate="print"/>
          <a:srcRect l="40839" t="30920" r="46825" b="40781"/>
          <a:stretch>
            <a:fillRect/>
          </a:stretch>
        </p:blipFill>
        <p:spPr bwMode="auto">
          <a:xfrm>
            <a:off x="117475" y="990600"/>
            <a:ext cx="628650" cy="900113"/>
          </a:xfrm>
          <a:prstGeom prst="rect">
            <a:avLst/>
          </a:prstGeom>
          <a:noFill/>
          <a:ln w="9525">
            <a:noFill/>
            <a:miter lim="800000"/>
            <a:headEnd/>
            <a:tailEnd/>
          </a:ln>
        </p:spPr>
      </p:pic>
      <p:sp>
        <p:nvSpPr>
          <p:cNvPr id="6" name="Rectangle 7"/>
          <p:cNvSpPr>
            <a:spLocks noChangeArrowheads="1"/>
          </p:cNvSpPr>
          <p:nvPr/>
        </p:nvSpPr>
        <p:spPr bwMode="auto">
          <a:xfrm>
            <a:off x="3971925" y="4752975"/>
            <a:ext cx="534988" cy="461963"/>
          </a:xfrm>
          <a:prstGeom prst="rect">
            <a:avLst/>
          </a:prstGeom>
          <a:noFill/>
          <a:ln w="19050">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6613" name="Text Box 9"/>
          <p:cNvSpPr txBox="1">
            <a:spLocks noChangeArrowheads="1"/>
          </p:cNvSpPr>
          <p:nvPr/>
        </p:nvSpPr>
        <p:spPr bwMode="auto">
          <a:xfrm>
            <a:off x="5894388" y="3071813"/>
            <a:ext cx="3138487" cy="846137"/>
          </a:xfrm>
          <a:prstGeom prst="rect">
            <a:avLst/>
          </a:prstGeom>
          <a:noFill/>
          <a:ln w="9525">
            <a:noFill/>
            <a:miter lim="800000"/>
            <a:headEnd/>
            <a:tailEnd/>
          </a:ln>
        </p:spPr>
        <p:txBody>
          <a:bodyPr>
            <a:spAutoFit/>
          </a:bodyPr>
          <a:lstStyle/>
          <a:p>
            <a:pPr algn="ctr">
              <a:spcBef>
                <a:spcPct val="50000"/>
              </a:spcBef>
            </a:pPr>
            <a:r>
              <a:rPr lang="ru-RU" sz="1400">
                <a:solidFill>
                  <a:srgbClr val="0BA1E2"/>
                </a:solidFill>
                <a:latin typeface="Trebuchet MS" pitchFamily="34" charset="0"/>
              </a:rPr>
              <a:t>Противоточный конденсатор</a:t>
            </a:r>
            <a:endParaRPr lang="en-US" sz="1400">
              <a:solidFill>
                <a:srgbClr val="0BA1E2"/>
              </a:solidFill>
              <a:latin typeface="Trebuchet MS" pitchFamily="34" charset="0"/>
            </a:endParaRPr>
          </a:p>
          <a:p>
            <a:pPr algn="ctr">
              <a:spcBef>
                <a:spcPct val="50000"/>
              </a:spcBef>
            </a:pPr>
            <a:r>
              <a:rPr lang="en-US" sz="1400">
                <a:solidFill>
                  <a:srgbClr val="0BA1E2"/>
                </a:solidFill>
                <a:latin typeface="Trebuchet MS" pitchFamily="34" charset="0"/>
              </a:rPr>
              <a:t> (</a:t>
            </a:r>
            <a:r>
              <a:rPr lang="ru-RU" sz="1400">
                <a:solidFill>
                  <a:srgbClr val="0BA1E2"/>
                </a:solidFill>
                <a:latin typeface="Trebuchet MS" pitchFamily="34" charset="0"/>
              </a:rPr>
              <a:t>опционально</a:t>
            </a:r>
            <a:r>
              <a:rPr lang="en-US" sz="1400">
                <a:solidFill>
                  <a:srgbClr val="0BA1E2"/>
                </a:solidFill>
                <a:latin typeface="Trebuchet MS" pitchFamily="34" charset="0"/>
              </a:rPr>
              <a:t>, </a:t>
            </a:r>
            <a:r>
              <a:rPr lang="ru-RU" sz="1400">
                <a:solidFill>
                  <a:srgbClr val="0BA1E2"/>
                </a:solidFill>
                <a:latin typeface="Trebuchet MS" pitchFamily="34" charset="0"/>
              </a:rPr>
              <a:t>доступно только в случае газового окислителя</a:t>
            </a:r>
            <a:r>
              <a:rPr lang="en-US" sz="1400">
                <a:solidFill>
                  <a:srgbClr val="0BA1E2"/>
                </a:solidFill>
                <a:latin typeface="Trebuchet MS" pitchFamily="34" charset="0"/>
              </a:rPr>
              <a:t>)</a:t>
            </a:r>
            <a:endParaRPr lang="en-US" sz="1400">
              <a:solidFill>
                <a:srgbClr val="0BA1E2"/>
              </a:solidFill>
              <a:latin typeface="Trebuchet MS" pitchFamily="34" charset="0"/>
              <a:sym typeface="Wingdings" pitchFamily="2" charset="2"/>
            </a:endParaRPr>
          </a:p>
        </p:txBody>
      </p:sp>
      <p:cxnSp>
        <p:nvCxnSpPr>
          <p:cNvPr id="8" name="Connecteur droit avec flèche 7"/>
          <p:cNvCxnSpPr>
            <a:endCxn id="13" idx="0"/>
          </p:cNvCxnSpPr>
          <p:nvPr/>
        </p:nvCxnSpPr>
        <p:spPr bwMode="auto">
          <a:xfrm flipH="1">
            <a:off x="4813300" y="3508375"/>
            <a:ext cx="1184275" cy="925513"/>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9" name="Rectangle 7"/>
          <p:cNvSpPr>
            <a:spLocks noChangeArrowheads="1"/>
          </p:cNvSpPr>
          <p:nvPr/>
        </p:nvSpPr>
        <p:spPr bwMode="auto">
          <a:xfrm>
            <a:off x="3565525" y="4075113"/>
            <a:ext cx="1593850" cy="2166937"/>
          </a:xfrm>
          <a:prstGeom prst="rect">
            <a:avLst/>
          </a:prstGeom>
          <a:noFill/>
          <a:ln w="19050">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6616" name="Text Box 9"/>
          <p:cNvSpPr txBox="1">
            <a:spLocks noChangeArrowheads="1"/>
          </p:cNvSpPr>
          <p:nvPr/>
        </p:nvSpPr>
        <p:spPr bwMode="auto">
          <a:xfrm>
            <a:off x="476250" y="5246688"/>
            <a:ext cx="2049463" cy="307975"/>
          </a:xfrm>
          <a:prstGeom prst="rect">
            <a:avLst/>
          </a:prstGeom>
          <a:noFill/>
          <a:ln w="9525">
            <a:noFill/>
            <a:miter lim="800000"/>
            <a:headEnd/>
            <a:tailEnd/>
          </a:ln>
        </p:spPr>
        <p:txBody>
          <a:bodyPr>
            <a:spAutoFit/>
          </a:bodyPr>
          <a:lstStyle/>
          <a:p>
            <a:pPr algn="ctr">
              <a:spcBef>
                <a:spcPct val="50000"/>
              </a:spcBef>
            </a:pPr>
            <a:r>
              <a:rPr lang="ru-RU" sz="1400">
                <a:solidFill>
                  <a:srgbClr val="0BA1E2"/>
                </a:solidFill>
                <a:latin typeface="Trebuchet MS" pitchFamily="34" charset="0"/>
              </a:rPr>
              <a:t>Печь кипятильника</a:t>
            </a:r>
            <a:endParaRPr lang="en-US" sz="1400">
              <a:solidFill>
                <a:srgbClr val="0BA1E2"/>
              </a:solidFill>
              <a:latin typeface="Trebuchet MS" pitchFamily="34" charset="0"/>
              <a:sym typeface="Wingdings" pitchFamily="2" charset="2"/>
            </a:endParaRPr>
          </a:p>
        </p:txBody>
      </p:sp>
      <p:cxnSp>
        <p:nvCxnSpPr>
          <p:cNvPr id="11" name="Connecteur droit avec flèche 10"/>
          <p:cNvCxnSpPr>
            <a:endCxn id="16" idx="1"/>
          </p:cNvCxnSpPr>
          <p:nvPr/>
        </p:nvCxnSpPr>
        <p:spPr bwMode="auto">
          <a:xfrm>
            <a:off x="2954338" y="5584825"/>
            <a:ext cx="914400" cy="133350"/>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836618" name="Text Box 9"/>
          <p:cNvSpPr txBox="1">
            <a:spLocks noChangeArrowheads="1"/>
          </p:cNvSpPr>
          <p:nvPr/>
        </p:nvSpPr>
        <p:spPr bwMode="auto">
          <a:xfrm>
            <a:off x="231775" y="5559425"/>
            <a:ext cx="2667000" cy="523875"/>
          </a:xfrm>
          <a:prstGeom prst="rect">
            <a:avLst/>
          </a:prstGeom>
          <a:noFill/>
          <a:ln w="9525">
            <a:noFill/>
            <a:miter lim="800000"/>
            <a:headEnd/>
            <a:tailEnd/>
          </a:ln>
        </p:spPr>
        <p:txBody>
          <a:bodyPr>
            <a:spAutoFit/>
          </a:bodyPr>
          <a:lstStyle/>
          <a:p>
            <a:pPr algn="ctr">
              <a:spcBef>
                <a:spcPct val="50000"/>
              </a:spcBef>
            </a:pPr>
            <a:r>
              <a:rPr lang="ru-RU" sz="1400">
                <a:solidFill>
                  <a:srgbClr val="FF0000"/>
                </a:solidFill>
                <a:latin typeface="Trebuchet MS" pitchFamily="34" charset="0"/>
                <a:sym typeface="Wingdings" pitchFamily="2" charset="2"/>
              </a:rPr>
              <a:t>Потоки топлива и воздуха (кислорода) не задаются</a:t>
            </a:r>
            <a:endParaRPr lang="en-US" sz="1400">
              <a:solidFill>
                <a:srgbClr val="FF0000"/>
              </a:solidFill>
              <a:latin typeface="Trebuchet MS" pitchFamily="34" charset="0"/>
              <a:sym typeface="Wingdings" pitchFamily="2" charset="2"/>
            </a:endParaRPr>
          </a:p>
        </p:txBody>
      </p:sp>
      <p:sp>
        <p:nvSpPr>
          <p:cNvPr id="13" name="Rectangle 7"/>
          <p:cNvSpPr>
            <a:spLocks noChangeArrowheads="1"/>
          </p:cNvSpPr>
          <p:nvPr/>
        </p:nvSpPr>
        <p:spPr bwMode="auto">
          <a:xfrm>
            <a:off x="4545013" y="4433888"/>
            <a:ext cx="534987" cy="461962"/>
          </a:xfrm>
          <a:prstGeom prst="rect">
            <a:avLst/>
          </a:prstGeom>
          <a:noFill/>
          <a:ln w="19050">
            <a:solidFill>
              <a:srgbClr val="0BA1E2"/>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6620" name="Text Box 9"/>
          <p:cNvSpPr txBox="1">
            <a:spLocks noChangeArrowheads="1"/>
          </p:cNvSpPr>
          <p:nvPr/>
        </p:nvSpPr>
        <p:spPr bwMode="auto">
          <a:xfrm>
            <a:off x="249238" y="3108325"/>
            <a:ext cx="3140075" cy="846138"/>
          </a:xfrm>
          <a:prstGeom prst="rect">
            <a:avLst/>
          </a:prstGeom>
          <a:noFill/>
          <a:ln w="9525">
            <a:noFill/>
            <a:miter lim="800000"/>
            <a:headEnd/>
            <a:tailEnd/>
          </a:ln>
        </p:spPr>
        <p:txBody>
          <a:bodyPr>
            <a:spAutoFit/>
          </a:bodyPr>
          <a:lstStyle/>
          <a:p>
            <a:pPr algn="ctr">
              <a:spcBef>
                <a:spcPct val="50000"/>
              </a:spcBef>
            </a:pPr>
            <a:r>
              <a:rPr lang="ru-RU" sz="1400">
                <a:solidFill>
                  <a:srgbClr val="0BA1E2"/>
                </a:solidFill>
                <a:latin typeface="Trebuchet MS" pitchFamily="34" charset="0"/>
              </a:rPr>
              <a:t>Теплообменник с перекрестным током</a:t>
            </a:r>
            <a:endParaRPr lang="en-US" sz="1400">
              <a:solidFill>
                <a:srgbClr val="0BA1E2"/>
              </a:solidFill>
              <a:latin typeface="Trebuchet MS" pitchFamily="34" charset="0"/>
            </a:endParaRPr>
          </a:p>
          <a:p>
            <a:pPr algn="ctr">
              <a:spcBef>
                <a:spcPct val="50000"/>
              </a:spcBef>
            </a:pPr>
            <a:r>
              <a:rPr lang="en-US" sz="1400">
                <a:solidFill>
                  <a:srgbClr val="FF0000"/>
                </a:solidFill>
                <a:latin typeface="Trebuchet MS" pitchFamily="34" charset="0"/>
              </a:rPr>
              <a:t> (</a:t>
            </a:r>
            <a:r>
              <a:rPr lang="ru-RU" sz="1400">
                <a:solidFill>
                  <a:srgbClr val="FF0000"/>
                </a:solidFill>
                <a:latin typeface="Trebuchet MS" pitchFamily="34" charset="0"/>
              </a:rPr>
              <a:t>обязательно</a:t>
            </a:r>
            <a:r>
              <a:rPr lang="en-US" sz="1400">
                <a:solidFill>
                  <a:srgbClr val="FF0000"/>
                </a:solidFill>
                <a:latin typeface="Trebuchet MS" pitchFamily="34" charset="0"/>
              </a:rPr>
              <a:t>)</a:t>
            </a:r>
            <a:endParaRPr lang="en-US" sz="1400">
              <a:solidFill>
                <a:srgbClr val="FF0000"/>
              </a:solidFill>
              <a:latin typeface="Trebuchet MS" pitchFamily="34" charset="0"/>
              <a:sym typeface="Wingdings" pitchFamily="2" charset="2"/>
            </a:endParaRPr>
          </a:p>
        </p:txBody>
      </p:sp>
      <p:cxnSp>
        <p:nvCxnSpPr>
          <p:cNvPr id="15" name="Connecteur droit avec flèche 14"/>
          <p:cNvCxnSpPr>
            <a:endCxn id="6" idx="0"/>
          </p:cNvCxnSpPr>
          <p:nvPr/>
        </p:nvCxnSpPr>
        <p:spPr bwMode="auto">
          <a:xfrm>
            <a:off x="2667000" y="3551238"/>
            <a:ext cx="1571625" cy="1201737"/>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16" name="Rectangle 7"/>
          <p:cNvSpPr>
            <a:spLocks noChangeArrowheads="1"/>
          </p:cNvSpPr>
          <p:nvPr/>
        </p:nvSpPr>
        <p:spPr bwMode="auto">
          <a:xfrm>
            <a:off x="3868738" y="5275263"/>
            <a:ext cx="679450" cy="884237"/>
          </a:xfrm>
          <a:prstGeom prst="rect">
            <a:avLst/>
          </a:prstGeom>
          <a:noFill/>
          <a:ln w="19050">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cxnSp>
        <p:nvCxnSpPr>
          <p:cNvPr id="17" name="Connecteur droit avec flèche 16"/>
          <p:cNvCxnSpPr/>
          <p:nvPr/>
        </p:nvCxnSpPr>
        <p:spPr bwMode="auto">
          <a:xfrm rot="10800000">
            <a:off x="5186363" y="5646738"/>
            <a:ext cx="1319212" cy="1587"/>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836624" name="Text Box 9"/>
          <p:cNvSpPr txBox="1">
            <a:spLocks noChangeArrowheads="1"/>
          </p:cNvSpPr>
          <p:nvPr/>
        </p:nvSpPr>
        <p:spPr bwMode="auto">
          <a:xfrm>
            <a:off x="6256338" y="5489575"/>
            <a:ext cx="2049462" cy="523875"/>
          </a:xfrm>
          <a:prstGeom prst="rect">
            <a:avLst/>
          </a:prstGeom>
          <a:noFill/>
          <a:ln w="9525">
            <a:noFill/>
            <a:miter lim="800000"/>
            <a:headEnd/>
            <a:tailEnd/>
          </a:ln>
        </p:spPr>
        <p:txBody>
          <a:bodyPr>
            <a:spAutoFit/>
          </a:bodyPr>
          <a:lstStyle/>
          <a:p>
            <a:pPr algn="ctr">
              <a:spcBef>
                <a:spcPct val="50000"/>
              </a:spcBef>
            </a:pPr>
            <a:r>
              <a:rPr lang="ru-RU" sz="1400">
                <a:solidFill>
                  <a:srgbClr val="0BA1E2"/>
                </a:solidFill>
                <a:latin typeface="Trebuchet MS" pitchFamily="34" charset="0"/>
              </a:rPr>
              <a:t>Модуль «кипятильник»</a:t>
            </a:r>
            <a:endParaRPr lang="en-US" sz="1400">
              <a:solidFill>
                <a:srgbClr val="0BA1E2"/>
              </a:solidFill>
              <a:latin typeface="Trebuchet MS" pitchFamily="34" charset="0"/>
              <a:sym typeface="Wingdings" pitchFamily="2" charset="2"/>
            </a:endParaRPr>
          </a:p>
        </p:txBody>
      </p:sp>
      <p:sp>
        <p:nvSpPr>
          <p:cNvPr id="836625"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36626"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32"/>
          <p:cNvGrpSpPr>
            <a:grpSpLocks noChangeAspect="1"/>
          </p:cNvGrpSpPr>
          <p:nvPr/>
        </p:nvGrpSpPr>
        <p:grpSpPr bwMode="auto">
          <a:xfrm>
            <a:off x="1588" y="1009650"/>
            <a:ext cx="908050" cy="733425"/>
            <a:chOff x="283034" y="2754089"/>
            <a:chExt cx="947057" cy="764170"/>
          </a:xfrm>
        </p:grpSpPr>
        <p:pic>
          <p:nvPicPr>
            <p:cNvPr id="838675" name="Picture 2"/>
            <p:cNvPicPr>
              <a:picLocks noChangeAspect="1" noChangeArrowheads="1"/>
            </p:cNvPicPr>
            <p:nvPr/>
          </p:nvPicPr>
          <p:blipFill>
            <a:blip r:embed="rId3" cstate="print"/>
            <a:srcRect l="24413" t="23186" r="59715" b="60762"/>
            <a:stretch>
              <a:fillRect/>
            </a:stretch>
          </p:blipFill>
          <p:spPr bwMode="auto">
            <a:xfrm>
              <a:off x="283034" y="2754089"/>
              <a:ext cx="947057" cy="764170"/>
            </a:xfrm>
            <a:prstGeom prst="rect">
              <a:avLst/>
            </a:prstGeom>
            <a:noFill/>
            <a:ln w="9525">
              <a:noFill/>
              <a:miter lim="800000"/>
              <a:headEnd/>
              <a:tailEnd/>
            </a:ln>
          </p:spPr>
        </p:pic>
        <p:sp>
          <p:nvSpPr>
            <p:cNvPr id="838676" name="ZoneTexte 34"/>
            <p:cNvSpPr txBox="1">
              <a:spLocks noChangeArrowheads="1"/>
            </p:cNvSpPr>
            <p:nvPr/>
          </p:nvSpPr>
          <p:spPr bwMode="auto">
            <a:xfrm>
              <a:off x="348343" y="3037112"/>
              <a:ext cx="315687" cy="246221"/>
            </a:xfrm>
            <a:prstGeom prst="rect">
              <a:avLst/>
            </a:prstGeom>
            <a:noFill/>
            <a:ln w="9525">
              <a:noFill/>
              <a:miter lim="800000"/>
              <a:headEnd/>
              <a:tailEnd/>
            </a:ln>
          </p:spPr>
          <p:txBody>
            <a:bodyPr>
              <a:spAutoFit/>
            </a:bodyPr>
            <a:lstStyle/>
            <a:p>
              <a:pPr algn="ctr"/>
              <a:r>
                <a:rPr lang="fr-FR" sz="1000">
                  <a:latin typeface="Calibri" pitchFamily="34" charset="0"/>
                </a:rPr>
                <a:t>M</a:t>
              </a:r>
            </a:p>
          </p:txBody>
        </p:sp>
      </p:grpSp>
      <p:pic>
        <p:nvPicPr>
          <p:cNvPr id="838658" name="Picture 2"/>
          <p:cNvPicPr>
            <a:picLocks noChangeAspect="1" noChangeArrowheads="1"/>
          </p:cNvPicPr>
          <p:nvPr/>
        </p:nvPicPr>
        <p:blipFill>
          <a:blip r:embed="rId4" cstate="print"/>
          <a:srcRect l="30862" t="15683" r="24783" b="21915"/>
          <a:stretch>
            <a:fillRect/>
          </a:stretch>
        </p:blipFill>
        <p:spPr bwMode="auto">
          <a:xfrm>
            <a:off x="2570163" y="2744788"/>
            <a:ext cx="3897312" cy="3427412"/>
          </a:xfrm>
          <a:prstGeom prst="rect">
            <a:avLst/>
          </a:prstGeom>
          <a:noFill/>
          <a:ln w="9525">
            <a:noFill/>
            <a:miter lim="800000"/>
            <a:headEnd/>
            <a:tailEnd/>
          </a:ln>
        </p:spPr>
      </p:pic>
      <p:sp>
        <p:nvSpPr>
          <p:cNvPr id="32" name="Rectangle 3"/>
          <p:cNvSpPr txBox="1">
            <a:spLocks noChangeArrowheads="1"/>
          </p:cNvSpPr>
          <p:nvPr/>
        </p:nvSpPr>
        <p:spPr bwMode="auto">
          <a:xfrm>
            <a:off x="457200" y="1165225"/>
            <a:ext cx="7669213" cy="2359025"/>
          </a:xfrm>
          <a:prstGeom prst="rect">
            <a:avLst/>
          </a:prstGeom>
          <a:noFill/>
          <a:ln w="9525">
            <a:noFill/>
            <a:miter lim="800000"/>
            <a:headEnd/>
            <a:tailEnd/>
          </a:ln>
        </p:spPr>
        <p:txBody>
          <a:bodyPr/>
          <a:lstStyle/>
          <a:p>
            <a:pPr marL="266400" indent="-266400" algn="just">
              <a:spcBef>
                <a:spcPct val="20000"/>
              </a:spcBef>
              <a:buClr>
                <a:srgbClr val="763676"/>
              </a:buClr>
              <a:buFont typeface="Wingdings" pitchFamily="2" charset="2"/>
              <a:buChar char="§"/>
              <a:defRPr/>
            </a:pPr>
            <a:r>
              <a:rPr lang="ru-RU" kern="0" dirty="0">
                <a:latin typeface="Trebuchet MS" pitchFamily="34" charset="0"/>
                <a:cs typeface="+mn-cs"/>
              </a:rPr>
              <a:t>Газовый генератор</a:t>
            </a:r>
            <a:endParaRPr lang="en-US" kern="0" dirty="0">
              <a:latin typeface="Trebuchet MS" pitchFamily="34" charset="0"/>
              <a:cs typeface="+mn-cs"/>
            </a:endParaRPr>
          </a:p>
          <a:p>
            <a:pPr marL="630000" lvl="1" indent="-172800" algn="just" fontAlgn="auto">
              <a:spcBef>
                <a:spcPts val="0"/>
              </a:spcBef>
              <a:spcAft>
                <a:spcPts val="0"/>
              </a:spcAft>
              <a:buClr>
                <a:srgbClr val="763676"/>
              </a:buClr>
              <a:buSzPct val="100000"/>
              <a:buFont typeface="Arial" pitchFamily="34" charset="0"/>
              <a:buChar char="•"/>
              <a:defRPr/>
            </a:pPr>
            <a:r>
              <a:rPr lang="ru-RU" sz="1600" i="1" u="sng" kern="0" dirty="0">
                <a:latin typeface="Trebuchet MS" pitchFamily="34" charset="0"/>
                <a:cs typeface="+mn-cs"/>
              </a:rPr>
              <a:t>Определение</a:t>
            </a:r>
            <a:r>
              <a:rPr lang="en-US" sz="1600" kern="0" dirty="0">
                <a:latin typeface="Trebuchet MS" pitchFamily="34" charset="0"/>
                <a:cs typeface="+mn-cs"/>
              </a:rPr>
              <a:t>: </a:t>
            </a:r>
            <a:r>
              <a:rPr lang="ru-RU" sz="1600" kern="0" dirty="0">
                <a:solidFill>
                  <a:srgbClr val="0BA4E2"/>
                </a:solidFill>
                <a:latin typeface="Trebuchet MS" pitchFamily="34" charset="0"/>
                <a:cs typeface="+mn-cs"/>
              </a:rPr>
              <a:t>Полное сгорание топливного газа в потоке воздуха</a:t>
            </a:r>
            <a:endParaRPr lang="en-US" sz="1600" kern="0" dirty="0">
              <a:solidFill>
                <a:srgbClr val="0BA4E2"/>
              </a:solidFill>
              <a:latin typeface="Trebuchet MS" pitchFamily="34" charset="0"/>
              <a:cs typeface="+mn-cs"/>
            </a:endParaRPr>
          </a:p>
          <a:p>
            <a:pPr marL="630000" lvl="1" indent="-172800" algn="just">
              <a:spcBef>
                <a:spcPct val="20000"/>
              </a:spcBef>
              <a:buClr>
                <a:srgbClr val="763676"/>
              </a:buClr>
              <a:buSzPct val="100000"/>
              <a:buFont typeface="Arial" pitchFamily="34" charset="0"/>
              <a:buChar char="•"/>
              <a:defRPr/>
            </a:pPr>
            <a:r>
              <a:rPr lang="ru-RU" sz="1600" i="1" u="sng" kern="0" dirty="0">
                <a:latin typeface="Trebuchet MS" pitchFamily="34" charset="0"/>
                <a:cs typeface="+mn-cs"/>
              </a:rPr>
              <a:t>Цели</a:t>
            </a:r>
            <a:r>
              <a:rPr lang="en-US" sz="1600" kern="0" dirty="0">
                <a:latin typeface="Trebuchet MS" pitchFamily="34" charset="0"/>
                <a:cs typeface="+mn-cs"/>
              </a:rPr>
              <a:t>:</a:t>
            </a:r>
          </a:p>
          <a:p>
            <a:pPr marL="1200150" lvl="2" indent="-285750" algn="just" fontAlgn="auto">
              <a:spcBef>
                <a:spcPts val="0"/>
              </a:spcBef>
              <a:spcAft>
                <a:spcPts val="0"/>
              </a:spcAft>
              <a:buClr>
                <a:srgbClr val="763676"/>
              </a:buClr>
              <a:buFont typeface="Wingdings" pitchFamily="2" charset="2"/>
              <a:buChar char="ü"/>
              <a:defRPr/>
            </a:pPr>
            <a:r>
              <a:rPr lang="ru-RU" sz="1600" kern="0" dirty="0">
                <a:latin typeface="Trebuchet MS" pitchFamily="34" charset="0"/>
                <a:cs typeface="+mn-cs"/>
              </a:rPr>
              <a:t>Расчет </a:t>
            </a:r>
            <a:r>
              <a:rPr lang="ru-RU" sz="1600" kern="0" dirty="0">
                <a:solidFill>
                  <a:srgbClr val="0BA4E2"/>
                </a:solidFill>
                <a:latin typeface="Trebuchet MS" pitchFamily="34" charset="0"/>
                <a:cs typeface="+mn-cs"/>
              </a:rPr>
              <a:t>производства электричества</a:t>
            </a:r>
            <a:endParaRPr lang="en-US" sz="1600" kern="0" dirty="0">
              <a:solidFill>
                <a:srgbClr val="0BA4E2"/>
              </a:solidFill>
              <a:latin typeface="Trebuchet MS" pitchFamily="34" charset="0"/>
              <a:cs typeface="+mn-cs"/>
            </a:endParaRPr>
          </a:p>
          <a:p>
            <a:pPr marL="1200150" lvl="2" indent="-285750" algn="just" fontAlgn="auto">
              <a:spcBef>
                <a:spcPts val="0"/>
              </a:spcBef>
              <a:spcAft>
                <a:spcPts val="0"/>
              </a:spcAft>
              <a:buClr>
                <a:srgbClr val="763676"/>
              </a:buClr>
              <a:buFont typeface="Wingdings" pitchFamily="2" charset="2"/>
              <a:buChar char="ü"/>
              <a:defRPr/>
            </a:pPr>
            <a:r>
              <a:rPr lang="ru-RU" sz="1600" kern="0" dirty="0">
                <a:latin typeface="Trebuchet MS" pitchFamily="34" charset="0"/>
                <a:cs typeface="+mn-cs"/>
              </a:rPr>
              <a:t>Расчет </a:t>
            </a:r>
            <a:r>
              <a:rPr lang="ru-RU" sz="1600" kern="0" dirty="0">
                <a:solidFill>
                  <a:srgbClr val="0BA4E2"/>
                </a:solidFill>
                <a:latin typeface="Trebuchet MS" pitchFamily="34" charset="0"/>
                <a:cs typeface="+mn-cs"/>
              </a:rPr>
              <a:t>тепловых нагрузок от дымовых газов и с охлаждающим теплообменником установки</a:t>
            </a:r>
            <a:r>
              <a:rPr lang="ru-RU" sz="1600" kern="0" dirty="0">
                <a:latin typeface="Trebuchet MS" pitchFamily="34" charset="0"/>
                <a:cs typeface="+mn-cs"/>
              </a:rPr>
              <a:t> (эти теплообменники опциональны). </a:t>
            </a:r>
            <a:endParaRPr lang="en-US" sz="1600" kern="0" dirty="0">
              <a:latin typeface="Trebuchet MS" pitchFamily="34" charset="0"/>
              <a:cs typeface="+mn-cs"/>
            </a:endParaRPr>
          </a:p>
        </p:txBody>
      </p:sp>
      <p:sp>
        <p:nvSpPr>
          <p:cNvPr id="36" name="Rectangle 7"/>
          <p:cNvSpPr>
            <a:spLocks noChangeArrowheads="1"/>
          </p:cNvSpPr>
          <p:nvPr/>
        </p:nvSpPr>
        <p:spPr bwMode="auto">
          <a:xfrm>
            <a:off x="3867150" y="3757613"/>
            <a:ext cx="1241425" cy="509587"/>
          </a:xfrm>
          <a:prstGeom prst="rect">
            <a:avLst/>
          </a:prstGeom>
          <a:noFill/>
          <a:ln w="19050">
            <a:solidFill>
              <a:srgbClr val="0BA1E2"/>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8661" name="Text Box 9"/>
          <p:cNvSpPr txBox="1">
            <a:spLocks noChangeArrowheads="1"/>
          </p:cNvSpPr>
          <p:nvPr/>
        </p:nvSpPr>
        <p:spPr bwMode="auto">
          <a:xfrm>
            <a:off x="6216650" y="2873375"/>
            <a:ext cx="2568575" cy="739775"/>
          </a:xfrm>
          <a:prstGeom prst="rect">
            <a:avLst/>
          </a:prstGeom>
          <a:noFill/>
          <a:ln w="9525">
            <a:noFill/>
            <a:miter lim="800000"/>
            <a:headEnd/>
            <a:tailEnd/>
          </a:ln>
        </p:spPr>
        <p:txBody>
          <a:bodyPr>
            <a:spAutoFit/>
          </a:bodyPr>
          <a:lstStyle/>
          <a:p>
            <a:pPr algn="ctr"/>
            <a:r>
              <a:rPr lang="ru-RU" sz="1400">
                <a:solidFill>
                  <a:srgbClr val="0BA1E2"/>
                </a:solidFill>
                <a:latin typeface="Trebuchet MS" pitchFamily="34" charset="0"/>
              </a:rPr>
              <a:t>Рекуперативные теплообменники</a:t>
            </a:r>
            <a:endParaRPr lang="en-US" sz="1400">
              <a:solidFill>
                <a:srgbClr val="0BA1E2"/>
              </a:solidFill>
              <a:latin typeface="Trebuchet MS" pitchFamily="34" charset="0"/>
            </a:endParaRPr>
          </a:p>
          <a:p>
            <a:pPr algn="ctr"/>
            <a:r>
              <a:rPr lang="en-US" sz="1400">
                <a:solidFill>
                  <a:srgbClr val="0BA1E2"/>
                </a:solidFill>
                <a:latin typeface="Trebuchet MS" pitchFamily="34" charset="0"/>
                <a:sym typeface="Wingdings" pitchFamily="2" charset="2"/>
              </a:rPr>
              <a:t>(</a:t>
            </a:r>
            <a:r>
              <a:rPr lang="ru-RU" sz="1400">
                <a:solidFill>
                  <a:srgbClr val="0BA1E2"/>
                </a:solidFill>
                <a:latin typeface="Trebuchet MS" pitchFamily="34" charset="0"/>
                <a:sym typeface="Wingdings" pitchFamily="2" charset="2"/>
              </a:rPr>
              <a:t>опционально</a:t>
            </a:r>
            <a:r>
              <a:rPr lang="en-US" sz="1400">
                <a:solidFill>
                  <a:srgbClr val="0BA1E2"/>
                </a:solidFill>
                <a:latin typeface="Trebuchet MS" pitchFamily="34" charset="0"/>
                <a:sym typeface="Wingdings" pitchFamily="2" charset="2"/>
              </a:rPr>
              <a:t>)</a:t>
            </a:r>
          </a:p>
        </p:txBody>
      </p:sp>
      <p:sp>
        <p:nvSpPr>
          <p:cNvPr id="39" name="Rectangle 7"/>
          <p:cNvSpPr>
            <a:spLocks noChangeArrowheads="1"/>
          </p:cNvSpPr>
          <p:nvPr/>
        </p:nvSpPr>
        <p:spPr bwMode="auto">
          <a:xfrm>
            <a:off x="3411538" y="4800600"/>
            <a:ext cx="677862" cy="463550"/>
          </a:xfrm>
          <a:prstGeom prst="rect">
            <a:avLst/>
          </a:prstGeom>
          <a:noFill/>
          <a:ln w="19050">
            <a:solidFill>
              <a:srgbClr val="0BA1E2"/>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8663" name="Text Box 9"/>
          <p:cNvSpPr txBox="1">
            <a:spLocks noChangeArrowheads="1"/>
          </p:cNvSpPr>
          <p:nvPr/>
        </p:nvSpPr>
        <p:spPr bwMode="auto">
          <a:xfrm>
            <a:off x="265113" y="5326063"/>
            <a:ext cx="2362200" cy="954087"/>
          </a:xfrm>
          <a:prstGeom prst="rect">
            <a:avLst/>
          </a:prstGeom>
          <a:noFill/>
          <a:ln w="9525">
            <a:noFill/>
            <a:miter lim="800000"/>
            <a:headEnd/>
            <a:tailEnd/>
          </a:ln>
        </p:spPr>
        <p:txBody>
          <a:bodyPr>
            <a:spAutoFit/>
          </a:bodyPr>
          <a:lstStyle/>
          <a:p>
            <a:pPr algn="ctr"/>
            <a:r>
              <a:rPr lang="ru-RU" sz="1400">
                <a:solidFill>
                  <a:srgbClr val="0BA1E2"/>
                </a:solidFill>
                <a:latin typeface="Trebuchet MS" pitchFamily="34" charset="0"/>
              </a:rPr>
              <a:t>Теплообменники охлаждения мотора</a:t>
            </a:r>
            <a:endParaRPr lang="en-US" sz="1400">
              <a:solidFill>
                <a:srgbClr val="0BA1E2"/>
              </a:solidFill>
              <a:latin typeface="Trebuchet MS" pitchFamily="34" charset="0"/>
            </a:endParaRPr>
          </a:p>
          <a:p>
            <a:pPr algn="ctr"/>
            <a:r>
              <a:rPr lang="en-US" sz="1400">
                <a:solidFill>
                  <a:srgbClr val="0BA1E2"/>
                </a:solidFill>
                <a:latin typeface="Trebuchet MS" pitchFamily="34" charset="0"/>
                <a:sym typeface="Wingdings" pitchFamily="2" charset="2"/>
              </a:rPr>
              <a:t>(</a:t>
            </a:r>
            <a:r>
              <a:rPr lang="ru-RU" sz="1400">
                <a:solidFill>
                  <a:srgbClr val="0BA1E2"/>
                </a:solidFill>
                <a:latin typeface="Trebuchet MS" pitchFamily="34" charset="0"/>
                <a:sym typeface="Wingdings" pitchFamily="2" charset="2"/>
              </a:rPr>
              <a:t>поток теплоносителя задается опционально</a:t>
            </a:r>
            <a:r>
              <a:rPr lang="en-US" sz="1400">
                <a:solidFill>
                  <a:srgbClr val="0BA1E2"/>
                </a:solidFill>
                <a:latin typeface="Trebuchet MS" pitchFamily="34" charset="0"/>
                <a:sym typeface="Wingdings" pitchFamily="2" charset="2"/>
              </a:rPr>
              <a:t>)</a:t>
            </a:r>
          </a:p>
        </p:txBody>
      </p:sp>
      <p:sp>
        <p:nvSpPr>
          <p:cNvPr id="42" name="Rectangle 7"/>
          <p:cNvSpPr>
            <a:spLocks noChangeArrowheads="1"/>
          </p:cNvSpPr>
          <p:nvPr/>
        </p:nvSpPr>
        <p:spPr bwMode="auto">
          <a:xfrm>
            <a:off x="2500313" y="3611563"/>
            <a:ext cx="2667000" cy="1817687"/>
          </a:xfrm>
          <a:prstGeom prst="rect">
            <a:avLst/>
          </a:prstGeom>
          <a:noFill/>
          <a:ln w="19050">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8665" name="Text Box 9"/>
          <p:cNvSpPr txBox="1">
            <a:spLocks noChangeArrowheads="1"/>
          </p:cNvSpPr>
          <p:nvPr/>
        </p:nvSpPr>
        <p:spPr bwMode="auto">
          <a:xfrm>
            <a:off x="182563" y="3556000"/>
            <a:ext cx="1878012" cy="307975"/>
          </a:xfrm>
          <a:prstGeom prst="rect">
            <a:avLst/>
          </a:prstGeom>
          <a:noFill/>
          <a:ln w="9525">
            <a:noFill/>
            <a:miter lim="800000"/>
            <a:headEnd/>
            <a:tailEnd/>
          </a:ln>
        </p:spPr>
        <p:txBody>
          <a:bodyPr>
            <a:spAutoFit/>
          </a:bodyPr>
          <a:lstStyle/>
          <a:p>
            <a:pPr algn="r">
              <a:spcBef>
                <a:spcPct val="50000"/>
              </a:spcBef>
            </a:pPr>
            <a:r>
              <a:rPr lang="ru-RU" sz="1400">
                <a:solidFill>
                  <a:srgbClr val="0BA1E2"/>
                </a:solidFill>
                <a:latin typeface="Trebuchet MS" pitchFamily="34" charset="0"/>
              </a:rPr>
              <a:t>Газовый генератор</a:t>
            </a:r>
            <a:endParaRPr lang="en-US" sz="1400">
              <a:solidFill>
                <a:srgbClr val="0BA1E2"/>
              </a:solidFill>
              <a:latin typeface="Trebuchet MS" pitchFamily="34" charset="0"/>
              <a:sym typeface="Wingdings" pitchFamily="2" charset="2"/>
            </a:endParaRPr>
          </a:p>
        </p:txBody>
      </p:sp>
      <p:cxnSp>
        <p:nvCxnSpPr>
          <p:cNvPr id="44" name="Connecteur droit avec flèche 43"/>
          <p:cNvCxnSpPr>
            <a:stCxn id="838665" idx="3"/>
            <a:endCxn id="42" idx="1"/>
          </p:cNvCxnSpPr>
          <p:nvPr/>
        </p:nvCxnSpPr>
        <p:spPr bwMode="auto">
          <a:xfrm>
            <a:off x="2060575" y="3709988"/>
            <a:ext cx="439738" cy="811212"/>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45" name="Rectangle 7"/>
          <p:cNvSpPr>
            <a:spLocks noChangeArrowheads="1"/>
          </p:cNvSpPr>
          <p:nvPr/>
        </p:nvSpPr>
        <p:spPr bwMode="auto">
          <a:xfrm>
            <a:off x="5357813" y="3827463"/>
            <a:ext cx="671512" cy="649287"/>
          </a:xfrm>
          <a:prstGeom prst="rect">
            <a:avLst/>
          </a:prstGeom>
          <a:noFill/>
          <a:ln w="19050">
            <a:solidFill>
              <a:srgbClr val="FF0000"/>
            </a:solidFill>
            <a:miter lim="800000"/>
            <a:headEnd/>
            <a:tailEnd/>
          </a:ln>
          <a:effectLst>
            <a:outerShdw blurRad="50800" dist="38100" dir="2700000" algn="tl" rotWithShape="0">
              <a:prstClr val="black">
                <a:alpha val="40000"/>
              </a:prstClr>
            </a:outerShdw>
          </a:effectLst>
        </p:spPr>
        <p:txBody>
          <a:bodyPr wrap="none" anchor="ctr"/>
          <a:lstStyle/>
          <a:p>
            <a:pPr algn="ctr" fontAlgn="auto">
              <a:spcBef>
                <a:spcPct val="20000"/>
              </a:spcBef>
              <a:spcAft>
                <a:spcPts val="0"/>
              </a:spcAft>
              <a:defRPr/>
            </a:pPr>
            <a:endParaRPr lang="fr-FR">
              <a:latin typeface="+mn-lt"/>
              <a:cs typeface="+mn-cs"/>
            </a:endParaRPr>
          </a:p>
        </p:txBody>
      </p:sp>
      <p:sp>
        <p:nvSpPr>
          <p:cNvPr id="838668" name="Text Box 9"/>
          <p:cNvSpPr txBox="1">
            <a:spLocks noChangeArrowheads="1"/>
          </p:cNvSpPr>
          <p:nvPr/>
        </p:nvSpPr>
        <p:spPr bwMode="auto">
          <a:xfrm>
            <a:off x="6332538" y="4160838"/>
            <a:ext cx="2668587" cy="1492250"/>
          </a:xfrm>
          <a:prstGeom prst="rect">
            <a:avLst/>
          </a:prstGeom>
          <a:noFill/>
          <a:ln w="9525">
            <a:noFill/>
            <a:miter lim="800000"/>
            <a:headEnd/>
            <a:tailEnd/>
          </a:ln>
        </p:spPr>
        <p:txBody>
          <a:bodyPr>
            <a:spAutoFit/>
          </a:bodyPr>
          <a:lstStyle/>
          <a:p>
            <a:pPr algn="ctr">
              <a:spcBef>
                <a:spcPct val="50000"/>
              </a:spcBef>
            </a:pPr>
            <a:r>
              <a:rPr lang="ru-RU" sz="1400">
                <a:solidFill>
                  <a:srgbClr val="FF0000"/>
                </a:solidFill>
                <a:latin typeface="Trebuchet MS" pitchFamily="34" charset="0"/>
              </a:rPr>
              <a:t>Необходимый выходной поток</a:t>
            </a:r>
            <a:r>
              <a:rPr lang="en-US" sz="1400">
                <a:solidFill>
                  <a:srgbClr val="FF0000"/>
                </a:solidFill>
                <a:latin typeface="Trebuchet MS" pitchFamily="34" charset="0"/>
              </a:rPr>
              <a:t>: </a:t>
            </a:r>
            <a:r>
              <a:rPr lang="ru-RU" sz="1400">
                <a:solidFill>
                  <a:srgbClr val="FF0000"/>
                </a:solidFill>
                <a:latin typeface="Trebuchet MS" pitchFamily="34" charset="0"/>
              </a:rPr>
              <a:t>Дымовые газы</a:t>
            </a:r>
            <a:endParaRPr lang="en-US" sz="1400">
              <a:solidFill>
                <a:srgbClr val="FF0000"/>
              </a:solidFill>
              <a:latin typeface="Trebuchet MS" pitchFamily="34" charset="0"/>
              <a:sym typeface="Wingdings" pitchFamily="2" charset="2"/>
            </a:endParaRPr>
          </a:p>
          <a:p>
            <a:pPr algn="ctr">
              <a:spcBef>
                <a:spcPct val="50000"/>
              </a:spcBef>
            </a:pPr>
            <a:r>
              <a:rPr lang="ru-RU" sz="1400">
                <a:solidFill>
                  <a:srgbClr val="0BA1E2"/>
                </a:solidFill>
                <a:latin typeface="Trebuchet MS" pitchFamily="34" charset="0"/>
                <a:sym typeface="Wingdings" pitchFamily="2" charset="2"/>
              </a:rPr>
              <a:t>Обязательных входных потоков нет </a:t>
            </a:r>
            <a:r>
              <a:rPr lang="en-US" sz="1400">
                <a:solidFill>
                  <a:srgbClr val="0BA1E2"/>
                </a:solidFill>
                <a:latin typeface="Trebuchet MS" pitchFamily="34" charset="0"/>
                <a:sym typeface="Wingdings" pitchFamily="2" charset="2"/>
              </a:rPr>
              <a:t>(</a:t>
            </a:r>
            <a:r>
              <a:rPr lang="ru-RU" sz="1400">
                <a:solidFill>
                  <a:srgbClr val="0BA1E2"/>
                </a:solidFill>
                <a:latin typeface="Trebuchet MS" pitchFamily="34" charset="0"/>
                <a:sym typeface="Wingdings" pitchFamily="2" charset="2"/>
              </a:rPr>
              <a:t>топливо описывается в самом элементе</a:t>
            </a:r>
            <a:r>
              <a:rPr lang="en-US" sz="1400">
                <a:solidFill>
                  <a:srgbClr val="0BA1E2"/>
                </a:solidFill>
                <a:latin typeface="Trebuchet MS" pitchFamily="34" charset="0"/>
                <a:sym typeface="Wingdings" pitchFamily="2" charset="2"/>
              </a:rPr>
              <a:t>)</a:t>
            </a:r>
          </a:p>
        </p:txBody>
      </p:sp>
      <p:cxnSp>
        <p:nvCxnSpPr>
          <p:cNvPr id="47" name="Connecteur droit avec flèche 46"/>
          <p:cNvCxnSpPr>
            <a:stCxn id="45" idx="3"/>
          </p:cNvCxnSpPr>
          <p:nvPr/>
        </p:nvCxnSpPr>
        <p:spPr bwMode="auto">
          <a:xfrm>
            <a:off x="6029325" y="4151313"/>
            <a:ext cx="447675" cy="212725"/>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cxnSp>
        <p:nvCxnSpPr>
          <p:cNvPr id="38" name="Connecteur droit avec flèche 37"/>
          <p:cNvCxnSpPr/>
          <p:nvPr/>
        </p:nvCxnSpPr>
        <p:spPr bwMode="auto">
          <a:xfrm flipH="1">
            <a:off x="5119688" y="3189288"/>
            <a:ext cx="1160462" cy="563562"/>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cxnSp>
        <p:nvCxnSpPr>
          <p:cNvPr id="41" name="Connecteur droit avec flèche 40"/>
          <p:cNvCxnSpPr>
            <a:endCxn id="39" idx="1"/>
          </p:cNvCxnSpPr>
          <p:nvPr/>
        </p:nvCxnSpPr>
        <p:spPr bwMode="auto">
          <a:xfrm flipV="1">
            <a:off x="2301875" y="5032375"/>
            <a:ext cx="1109663" cy="538163"/>
          </a:xfrm>
          <a:prstGeom prst="straightConnector1">
            <a:avLst/>
          </a:prstGeom>
          <a:solidFill>
            <a:schemeClr val="accent1"/>
          </a:solidFill>
          <a:ln w="9525" cap="flat" cmpd="sng" algn="ctr">
            <a:solidFill>
              <a:schemeClr val="tx1"/>
            </a:solidFill>
            <a:prstDash val="solid"/>
            <a:miter lim="800000"/>
            <a:headEnd type="none" w="med" len="med"/>
            <a:tailEnd type="triangle" w="med" len="med"/>
          </a:ln>
          <a:effectLst>
            <a:outerShdw blurRad="50800" dist="38100" dir="2700000" algn="tl" rotWithShape="0">
              <a:prstClr val="black">
                <a:alpha val="40000"/>
              </a:prstClr>
            </a:outerShdw>
          </a:effectLst>
        </p:spPr>
      </p:cxnSp>
      <p:sp>
        <p:nvSpPr>
          <p:cNvPr id="2" name="Rectangle 1"/>
          <p:cNvSpPr/>
          <p:nvPr/>
        </p:nvSpPr>
        <p:spPr>
          <a:xfrm>
            <a:off x="457200" y="1281113"/>
            <a:ext cx="290513"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38673"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38674"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98550"/>
            <a:ext cx="8229600" cy="4616450"/>
          </a:xfrm>
        </p:spPr>
        <p:txBody>
          <a:bodyPr rtlCol="0">
            <a:noAutofit/>
          </a:bodyPr>
          <a:lstStyle/>
          <a:p>
            <a:pPr marL="266400" indent="-266400" eaLnBrk="1" fontAlgn="auto" hangingPunct="1">
              <a:spcAft>
                <a:spcPts val="0"/>
              </a:spcAft>
              <a:defRPr/>
            </a:pPr>
            <a:r>
              <a:rPr lang="ru-RU" sz="1800" dirty="0" smtClean="0"/>
              <a:t>Тепловой насос</a:t>
            </a:r>
            <a:endParaRPr lang="en-US" sz="1800" dirty="0" smtClean="0"/>
          </a:p>
          <a:p>
            <a:pPr marL="630000" indent="-172800" eaLnBrk="1" fontAlgn="auto" hangingPunct="1">
              <a:spcAft>
                <a:spcPts val="0"/>
              </a:spcAft>
              <a:buFont typeface="Arial" pitchFamily="34" charset="0"/>
              <a:buChar char="•"/>
              <a:defRPr/>
            </a:pPr>
            <a:r>
              <a:rPr lang="ru-RU" sz="1600" i="1" u="sng" dirty="0" smtClean="0"/>
              <a:t>Цели</a:t>
            </a:r>
            <a:r>
              <a:rPr lang="en-US" sz="1600" dirty="0" smtClean="0"/>
              <a:t>: </a:t>
            </a:r>
            <a:r>
              <a:rPr lang="ru-RU" sz="1600" dirty="0" smtClean="0"/>
              <a:t>Симуляция</a:t>
            </a:r>
            <a:r>
              <a:rPr lang="en-US" sz="1600" dirty="0" smtClean="0"/>
              <a:t> </a:t>
            </a:r>
            <a:r>
              <a:rPr lang="ru-RU" sz="1600" dirty="0" smtClean="0">
                <a:solidFill>
                  <a:srgbClr val="0BA4E2"/>
                </a:solidFill>
              </a:rPr>
              <a:t>теплопереноса от одной среды, называемой «переносчиком» тепла, другой среде, рассматриваемой в качестве </a:t>
            </a:r>
            <a:r>
              <a:rPr lang="en-US" sz="1600" dirty="0" smtClean="0">
                <a:solidFill>
                  <a:srgbClr val="0BA4E2"/>
                </a:solidFill>
              </a:rPr>
              <a:t>“</a:t>
            </a:r>
            <a:r>
              <a:rPr lang="ru-RU" sz="1600" dirty="0" smtClean="0">
                <a:solidFill>
                  <a:srgbClr val="0BA4E2"/>
                </a:solidFill>
              </a:rPr>
              <a:t>рецептора</a:t>
            </a:r>
            <a:r>
              <a:rPr lang="en-US" sz="1600" dirty="0" smtClean="0">
                <a:solidFill>
                  <a:srgbClr val="0BA4E2"/>
                </a:solidFill>
              </a:rPr>
              <a:t>” </a:t>
            </a:r>
            <a:r>
              <a:rPr lang="ru-RU" sz="1600" dirty="0" smtClean="0"/>
              <a:t>тепловой энергии</a:t>
            </a:r>
            <a:r>
              <a:rPr lang="en-US" sz="1600" dirty="0" smtClean="0"/>
              <a:t>. </a:t>
            </a:r>
            <a:r>
              <a:rPr lang="ru-RU" sz="1600" dirty="0" smtClean="0"/>
              <a:t>В зависимости от направления теплопереноса тепловой насос может работать как «нагреватель» (тепловой цикл) или «холодильник» </a:t>
            </a:r>
            <a:r>
              <a:rPr lang="en-US" sz="1600" dirty="0" smtClean="0"/>
              <a:t>(</a:t>
            </a:r>
            <a:r>
              <a:rPr lang="ru-RU" sz="1600" dirty="0" smtClean="0"/>
              <a:t>холодильный цикл</a:t>
            </a:r>
            <a:r>
              <a:rPr lang="en-US" sz="1600" dirty="0" smtClean="0"/>
              <a:t>).</a:t>
            </a:r>
            <a:endParaRPr lang="en-US" sz="1600" dirty="0"/>
          </a:p>
          <a:p>
            <a:pPr marL="630000" indent="-172800" eaLnBrk="1" fontAlgn="auto" hangingPunct="1">
              <a:spcAft>
                <a:spcPts val="0"/>
              </a:spcAft>
              <a:buFont typeface="Arial" pitchFamily="34" charset="0"/>
              <a:buChar char="•"/>
              <a:defRPr/>
            </a:pPr>
            <a:r>
              <a:rPr lang="ru-RU" sz="1600" i="1" u="sng" dirty="0" smtClean="0"/>
              <a:t>Главное назначение</a:t>
            </a:r>
            <a:endParaRPr lang="en-US" sz="1600" i="1" u="sng" dirty="0"/>
          </a:p>
          <a:p>
            <a:pPr marL="1198800" eaLnBrk="1" fontAlgn="auto" hangingPunct="1">
              <a:spcAft>
                <a:spcPts val="0"/>
              </a:spcAft>
              <a:buFont typeface="Wingdings" pitchFamily="2" charset="2"/>
              <a:buChar char="ü"/>
              <a:defRPr/>
            </a:pPr>
            <a:r>
              <a:rPr lang="ru-RU" sz="1600" dirty="0" smtClean="0"/>
              <a:t>Охладить горячую утилиту </a:t>
            </a:r>
            <a:r>
              <a:rPr lang="en-US" sz="1600" dirty="0" smtClean="0">
                <a:sym typeface="Wingdings" pitchFamily="2" charset="2"/>
              </a:rPr>
              <a:t> </a:t>
            </a:r>
            <a:r>
              <a:rPr lang="ru-RU" sz="1600" dirty="0" smtClean="0">
                <a:solidFill>
                  <a:srgbClr val="0BA4E2"/>
                </a:solidFill>
              </a:rPr>
              <a:t>Холодильник </a:t>
            </a:r>
            <a:r>
              <a:rPr lang="en-US" sz="1600" dirty="0" smtClean="0"/>
              <a:t>(</a:t>
            </a:r>
            <a:r>
              <a:rPr lang="en-US" sz="1600" dirty="0"/>
              <a:t>RU</a:t>
            </a:r>
            <a:r>
              <a:rPr lang="en-US" sz="1600" dirty="0" smtClean="0"/>
              <a:t>)</a:t>
            </a:r>
            <a:endParaRPr lang="en-US" sz="1600" dirty="0"/>
          </a:p>
          <a:p>
            <a:pPr marL="1198800" eaLnBrk="1" fontAlgn="auto" hangingPunct="1">
              <a:spcAft>
                <a:spcPts val="0"/>
              </a:spcAft>
              <a:buFont typeface="Wingdings" pitchFamily="2" charset="2"/>
              <a:buChar char="ü"/>
              <a:defRPr/>
            </a:pPr>
            <a:r>
              <a:rPr lang="ru-RU" sz="1600" dirty="0" smtClean="0"/>
              <a:t>Нагреть холодную утилиту </a:t>
            </a:r>
            <a:r>
              <a:rPr lang="en-US" sz="1600" dirty="0" smtClean="0">
                <a:sym typeface="Wingdings" pitchFamily="2" charset="2"/>
              </a:rPr>
              <a:t> </a:t>
            </a:r>
            <a:r>
              <a:rPr lang="ru-RU" sz="1600" dirty="0" smtClean="0">
                <a:solidFill>
                  <a:srgbClr val="0BA4E2"/>
                </a:solidFill>
              </a:rPr>
              <a:t>Тепловой насос </a:t>
            </a:r>
            <a:r>
              <a:rPr lang="en-US" sz="1600" dirty="0" smtClean="0"/>
              <a:t>(</a:t>
            </a:r>
            <a:r>
              <a:rPr lang="en-US" sz="1600" dirty="0"/>
              <a:t>HP</a:t>
            </a:r>
            <a:r>
              <a:rPr lang="en-US" sz="1600" dirty="0" smtClean="0"/>
              <a:t>)</a:t>
            </a:r>
            <a:endParaRPr lang="en-US" sz="1600" dirty="0"/>
          </a:p>
          <a:p>
            <a:pPr marL="630000" indent="-172800" eaLnBrk="1" fontAlgn="auto" hangingPunct="1">
              <a:spcAft>
                <a:spcPts val="0"/>
              </a:spcAft>
              <a:buFont typeface="Arial" pitchFamily="34" charset="0"/>
              <a:buChar char="•"/>
              <a:defRPr/>
            </a:pPr>
            <a:endParaRPr lang="en-US" sz="1600" dirty="0" smtClean="0"/>
          </a:p>
          <a:p>
            <a:pPr marL="630000" indent="-172800" eaLnBrk="1" fontAlgn="auto" hangingPunct="1">
              <a:spcAft>
                <a:spcPts val="0"/>
              </a:spcAft>
              <a:buFont typeface="Arial" pitchFamily="34" charset="0"/>
              <a:buChar char="•"/>
              <a:defRPr/>
            </a:pPr>
            <a:r>
              <a:rPr lang="ru-RU" sz="1600" i="1" u="sng" dirty="0" smtClean="0"/>
              <a:t>Включает следующее оборудование</a:t>
            </a:r>
            <a:endParaRPr lang="en-US" sz="1600" i="1" u="sng" dirty="0"/>
          </a:p>
          <a:p>
            <a:pPr marL="1198800" indent="-266400" eaLnBrk="1" fontAlgn="auto" hangingPunct="1">
              <a:spcAft>
                <a:spcPts val="0"/>
              </a:spcAft>
              <a:buFont typeface="Wingdings" pitchFamily="2" charset="2"/>
              <a:buChar char="ü"/>
              <a:defRPr/>
            </a:pPr>
            <a:r>
              <a:rPr lang="ru-RU" sz="1600" dirty="0" smtClean="0"/>
              <a:t>Холодильник</a:t>
            </a:r>
            <a:endParaRPr lang="en-US" sz="1600" dirty="0" smtClean="0"/>
          </a:p>
          <a:p>
            <a:pPr marL="1198800" indent="-266400" eaLnBrk="1" fontAlgn="auto" hangingPunct="1">
              <a:spcAft>
                <a:spcPts val="0"/>
              </a:spcAft>
              <a:buFont typeface="Wingdings" pitchFamily="2" charset="2"/>
              <a:buChar char="ü"/>
              <a:defRPr/>
            </a:pPr>
            <a:r>
              <a:rPr lang="ru-RU" sz="1600" dirty="0" smtClean="0"/>
              <a:t>Расширитель или турбина</a:t>
            </a:r>
            <a:endParaRPr lang="en-US" sz="1600" dirty="0"/>
          </a:p>
          <a:p>
            <a:pPr marL="1198800" indent="-266400" eaLnBrk="1" fontAlgn="auto" hangingPunct="1">
              <a:spcAft>
                <a:spcPts val="0"/>
              </a:spcAft>
              <a:buFont typeface="Wingdings" pitchFamily="2" charset="2"/>
              <a:buChar char="ü"/>
              <a:defRPr/>
            </a:pPr>
            <a:r>
              <a:rPr lang="ru-RU" sz="1600" dirty="0" smtClean="0"/>
              <a:t>Испаритель</a:t>
            </a:r>
            <a:endParaRPr lang="en-US" sz="1600" dirty="0" smtClean="0"/>
          </a:p>
          <a:p>
            <a:pPr marL="1198800" indent="-266400" eaLnBrk="1" fontAlgn="auto" hangingPunct="1">
              <a:spcAft>
                <a:spcPts val="0"/>
              </a:spcAft>
              <a:buFont typeface="Wingdings" pitchFamily="2" charset="2"/>
              <a:buChar char="ü"/>
              <a:defRPr/>
            </a:pPr>
            <a:r>
              <a:rPr lang="ru-RU" sz="1600" dirty="0" smtClean="0"/>
              <a:t>Компрессор</a:t>
            </a:r>
            <a:endParaRPr lang="en-US" sz="1600" dirty="0"/>
          </a:p>
          <a:p>
            <a:pPr marL="630000" indent="-172800" eaLnBrk="1" fontAlgn="auto" hangingPunct="1">
              <a:spcAft>
                <a:spcPts val="0"/>
              </a:spcAft>
              <a:buFont typeface="Arial" pitchFamily="34" charset="0"/>
              <a:buChar char="•"/>
              <a:defRPr/>
            </a:pPr>
            <a:endParaRPr lang="en-US" sz="1600" dirty="0"/>
          </a:p>
        </p:txBody>
      </p:sp>
      <p:sp>
        <p:nvSpPr>
          <p:cNvPr id="840706" name="AutoShape 5" descr="mk:@MSITStore:C:\Program%20Files%20(x86)\Common%20Files\ProSim\Help\English\ProSimPlus\ProSimPlus%20Standard%20ENU.chm::/Resources/images/config_pacsimple.png"/>
          <p:cNvSpPr>
            <a:spLocks noChangeAspect="1" noChangeArrowheads="1"/>
          </p:cNvSpPr>
          <p:nvPr/>
        </p:nvSpPr>
        <p:spPr bwMode="auto">
          <a:xfrm>
            <a:off x="155575" y="-315913"/>
            <a:ext cx="304800" cy="304800"/>
          </a:xfrm>
          <a:prstGeom prst="rect">
            <a:avLst/>
          </a:prstGeom>
          <a:noFill/>
          <a:ln w="9525">
            <a:noFill/>
            <a:miter lim="800000"/>
            <a:headEnd/>
            <a:tailEnd/>
          </a:ln>
        </p:spPr>
        <p:txBody>
          <a:bodyPr/>
          <a:lstStyle/>
          <a:p>
            <a:endParaRPr lang="ru-RU">
              <a:latin typeface="Calibri" pitchFamily="34" charset="0"/>
            </a:endParaRPr>
          </a:p>
        </p:txBody>
      </p:sp>
      <p:pic>
        <p:nvPicPr>
          <p:cNvPr id="840707" name="Picture 6"/>
          <p:cNvPicPr>
            <a:picLocks noChangeAspect="1" noChangeArrowheads="1"/>
          </p:cNvPicPr>
          <p:nvPr/>
        </p:nvPicPr>
        <p:blipFill>
          <a:blip r:embed="rId2" cstate="print"/>
          <a:srcRect l="37302" t="35052" r="46507" b="38704"/>
          <a:stretch>
            <a:fillRect/>
          </a:stretch>
        </p:blipFill>
        <p:spPr bwMode="auto">
          <a:xfrm>
            <a:off x="50800" y="993775"/>
            <a:ext cx="736600" cy="671513"/>
          </a:xfrm>
          <a:prstGeom prst="rect">
            <a:avLst/>
          </a:prstGeom>
          <a:solidFill>
            <a:schemeClr val="bg1"/>
          </a:solidFill>
          <a:ln w="9525">
            <a:noFill/>
            <a:miter lim="800000"/>
            <a:headEnd/>
            <a:tailEnd/>
          </a:ln>
        </p:spPr>
      </p:pic>
      <p:pic>
        <p:nvPicPr>
          <p:cNvPr id="840708" name="Picture 7"/>
          <p:cNvPicPr>
            <a:picLocks noChangeAspect="1" noChangeArrowheads="1"/>
          </p:cNvPicPr>
          <p:nvPr/>
        </p:nvPicPr>
        <p:blipFill>
          <a:blip r:embed="rId3" cstate="print"/>
          <a:srcRect l="46271" t="32755" r="33182" b="39340"/>
          <a:stretch>
            <a:fillRect/>
          </a:stretch>
        </p:blipFill>
        <p:spPr bwMode="auto">
          <a:xfrm>
            <a:off x="5222875" y="3644900"/>
            <a:ext cx="3381375" cy="2487613"/>
          </a:xfrm>
          <a:prstGeom prst="rect">
            <a:avLst/>
          </a:prstGeom>
          <a:noFill/>
          <a:ln w="9525">
            <a:noFill/>
            <a:miter lim="800000"/>
            <a:headEnd/>
            <a:tailEnd/>
          </a:ln>
        </p:spPr>
      </p:pic>
      <p:sp>
        <p:nvSpPr>
          <p:cNvPr id="840709"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4071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69988"/>
            <a:ext cx="8229600" cy="1071562"/>
          </a:xfrm>
        </p:spPr>
        <p:txBody>
          <a:bodyPr rtlCol="0">
            <a:noAutofit/>
          </a:bodyPr>
          <a:lstStyle/>
          <a:p>
            <a:pPr marL="266400" indent="-266400" eaLnBrk="1" fontAlgn="auto" hangingPunct="1">
              <a:spcAft>
                <a:spcPts val="0"/>
              </a:spcAft>
              <a:defRPr/>
            </a:pPr>
            <a:r>
              <a:rPr lang="ru-RU" sz="1800" dirty="0" smtClean="0"/>
              <a:t>Тепловой насос общего вида</a:t>
            </a:r>
            <a:endParaRPr lang="en-US" sz="1800" dirty="0" smtClean="0"/>
          </a:p>
          <a:p>
            <a:pPr marL="630000" indent="-172800" eaLnBrk="1" fontAlgn="auto" hangingPunct="1">
              <a:spcAft>
                <a:spcPts val="0"/>
              </a:spcAft>
              <a:buFont typeface="Arial" pitchFamily="34" charset="0"/>
              <a:buChar char="•"/>
              <a:defRPr/>
            </a:pPr>
            <a:r>
              <a:rPr lang="ru-RU" sz="1600" dirty="0" smtClean="0">
                <a:solidFill>
                  <a:srgbClr val="0BA4E2"/>
                </a:solidFill>
              </a:rPr>
              <a:t>Двухступенчатый </a:t>
            </a:r>
            <a:r>
              <a:rPr lang="ru-RU" sz="1600" dirty="0" smtClean="0"/>
              <a:t>тепловой насос или тепловой насос с </a:t>
            </a:r>
            <a:r>
              <a:rPr lang="ru-RU" sz="1600" dirty="0" smtClean="0">
                <a:solidFill>
                  <a:srgbClr val="0BA4E2"/>
                </a:solidFill>
              </a:rPr>
              <a:t>парциальным вводом</a:t>
            </a:r>
            <a:endParaRPr lang="en-US" sz="1600" dirty="0" smtClean="0">
              <a:solidFill>
                <a:srgbClr val="0BA4E2"/>
              </a:solidFill>
            </a:endParaRPr>
          </a:p>
          <a:p>
            <a:pPr marL="630000" indent="-172800" eaLnBrk="1" fontAlgn="auto" hangingPunct="1">
              <a:spcAft>
                <a:spcPts val="0"/>
              </a:spcAft>
              <a:buFont typeface="Arial" pitchFamily="34" charset="0"/>
              <a:buChar char="•"/>
              <a:defRPr/>
            </a:pPr>
            <a:r>
              <a:rPr lang="ru-RU" sz="1600" dirty="0" smtClean="0"/>
              <a:t>Работает аналогично обычному тепловому насосу</a:t>
            </a:r>
            <a:endParaRPr lang="en-US" sz="1600" dirty="0"/>
          </a:p>
        </p:txBody>
      </p:sp>
      <p:sp>
        <p:nvSpPr>
          <p:cNvPr id="841730" name="AutoShape 5" descr="mk:@MSITStore:C:\Program%20Files%20(x86)\Common%20Files\ProSim\Help\English\ProSimPlus\ProSimPlus%20Standard%20ENU.chm::/Resources/images/config_pacsimple.png"/>
          <p:cNvSpPr>
            <a:spLocks noChangeAspect="1" noChangeArrowheads="1"/>
          </p:cNvSpPr>
          <p:nvPr/>
        </p:nvSpPr>
        <p:spPr bwMode="auto">
          <a:xfrm>
            <a:off x="155575" y="-242888"/>
            <a:ext cx="304800" cy="304801"/>
          </a:xfrm>
          <a:prstGeom prst="rect">
            <a:avLst/>
          </a:prstGeom>
          <a:noFill/>
          <a:ln w="9525">
            <a:noFill/>
            <a:miter lim="800000"/>
            <a:headEnd/>
            <a:tailEnd/>
          </a:ln>
        </p:spPr>
        <p:txBody>
          <a:bodyPr/>
          <a:lstStyle/>
          <a:p>
            <a:endParaRPr lang="ru-RU">
              <a:latin typeface="Calibri" pitchFamily="34" charset="0"/>
            </a:endParaRPr>
          </a:p>
        </p:txBody>
      </p:sp>
      <p:pic>
        <p:nvPicPr>
          <p:cNvPr id="841731" name="Picture 3"/>
          <p:cNvPicPr>
            <a:picLocks noChangeAspect="1" noChangeArrowheads="1"/>
          </p:cNvPicPr>
          <p:nvPr/>
        </p:nvPicPr>
        <p:blipFill>
          <a:blip r:embed="rId2" cstate="print"/>
          <a:srcRect l="39626" t="24355" r="50223" b="48264"/>
          <a:stretch>
            <a:fillRect/>
          </a:stretch>
        </p:blipFill>
        <p:spPr bwMode="auto">
          <a:xfrm>
            <a:off x="111125" y="1001713"/>
            <a:ext cx="698500" cy="1058862"/>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92113" y="2208213"/>
            <a:ext cx="3371850" cy="3957637"/>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pic>
        <p:nvPicPr>
          <p:cNvPr id="1029" name="Picture 5"/>
          <p:cNvPicPr>
            <a:picLocks noChangeAspect="1" noChangeArrowheads="1"/>
          </p:cNvPicPr>
          <p:nvPr/>
        </p:nvPicPr>
        <p:blipFill>
          <a:blip r:embed="rId4" cstate="print"/>
          <a:srcRect/>
          <a:stretch>
            <a:fillRect/>
          </a:stretch>
        </p:blipFill>
        <p:spPr bwMode="auto">
          <a:xfrm>
            <a:off x="4800600" y="2208213"/>
            <a:ext cx="3371850" cy="3957637"/>
          </a:xfrm>
          <a:prstGeom prst="rect">
            <a:avLst/>
          </a:prstGeom>
          <a:noFill/>
          <a:ln>
            <a:noFill/>
          </a:ln>
          <a:effectLst>
            <a:outerShdw blurRad="50800" dist="38100" dir="2700000" algn="tl" rotWithShape="0">
              <a:prstClr val="black">
                <a:alpha val="40000"/>
              </a:prstClr>
            </a:outerShdw>
          </a:effectLst>
          <a:extLst>
            <a:ext uri="{909E8E84-426E-40DD-AFC4-6F175D3DCCD1}"/>
            <a:ext uri="{91240B29-F687-4F45-9708-019B960494DF}"/>
          </a:extLst>
        </p:spPr>
      </p:pic>
      <p:sp>
        <p:nvSpPr>
          <p:cNvPr id="841734"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endParaRPr lang="en-US" altLang="en-US" sz="3200" b="1">
              <a:solidFill>
                <a:schemeClr val="bg1"/>
              </a:solidFill>
              <a:latin typeface="Trebuchet MS" pitchFamily="34" charset="0"/>
            </a:endParaRPr>
          </a:p>
        </p:txBody>
      </p:sp>
      <p:sp>
        <p:nvSpPr>
          <p:cNvPr id="841735"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753" name="Picture 4"/>
          <p:cNvPicPr>
            <a:picLocks noChangeAspect="1" noChangeArrowheads="1"/>
          </p:cNvPicPr>
          <p:nvPr/>
        </p:nvPicPr>
        <p:blipFill>
          <a:blip r:embed="rId2" cstate="print"/>
          <a:srcRect/>
          <a:stretch>
            <a:fillRect/>
          </a:stretch>
        </p:blipFill>
        <p:spPr bwMode="auto">
          <a:xfrm>
            <a:off x="6516688" y="4041775"/>
            <a:ext cx="2552700" cy="2085975"/>
          </a:xfrm>
          <a:prstGeom prst="rect">
            <a:avLst/>
          </a:prstGeom>
          <a:noFill/>
          <a:ln w="9525">
            <a:noFill/>
            <a:miter lim="800000"/>
            <a:headEnd/>
            <a:tailEnd/>
          </a:ln>
        </p:spPr>
      </p:pic>
      <p:sp>
        <p:nvSpPr>
          <p:cNvPr id="842754"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p>
        </p:txBody>
      </p:sp>
      <p:sp>
        <p:nvSpPr>
          <p:cNvPr id="6" name="Espace réservé du contenu 2"/>
          <p:cNvSpPr>
            <a:spLocks noGrp="1"/>
          </p:cNvSpPr>
          <p:nvPr>
            <p:ph idx="1"/>
          </p:nvPr>
        </p:nvSpPr>
        <p:spPr>
          <a:xfrm>
            <a:off x="457200" y="1169988"/>
            <a:ext cx="8229600" cy="1071562"/>
          </a:xfrm>
        </p:spPr>
        <p:txBody>
          <a:bodyPr rtlCol="0">
            <a:noAutofit/>
          </a:bodyPr>
          <a:lstStyle/>
          <a:p>
            <a:pPr marL="266400" indent="-266400" eaLnBrk="1" fontAlgn="auto" hangingPunct="1">
              <a:spcAft>
                <a:spcPts val="0"/>
              </a:spcAft>
              <a:defRPr/>
            </a:pPr>
            <a:r>
              <a:rPr lang="ru-RU" sz="1800" dirty="0" smtClean="0"/>
              <a:t>Реактор горения</a:t>
            </a:r>
            <a:endParaRPr lang="en-US" sz="1800" dirty="0" smtClean="0"/>
          </a:p>
          <a:p>
            <a:pPr marL="630000" indent="-172800" eaLnBrk="1" fontAlgn="auto" hangingPunct="1">
              <a:spcAft>
                <a:spcPts val="0"/>
              </a:spcAft>
              <a:buFont typeface="Arial" pitchFamily="34" charset="0"/>
              <a:buChar char="•"/>
              <a:defRPr/>
            </a:pPr>
            <a:r>
              <a:rPr lang="ru-RU" sz="1600" i="1" u="sng" dirty="0" smtClean="0"/>
              <a:t>Цели</a:t>
            </a:r>
            <a:r>
              <a:rPr lang="en-US" sz="1600" dirty="0" smtClean="0"/>
              <a:t>: </a:t>
            </a:r>
            <a:r>
              <a:rPr lang="ru-RU" sz="1600" dirty="0" smtClean="0"/>
              <a:t>Симуляция </a:t>
            </a:r>
            <a:r>
              <a:rPr lang="ru-RU" sz="1600" dirty="0" smtClean="0">
                <a:solidFill>
                  <a:srgbClr val="0BA4E2"/>
                </a:solidFill>
              </a:rPr>
              <a:t>реакций горения топлив различного агрегатного состояния </a:t>
            </a:r>
            <a:r>
              <a:rPr lang="en-US" sz="1600" dirty="0" smtClean="0">
                <a:solidFill>
                  <a:srgbClr val="0BA4E2"/>
                </a:solidFill>
              </a:rPr>
              <a:t>(</a:t>
            </a:r>
            <a:r>
              <a:rPr lang="ru-RU" sz="1600" dirty="0" smtClean="0">
                <a:solidFill>
                  <a:srgbClr val="0BA4E2"/>
                </a:solidFill>
              </a:rPr>
              <a:t>твердое/жидкость/газ</a:t>
            </a:r>
            <a:r>
              <a:rPr lang="en-US" sz="1600" dirty="0" smtClean="0">
                <a:solidFill>
                  <a:srgbClr val="0BA4E2"/>
                </a:solidFill>
              </a:rPr>
              <a:t>)</a:t>
            </a:r>
            <a:r>
              <a:rPr lang="en-US" sz="1600" dirty="0" smtClean="0"/>
              <a:t>.</a:t>
            </a:r>
          </a:p>
          <a:p>
            <a:pPr marL="630000" indent="-172800" eaLnBrk="1" fontAlgn="auto" hangingPunct="1">
              <a:spcAft>
                <a:spcPts val="0"/>
              </a:spcAft>
              <a:buFontTx/>
              <a:buNone/>
              <a:defRPr/>
            </a:pPr>
            <a:endParaRPr lang="en-US" sz="1600" dirty="0" smtClean="0"/>
          </a:p>
          <a:p>
            <a:pPr marL="630000" indent="-172800" eaLnBrk="1" fontAlgn="auto" hangingPunct="1">
              <a:spcAft>
                <a:spcPts val="0"/>
              </a:spcAft>
              <a:buFont typeface="Arial" pitchFamily="34" charset="0"/>
              <a:buChar char="•"/>
              <a:defRPr/>
            </a:pPr>
            <a:r>
              <a:rPr lang="ru-RU" sz="1600" i="1" u="sng" dirty="0"/>
              <a:t>Главное назначение</a:t>
            </a:r>
            <a:endParaRPr lang="en-US" sz="1600" i="1" u="sng" dirty="0"/>
          </a:p>
          <a:p>
            <a:pPr marL="1198800" eaLnBrk="1" fontAlgn="auto" hangingPunct="1">
              <a:spcAft>
                <a:spcPts val="0"/>
              </a:spcAft>
              <a:buFont typeface="Wingdings" pitchFamily="2" charset="2"/>
              <a:buChar char="ü"/>
              <a:defRPr/>
            </a:pPr>
            <a:r>
              <a:rPr lang="ru-RU" sz="1600" dirty="0" smtClean="0">
                <a:solidFill>
                  <a:srgbClr val="0BA4E2"/>
                </a:solidFill>
              </a:rPr>
              <a:t>Легкое и быстрое </a:t>
            </a:r>
            <a:r>
              <a:rPr lang="ru-RU" sz="1600" dirty="0" smtClean="0"/>
              <a:t>моделирование </a:t>
            </a:r>
            <a:r>
              <a:rPr lang="ru-RU" sz="1600" dirty="0" smtClean="0">
                <a:solidFill>
                  <a:srgbClr val="0BA4E2"/>
                </a:solidFill>
              </a:rPr>
              <a:t>реакций горения</a:t>
            </a:r>
            <a:endParaRPr lang="en-US" sz="1600" dirty="0" smtClean="0">
              <a:solidFill>
                <a:srgbClr val="0BA4E2"/>
              </a:solidFill>
            </a:endParaRPr>
          </a:p>
          <a:p>
            <a:pPr marL="1198800" eaLnBrk="1" fontAlgn="auto" hangingPunct="1">
              <a:spcAft>
                <a:spcPts val="0"/>
              </a:spcAft>
              <a:buFont typeface="Wingdings" pitchFamily="2" charset="2"/>
              <a:buChar char="ü"/>
              <a:defRPr/>
            </a:pPr>
            <a:r>
              <a:rPr lang="ru-RU" sz="1600" dirty="0" smtClean="0"/>
              <a:t>Использование </a:t>
            </a:r>
            <a:r>
              <a:rPr lang="ru-RU" sz="1600" dirty="0" smtClean="0">
                <a:solidFill>
                  <a:srgbClr val="0BA4E2"/>
                </a:solidFill>
              </a:rPr>
              <a:t>твердого/жидкого топлива</a:t>
            </a:r>
            <a:endParaRPr lang="en-US" sz="1600" dirty="0" smtClean="0">
              <a:solidFill>
                <a:srgbClr val="0BA4E2"/>
              </a:solidFill>
            </a:endParaRPr>
          </a:p>
          <a:p>
            <a:pPr marL="1198800" eaLnBrk="1" fontAlgn="auto" hangingPunct="1">
              <a:spcAft>
                <a:spcPts val="0"/>
              </a:spcAft>
              <a:buFont typeface="Wingdings" pitchFamily="2" charset="2"/>
              <a:buChar char="ü"/>
              <a:defRPr/>
            </a:pPr>
            <a:r>
              <a:rPr lang="ru-RU" sz="1600" dirty="0" smtClean="0"/>
              <a:t>Оценка </a:t>
            </a:r>
            <a:r>
              <a:rPr lang="ru-RU" sz="1600" dirty="0" smtClean="0">
                <a:solidFill>
                  <a:srgbClr val="0BA4E2"/>
                </a:solidFill>
              </a:rPr>
              <a:t>низшей и высшей теплоты сгорания </a:t>
            </a:r>
            <a:r>
              <a:rPr lang="ru-RU" sz="1600" dirty="0" smtClean="0"/>
              <a:t>топлива</a:t>
            </a:r>
            <a:endParaRPr lang="en-US" sz="1600" dirty="0" smtClean="0"/>
          </a:p>
          <a:p>
            <a:pPr marL="1198800" eaLnBrk="1" fontAlgn="auto" hangingPunct="1">
              <a:spcAft>
                <a:spcPts val="0"/>
              </a:spcAft>
              <a:buFont typeface="Wingdings" pitchFamily="2" charset="2"/>
              <a:buChar char="ü"/>
              <a:defRPr/>
            </a:pPr>
            <a:r>
              <a:rPr lang="ru-RU" sz="1600" dirty="0" smtClean="0"/>
              <a:t>Автоматический учет образования оксидов </a:t>
            </a:r>
            <a:r>
              <a:rPr lang="en-US" sz="1600" dirty="0" err="1" smtClean="0">
                <a:solidFill>
                  <a:srgbClr val="0BA4E2"/>
                </a:solidFill>
              </a:rPr>
              <a:t>NOx</a:t>
            </a:r>
            <a:r>
              <a:rPr lang="en-US" sz="1600" dirty="0" smtClean="0">
                <a:solidFill>
                  <a:srgbClr val="0BA4E2"/>
                </a:solidFill>
              </a:rPr>
              <a:t> </a:t>
            </a:r>
            <a:r>
              <a:rPr lang="ru-RU" sz="1600" dirty="0" smtClean="0">
                <a:solidFill>
                  <a:srgbClr val="0BA4E2"/>
                </a:solidFill>
              </a:rPr>
              <a:t>и </a:t>
            </a:r>
            <a:r>
              <a:rPr lang="en-US" sz="1600" dirty="0" smtClean="0">
                <a:solidFill>
                  <a:srgbClr val="0BA4E2"/>
                </a:solidFill>
              </a:rPr>
              <a:t>CO</a:t>
            </a:r>
          </a:p>
          <a:p>
            <a:pPr marL="1198800" eaLnBrk="1" fontAlgn="auto" hangingPunct="1">
              <a:spcAft>
                <a:spcPts val="0"/>
              </a:spcAft>
              <a:buFont typeface="Wingdings" pitchFamily="2" charset="2"/>
              <a:buChar char="ü"/>
              <a:defRPr/>
            </a:pPr>
            <a:r>
              <a:rPr lang="ru-RU" sz="1600" dirty="0" smtClean="0"/>
              <a:t>Расчет </a:t>
            </a:r>
            <a:r>
              <a:rPr lang="ru-RU" sz="1600" dirty="0" smtClean="0">
                <a:solidFill>
                  <a:srgbClr val="0BA4E2"/>
                </a:solidFill>
              </a:rPr>
              <a:t>выбросов газа</a:t>
            </a:r>
            <a:endParaRPr lang="en-US" sz="1600" dirty="0" smtClean="0">
              <a:solidFill>
                <a:srgbClr val="0BA4E2"/>
              </a:solidFill>
            </a:endParaRPr>
          </a:p>
          <a:p>
            <a:pPr marL="1198800" eaLnBrk="1" fontAlgn="auto" hangingPunct="1">
              <a:spcAft>
                <a:spcPts val="0"/>
              </a:spcAft>
              <a:buFont typeface="Wingdings" pitchFamily="2" charset="2"/>
              <a:buChar char="ü"/>
              <a:defRPr/>
            </a:pPr>
            <a:r>
              <a:rPr lang="ru-RU" sz="1600" dirty="0" smtClean="0"/>
              <a:t>Симуляция</a:t>
            </a:r>
            <a:r>
              <a:rPr lang="en-US" sz="1600" dirty="0" smtClean="0"/>
              <a:t> </a:t>
            </a:r>
            <a:r>
              <a:rPr lang="ru-RU" sz="1600" dirty="0" smtClean="0">
                <a:solidFill>
                  <a:srgbClr val="0BA4E2"/>
                </a:solidFill>
              </a:rPr>
              <a:t>газового факела </a:t>
            </a:r>
            <a:r>
              <a:rPr lang="ru-RU" sz="1600" dirty="0" smtClean="0"/>
              <a:t>или</a:t>
            </a:r>
            <a:r>
              <a:rPr lang="en-US" sz="1600" dirty="0" smtClean="0"/>
              <a:t> </a:t>
            </a:r>
            <a:r>
              <a:rPr lang="ru-RU" sz="1600" dirty="0" smtClean="0">
                <a:solidFill>
                  <a:srgbClr val="0BA4E2"/>
                </a:solidFill>
              </a:rPr>
              <a:t>мусоросжигательной установки</a:t>
            </a:r>
            <a:r>
              <a:rPr lang="en-US" sz="1600" dirty="0" smtClean="0">
                <a:solidFill>
                  <a:srgbClr val="0BA4E2"/>
                </a:solidFill>
              </a:rPr>
              <a:t> </a:t>
            </a:r>
            <a:endParaRPr lang="en-US" sz="1600" dirty="0">
              <a:solidFill>
                <a:srgbClr val="0BA4E2"/>
              </a:solidFill>
            </a:endParaRPr>
          </a:p>
        </p:txBody>
      </p:sp>
      <p:pic>
        <p:nvPicPr>
          <p:cNvPr id="842756" name="Picture 1" descr="C:\Users\quentin duval.PROSIM2003\Documents\Module TAC et COMB\Module COMB\IHM Word\Icone\COMB.emf"/>
          <p:cNvPicPr>
            <a:picLocks noChangeAspect="1" noChangeArrowheads="1"/>
          </p:cNvPicPr>
          <p:nvPr/>
        </p:nvPicPr>
        <p:blipFill>
          <a:blip r:embed="rId3" cstate="print"/>
          <a:srcRect/>
          <a:stretch>
            <a:fillRect/>
          </a:stretch>
        </p:blipFill>
        <p:spPr bwMode="auto">
          <a:xfrm>
            <a:off x="358775" y="1089025"/>
            <a:ext cx="433388" cy="433388"/>
          </a:xfrm>
          <a:prstGeom prst="rect">
            <a:avLst/>
          </a:prstGeom>
          <a:noFill/>
          <a:ln w="9525">
            <a:noFill/>
            <a:miter lim="800000"/>
            <a:headEnd/>
            <a:tailEnd/>
          </a:ln>
        </p:spPr>
      </p:pic>
      <p:sp>
        <p:nvSpPr>
          <p:cNvPr id="842757"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p>
        </p:txBody>
      </p:sp>
      <p:sp>
        <p:nvSpPr>
          <p:cNvPr id="843778" name="Espace réservé du contenu 2"/>
          <p:cNvSpPr>
            <a:spLocks noGrp="1"/>
          </p:cNvSpPr>
          <p:nvPr>
            <p:ph idx="1"/>
          </p:nvPr>
        </p:nvSpPr>
        <p:spPr>
          <a:xfrm>
            <a:off x="251520" y="1772816"/>
            <a:ext cx="8229600" cy="4068452"/>
          </a:xfrm>
        </p:spPr>
        <p:txBody>
          <a:bodyPr>
            <a:normAutofit/>
          </a:bodyPr>
          <a:lstStyle/>
          <a:p>
            <a:pPr marL="265113" indent="-265113" eaLnBrk="1" hangingPunct="1"/>
            <a:r>
              <a:rPr lang="en-US" sz="1800" dirty="0" smtClean="0">
                <a:cs typeface="Arial" charset="0"/>
              </a:rPr>
              <a:t>         </a:t>
            </a:r>
            <a:r>
              <a:rPr lang="ru-RU" sz="1800" dirty="0" smtClean="0">
                <a:cs typeface="Arial" charset="0"/>
              </a:rPr>
              <a:t>Топливная турбина</a:t>
            </a:r>
            <a:endParaRPr lang="en-US" sz="1800" dirty="0" smtClean="0">
              <a:cs typeface="Arial" charset="0"/>
            </a:endParaRPr>
          </a:p>
          <a:p>
            <a:pPr marL="265113" indent="-265113" eaLnBrk="1" hangingPunct="1">
              <a:buFontTx/>
              <a:buNone/>
            </a:pPr>
            <a:endParaRPr lang="en-US" sz="1800" dirty="0" smtClean="0">
              <a:cs typeface="Arial" charset="0"/>
            </a:endParaRPr>
          </a:p>
          <a:p>
            <a:pPr marL="265113" indent="-265113" eaLnBrk="1" hangingPunct="1">
              <a:buFontTx/>
              <a:buChar char="•"/>
            </a:pPr>
            <a:r>
              <a:rPr lang="ru-RU" sz="1600" i="1" u="sng" dirty="0" smtClean="0">
                <a:cs typeface="Arial" charset="0"/>
              </a:rPr>
              <a:t>Цели</a:t>
            </a:r>
            <a:r>
              <a:rPr lang="en-US" sz="1600" dirty="0" smtClean="0">
                <a:cs typeface="Arial" charset="0"/>
              </a:rPr>
              <a:t>: </a:t>
            </a:r>
            <a:r>
              <a:rPr lang="ru-RU" sz="1600" dirty="0" smtClean="0">
                <a:cs typeface="Arial" charset="0"/>
              </a:rPr>
              <a:t>Симуляция</a:t>
            </a:r>
            <a:r>
              <a:rPr lang="en-US" sz="1600" dirty="0" smtClean="0">
                <a:cs typeface="Arial" charset="0"/>
              </a:rPr>
              <a:t> </a:t>
            </a:r>
            <a:r>
              <a:rPr lang="ru-RU" sz="1600" dirty="0" smtClean="0">
                <a:solidFill>
                  <a:srgbClr val="0BA4E2"/>
                </a:solidFill>
                <a:cs typeface="Arial" charset="0"/>
              </a:rPr>
              <a:t>последовательности стадий</a:t>
            </a:r>
            <a:r>
              <a:rPr lang="en-US" sz="1600" dirty="0" smtClean="0">
                <a:solidFill>
                  <a:srgbClr val="0BA4E2"/>
                </a:solidFill>
                <a:cs typeface="Arial" charset="0"/>
              </a:rPr>
              <a:t> </a:t>
            </a:r>
            <a:r>
              <a:rPr lang="ru-RU" sz="1600" dirty="0" smtClean="0">
                <a:solidFill>
                  <a:srgbClr val="0BA4E2"/>
                </a:solidFill>
                <a:cs typeface="Arial" charset="0"/>
              </a:rPr>
              <a:t>Сжатия</a:t>
            </a:r>
            <a:r>
              <a:rPr lang="en-US" sz="1600" dirty="0" smtClean="0">
                <a:solidFill>
                  <a:srgbClr val="0BA4E2"/>
                </a:solidFill>
                <a:cs typeface="Arial" charset="0"/>
              </a:rPr>
              <a:t>/</a:t>
            </a:r>
            <a:r>
              <a:rPr lang="ru-RU" sz="1600" dirty="0" smtClean="0">
                <a:solidFill>
                  <a:srgbClr val="0BA4E2"/>
                </a:solidFill>
                <a:cs typeface="Arial" charset="0"/>
              </a:rPr>
              <a:t>Сжигания/Расширения</a:t>
            </a:r>
            <a:r>
              <a:rPr lang="en-US" sz="1600" dirty="0" smtClean="0">
                <a:cs typeface="Arial" charset="0"/>
              </a:rPr>
              <a:t>. </a:t>
            </a:r>
            <a:r>
              <a:rPr lang="ru-RU" sz="1600" dirty="0" smtClean="0">
                <a:cs typeface="Arial" charset="0"/>
              </a:rPr>
              <a:t>Главное назначение – расчет </a:t>
            </a:r>
            <a:r>
              <a:rPr lang="ru-RU" sz="1600" dirty="0" smtClean="0">
                <a:solidFill>
                  <a:srgbClr val="0BA4E2"/>
                </a:solidFill>
                <a:cs typeface="Arial" charset="0"/>
              </a:rPr>
              <a:t>производства электричества</a:t>
            </a:r>
            <a:r>
              <a:rPr lang="en-US" sz="1600" dirty="0" smtClean="0">
                <a:cs typeface="Arial" charset="0"/>
              </a:rPr>
              <a:t> </a:t>
            </a:r>
            <a:r>
              <a:rPr lang="ru-RU" sz="1600" dirty="0" smtClean="0">
                <a:cs typeface="Arial" charset="0"/>
              </a:rPr>
              <a:t>турбиной</a:t>
            </a:r>
            <a:r>
              <a:rPr lang="en-US" sz="1600" dirty="0" smtClean="0">
                <a:cs typeface="Arial" charset="0"/>
              </a:rPr>
              <a:t>. </a:t>
            </a:r>
          </a:p>
          <a:p>
            <a:pPr marL="265113" indent="-265113" eaLnBrk="1" hangingPunct="1">
              <a:buFontTx/>
              <a:buNone/>
            </a:pPr>
            <a:r>
              <a:rPr lang="en-US" sz="1600" dirty="0" smtClean="0">
                <a:cs typeface="Arial" charset="0"/>
              </a:rPr>
              <a:t>	</a:t>
            </a:r>
            <a:r>
              <a:rPr lang="ru-RU" sz="1600" dirty="0" smtClean="0">
                <a:cs typeface="Arial" charset="0"/>
              </a:rPr>
              <a:t>Особенностью топливной турбины является то, что</a:t>
            </a:r>
            <a:r>
              <a:rPr lang="en-US" sz="1600" dirty="0" smtClean="0">
                <a:cs typeface="Arial" charset="0"/>
              </a:rPr>
              <a:t> </a:t>
            </a:r>
            <a:r>
              <a:rPr lang="ru-RU" sz="1600" dirty="0" smtClean="0">
                <a:solidFill>
                  <a:srgbClr val="0BA4E2"/>
                </a:solidFill>
                <a:cs typeface="Arial" charset="0"/>
              </a:rPr>
              <a:t>компрессор и турбина</a:t>
            </a:r>
            <a:r>
              <a:rPr lang="en-US" sz="1600" dirty="0" smtClean="0">
                <a:cs typeface="Arial" charset="0"/>
              </a:rPr>
              <a:t> </a:t>
            </a:r>
            <a:r>
              <a:rPr lang="ru-RU" sz="1600" dirty="0" smtClean="0">
                <a:cs typeface="Arial" charset="0"/>
              </a:rPr>
              <a:t>имеют </a:t>
            </a:r>
            <a:r>
              <a:rPr lang="ru-RU" sz="1600" dirty="0" smtClean="0">
                <a:solidFill>
                  <a:srgbClr val="0BA4E2"/>
                </a:solidFill>
                <a:cs typeface="Arial" charset="0"/>
              </a:rPr>
              <a:t>общий вал,</a:t>
            </a:r>
            <a:r>
              <a:rPr lang="en-US" sz="1600" dirty="0" smtClean="0">
                <a:solidFill>
                  <a:srgbClr val="0BA4E2"/>
                </a:solidFill>
                <a:cs typeface="Arial" charset="0"/>
              </a:rPr>
              <a:t> </a:t>
            </a:r>
            <a:r>
              <a:rPr lang="ru-RU" sz="1600" dirty="0" smtClean="0">
                <a:cs typeface="Arial" charset="0"/>
              </a:rPr>
              <a:t>поэтому генератор тока тоже общий</a:t>
            </a:r>
            <a:r>
              <a:rPr lang="en-US" sz="1600" dirty="0" smtClean="0">
                <a:cs typeface="Arial" charset="0"/>
              </a:rPr>
              <a:t>.</a:t>
            </a:r>
          </a:p>
          <a:p>
            <a:pPr marL="265113" indent="-265113" eaLnBrk="1" hangingPunct="1">
              <a:buFontTx/>
              <a:buNone/>
            </a:pPr>
            <a:endParaRPr lang="en-US" sz="1600" dirty="0" smtClean="0">
              <a:cs typeface="Arial" charset="0"/>
            </a:endParaRPr>
          </a:p>
          <a:p>
            <a:pPr marL="265113" indent="-265113" eaLnBrk="1" hangingPunct="1">
              <a:buFontTx/>
              <a:buChar char="•"/>
            </a:pPr>
            <a:r>
              <a:rPr lang="ru-RU" sz="1600" i="1" u="sng" dirty="0" smtClean="0">
                <a:cs typeface="Arial" charset="0"/>
              </a:rPr>
              <a:t>Включает следующее оборудование</a:t>
            </a:r>
            <a:r>
              <a:rPr lang="en-US" sz="1600" i="1" u="sng" dirty="0" smtClean="0">
                <a:cs typeface="Arial" charset="0"/>
              </a:rPr>
              <a:t>:</a:t>
            </a:r>
          </a:p>
          <a:p>
            <a:pPr marL="265113" indent="-265113" eaLnBrk="1" hangingPunct="1">
              <a:buFont typeface="Wingdings" pitchFamily="2" charset="2"/>
              <a:buChar char="ü"/>
            </a:pPr>
            <a:r>
              <a:rPr lang="ru-RU" sz="1600" dirty="0" smtClean="0">
                <a:cs typeface="Arial" charset="0"/>
              </a:rPr>
              <a:t>Компрессор</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Реактор горения</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Турбина</a:t>
            </a:r>
            <a:endParaRPr lang="en-US" sz="1600" dirty="0" smtClean="0">
              <a:cs typeface="Arial" charset="0"/>
            </a:endParaRPr>
          </a:p>
          <a:p>
            <a:pPr marL="265113" indent="-265113" eaLnBrk="1" hangingPunct="1">
              <a:buFontTx/>
              <a:buNone/>
            </a:pPr>
            <a:endParaRPr lang="en-US" sz="1600" dirty="0" smtClean="0">
              <a:cs typeface="Arial" charset="0"/>
            </a:endParaRPr>
          </a:p>
          <a:p>
            <a:pPr marL="265113" indent="-265113" eaLnBrk="1" hangingPunct="1">
              <a:buFontTx/>
              <a:buNone/>
            </a:pPr>
            <a:r>
              <a:rPr lang="fr-FR" sz="1600" dirty="0" smtClean="0">
                <a:cs typeface="Arial" charset="0"/>
              </a:rPr>
              <a:t> </a:t>
            </a:r>
          </a:p>
          <a:p>
            <a:pPr marL="265113" indent="-265113" eaLnBrk="1" hangingPunct="1">
              <a:buFontTx/>
              <a:buChar char="•"/>
            </a:pPr>
            <a:endParaRPr lang="en-US" sz="1600" dirty="0" smtClean="0">
              <a:cs typeface="Arial" charset="0"/>
            </a:endParaRPr>
          </a:p>
        </p:txBody>
      </p:sp>
      <p:pic>
        <p:nvPicPr>
          <p:cNvPr id="843779" name="Picture 1"/>
          <p:cNvPicPr>
            <a:picLocks noChangeAspect="1" noChangeArrowheads="1"/>
          </p:cNvPicPr>
          <p:nvPr/>
        </p:nvPicPr>
        <p:blipFill>
          <a:blip r:embed="rId2" cstate="print"/>
          <a:srcRect/>
          <a:stretch>
            <a:fillRect/>
          </a:stretch>
        </p:blipFill>
        <p:spPr bwMode="auto">
          <a:xfrm>
            <a:off x="107950" y="1020763"/>
            <a:ext cx="1204913" cy="571500"/>
          </a:xfrm>
          <a:prstGeom prst="rect">
            <a:avLst/>
          </a:prstGeom>
          <a:noFill/>
          <a:ln w="9525">
            <a:noFill/>
            <a:miter lim="800000"/>
            <a:headEnd/>
            <a:tailEnd/>
          </a:ln>
        </p:spPr>
      </p:pic>
      <p:pic>
        <p:nvPicPr>
          <p:cNvPr id="843780" name="Picture 2"/>
          <p:cNvPicPr>
            <a:picLocks noChangeAspect="1" noChangeArrowheads="1"/>
          </p:cNvPicPr>
          <p:nvPr/>
        </p:nvPicPr>
        <p:blipFill>
          <a:blip r:embed="rId3" cstate="print"/>
          <a:srcRect/>
          <a:stretch>
            <a:fillRect/>
          </a:stretch>
        </p:blipFill>
        <p:spPr bwMode="auto">
          <a:xfrm>
            <a:off x="4640263" y="3778250"/>
            <a:ext cx="4000500" cy="2243138"/>
          </a:xfrm>
          <a:prstGeom prst="rect">
            <a:avLst/>
          </a:prstGeom>
          <a:noFill/>
          <a:ln w="9525">
            <a:noFill/>
            <a:miter lim="800000"/>
            <a:headEnd/>
            <a:tailEnd/>
          </a:ln>
        </p:spPr>
      </p:pic>
      <p:sp>
        <p:nvSpPr>
          <p:cNvPr id="84378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1" name="Picture 3"/>
          <p:cNvPicPr>
            <a:picLocks noChangeAspect="1" noChangeArrowheads="1"/>
          </p:cNvPicPr>
          <p:nvPr/>
        </p:nvPicPr>
        <p:blipFill>
          <a:blip r:embed="rId2" cstate="print"/>
          <a:srcRect/>
          <a:stretch>
            <a:fillRect/>
          </a:stretch>
        </p:blipFill>
        <p:spPr bwMode="auto">
          <a:xfrm>
            <a:off x="4932363" y="3176588"/>
            <a:ext cx="3857625" cy="2197100"/>
          </a:xfrm>
          <a:prstGeom prst="rect">
            <a:avLst/>
          </a:prstGeom>
          <a:noFill/>
          <a:ln w="9525">
            <a:noFill/>
            <a:miter lim="800000"/>
            <a:headEnd/>
            <a:tailEnd/>
          </a:ln>
        </p:spPr>
      </p:pic>
      <p:sp>
        <p:nvSpPr>
          <p:cNvPr id="844802"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p>
        </p:txBody>
      </p:sp>
      <p:sp>
        <p:nvSpPr>
          <p:cNvPr id="844803" name="Espace réservé du contenu 2"/>
          <p:cNvSpPr>
            <a:spLocks noGrp="1"/>
          </p:cNvSpPr>
          <p:nvPr>
            <p:ph idx="1"/>
          </p:nvPr>
        </p:nvSpPr>
        <p:spPr>
          <a:xfrm>
            <a:off x="468313" y="1160462"/>
            <a:ext cx="8229600" cy="5148858"/>
          </a:xfrm>
        </p:spPr>
        <p:txBody>
          <a:bodyPr>
            <a:normAutofit fontScale="92500" lnSpcReduction="10000"/>
          </a:bodyPr>
          <a:lstStyle/>
          <a:p>
            <a:pPr marL="265113" indent="-265113" eaLnBrk="1" hangingPunct="1"/>
            <a:r>
              <a:rPr lang="en-US" sz="1800" dirty="0" smtClean="0">
                <a:cs typeface="Arial" charset="0"/>
              </a:rPr>
              <a:t>   </a:t>
            </a:r>
            <a:r>
              <a:rPr lang="ru-RU" sz="1800" dirty="0" smtClean="0">
                <a:cs typeface="Arial" charset="0"/>
              </a:rPr>
              <a:t>Органический цикл </a:t>
            </a:r>
            <a:r>
              <a:rPr lang="ru-RU" sz="1800" dirty="0" err="1" smtClean="0">
                <a:cs typeface="Arial" charset="0"/>
              </a:rPr>
              <a:t>Ренкина</a:t>
            </a:r>
            <a:endParaRPr lang="en-US" sz="1800" dirty="0" smtClean="0">
              <a:cs typeface="Arial" charset="0"/>
            </a:endParaRPr>
          </a:p>
          <a:p>
            <a:pPr marL="265113" indent="-265113" eaLnBrk="1" hangingPunct="1">
              <a:buFontTx/>
              <a:buNone/>
            </a:pPr>
            <a:endParaRPr lang="en-US" sz="1600" dirty="0" smtClean="0">
              <a:cs typeface="Arial" charset="0"/>
            </a:endParaRPr>
          </a:p>
          <a:p>
            <a:pPr marL="265113" indent="-265113" eaLnBrk="1" hangingPunct="1">
              <a:buFontTx/>
              <a:buChar char="•"/>
            </a:pPr>
            <a:r>
              <a:rPr lang="ru-RU" sz="1600" i="1" u="sng" dirty="0" smtClean="0">
                <a:cs typeface="Arial" charset="0"/>
              </a:rPr>
              <a:t>Цели</a:t>
            </a:r>
            <a:r>
              <a:rPr lang="en-US" sz="1600" dirty="0" smtClean="0">
                <a:cs typeface="Arial" charset="0"/>
              </a:rPr>
              <a:t>: </a:t>
            </a:r>
            <a:r>
              <a:rPr lang="ru-RU" sz="1600" dirty="0" smtClean="0">
                <a:cs typeface="Arial" charset="0"/>
              </a:rPr>
              <a:t>Симуляция термодинамического цикла, заключающегося в </a:t>
            </a:r>
            <a:r>
              <a:rPr lang="ru-RU" sz="1600" dirty="0" err="1" smtClean="0">
                <a:cs typeface="Arial" charset="0"/>
              </a:rPr>
              <a:t>в</a:t>
            </a:r>
            <a:r>
              <a:rPr lang="ru-RU" sz="1600" dirty="0" smtClean="0">
                <a:cs typeface="Arial" charset="0"/>
              </a:rPr>
              <a:t> переносе тепла от испарителя к конденсатору</a:t>
            </a:r>
            <a:r>
              <a:rPr lang="en-US" sz="1600" dirty="0" smtClean="0">
                <a:cs typeface="Arial" charset="0"/>
              </a:rPr>
              <a:t>. </a:t>
            </a:r>
            <a:r>
              <a:rPr lang="ru-RU" sz="1600" dirty="0" smtClean="0">
                <a:cs typeface="Arial" charset="0"/>
              </a:rPr>
              <a:t>Главное назначение – расчет </a:t>
            </a:r>
            <a:r>
              <a:rPr lang="ru-RU" sz="1600" dirty="0" smtClean="0">
                <a:solidFill>
                  <a:srgbClr val="0BA4E2"/>
                </a:solidFill>
                <a:cs typeface="Arial" charset="0"/>
              </a:rPr>
              <a:t>производства электричества</a:t>
            </a:r>
            <a:r>
              <a:rPr lang="en-US" sz="1600" dirty="0" smtClean="0">
                <a:cs typeface="Arial" charset="0"/>
              </a:rPr>
              <a:t> </a:t>
            </a:r>
            <a:r>
              <a:rPr lang="ru-RU" sz="1600" dirty="0" smtClean="0">
                <a:cs typeface="Arial" charset="0"/>
              </a:rPr>
              <a:t>турбиной</a:t>
            </a:r>
            <a:r>
              <a:rPr lang="en-US" sz="1600" dirty="0" smtClean="0">
                <a:cs typeface="Arial" charset="0"/>
              </a:rPr>
              <a:t>. </a:t>
            </a:r>
          </a:p>
          <a:p>
            <a:pPr marL="265113" indent="-265113" eaLnBrk="1" hangingPunct="1">
              <a:buFontTx/>
              <a:buNone/>
            </a:pPr>
            <a:r>
              <a:rPr lang="en-US" sz="1600" dirty="0" smtClean="0">
                <a:cs typeface="Arial" charset="0"/>
              </a:rPr>
              <a:t>	</a:t>
            </a:r>
            <a:r>
              <a:rPr lang="ru-RU" sz="1600" dirty="0" smtClean="0">
                <a:cs typeface="Arial" charset="0"/>
              </a:rPr>
              <a:t>Использование органической</a:t>
            </a:r>
            <a:r>
              <a:rPr lang="en-US" sz="1600" dirty="0" smtClean="0">
                <a:cs typeface="Arial" charset="0"/>
              </a:rPr>
              <a:t> </a:t>
            </a:r>
            <a:r>
              <a:rPr lang="ru-RU" sz="1600" dirty="0" smtClean="0">
                <a:cs typeface="Arial" charset="0"/>
              </a:rPr>
              <a:t>рабочей жидкости дает такие важные преимущества как </a:t>
            </a:r>
            <a:r>
              <a:rPr lang="ru-RU" sz="1600" dirty="0" smtClean="0">
                <a:solidFill>
                  <a:srgbClr val="0BA4E2"/>
                </a:solidFill>
                <a:cs typeface="Arial" charset="0"/>
              </a:rPr>
              <a:t>повышение эффективности расширителя</a:t>
            </a:r>
            <a:r>
              <a:rPr lang="en-US" sz="1600" dirty="0" smtClean="0">
                <a:solidFill>
                  <a:srgbClr val="0BA4E2"/>
                </a:solidFill>
                <a:cs typeface="Arial" charset="0"/>
              </a:rPr>
              <a:t> </a:t>
            </a:r>
            <a:r>
              <a:rPr lang="ru-RU" sz="1600" dirty="0" smtClean="0">
                <a:cs typeface="Arial" charset="0"/>
              </a:rPr>
              <a:t>и возможность использовать теплоносители при </a:t>
            </a:r>
            <a:r>
              <a:rPr lang="ru-RU" sz="1600" dirty="0" smtClean="0">
                <a:solidFill>
                  <a:srgbClr val="0BA4E2"/>
                </a:solidFill>
                <a:cs typeface="Arial" charset="0"/>
              </a:rPr>
              <a:t>средних и низких температурах</a:t>
            </a:r>
            <a:r>
              <a:rPr lang="en-US" sz="1600" dirty="0" smtClean="0">
                <a:cs typeface="Arial" charset="0"/>
              </a:rPr>
              <a:t>.</a:t>
            </a:r>
          </a:p>
          <a:p>
            <a:pPr marL="265113" indent="-265113" eaLnBrk="1" hangingPunct="1">
              <a:buFontTx/>
              <a:buNone/>
            </a:pPr>
            <a:endParaRPr lang="en-US" sz="1600" dirty="0" smtClean="0">
              <a:cs typeface="Arial" charset="0"/>
            </a:endParaRPr>
          </a:p>
          <a:p>
            <a:pPr marL="265113" indent="-265113" eaLnBrk="1" hangingPunct="1">
              <a:buFontTx/>
              <a:buChar char="•"/>
            </a:pPr>
            <a:r>
              <a:rPr lang="ru-RU" sz="1600" dirty="0" smtClean="0">
                <a:cs typeface="Arial" charset="0"/>
              </a:rPr>
              <a:t>Включает следующее оборудование</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Насос</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Испаритель</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Турбина</a:t>
            </a:r>
            <a:endParaRPr lang="en-US" sz="1600" dirty="0" smtClean="0">
              <a:cs typeface="Arial" charset="0"/>
            </a:endParaRPr>
          </a:p>
          <a:p>
            <a:pPr marL="265113" indent="-265113" eaLnBrk="1" hangingPunct="1">
              <a:buFont typeface="Wingdings" pitchFamily="2" charset="2"/>
              <a:buChar char="ü"/>
            </a:pPr>
            <a:r>
              <a:rPr lang="ru-RU" sz="1600" dirty="0" smtClean="0">
                <a:cs typeface="Arial" charset="0"/>
              </a:rPr>
              <a:t>Конденсатор</a:t>
            </a:r>
            <a:endParaRPr lang="en-US" sz="1600" dirty="0" smtClean="0">
              <a:cs typeface="Arial" charset="0"/>
            </a:endParaRPr>
          </a:p>
          <a:p>
            <a:pPr marL="265113" indent="-265113" eaLnBrk="1" hangingPunct="1">
              <a:buFontTx/>
              <a:buNone/>
            </a:pPr>
            <a:endParaRPr lang="ru-RU" sz="1600" dirty="0" smtClean="0">
              <a:cs typeface="Arial" charset="0"/>
            </a:endParaRPr>
          </a:p>
          <a:p>
            <a:pPr marL="265113" indent="-265113" eaLnBrk="1" hangingPunct="1">
              <a:buFontTx/>
              <a:buNone/>
            </a:pPr>
            <a:endParaRPr lang="en-US" sz="1600" dirty="0" smtClean="0">
              <a:cs typeface="Arial" charset="0"/>
            </a:endParaRPr>
          </a:p>
          <a:p>
            <a:pPr marL="265113" indent="-265113" eaLnBrk="1" hangingPunct="1">
              <a:buFontTx/>
              <a:buChar char="•"/>
            </a:pPr>
            <a:r>
              <a:rPr lang="ru-RU" sz="1600" i="1" u="sng" dirty="0" smtClean="0">
                <a:cs typeface="Arial" charset="0"/>
              </a:rPr>
              <a:t>Дополнительно</a:t>
            </a:r>
            <a:r>
              <a:rPr lang="en-US" sz="1600" dirty="0" smtClean="0">
                <a:cs typeface="Arial" charset="0"/>
              </a:rPr>
              <a:t>: </a:t>
            </a:r>
            <a:r>
              <a:rPr lang="ru-RU" sz="1600" dirty="0" smtClean="0">
                <a:cs typeface="Arial" charset="0"/>
              </a:rPr>
              <a:t>Данный элемент может использовать дополнительный промежуточный теплообменник (нагревающий поток из насоса потоком из турбины)</a:t>
            </a:r>
            <a:r>
              <a:rPr lang="en-US" sz="1600" dirty="0" smtClean="0">
                <a:cs typeface="Arial" charset="0"/>
              </a:rPr>
              <a:t> </a:t>
            </a:r>
            <a:r>
              <a:rPr lang="ru-RU" sz="1600" dirty="0" smtClean="0">
                <a:cs typeface="Arial" charset="0"/>
              </a:rPr>
              <a:t>для </a:t>
            </a:r>
            <a:r>
              <a:rPr lang="ru-RU" sz="1600" dirty="0" smtClean="0">
                <a:solidFill>
                  <a:srgbClr val="0BA4E2"/>
                </a:solidFill>
                <a:cs typeface="Arial" charset="0"/>
              </a:rPr>
              <a:t>повышения эффективности работы установки</a:t>
            </a:r>
            <a:r>
              <a:rPr lang="en-US" sz="1600" dirty="0" smtClean="0">
                <a:cs typeface="Arial" charset="0"/>
              </a:rPr>
              <a:t>.</a:t>
            </a:r>
          </a:p>
          <a:p>
            <a:pPr marL="265113" indent="-265113" eaLnBrk="1" hangingPunct="1">
              <a:buFontTx/>
              <a:buNone/>
            </a:pPr>
            <a:endParaRPr lang="en-US" sz="1600" dirty="0" smtClean="0">
              <a:cs typeface="Arial" charset="0"/>
            </a:endParaRPr>
          </a:p>
          <a:p>
            <a:pPr marL="265113" indent="-265113" eaLnBrk="1" hangingPunct="1">
              <a:buFontTx/>
              <a:buNone/>
            </a:pPr>
            <a:r>
              <a:rPr lang="fr-FR" sz="1600" dirty="0" smtClean="0">
                <a:cs typeface="Arial" charset="0"/>
              </a:rPr>
              <a:t>	</a:t>
            </a:r>
          </a:p>
          <a:p>
            <a:pPr marL="265113" indent="-265113" eaLnBrk="1" hangingPunct="1">
              <a:buFontTx/>
              <a:buNone/>
            </a:pPr>
            <a:endParaRPr lang="en-US" sz="1600" dirty="0" smtClean="0">
              <a:cs typeface="Arial" charset="0"/>
            </a:endParaRPr>
          </a:p>
        </p:txBody>
      </p:sp>
      <p:pic>
        <p:nvPicPr>
          <p:cNvPr id="844804" name="Picture 1"/>
          <p:cNvPicPr>
            <a:picLocks noChangeAspect="1" noChangeArrowheads="1"/>
          </p:cNvPicPr>
          <p:nvPr/>
        </p:nvPicPr>
        <p:blipFill>
          <a:blip r:embed="rId3" cstate="print"/>
          <a:srcRect/>
          <a:stretch>
            <a:fillRect/>
          </a:stretch>
        </p:blipFill>
        <p:spPr bwMode="auto">
          <a:xfrm>
            <a:off x="142875" y="1016000"/>
            <a:ext cx="758825" cy="735013"/>
          </a:xfrm>
          <a:prstGeom prst="rect">
            <a:avLst/>
          </a:prstGeom>
          <a:noFill/>
          <a:ln w="9525">
            <a:noFill/>
            <a:miter lim="800000"/>
            <a:headEnd/>
            <a:tailEnd/>
          </a:ln>
        </p:spPr>
      </p:pic>
      <p:sp>
        <p:nvSpPr>
          <p:cNvPr id="844805"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43508" y="-99392"/>
            <a:ext cx="9000492"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smtClean="0">
                <a:solidFill>
                  <a:schemeClr val="bg1"/>
                </a:solidFill>
                <a:latin typeface="Trebuchet MS" pitchFamily="34" charset="0"/>
              </a:rPr>
              <a:t>Фазовое равновесие</a:t>
            </a:r>
            <a:r>
              <a:rPr lang="fr-FR" sz="3200" dirty="0" smtClean="0">
                <a:solidFill>
                  <a:schemeClr val="bg1"/>
                </a:solidFill>
                <a:latin typeface="Trebuchet MS" pitchFamily="34" charset="0"/>
              </a:rPr>
              <a:t> &amp; </a:t>
            </a:r>
            <a:r>
              <a:rPr lang="ru-RU" sz="3200" dirty="0" smtClean="0">
                <a:solidFill>
                  <a:schemeClr val="bg1"/>
                </a:solidFill>
                <a:latin typeface="Trebuchet MS" pitchFamily="34" charset="0"/>
              </a:rPr>
              <a:t>термодинамические свойства</a:t>
            </a:r>
            <a:r>
              <a:rPr lang="fr-FR" sz="3200" dirty="0" smtClean="0">
                <a:solidFill>
                  <a:schemeClr val="bg1"/>
                </a:solidFill>
                <a:latin typeface="Trebuchet MS" pitchFamily="34" charset="0"/>
              </a:rPr>
              <a:t> (V, H, S, U, G,</a:t>
            </a:r>
            <a:r>
              <a:rPr lang="fr-FR" sz="3200" dirty="0" smtClean="0">
                <a:solidFill>
                  <a:schemeClr val="bg1"/>
                </a:solidFill>
                <a:latin typeface="Symbol" pitchFamily="18" charset="2"/>
              </a:rPr>
              <a:t> f, g</a:t>
            </a:r>
            <a:r>
              <a:rPr lang="fr-FR" sz="3200" dirty="0" smtClean="0">
                <a:solidFill>
                  <a:schemeClr val="bg1"/>
                </a:solidFill>
                <a:latin typeface="Trebuchet MS" pitchFamily="34" charset="0"/>
              </a:rPr>
              <a:t>…)</a:t>
            </a:r>
            <a:endParaRPr lang="fr-FR" sz="3200" dirty="0">
              <a:solidFill>
                <a:schemeClr val="bg1"/>
              </a:solidFill>
              <a:latin typeface="Trebuchet MS" pitchFamily="34" charset="0"/>
            </a:endParaRPr>
          </a:p>
        </p:txBody>
      </p:sp>
      <p:sp>
        <p:nvSpPr>
          <p:cNvPr id="4" name="Rectangle 3"/>
          <p:cNvSpPr/>
          <p:nvPr/>
        </p:nvSpPr>
        <p:spPr>
          <a:xfrm>
            <a:off x="-508" y="1009296"/>
            <a:ext cx="9037004" cy="3231654"/>
          </a:xfrm>
          <a:prstGeom prst="rect">
            <a:avLst/>
          </a:prstGeom>
        </p:spPr>
        <p:txBody>
          <a:bodyPr wrap="square">
            <a:spAutoFit/>
          </a:bodyPr>
          <a:lstStyle/>
          <a:p>
            <a:pPr defTabSz="914564">
              <a:lnSpc>
                <a:spcPts val="2600"/>
              </a:lnSpc>
              <a:spcBef>
                <a:spcPct val="10000"/>
              </a:spcBef>
            </a:pPr>
            <a:r>
              <a:rPr lang="ru-RU" b="1" dirty="0" smtClean="0">
                <a:solidFill>
                  <a:srgbClr val="D21700"/>
                </a:solidFill>
                <a:latin typeface="Trebuchet MS" pitchFamily="34" charset="0"/>
              </a:rPr>
              <a:t>Гомогенный подход </a:t>
            </a:r>
            <a:r>
              <a:rPr lang="en-US" b="1" dirty="0" smtClean="0">
                <a:solidFill>
                  <a:srgbClr val="D21700"/>
                </a:solidFill>
                <a:latin typeface="Trebuchet MS" pitchFamily="34" charset="0"/>
              </a:rPr>
              <a:t>(</a:t>
            </a:r>
            <a:r>
              <a:rPr lang="ru-RU" b="1" dirty="0" smtClean="0">
                <a:solidFill>
                  <a:srgbClr val="D21700"/>
                </a:solidFill>
                <a:latin typeface="Trebuchet MS" pitchFamily="34" charset="0"/>
              </a:rPr>
              <a:t>уравнения состояния</a:t>
            </a:r>
            <a:r>
              <a:rPr lang="en-US" b="1" dirty="0" smtClean="0">
                <a:solidFill>
                  <a:srgbClr val="D21700"/>
                </a:solidFill>
                <a:latin typeface="Trebuchet MS" pitchFamily="34" charset="0"/>
              </a:rPr>
              <a:t>, </a:t>
            </a:r>
            <a:r>
              <a:rPr lang="en-US" b="1" dirty="0" smtClean="0">
                <a:solidFill>
                  <a:srgbClr val="D21700"/>
                </a:solidFill>
                <a:latin typeface="Symbol" pitchFamily="18" charset="2"/>
              </a:rPr>
              <a:t>f-f</a:t>
            </a:r>
            <a:r>
              <a:rPr lang="en-US" b="1" dirty="0" smtClean="0">
                <a:solidFill>
                  <a:srgbClr val="D21700"/>
                </a:solidFill>
                <a:latin typeface="Trebuchet MS" pitchFamily="34" charset="0"/>
              </a:rPr>
              <a:t>)</a:t>
            </a:r>
          </a:p>
          <a:p>
            <a:pPr marL="373942" indent="-373942" defTabSz="914564">
              <a:lnSpc>
                <a:spcPts val="2600"/>
              </a:lnSpc>
              <a:spcBef>
                <a:spcPct val="10000"/>
              </a:spcBef>
              <a:buBlip>
                <a:blip r:embed="rId3"/>
              </a:buBlip>
            </a:pPr>
            <a:r>
              <a:rPr lang="ru-RU" b="1" i="1" u="sng" dirty="0" smtClean="0">
                <a:solidFill>
                  <a:srgbClr val="0BA4E2"/>
                </a:solidFill>
                <a:latin typeface="Trebuchet MS" pitchFamily="34" charset="0"/>
              </a:rPr>
              <a:t>Достоинства</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Требуется меньше данных </a:t>
            </a:r>
            <a:r>
              <a:rPr lang="en-US" b="1" dirty="0" smtClean="0">
                <a:solidFill>
                  <a:srgbClr val="0BA4E2"/>
                </a:solidFill>
                <a:latin typeface="Trebuchet MS" pitchFamily="34" charset="0"/>
              </a:rPr>
              <a:t>(</a:t>
            </a:r>
            <a:r>
              <a:rPr lang="en-US" b="1" dirty="0" err="1" smtClean="0">
                <a:solidFill>
                  <a:srgbClr val="0BA4E2"/>
                </a:solidFill>
                <a:latin typeface="Trebuchet MS" pitchFamily="34" charset="0"/>
              </a:rPr>
              <a:t>Tc</a:t>
            </a:r>
            <a:r>
              <a:rPr lang="en-US" b="1" dirty="0" smtClean="0">
                <a:solidFill>
                  <a:srgbClr val="0BA4E2"/>
                </a:solidFill>
                <a:latin typeface="Trebuchet MS" pitchFamily="34" charset="0"/>
              </a:rPr>
              <a:t>, Pc, </a:t>
            </a:r>
            <a:r>
              <a:rPr lang="en-US" b="1" dirty="0" smtClean="0">
                <a:solidFill>
                  <a:srgbClr val="0BA4E2"/>
                </a:solidFill>
                <a:latin typeface="Symbol" pitchFamily="18" charset="2"/>
              </a:rPr>
              <a:t>w</a:t>
            </a:r>
            <a:r>
              <a:rPr lang="en-US" b="1" dirty="0" smtClean="0">
                <a:solidFill>
                  <a:srgbClr val="0BA4E2"/>
                </a:solidFill>
                <a:latin typeface="Trebuchet MS" pitchFamily="34" charset="0"/>
              </a:rPr>
              <a:t>, </a:t>
            </a:r>
            <a:r>
              <a:rPr lang="en-US" b="1" dirty="0" err="1" smtClean="0">
                <a:solidFill>
                  <a:srgbClr val="0BA4E2"/>
                </a:solidFill>
                <a:latin typeface="Trebuchet MS" pitchFamily="34" charset="0"/>
              </a:rPr>
              <a:t>Cp</a:t>
            </a:r>
            <a:r>
              <a:rPr lang="en-US" b="1" baseline="30000" dirty="0" smtClean="0">
                <a:solidFill>
                  <a:srgbClr val="0BA4E2"/>
                </a:solidFill>
                <a:latin typeface="Trebuchet MS" pitchFamily="34" charset="0"/>
              </a:rPr>
              <a:t>*</a:t>
            </a:r>
            <a:r>
              <a:rPr lang="en-US" b="1" dirty="0" smtClean="0">
                <a:solidFill>
                  <a:srgbClr val="0BA4E2"/>
                </a:solidFill>
                <a:latin typeface="Trebuchet MS" pitchFamily="34" charset="0"/>
              </a:rPr>
              <a:t>, BIPs), </a:t>
            </a:r>
            <a:r>
              <a:rPr lang="ru-RU" b="1" dirty="0" smtClean="0">
                <a:solidFill>
                  <a:srgbClr val="0BA4E2"/>
                </a:solidFill>
                <a:latin typeface="Trebuchet MS" pitchFamily="34" charset="0"/>
              </a:rPr>
              <a:t>нет ограничений по температуре и давлению</a:t>
            </a:r>
            <a:endParaRPr lang="en-US" b="1" dirty="0" smtClean="0">
              <a:solidFill>
                <a:srgbClr val="0BA4E2"/>
              </a:solidFill>
              <a:latin typeface="Trebuchet MS" pitchFamily="34" charset="0"/>
            </a:endParaRPr>
          </a:p>
          <a:p>
            <a:pPr marL="373942" indent="-373942" defTabSz="914564">
              <a:lnSpc>
                <a:spcPts val="2600"/>
              </a:lnSpc>
              <a:spcBef>
                <a:spcPct val="10000"/>
              </a:spcBef>
              <a:buBlip>
                <a:blip r:embed="rId3"/>
              </a:buBlip>
            </a:pPr>
            <a:r>
              <a:rPr lang="ru-RU" b="1" i="1" u="sng" dirty="0" smtClean="0">
                <a:solidFill>
                  <a:srgbClr val="0BA4E2"/>
                </a:solidFill>
                <a:latin typeface="Trebuchet MS" pitchFamily="34" charset="0"/>
              </a:rPr>
              <a:t>Недостатки</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С классическими правилами смешения</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применение для полярных компонент обычно ограничено</a:t>
            </a:r>
            <a:endParaRPr lang="en-US" b="1" dirty="0">
              <a:solidFill>
                <a:srgbClr val="0BA4E2"/>
              </a:solidFill>
              <a:latin typeface="Trebuchet MS" pitchFamily="34" charset="0"/>
            </a:endParaRPr>
          </a:p>
          <a:p>
            <a:pPr defTabSz="914564">
              <a:lnSpc>
                <a:spcPts val="2600"/>
              </a:lnSpc>
              <a:spcBef>
                <a:spcPct val="10000"/>
              </a:spcBef>
            </a:pPr>
            <a:r>
              <a:rPr lang="ru-RU" b="1" dirty="0" smtClean="0">
                <a:solidFill>
                  <a:srgbClr val="D21700"/>
                </a:solidFill>
                <a:latin typeface="Trebuchet MS" pitchFamily="34" charset="0"/>
              </a:rPr>
              <a:t>Гетерогенный подход </a:t>
            </a:r>
            <a:r>
              <a:rPr lang="en-US" b="1" dirty="0" smtClean="0">
                <a:solidFill>
                  <a:srgbClr val="D21700"/>
                </a:solidFill>
                <a:latin typeface="Trebuchet MS" pitchFamily="34" charset="0"/>
              </a:rPr>
              <a:t>(</a:t>
            </a:r>
            <a:r>
              <a:rPr lang="ru-RU" b="1" dirty="0" smtClean="0">
                <a:solidFill>
                  <a:srgbClr val="D21700"/>
                </a:solidFill>
                <a:latin typeface="Trebuchet MS" pitchFamily="34" charset="0"/>
              </a:rPr>
              <a:t>модели коэффициентов активности</a:t>
            </a:r>
            <a:r>
              <a:rPr lang="en-US" b="1" dirty="0" smtClean="0">
                <a:solidFill>
                  <a:srgbClr val="D21700"/>
                </a:solidFill>
                <a:latin typeface="Trebuchet MS" pitchFamily="34" charset="0"/>
              </a:rPr>
              <a:t>, </a:t>
            </a:r>
            <a:r>
              <a:rPr lang="en-US" b="1" dirty="0" smtClean="0">
                <a:solidFill>
                  <a:srgbClr val="D21700"/>
                </a:solidFill>
                <a:latin typeface="Symbol" pitchFamily="18" charset="2"/>
              </a:rPr>
              <a:t>g-f</a:t>
            </a:r>
            <a:r>
              <a:rPr lang="en-US" b="1" dirty="0" smtClean="0">
                <a:solidFill>
                  <a:srgbClr val="D21700"/>
                </a:solidFill>
                <a:latin typeface="Trebuchet MS" pitchFamily="34" charset="0"/>
              </a:rPr>
              <a:t>)</a:t>
            </a:r>
            <a:endParaRPr lang="en-US" b="1" dirty="0">
              <a:solidFill>
                <a:srgbClr val="D21700"/>
              </a:solidFill>
              <a:latin typeface="Trebuchet MS" pitchFamily="34" charset="0"/>
            </a:endParaRPr>
          </a:p>
          <a:p>
            <a:pPr marL="373942" indent="-373942" defTabSz="914564">
              <a:lnSpc>
                <a:spcPts val="2600"/>
              </a:lnSpc>
              <a:spcBef>
                <a:spcPct val="10000"/>
              </a:spcBef>
              <a:buBlip>
                <a:blip r:embed="rId3"/>
              </a:buBlip>
            </a:pPr>
            <a:r>
              <a:rPr lang="ru-RU" b="1" i="1" u="sng" dirty="0" smtClean="0">
                <a:solidFill>
                  <a:srgbClr val="0BA4E2"/>
                </a:solidFill>
                <a:latin typeface="Trebuchet MS" pitchFamily="34" charset="0"/>
              </a:rPr>
              <a:t>Достоинства</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Учитывает </a:t>
            </a:r>
            <a:r>
              <a:rPr lang="ru-RU" b="1" dirty="0" err="1" smtClean="0">
                <a:solidFill>
                  <a:srgbClr val="0BA4E2"/>
                </a:solidFill>
                <a:latin typeface="Trebuchet MS" pitchFamily="34" charset="0"/>
              </a:rPr>
              <a:t>неидеальность</a:t>
            </a:r>
            <a:r>
              <a:rPr lang="ru-RU" b="1" dirty="0" smtClean="0">
                <a:solidFill>
                  <a:srgbClr val="0BA4E2"/>
                </a:solidFill>
                <a:latin typeface="Trebuchet MS" pitchFamily="34" charset="0"/>
              </a:rPr>
              <a:t> жидкой фазы</a:t>
            </a:r>
            <a:endParaRPr lang="en-US" b="1" dirty="0">
              <a:solidFill>
                <a:srgbClr val="0BA4E2"/>
              </a:solidFill>
              <a:latin typeface="Trebuchet MS" pitchFamily="34" charset="0"/>
            </a:endParaRPr>
          </a:p>
          <a:p>
            <a:pPr marL="373942" indent="-373942" defTabSz="914564">
              <a:lnSpc>
                <a:spcPts val="2600"/>
              </a:lnSpc>
              <a:spcBef>
                <a:spcPct val="10000"/>
              </a:spcBef>
              <a:buBlip>
                <a:blip r:embed="rId3"/>
              </a:buBlip>
            </a:pPr>
            <a:r>
              <a:rPr lang="ru-RU" b="1" i="1" u="sng" dirty="0" smtClean="0">
                <a:solidFill>
                  <a:srgbClr val="0BA4E2"/>
                </a:solidFill>
                <a:latin typeface="Trebuchet MS" pitchFamily="34" charset="0"/>
              </a:rPr>
              <a:t>Недостатки</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Ограничения по температуре и давлению </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вдали от критической точки</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требуется больше данных</a:t>
            </a:r>
            <a:endParaRPr lang="en-US" b="1" dirty="0" smtClean="0">
              <a:solidFill>
                <a:srgbClr val="0BA4E2"/>
              </a:solidFill>
              <a:latin typeface="Trebuchet MS" pitchFamily="34" charset="0"/>
            </a:endParaRPr>
          </a:p>
        </p:txBody>
      </p:sp>
      <p:sp>
        <p:nvSpPr>
          <p:cNvPr id="6" name="Rectangle 5"/>
          <p:cNvSpPr/>
          <p:nvPr/>
        </p:nvSpPr>
        <p:spPr>
          <a:xfrm>
            <a:off x="143508" y="4185084"/>
            <a:ext cx="9613068" cy="2231380"/>
          </a:xfrm>
          <a:prstGeom prst="rect">
            <a:avLst/>
          </a:prstGeom>
        </p:spPr>
        <p:txBody>
          <a:bodyPr wrap="square">
            <a:spAutoFit/>
          </a:bodyPr>
          <a:lstStyle/>
          <a:p>
            <a:pPr marL="373942" indent="-373942" defTabSz="914564">
              <a:lnSpc>
                <a:spcPts val="2600"/>
              </a:lnSpc>
              <a:spcBef>
                <a:spcPct val="10000"/>
              </a:spcBef>
              <a:buBlip>
                <a:blip r:embed="rId3"/>
              </a:buBlip>
            </a:pPr>
            <a:endParaRPr lang="en-US" b="1" dirty="0">
              <a:solidFill>
                <a:srgbClr val="0BA4E2"/>
              </a:solidFill>
              <a:latin typeface="Trebuchet MS" pitchFamily="34" charset="0"/>
            </a:endParaRPr>
          </a:p>
          <a:p>
            <a:pPr marL="831142" lvl="1" indent="-373942" defTabSz="914564">
              <a:lnSpc>
                <a:spcPts val="2600"/>
              </a:lnSpc>
              <a:spcBef>
                <a:spcPct val="10000"/>
              </a:spcBef>
              <a:buFont typeface="Wingdings" pitchFamily="2" charset="2"/>
              <a:buChar char="Ø"/>
            </a:pPr>
            <a:r>
              <a:rPr lang="ru-RU" b="1" dirty="0" smtClean="0">
                <a:solidFill>
                  <a:srgbClr val="0BA4E2"/>
                </a:solidFill>
                <a:latin typeface="Trebuchet MS" pitchFamily="34" charset="0"/>
              </a:rPr>
              <a:t>Новые правила смешения для уравнений состояния</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модели </a:t>
            </a:r>
            <a:r>
              <a:rPr lang="en-US" b="1" dirty="0" err="1" smtClean="0">
                <a:solidFill>
                  <a:srgbClr val="0BA4E2"/>
                </a:solidFill>
                <a:latin typeface="Trebuchet MS" pitchFamily="34" charset="0"/>
              </a:rPr>
              <a:t>CEoS</a:t>
            </a:r>
            <a:r>
              <a:rPr lang="en-US" b="1" dirty="0" smtClean="0">
                <a:solidFill>
                  <a:srgbClr val="0BA4E2"/>
                </a:solidFill>
                <a:latin typeface="Trebuchet MS" pitchFamily="34" charset="0"/>
              </a:rPr>
              <a:t>/G</a:t>
            </a:r>
            <a:r>
              <a:rPr lang="en-US" b="1" baseline="30000" dirty="0" smtClean="0">
                <a:solidFill>
                  <a:srgbClr val="0BA4E2"/>
                </a:solidFill>
                <a:latin typeface="Trebuchet MS" pitchFamily="34" charset="0"/>
              </a:rPr>
              <a:t>E</a:t>
            </a:r>
            <a:r>
              <a:rPr lang="en-US" b="1" dirty="0" smtClean="0">
                <a:solidFill>
                  <a:srgbClr val="0BA4E2"/>
                </a:solidFill>
                <a:latin typeface="Trebuchet MS" pitchFamily="34" charset="0"/>
              </a:rPr>
              <a:t>)</a:t>
            </a:r>
          </a:p>
          <a:p>
            <a:pPr marL="831142" lvl="1" indent="-373942" defTabSz="914564">
              <a:lnSpc>
                <a:spcPts val="2600"/>
              </a:lnSpc>
              <a:spcBef>
                <a:spcPct val="10000"/>
              </a:spcBef>
              <a:buFont typeface="Wingdings" pitchFamily="2" charset="2"/>
              <a:buChar char="Ø"/>
            </a:pPr>
            <a:r>
              <a:rPr lang="ru-RU" b="1" dirty="0" smtClean="0">
                <a:solidFill>
                  <a:srgbClr val="0BA4E2"/>
                </a:solidFill>
                <a:latin typeface="Trebuchet MS" pitchFamily="34" charset="0"/>
              </a:rPr>
              <a:t>Более «</a:t>
            </a:r>
            <a:r>
              <a:rPr lang="ru-RU" b="1" dirty="0" err="1" smtClean="0">
                <a:solidFill>
                  <a:srgbClr val="0BA4E2"/>
                </a:solidFill>
                <a:latin typeface="Trebuchet MS" pitchFamily="34" charset="0"/>
              </a:rPr>
              <a:t>физичные</a:t>
            </a:r>
            <a:r>
              <a:rPr lang="ru-RU" b="1" dirty="0" smtClean="0">
                <a:solidFill>
                  <a:srgbClr val="0BA4E2"/>
                </a:solidFill>
                <a:latin typeface="Trebuchet MS" pitchFamily="34" charset="0"/>
              </a:rPr>
              <a:t>» модели </a:t>
            </a:r>
            <a:r>
              <a:rPr lang="en-US" b="1" dirty="0" smtClean="0">
                <a:solidFill>
                  <a:srgbClr val="0BA4E2"/>
                </a:solidFill>
                <a:latin typeface="Trebuchet MS" pitchFamily="34" charset="0"/>
              </a:rPr>
              <a:t>(SAFT </a:t>
            </a:r>
            <a:r>
              <a:rPr lang="en-US" b="1" dirty="0" err="1" smtClean="0">
                <a:solidFill>
                  <a:srgbClr val="0BA4E2"/>
                </a:solidFill>
                <a:latin typeface="Trebuchet MS" pitchFamily="34" charset="0"/>
              </a:rPr>
              <a:t>EoS</a:t>
            </a:r>
            <a:r>
              <a:rPr lang="en-US" b="1" dirty="0" smtClean="0">
                <a:solidFill>
                  <a:srgbClr val="0BA4E2"/>
                </a:solidFill>
                <a:latin typeface="Trebuchet MS" pitchFamily="34" charset="0"/>
              </a:rPr>
              <a:t>)</a:t>
            </a:r>
          </a:p>
          <a:p>
            <a:pPr marL="831142" lvl="1" indent="-373942" defTabSz="914564">
              <a:lnSpc>
                <a:spcPts val="2600"/>
              </a:lnSpc>
              <a:spcBef>
                <a:spcPct val="10000"/>
              </a:spcBef>
              <a:buFont typeface="Wingdings" pitchFamily="2" charset="2"/>
              <a:buChar char="Ø"/>
            </a:pPr>
            <a:r>
              <a:rPr lang="ru-RU" b="1" dirty="0" smtClean="0">
                <a:solidFill>
                  <a:srgbClr val="0BA4E2"/>
                </a:solidFill>
                <a:latin typeface="Trebuchet MS" pitchFamily="34" charset="0"/>
              </a:rPr>
              <a:t>Специальные модели</a:t>
            </a:r>
            <a:endParaRPr lang="en-US" b="1" dirty="0" smtClean="0">
              <a:solidFill>
                <a:srgbClr val="0BA4E2"/>
              </a:solidFill>
              <a:latin typeface="Trebuchet MS" pitchFamily="34" charset="0"/>
            </a:endParaRPr>
          </a:p>
          <a:p>
            <a:pPr marL="831142" lvl="1" indent="-373942" defTabSz="914564">
              <a:lnSpc>
                <a:spcPts val="2600"/>
              </a:lnSpc>
              <a:spcBef>
                <a:spcPct val="10000"/>
              </a:spcBef>
              <a:buFont typeface="Wingdings" pitchFamily="2" charset="2"/>
              <a:buChar char="Ø"/>
            </a:pPr>
            <a:r>
              <a:rPr lang="ru-RU" b="1" dirty="0" smtClean="0">
                <a:solidFill>
                  <a:srgbClr val="0BA4E2"/>
                </a:solidFill>
                <a:latin typeface="Trebuchet MS" pitchFamily="34" charset="0"/>
              </a:rPr>
              <a:t>Предиктивные модели</a:t>
            </a:r>
            <a:endParaRPr lang="en-US" b="1" dirty="0">
              <a:solidFill>
                <a:srgbClr val="0BA4E2"/>
              </a:solidFill>
              <a:latin typeface="Trebuchet MS" pitchFamily="34" charset="0"/>
            </a:endParaRPr>
          </a:p>
          <a:p>
            <a:pPr marL="373942" indent="-373942" defTabSz="914564">
              <a:lnSpc>
                <a:spcPts val="2600"/>
              </a:lnSpc>
              <a:spcBef>
                <a:spcPct val="10000"/>
              </a:spcBef>
              <a:buBlip>
                <a:blip r:embed="rId3"/>
              </a:buBlip>
            </a:pPr>
            <a:endParaRPr lang="en-US" b="1" dirty="0" smtClean="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110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Text Box 4"/>
          <p:cNvSpPr txBox="1">
            <a:spLocks noChangeArrowheads="1"/>
          </p:cNvSpPr>
          <p:nvPr/>
        </p:nvSpPr>
        <p:spPr bwMode="auto">
          <a:xfrm>
            <a:off x="914400" y="219075"/>
            <a:ext cx="7689850" cy="576263"/>
          </a:xfrm>
          <a:prstGeom prst="rect">
            <a:avLst/>
          </a:prstGeom>
          <a:noFill/>
          <a:ln w="9525">
            <a:noFill/>
            <a:miter lim="800000"/>
            <a:headEnd/>
            <a:tailEnd/>
          </a:ln>
        </p:spPr>
        <p:txBody>
          <a:bodyPr lIns="83485" tIns="41742" rIns="83485" bIns="41742">
            <a:spAutoFit/>
          </a:bodyPr>
          <a:lstStyle/>
          <a:p>
            <a:r>
              <a:rPr lang="ru-RU" altLang="en-US" sz="3200" b="1">
                <a:solidFill>
                  <a:schemeClr val="bg1"/>
                </a:solidFill>
                <a:latin typeface="Trebuchet MS" pitchFamily="34" charset="0"/>
              </a:rPr>
              <a:t>Что нового в новых версиях</a:t>
            </a:r>
          </a:p>
        </p:txBody>
      </p:sp>
      <p:sp>
        <p:nvSpPr>
          <p:cNvPr id="845826" name="Espace réservé du contenu 2"/>
          <p:cNvSpPr txBox="1">
            <a:spLocks/>
          </p:cNvSpPr>
          <p:nvPr/>
        </p:nvSpPr>
        <p:spPr bwMode="auto">
          <a:xfrm>
            <a:off x="431800" y="1187450"/>
            <a:ext cx="8388350" cy="4618038"/>
          </a:xfrm>
          <a:prstGeom prst="rect">
            <a:avLst/>
          </a:prstGeom>
          <a:noFill/>
          <a:ln w="9525">
            <a:noFill/>
            <a:miter lim="800000"/>
            <a:headEnd/>
            <a:tailEnd/>
          </a:ln>
        </p:spPr>
        <p:txBody>
          <a:bodyPr/>
          <a:lstStyle/>
          <a:p>
            <a:pPr marL="265113" indent="-265113">
              <a:spcBef>
                <a:spcPct val="20000"/>
              </a:spcBef>
              <a:buFontTx/>
              <a:buBlip>
                <a:blip r:embed="rId2"/>
              </a:buBlip>
            </a:pPr>
            <a:r>
              <a:rPr lang="en-US">
                <a:latin typeface="Trebuchet MS" pitchFamily="34" charset="0"/>
              </a:rPr>
              <a:t> </a:t>
            </a:r>
            <a:r>
              <a:rPr lang="ru-RU">
                <a:latin typeface="Trebuchet MS" pitchFamily="34" charset="0"/>
              </a:rPr>
              <a:t>Реактор метанирования</a:t>
            </a:r>
            <a:endParaRPr lang="en-US">
              <a:latin typeface="Trebuchet MS" pitchFamily="34" charset="0"/>
            </a:endParaRPr>
          </a:p>
          <a:p>
            <a:pPr marL="265113" indent="-265113">
              <a:spcBef>
                <a:spcPct val="20000"/>
              </a:spcBef>
              <a:buFont typeface="Arial" charset="0"/>
              <a:buChar char="•"/>
            </a:pPr>
            <a:r>
              <a:rPr lang="ru-RU" sz="1600" i="1" u="sng">
                <a:latin typeface="Trebuchet MS" pitchFamily="34" charset="0"/>
              </a:rPr>
              <a:t>Цели</a:t>
            </a:r>
            <a:r>
              <a:rPr lang="en-US" sz="1600">
                <a:latin typeface="Trebuchet MS" pitchFamily="34" charset="0"/>
              </a:rPr>
              <a:t>: </a:t>
            </a:r>
            <a:r>
              <a:rPr lang="ru-RU" sz="1600">
                <a:latin typeface="Trebuchet MS" pitchFamily="34" charset="0"/>
              </a:rPr>
              <a:t>Симуляция процесса</a:t>
            </a:r>
            <a:r>
              <a:rPr lang="en-US" sz="1600">
                <a:latin typeface="Trebuchet MS" pitchFamily="34" charset="0"/>
              </a:rPr>
              <a:t> </a:t>
            </a:r>
            <a:r>
              <a:rPr lang="ru-RU" sz="1600">
                <a:solidFill>
                  <a:srgbClr val="0BA4E2"/>
                </a:solidFill>
                <a:latin typeface="Trebuchet MS" pitchFamily="34" charset="0"/>
              </a:rPr>
              <a:t>получения биогаза путем анаэробного сбраживания</a:t>
            </a:r>
            <a:r>
              <a:rPr lang="en-US" sz="1600">
                <a:latin typeface="Trebuchet MS" pitchFamily="34" charset="0"/>
              </a:rPr>
              <a:t>.</a:t>
            </a:r>
          </a:p>
          <a:p>
            <a:pPr marL="265113" indent="-265113">
              <a:spcBef>
                <a:spcPct val="20000"/>
              </a:spcBef>
            </a:pPr>
            <a:endParaRPr lang="en-US" sz="1600">
              <a:latin typeface="Trebuchet MS" pitchFamily="34" charset="0"/>
            </a:endParaRPr>
          </a:p>
          <a:p>
            <a:pPr marL="265113" indent="-265113">
              <a:spcBef>
                <a:spcPct val="20000"/>
              </a:spcBef>
              <a:buFont typeface="Arial" charset="0"/>
              <a:buChar char="•"/>
            </a:pPr>
            <a:r>
              <a:rPr lang="ru-RU" sz="1600" i="1" u="sng">
                <a:latin typeface="Trebuchet MS" pitchFamily="34" charset="0"/>
              </a:rPr>
              <a:t>Главное назначение</a:t>
            </a:r>
            <a:endParaRPr lang="en-US" sz="1600" i="1" u="sng">
              <a:latin typeface="Trebuchet MS" pitchFamily="34" charset="0"/>
            </a:endParaRPr>
          </a:p>
          <a:p>
            <a:pPr marL="265113" indent="-265113">
              <a:spcBef>
                <a:spcPct val="20000"/>
              </a:spcBef>
              <a:buFont typeface="Wingdings" pitchFamily="2" charset="2"/>
              <a:buChar char="ü"/>
            </a:pPr>
            <a:r>
              <a:rPr lang="en-US" sz="1600">
                <a:latin typeface="Trebuchet MS" pitchFamily="34" charset="0"/>
              </a:rPr>
              <a:t> </a:t>
            </a:r>
            <a:r>
              <a:rPr lang="ru-RU" sz="1600">
                <a:latin typeface="Trebuchet MS" pitchFamily="34" charset="0"/>
              </a:rPr>
              <a:t>Производство тепловой энергии</a:t>
            </a:r>
            <a:r>
              <a:rPr lang="en-US" sz="1600">
                <a:latin typeface="Trebuchet MS" pitchFamily="34" charset="0"/>
              </a:rPr>
              <a:t> (</a:t>
            </a:r>
            <a:r>
              <a:rPr lang="ru-RU" sz="1600">
                <a:solidFill>
                  <a:srgbClr val="0BA4E2"/>
                </a:solidFill>
                <a:latin typeface="Trebuchet MS" pitchFamily="34" charset="0"/>
              </a:rPr>
              <a:t>при сжигании биогаза в бойлере</a:t>
            </a:r>
            <a:r>
              <a:rPr lang="en-US" sz="1600">
                <a:latin typeface="Trebuchet MS" pitchFamily="34" charset="0"/>
              </a:rPr>
              <a:t>)</a:t>
            </a:r>
          </a:p>
          <a:p>
            <a:pPr marL="265113" indent="-265113">
              <a:spcBef>
                <a:spcPct val="20000"/>
              </a:spcBef>
              <a:buFont typeface="Wingdings" pitchFamily="2" charset="2"/>
              <a:buChar char="ü"/>
            </a:pPr>
            <a:r>
              <a:rPr lang="en-US" sz="1600">
                <a:latin typeface="Trebuchet MS" pitchFamily="34" charset="0"/>
              </a:rPr>
              <a:t> </a:t>
            </a:r>
            <a:r>
              <a:rPr lang="ru-RU" sz="1600">
                <a:solidFill>
                  <a:srgbClr val="0BA4E2"/>
                </a:solidFill>
                <a:latin typeface="Trebuchet MS" pitchFamily="34" charset="0"/>
              </a:rPr>
              <a:t>Производство электричества</a:t>
            </a:r>
            <a:r>
              <a:rPr lang="en-US" sz="1600">
                <a:solidFill>
                  <a:srgbClr val="0BA4E2"/>
                </a:solidFill>
                <a:latin typeface="Trebuchet MS" pitchFamily="34" charset="0"/>
              </a:rPr>
              <a:t> </a:t>
            </a:r>
            <a:r>
              <a:rPr lang="en-US" sz="1600">
                <a:latin typeface="Trebuchet MS" pitchFamily="34" charset="0"/>
              </a:rPr>
              <a:t>(</a:t>
            </a:r>
            <a:r>
              <a:rPr lang="ru-RU" sz="1600">
                <a:latin typeface="Trebuchet MS" pitchFamily="34" charset="0"/>
              </a:rPr>
              <a:t>с помощью газового генератора, топливной турбины или бойлера</a:t>
            </a:r>
            <a:r>
              <a:rPr lang="en-US" sz="1600">
                <a:latin typeface="Trebuchet MS" pitchFamily="34" charset="0"/>
              </a:rPr>
              <a:t>)</a:t>
            </a:r>
          </a:p>
          <a:p>
            <a:pPr marL="265113" indent="-265113">
              <a:spcBef>
                <a:spcPct val="20000"/>
              </a:spcBef>
              <a:buFont typeface="Wingdings" pitchFamily="2" charset="2"/>
              <a:buChar char="ü"/>
            </a:pPr>
            <a:r>
              <a:rPr lang="en-US" sz="1600">
                <a:latin typeface="Trebuchet MS" pitchFamily="34" charset="0"/>
              </a:rPr>
              <a:t> </a:t>
            </a:r>
            <a:r>
              <a:rPr lang="ru-RU" sz="1600">
                <a:solidFill>
                  <a:srgbClr val="0BA4E2"/>
                </a:solidFill>
                <a:latin typeface="Trebuchet MS" pitchFamily="34" charset="0"/>
              </a:rPr>
              <a:t>Когенерация</a:t>
            </a:r>
            <a:r>
              <a:rPr lang="en-US" sz="1600">
                <a:solidFill>
                  <a:srgbClr val="0BA4E2"/>
                </a:solidFill>
                <a:latin typeface="Trebuchet MS" pitchFamily="34" charset="0"/>
              </a:rPr>
              <a:t> </a:t>
            </a:r>
            <a:r>
              <a:rPr lang="en-US" sz="1600">
                <a:latin typeface="Trebuchet MS" pitchFamily="34" charset="0"/>
              </a:rPr>
              <a:t>(</a:t>
            </a:r>
            <a:r>
              <a:rPr lang="ru-RU" sz="1600">
                <a:latin typeface="Trebuchet MS" pitchFamily="34" charset="0"/>
              </a:rPr>
              <a:t>производство электричества</a:t>
            </a:r>
            <a:r>
              <a:rPr lang="en-US" sz="1600">
                <a:latin typeface="Trebuchet MS" pitchFamily="34" charset="0"/>
              </a:rPr>
              <a:t> </a:t>
            </a:r>
            <a:r>
              <a:rPr lang="ru-RU" sz="1600">
                <a:latin typeface="Trebuchet MS" pitchFamily="34" charset="0"/>
              </a:rPr>
              <a:t>и системы рекуперации тепла</a:t>
            </a:r>
            <a:r>
              <a:rPr lang="en-US" sz="1600">
                <a:latin typeface="Trebuchet MS" pitchFamily="34" charset="0"/>
              </a:rPr>
              <a:t>)</a:t>
            </a:r>
          </a:p>
          <a:p>
            <a:pPr marL="265113" indent="-265113">
              <a:spcBef>
                <a:spcPct val="20000"/>
              </a:spcBef>
              <a:buFont typeface="Wingdings" pitchFamily="2" charset="2"/>
              <a:buChar char="ü"/>
            </a:pPr>
            <a:r>
              <a:rPr lang="ru-RU" sz="1600">
                <a:latin typeface="Trebuchet MS" pitchFamily="34" charset="0"/>
              </a:rPr>
              <a:t> Ввод</a:t>
            </a:r>
            <a:r>
              <a:rPr lang="en-US" sz="1600">
                <a:latin typeface="Trebuchet MS" pitchFamily="34" charset="0"/>
              </a:rPr>
              <a:t> </a:t>
            </a:r>
            <a:r>
              <a:rPr lang="ru-RU" sz="1600">
                <a:solidFill>
                  <a:srgbClr val="0BA4E2"/>
                </a:solidFill>
                <a:latin typeface="Trebuchet MS" pitchFamily="34" charset="0"/>
              </a:rPr>
              <a:t>биогаза</a:t>
            </a:r>
            <a:r>
              <a:rPr lang="en-US" sz="1600">
                <a:latin typeface="Trebuchet MS" pitchFamily="34" charset="0"/>
              </a:rPr>
              <a:t> </a:t>
            </a:r>
            <a:r>
              <a:rPr lang="ru-RU" sz="1600">
                <a:latin typeface="Trebuchet MS" pitchFamily="34" charset="0"/>
              </a:rPr>
              <a:t>в трубопроводы природного газа</a:t>
            </a:r>
            <a:endParaRPr lang="en-US" sz="1600">
              <a:latin typeface="Trebuchet MS" pitchFamily="34" charset="0"/>
            </a:endParaRPr>
          </a:p>
          <a:p>
            <a:pPr marL="265113" indent="-265113">
              <a:spcBef>
                <a:spcPct val="20000"/>
              </a:spcBef>
              <a:buFont typeface="Wingdings" pitchFamily="2" charset="2"/>
              <a:buChar char="ü"/>
            </a:pPr>
            <a:r>
              <a:rPr lang="ru-RU" sz="1600">
                <a:latin typeface="Trebuchet MS" pitchFamily="34" charset="0"/>
              </a:rPr>
              <a:t> Производство</a:t>
            </a:r>
            <a:r>
              <a:rPr lang="en-US" sz="1600">
                <a:latin typeface="Trebuchet MS" pitchFamily="34" charset="0"/>
              </a:rPr>
              <a:t> </a:t>
            </a:r>
            <a:r>
              <a:rPr lang="ru-RU" sz="1600">
                <a:solidFill>
                  <a:srgbClr val="0BA4E2"/>
                </a:solidFill>
                <a:latin typeface="Trebuchet MS" pitchFamily="34" charset="0"/>
              </a:rPr>
              <a:t>топлива для двигателей</a:t>
            </a:r>
            <a:endParaRPr lang="en-US" sz="1600">
              <a:latin typeface="Trebuchet MS" pitchFamily="34" charset="0"/>
            </a:endParaRPr>
          </a:p>
          <a:p>
            <a:pPr marL="265113" indent="-265113">
              <a:spcBef>
                <a:spcPct val="20000"/>
              </a:spcBef>
            </a:pPr>
            <a:endParaRPr lang="en-US" sz="1600">
              <a:latin typeface="Trebuchet MS" pitchFamily="34" charset="0"/>
            </a:endParaRPr>
          </a:p>
          <a:p>
            <a:pPr marL="265113" indent="-265113">
              <a:spcBef>
                <a:spcPct val="20000"/>
              </a:spcBef>
              <a:buFont typeface="Wingdings" pitchFamily="2" charset="2"/>
              <a:buChar char="ü"/>
            </a:pPr>
            <a:endParaRPr lang="en-US" sz="1600">
              <a:latin typeface="Trebuchet MS" pitchFamily="34" charset="0"/>
            </a:endParaRPr>
          </a:p>
          <a:p>
            <a:pPr marL="265113" indent="-265113">
              <a:spcBef>
                <a:spcPct val="20000"/>
              </a:spcBef>
              <a:buFont typeface="Arial" charset="0"/>
              <a:buChar char="•"/>
            </a:pPr>
            <a:endParaRPr lang="en-US" sz="1600">
              <a:latin typeface="Trebuchet MS" pitchFamily="34" charset="0"/>
            </a:endParaRPr>
          </a:p>
          <a:p>
            <a:pPr marL="265113" indent="-265113">
              <a:spcBef>
                <a:spcPct val="20000"/>
              </a:spcBef>
              <a:buFont typeface="Arial" charset="0"/>
              <a:buChar char="•"/>
            </a:pPr>
            <a:endParaRPr lang="en-US" sz="1600">
              <a:latin typeface="Trebuchet MS" pitchFamily="34" charset="0"/>
            </a:endParaRPr>
          </a:p>
        </p:txBody>
      </p:sp>
      <p:sp>
        <p:nvSpPr>
          <p:cNvPr id="845827" name="Rectangle 2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grpSp>
        <p:nvGrpSpPr>
          <p:cNvPr id="2" name="Group 1"/>
          <p:cNvGrpSpPr>
            <a:grpSpLocks noChangeAspect="1"/>
          </p:cNvGrpSpPr>
          <p:nvPr/>
        </p:nvGrpSpPr>
        <p:grpSpPr bwMode="auto">
          <a:xfrm>
            <a:off x="3887788" y="3213100"/>
            <a:ext cx="5837237" cy="3060700"/>
            <a:chOff x="1974" y="1984"/>
            <a:chExt cx="7242" cy="4271"/>
          </a:xfrm>
        </p:grpSpPr>
        <p:sp>
          <p:nvSpPr>
            <p:cNvPr id="845831" name="AutoShape 25"/>
            <p:cNvSpPr>
              <a:spLocks noChangeAspect="1" noChangeArrowheads="1" noTextEdit="1"/>
            </p:cNvSpPr>
            <p:nvPr/>
          </p:nvSpPr>
          <p:spPr bwMode="auto">
            <a:xfrm>
              <a:off x="1974" y="1984"/>
              <a:ext cx="7242" cy="4271"/>
            </a:xfrm>
            <a:prstGeom prst="rect">
              <a:avLst/>
            </a:prstGeom>
            <a:noFill/>
            <a:ln w="9525">
              <a:noFill/>
              <a:miter lim="800000"/>
              <a:headEnd/>
              <a:tailEnd/>
            </a:ln>
          </p:spPr>
          <p:txBody>
            <a:bodyPr/>
            <a:lstStyle/>
            <a:p>
              <a:endParaRPr lang="ru-RU"/>
            </a:p>
          </p:txBody>
        </p:sp>
        <p:sp>
          <p:nvSpPr>
            <p:cNvPr id="845832" name="Oval 24"/>
            <p:cNvSpPr>
              <a:spLocks noChangeArrowheads="1"/>
            </p:cNvSpPr>
            <p:nvPr/>
          </p:nvSpPr>
          <p:spPr bwMode="auto">
            <a:xfrm>
              <a:off x="5193" y="3222"/>
              <a:ext cx="1795" cy="953"/>
            </a:xfrm>
            <a:prstGeom prst="ellipse">
              <a:avLst/>
            </a:prstGeom>
            <a:solidFill>
              <a:srgbClr val="FFFFFF"/>
            </a:solidFill>
            <a:ln w="9525">
              <a:solidFill>
                <a:srgbClr val="000000"/>
              </a:solidFill>
              <a:round/>
              <a:headEnd/>
              <a:tailEnd/>
            </a:ln>
          </p:spPr>
          <p:txBody>
            <a:bodyPr/>
            <a:lstStyle/>
            <a:p>
              <a:endParaRPr lang="ru-RU">
                <a:latin typeface="Calibri" pitchFamily="34" charset="0"/>
              </a:endParaRPr>
            </a:p>
          </p:txBody>
        </p:sp>
        <p:sp>
          <p:nvSpPr>
            <p:cNvPr id="845833" name="Rectangle 23"/>
            <p:cNvSpPr>
              <a:spLocks noChangeArrowheads="1"/>
            </p:cNvSpPr>
            <p:nvPr/>
          </p:nvSpPr>
          <p:spPr bwMode="auto">
            <a:xfrm>
              <a:off x="5193" y="3593"/>
              <a:ext cx="1797" cy="1759"/>
            </a:xfrm>
            <a:prstGeom prst="rect">
              <a:avLst/>
            </a:prstGeom>
            <a:solidFill>
              <a:srgbClr val="FFFFFF"/>
            </a:solidFill>
            <a:ln w="9525">
              <a:solidFill>
                <a:srgbClr val="000000"/>
              </a:solidFill>
              <a:miter lim="800000"/>
              <a:headEnd/>
              <a:tailEnd/>
            </a:ln>
          </p:spPr>
          <p:txBody>
            <a:bodyPr/>
            <a:lstStyle/>
            <a:p>
              <a:pPr algn="ctr"/>
              <a:endParaRPr lang="fr-FR" sz="1000" i="1">
                <a:cs typeface="Times New Roman" pitchFamily="18" charset="0"/>
              </a:endParaRPr>
            </a:p>
            <a:p>
              <a:pPr algn="ctr"/>
              <a:endParaRPr lang="fr-FR" sz="1000" i="1">
                <a:cs typeface="Times New Roman" pitchFamily="18" charset="0"/>
              </a:endParaRPr>
            </a:p>
            <a:p>
              <a:pPr algn="ctr"/>
              <a:endParaRPr lang="fr-FR" sz="1200" i="1">
                <a:cs typeface="Times New Roman" pitchFamily="18" charset="0"/>
              </a:endParaRPr>
            </a:p>
            <a:p>
              <a:pPr algn="ctr"/>
              <a:r>
                <a:rPr lang="fr-FR" sz="1200" i="1">
                  <a:cs typeface="Times New Roman" pitchFamily="18" charset="0"/>
                </a:rPr>
                <a:t>Digester</a:t>
              </a:r>
              <a:endParaRPr lang="fr-FR" sz="1200"/>
            </a:p>
          </p:txBody>
        </p:sp>
        <p:cxnSp>
          <p:nvCxnSpPr>
            <p:cNvPr id="845834" name="AutoShape 22"/>
            <p:cNvCxnSpPr>
              <a:cxnSpLocks noChangeShapeType="1"/>
            </p:cNvCxnSpPr>
            <p:nvPr/>
          </p:nvCxnSpPr>
          <p:spPr bwMode="auto">
            <a:xfrm flipV="1">
              <a:off x="3540" y="4514"/>
              <a:ext cx="737" cy="0"/>
            </a:xfrm>
            <a:prstGeom prst="straightConnector1">
              <a:avLst/>
            </a:prstGeom>
            <a:noFill/>
            <a:ln w="9525">
              <a:solidFill>
                <a:srgbClr val="000000"/>
              </a:solidFill>
              <a:round/>
              <a:headEnd/>
              <a:tailEnd type="triangle" w="med" len="med"/>
            </a:ln>
          </p:spPr>
        </p:cxnSp>
        <p:sp>
          <p:nvSpPr>
            <p:cNvPr id="845835" name="Oval 21"/>
            <p:cNvSpPr>
              <a:spLocks noChangeArrowheads="1"/>
            </p:cNvSpPr>
            <p:nvPr/>
          </p:nvSpPr>
          <p:spPr bwMode="auto">
            <a:xfrm>
              <a:off x="4277" y="4336"/>
              <a:ext cx="398" cy="355"/>
            </a:xfrm>
            <a:prstGeom prst="ellipse">
              <a:avLst/>
            </a:prstGeom>
            <a:solidFill>
              <a:srgbClr val="FFFFFF"/>
            </a:solidFill>
            <a:ln w="9525">
              <a:solidFill>
                <a:srgbClr val="000000"/>
              </a:solidFill>
              <a:round/>
              <a:headEnd/>
              <a:tailEnd/>
            </a:ln>
          </p:spPr>
          <p:txBody>
            <a:bodyPr/>
            <a:lstStyle/>
            <a:p>
              <a:endParaRPr lang="ru-RU">
                <a:latin typeface="Calibri" pitchFamily="34" charset="0"/>
              </a:endParaRPr>
            </a:p>
          </p:txBody>
        </p:sp>
        <p:cxnSp>
          <p:nvCxnSpPr>
            <p:cNvPr id="845836" name="AutoShape 20"/>
            <p:cNvCxnSpPr>
              <a:cxnSpLocks noChangeShapeType="1"/>
            </p:cNvCxnSpPr>
            <p:nvPr/>
          </p:nvCxnSpPr>
          <p:spPr bwMode="auto">
            <a:xfrm flipV="1">
              <a:off x="4277" y="4336"/>
              <a:ext cx="199" cy="178"/>
            </a:xfrm>
            <a:prstGeom prst="straightConnector1">
              <a:avLst/>
            </a:prstGeom>
            <a:noFill/>
            <a:ln w="9525">
              <a:solidFill>
                <a:srgbClr val="000000"/>
              </a:solidFill>
              <a:round/>
              <a:headEnd/>
              <a:tailEnd/>
            </a:ln>
          </p:spPr>
        </p:cxnSp>
        <p:cxnSp>
          <p:nvCxnSpPr>
            <p:cNvPr id="845837" name="AutoShape 19"/>
            <p:cNvCxnSpPr>
              <a:cxnSpLocks noChangeShapeType="1"/>
            </p:cNvCxnSpPr>
            <p:nvPr/>
          </p:nvCxnSpPr>
          <p:spPr bwMode="auto">
            <a:xfrm>
              <a:off x="4476" y="4336"/>
              <a:ext cx="1" cy="355"/>
            </a:xfrm>
            <a:prstGeom prst="straightConnector1">
              <a:avLst/>
            </a:prstGeom>
            <a:noFill/>
            <a:ln w="9525">
              <a:solidFill>
                <a:srgbClr val="000000"/>
              </a:solidFill>
              <a:round/>
              <a:headEnd/>
              <a:tailEnd/>
            </a:ln>
          </p:spPr>
        </p:cxnSp>
        <p:cxnSp>
          <p:nvCxnSpPr>
            <p:cNvPr id="845838" name="AutoShape 18"/>
            <p:cNvCxnSpPr>
              <a:cxnSpLocks noChangeShapeType="1"/>
            </p:cNvCxnSpPr>
            <p:nvPr/>
          </p:nvCxnSpPr>
          <p:spPr bwMode="auto">
            <a:xfrm flipV="1">
              <a:off x="4476" y="4514"/>
              <a:ext cx="199" cy="177"/>
            </a:xfrm>
            <a:prstGeom prst="straightConnector1">
              <a:avLst/>
            </a:prstGeom>
            <a:noFill/>
            <a:ln w="9525">
              <a:solidFill>
                <a:srgbClr val="000000"/>
              </a:solidFill>
              <a:round/>
              <a:headEnd/>
              <a:tailEnd/>
            </a:ln>
          </p:spPr>
        </p:cxnSp>
        <p:cxnSp>
          <p:nvCxnSpPr>
            <p:cNvPr id="845839" name="AutoShape 17"/>
            <p:cNvCxnSpPr>
              <a:cxnSpLocks noChangeShapeType="1"/>
            </p:cNvCxnSpPr>
            <p:nvPr/>
          </p:nvCxnSpPr>
          <p:spPr bwMode="auto">
            <a:xfrm flipV="1">
              <a:off x="4675" y="4509"/>
              <a:ext cx="518" cy="5"/>
            </a:xfrm>
            <a:prstGeom prst="straightConnector1">
              <a:avLst/>
            </a:prstGeom>
            <a:noFill/>
            <a:ln w="9525">
              <a:solidFill>
                <a:srgbClr val="000000"/>
              </a:solidFill>
              <a:round/>
              <a:headEnd/>
              <a:tailEnd type="triangle" w="med" len="med"/>
            </a:ln>
          </p:spPr>
        </p:cxnSp>
        <p:sp>
          <p:nvSpPr>
            <p:cNvPr id="845840" name="Text Box 16"/>
            <p:cNvSpPr txBox="1">
              <a:spLocks noChangeArrowheads="1"/>
            </p:cNvSpPr>
            <p:nvPr/>
          </p:nvSpPr>
          <p:spPr bwMode="auto">
            <a:xfrm>
              <a:off x="2145" y="4195"/>
              <a:ext cx="1608" cy="692"/>
            </a:xfrm>
            <a:prstGeom prst="rect">
              <a:avLst/>
            </a:prstGeom>
            <a:noFill/>
            <a:ln w="9525">
              <a:noFill/>
              <a:miter lim="800000"/>
              <a:headEnd/>
              <a:tailEnd/>
            </a:ln>
          </p:spPr>
          <p:txBody>
            <a:bodyPr/>
            <a:lstStyle/>
            <a:p>
              <a:pPr algn="ctr"/>
              <a:r>
                <a:rPr lang="fr-FR" sz="1200">
                  <a:cs typeface="Times New Roman" pitchFamily="18" charset="0"/>
                </a:rPr>
                <a:t>Degradable organic matter</a:t>
              </a:r>
              <a:endParaRPr lang="fr-FR" sz="1200"/>
            </a:p>
          </p:txBody>
        </p:sp>
        <p:sp>
          <p:nvSpPr>
            <p:cNvPr id="845841" name="Oval 15"/>
            <p:cNvSpPr>
              <a:spLocks noChangeArrowheads="1"/>
            </p:cNvSpPr>
            <p:nvPr/>
          </p:nvSpPr>
          <p:spPr bwMode="auto">
            <a:xfrm>
              <a:off x="7284" y="4638"/>
              <a:ext cx="398" cy="355"/>
            </a:xfrm>
            <a:prstGeom prst="ellipse">
              <a:avLst/>
            </a:prstGeom>
            <a:solidFill>
              <a:srgbClr val="FFFFFF"/>
            </a:solidFill>
            <a:ln w="9525">
              <a:solidFill>
                <a:srgbClr val="000000"/>
              </a:solidFill>
              <a:round/>
              <a:headEnd/>
              <a:tailEnd/>
            </a:ln>
          </p:spPr>
          <p:txBody>
            <a:bodyPr/>
            <a:lstStyle/>
            <a:p>
              <a:endParaRPr lang="ru-RU">
                <a:latin typeface="Calibri" pitchFamily="34" charset="0"/>
              </a:endParaRPr>
            </a:p>
          </p:txBody>
        </p:sp>
        <p:cxnSp>
          <p:nvCxnSpPr>
            <p:cNvPr id="845842" name="AutoShape 14"/>
            <p:cNvCxnSpPr>
              <a:cxnSpLocks noChangeShapeType="1"/>
            </p:cNvCxnSpPr>
            <p:nvPr/>
          </p:nvCxnSpPr>
          <p:spPr bwMode="auto">
            <a:xfrm flipV="1">
              <a:off x="7284" y="4638"/>
              <a:ext cx="199" cy="177"/>
            </a:xfrm>
            <a:prstGeom prst="straightConnector1">
              <a:avLst/>
            </a:prstGeom>
            <a:noFill/>
            <a:ln w="9525">
              <a:solidFill>
                <a:srgbClr val="000000"/>
              </a:solidFill>
              <a:round/>
              <a:headEnd/>
              <a:tailEnd/>
            </a:ln>
          </p:spPr>
        </p:cxnSp>
        <p:cxnSp>
          <p:nvCxnSpPr>
            <p:cNvPr id="845843" name="AutoShape 13"/>
            <p:cNvCxnSpPr>
              <a:cxnSpLocks noChangeShapeType="1"/>
            </p:cNvCxnSpPr>
            <p:nvPr/>
          </p:nvCxnSpPr>
          <p:spPr bwMode="auto">
            <a:xfrm>
              <a:off x="7483" y="4638"/>
              <a:ext cx="1" cy="355"/>
            </a:xfrm>
            <a:prstGeom prst="straightConnector1">
              <a:avLst/>
            </a:prstGeom>
            <a:noFill/>
            <a:ln w="9525">
              <a:solidFill>
                <a:srgbClr val="000000"/>
              </a:solidFill>
              <a:round/>
              <a:headEnd/>
              <a:tailEnd/>
            </a:ln>
          </p:spPr>
        </p:cxnSp>
        <p:cxnSp>
          <p:nvCxnSpPr>
            <p:cNvPr id="845844" name="AutoShape 12"/>
            <p:cNvCxnSpPr>
              <a:cxnSpLocks noChangeShapeType="1"/>
            </p:cNvCxnSpPr>
            <p:nvPr/>
          </p:nvCxnSpPr>
          <p:spPr bwMode="auto">
            <a:xfrm flipV="1">
              <a:off x="7483" y="4815"/>
              <a:ext cx="199" cy="178"/>
            </a:xfrm>
            <a:prstGeom prst="straightConnector1">
              <a:avLst/>
            </a:prstGeom>
            <a:noFill/>
            <a:ln w="9525">
              <a:solidFill>
                <a:srgbClr val="000000"/>
              </a:solidFill>
              <a:round/>
              <a:headEnd/>
              <a:tailEnd/>
            </a:ln>
          </p:spPr>
        </p:cxnSp>
        <p:cxnSp>
          <p:nvCxnSpPr>
            <p:cNvPr id="845845" name="AutoShape 11"/>
            <p:cNvCxnSpPr>
              <a:cxnSpLocks noChangeShapeType="1"/>
            </p:cNvCxnSpPr>
            <p:nvPr/>
          </p:nvCxnSpPr>
          <p:spPr bwMode="auto">
            <a:xfrm rot="5400000" flipH="1" flipV="1">
              <a:off x="6665" y="4534"/>
              <a:ext cx="359" cy="1277"/>
            </a:xfrm>
            <a:prstGeom prst="bentConnector3">
              <a:avLst>
                <a:gd name="adj1" fmla="val -100278"/>
              </a:avLst>
            </a:prstGeom>
            <a:noFill/>
            <a:ln w="9525">
              <a:solidFill>
                <a:srgbClr val="000000"/>
              </a:solidFill>
              <a:miter lim="800000"/>
              <a:headEnd/>
              <a:tailEnd type="triangle" w="med" len="med"/>
            </a:ln>
          </p:spPr>
        </p:cxnSp>
        <p:cxnSp>
          <p:nvCxnSpPr>
            <p:cNvPr id="845846" name="AutoShape 10"/>
            <p:cNvCxnSpPr>
              <a:cxnSpLocks noChangeShapeType="1"/>
            </p:cNvCxnSpPr>
            <p:nvPr/>
          </p:nvCxnSpPr>
          <p:spPr bwMode="auto">
            <a:xfrm rot="5400000" flipH="1">
              <a:off x="6928" y="4084"/>
              <a:ext cx="613" cy="496"/>
            </a:xfrm>
            <a:prstGeom prst="bentConnector2">
              <a:avLst/>
            </a:prstGeom>
            <a:noFill/>
            <a:ln w="9525">
              <a:solidFill>
                <a:srgbClr val="000000"/>
              </a:solidFill>
              <a:miter lim="800000"/>
              <a:headEnd/>
              <a:tailEnd type="triangle" w="med" len="med"/>
            </a:ln>
          </p:spPr>
        </p:cxnSp>
        <p:cxnSp>
          <p:nvCxnSpPr>
            <p:cNvPr id="845847" name="AutoShape 7"/>
            <p:cNvCxnSpPr>
              <a:cxnSpLocks noChangeShapeType="1"/>
            </p:cNvCxnSpPr>
            <p:nvPr/>
          </p:nvCxnSpPr>
          <p:spPr bwMode="auto">
            <a:xfrm flipH="1" flipV="1">
              <a:off x="6128" y="2789"/>
              <a:ext cx="0" cy="427"/>
            </a:xfrm>
            <a:prstGeom prst="straightConnector1">
              <a:avLst/>
            </a:prstGeom>
            <a:noFill/>
            <a:ln w="9525">
              <a:solidFill>
                <a:srgbClr val="000000"/>
              </a:solidFill>
              <a:round/>
              <a:headEnd/>
              <a:tailEnd type="triangle" w="med" len="med"/>
            </a:ln>
          </p:spPr>
        </p:cxnSp>
        <p:sp>
          <p:nvSpPr>
            <p:cNvPr id="845848" name="Text Box 6"/>
            <p:cNvSpPr txBox="1">
              <a:spLocks noChangeArrowheads="1"/>
            </p:cNvSpPr>
            <p:nvPr/>
          </p:nvSpPr>
          <p:spPr bwMode="auto">
            <a:xfrm>
              <a:off x="5715" y="2455"/>
              <a:ext cx="852" cy="433"/>
            </a:xfrm>
            <a:prstGeom prst="rect">
              <a:avLst/>
            </a:prstGeom>
            <a:noFill/>
            <a:ln w="9525">
              <a:noFill/>
              <a:miter lim="800000"/>
              <a:headEnd/>
              <a:tailEnd/>
            </a:ln>
          </p:spPr>
          <p:txBody>
            <a:bodyPr/>
            <a:lstStyle/>
            <a:p>
              <a:pPr algn="just"/>
              <a:r>
                <a:rPr lang="fr-FR" sz="1200">
                  <a:cs typeface="Times New Roman" pitchFamily="18" charset="0"/>
                </a:rPr>
                <a:t>Biogas</a:t>
              </a:r>
              <a:endParaRPr lang="fr-FR" sz="1200"/>
            </a:p>
          </p:txBody>
        </p:sp>
        <p:cxnSp>
          <p:nvCxnSpPr>
            <p:cNvPr id="845849" name="AutoShape 5"/>
            <p:cNvCxnSpPr>
              <a:cxnSpLocks noChangeShapeType="1"/>
            </p:cNvCxnSpPr>
            <p:nvPr/>
          </p:nvCxnSpPr>
          <p:spPr bwMode="auto">
            <a:xfrm flipH="1">
              <a:off x="5900" y="5348"/>
              <a:ext cx="0" cy="495"/>
            </a:xfrm>
            <a:prstGeom prst="straightConnector1">
              <a:avLst/>
            </a:prstGeom>
            <a:noFill/>
            <a:ln w="9525">
              <a:solidFill>
                <a:srgbClr val="000000"/>
              </a:solidFill>
              <a:round/>
              <a:headEnd/>
              <a:tailEnd type="triangle" w="med" len="med"/>
            </a:ln>
          </p:spPr>
        </p:cxnSp>
        <p:sp>
          <p:nvSpPr>
            <p:cNvPr id="845850" name="Text Box 4"/>
            <p:cNvSpPr txBox="1">
              <a:spLocks noChangeArrowheads="1"/>
            </p:cNvSpPr>
            <p:nvPr/>
          </p:nvSpPr>
          <p:spPr bwMode="auto">
            <a:xfrm>
              <a:off x="5365" y="5772"/>
              <a:ext cx="1112" cy="383"/>
            </a:xfrm>
            <a:prstGeom prst="rect">
              <a:avLst/>
            </a:prstGeom>
            <a:noFill/>
            <a:ln w="9525">
              <a:noFill/>
              <a:miter lim="800000"/>
              <a:headEnd/>
              <a:tailEnd/>
            </a:ln>
          </p:spPr>
          <p:txBody>
            <a:bodyPr/>
            <a:lstStyle/>
            <a:p>
              <a:pPr algn="just"/>
              <a:r>
                <a:rPr lang="fr-FR" sz="1200">
                  <a:cs typeface="Times New Roman" pitchFamily="18" charset="0"/>
                </a:rPr>
                <a:t>Digestate</a:t>
              </a:r>
              <a:endParaRPr lang="fr-FR" sz="1200"/>
            </a:p>
          </p:txBody>
        </p:sp>
        <p:sp>
          <p:nvSpPr>
            <p:cNvPr id="845851" name="Text Box 3"/>
            <p:cNvSpPr txBox="1">
              <a:spLocks noChangeArrowheads="1"/>
            </p:cNvSpPr>
            <p:nvPr/>
          </p:nvSpPr>
          <p:spPr bwMode="auto">
            <a:xfrm>
              <a:off x="7596" y="4522"/>
              <a:ext cx="981" cy="628"/>
            </a:xfrm>
            <a:prstGeom prst="rect">
              <a:avLst/>
            </a:prstGeom>
            <a:noFill/>
            <a:ln w="9525">
              <a:noFill/>
              <a:miter lim="800000"/>
              <a:headEnd/>
              <a:tailEnd/>
            </a:ln>
          </p:spPr>
          <p:txBody>
            <a:bodyPr/>
            <a:lstStyle/>
            <a:p>
              <a:pPr algn="just"/>
              <a:r>
                <a:rPr lang="fr-FR" sz="1000" i="1">
                  <a:cs typeface="Times New Roman" pitchFamily="18" charset="0"/>
                </a:rPr>
                <a:t>Heating exchanger</a:t>
              </a:r>
              <a:endParaRPr lang="fr-FR" sz="1000"/>
            </a:p>
          </p:txBody>
        </p:sp>
        <p:sp>
          <p:nvSpPr>
            <p:cNvPr id="845852" name="Text Box 2"/>
            <p:cNvSpPr txBox="1">
              <a:spLocks noChangeArrowheads="1"/>
            </p:cNvSpPr>
            <p:nvPr/>
          </p:nvSpPr>
          <p:spPr bwMode="auto">
            <a:xfrm>
              <a:off x="3340" y="4646"/>
              <a:ext cx="2224" cy="557"/>
            </a:xfrm>
            <a:prstGeom prst="rect">
              <a:avLst/>
            </a:prstGeom>
            <a:noFill/>
            <a:ln w="9525">
              <a:noFill/>
              <a:miter lim="800000"/>
              <a:headEnd/>
              <a:tailEnd/>
            </a:ln>
          </p:spPr>
          <p:txBody>
            <a:bodyPr/>
            <a:lstStyle/>
            <a:p>
              <a:pPr algn="ctr"/>
              <a:r>
                <a:rPr lang="fr-FR" sz="1000" i="1">
                  <a:cs typeface="Times New Roman" pitchFamily="18" charset="0"/>
                </a:rPr>
                <a:t>Thermal treatment exchanger</a:t>
              </a:r>
              <a:endParaRPr lang="fr-FR" sz="1000"/>
            </a:p>
          </p:txBody>
        </p:sp>
      </p:grpSp>
      <p:pic>
        <p:nvPicPr>
          <p:cNvPr id="845829" name="Image 32"/>
          <p:cNvPicPr>
            <a:picLocks noChangeAspect="1" noChangeArrowheads="1"/>
          </p:cNvPicPr>
          <p:nvPr/>
        </p:nvPicPr>
        <p:blipFill>
          <a:blip r:embed="rId3" cstate="print"/>
          <a:srcRect/>
          <a:stretch>
            <a:fillRect/>
          </a:stretch>
        </p:blipFill>
        <p:spPr bwMode="auto">
          <a:xfrm>
            <a:off x="30163" y="1016000"/>
            <a:ext cx="762000" cy="533400"/>
          </a:xfrm>
          <a:prstGeom prst="rect">
            <a:avLst/>
          </a:prstGeom>
          <a:noFill/>
          <a:ln w="9525">
            <a:noFill/>
            <a:miter lim="800000"/>
            <a:headEnd/>
            <a:tailEnd/>
          </a:ln>
        </p:spPr>
      </p:pic>
      <p:sp>
        <p:nvSpPr>
          <p:cNvPr id="84583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Text Box 2"/>
          <p:cNvSpPr txBox="1">
            <a:spLocks noChangeArrowheads="1"/>
          </p:cNvSpPr>
          <p:nvPr/>
        </p:nvSpPr>
        <p:spPr bwMode="auto">
          <a:xfrm>
            <a:off x="468313" y="150813"/>
            <a:ext cx="6823075" cy="569912"/>
          </a:xfrm>
          <a:prstGeom prst="rect">
            <a:avLst/>
          </a:prstGeom>
          <a:noFill/>
          <a:ln w="9525">
            <a:noFill/>
            <a:miter lim="800000"/>
            <a:headEnd/>
            <a:tailEnd/>
          </a:ln>
        </p:spPr>
        <p:txBody>
          <a:bodyPr lIns="83457" tIns="41729" rIns="83457" bIns="41729">
            <a:spAutoFit/>
          </a:bodyPr>
          <a:lstStyle/>
          <a:p>
            <a:pPr defTabSz="1020763"/>
            <a:r>
              <a:rPr lang="ru-RU" sz="3200" b="1">
                <a:solidFill>
                  <a:schemeClr val="bg1"/>
                </a:solidFill>
                <a:latin typeface="Trebuchet MS" pitchFamily="34" charset="0"/>
              </a:rPr>
              <a:t>Содержание</a:t>
            </a:r>
            <a:endParaRPr lang="fr-FR" sz="3200" b="1">
              <a:solidFill>
                <a:schemeClr val="bg1"/>
              </a:solidFill>
              <a:latin typeface="Trebuchet MS" pitchFamily="34" charset="0"/>
            </a:endParaRPr>
          </a:p>
        </p:txBody>
      </p:sp>
      <p:sp>
        <p:nvSpPr>
          <p:cNvPr id="846850" name="Espace réservé du texte 2"/>
          <p:cNvSpPr txBox="1">
            <a:spLocks/>
          </p:cNvSpPr>
          <p:nvPr/>
        </p:nvSpPr>
        <p:spPr bwMode="auto">
          <a:xfrm>
            <a:off x="468313" y="908050"/>
            <a:ext cx="7991475" cy="5257800"/>
          </a:xfrm>
          <a:prstGeom prst="rect">
            <a:avLst/>
          </a:prstGeom>
          <a:noFill/>
          <a:ln w="9525">
            <a:noFill/>
            <a:miter lim="800000"/>
            <a:headEnd/>
            <a:tailEnd/>
          </a:ln>
        </p:spPr>
        <p:txBody>
          <a:bodyPr/>
          <a:lstStyle/>
          <a:p>
            <a:pPr marL="361950" indent="-361950">
              <a:lnSpc>
                <a:spcPct val="150000"/>
              </a:lnSpc>
              <a:spcBef>
                <a:spcPct val="20000"/>
              </a:spcBef>
              <a:buFontTx/>
              <a:buBlip>
                <a:blip r:embed="rId3"/>
              </a:buBlip>
            </a:pPr>
            <a:r>
              <a:rPr lang="en-US" sz="2400" b="1">
                <a:solidFill>
                  <a:srgbClr val="5F5F5F"/>
                </a:solidFill>
                <a:latin typeface="Trebuchet MS" pitchFamily="34" charset="0"/>
              </a:rPr>
              <a:t>Simulis Thermodynamics</a:t>
            </a:r>
          </a:p>
          <a:p>
            <a:pPr marL="712788" lvl="1" indent="-255588">
              <a:lnSpc>
                <a:spcPct val="150000"/>
              </a:lnSpc>
              <a:spcBef>
                <a:spcPct val="20000"/>
              </a:spcBef>
              <a:buClr>
                <a:srgbClr val="D21700"/>
              </a:buClr>
              <a:buFontTx/>
              <a:buBlip>
                <a:blip r:embed="rId3"/>
              </a:buBlip>
            </a:pPr>
            <a:r>
              <a:rPr lang="en-US" sz="2000" b="1">
                <a:solidFill>
                  <a:srgbClr val="5F5F5F"/>
                </a:solidFill>
                <a:latin typeface="Trebuchet MS" pitchFamily="34" charset="0"/>
              </a:rPr>
              <a:t> </a:t>
            </a:r>
            <a:r>
              <a:rPr lang="en-US" b="1"/>
              <a:t>Сервер термодинамических расчетов</a:t>
            </a:r>
            <a:endParaRPr lang="en-US" sz="2000" b="1">
              <a:solidFill>
                <a:srgbClr val="5F5F5F"/>
              </a:solidFill>
              <a:latin typeface="Trebuchet MS" pitchFamily="34" charset="0"/>
            </a:endParaRPr>
          </a:p>
          <a:p>
            <a:pPr marL="712788" lvl="1" indent="-255588">
              <a:lnSpc>
                <a:spcPct val="150000"/>
              </a:lnSpc>
              <a:spcBef>
                <a:spcPct val="20000"/>
              </a:spcBef>
              <a:buClr>
                <a:srgbClr val="D21700"/>
              </a:buClr>
              <a:buFontTx/>
              <a:buBlip>
                <a:blip r:embed="rId3"/>
              </a:buBlip>
            </a:pPr>
            <a:r>
              <a:rPr lang="en-US" sz="2000" b="1">
                <a:solidFill>
                  <a:srgbClr val="5F5F5F"/>
                </a:solidFill>
                <a:latin typeface="Trebuchet MS" pitchFamily="34" charset="0"/>
              </a:rPr>
              <a:t> </a:t>
            </a:r>
            <a:r>
              <a:rPr lang="ru-RU" b="1"/>
              <a:t>Что нового в новых версиях</a:t>
            </a:r>
            <a:endParaRPr lang="en-US" sz="2000" b="1">
              <a:solidFill>
                <a:srgbClr val="5F5F5F"/>
              </a:solidFill>
              <a:latin typeface="Trebuchet MS" pitchFamily="34" charset="0"/>
            </a:endParaRPr>
          </a:p>
          <a:p>
            <a:pPr marL="361950" indent="-361950">
              <a:lnSpc>
                <a:spcPct val="150000"/>
              </a:lnSpc>
              <a:spcBef>
                <a:spcPct val="20000"/>
              </a:spcBef>
              <a:buFontTx/>
              <a:buBlip>
                <a:blip r:embed="rId3"/>
              </a:buBlip>
            </a:pPr>
            <a:r>
              <a:rPr lang="en-US" sz="2400" b="1">
                <a:solidFill>
                  <a:srgbClr val="5F5F5F"/>
                </a:solidFill>
                <a:latin typeface="Trebuchet MS" pitchFamily="34" charset="0"/>
              </a:rPr>
              <a:t>ProSimPlus</a:t>
            </a:r>
          </a:p>
          <a:p>
            <a:pPr marL="712788" lvl="1" indent="-255588">
              <a:lnSpc>
                <a:spcPct val="150000"/>
              </a:lnSpc>
              <a:spcBef>
                <a:spcPct val="20000"/>
              </a:spcBef>
              <a:buClr>
                <a:srgbClr val="D21700"/>
              </a:buClr>
              <a:buFontTx/>
              <a:buBlip>
                <a:blip r:embed="rId3"/>
              </a:buBlip>
            </a:pPr>
            <a:r>
              <a:rPr lang="en-US" sz="2000" b="1">
                <a:solidFill>
                  <a:srgbClr val="5F5F5F"/>
                </a:solidFill>
                <a:latin typeface="Trebuchet MS" pitchFamily="34" charset="0"/>
              </a:rPr>
              <a:t> </a:t>
            </a:r>
            <a:r>
              <a:rPr lang="ru-RU" b="1"/>
              <a:t>ПО для моделирования установившихся технологических процессов</a:t>
            </a:r>
            <a:endParaRPr lang="en-US" sz="2000" b="1">
              <a:solidFill>
                <a:srgbClr val="5F5F5F"/>
              </a:solidFill>
              <a:latin typeface="Trebuchet MS" pitchFamily="34" charset="0"/>
            </a:endParaRPr>
          </a:p>
          <a:p>
            <a:pPr marL="712788" lvl="1" indent="-255588">
              <a:lnSpc>
                <a:spcPct val="150000"/>
              </a:lnSpc>
              <a:spcBef>
                <a:spcPct val="20000"/>
              </a:spcBef>
              <a:buClr>
                <a:srgbClr val="D21700"/>
              </a:buClr>
              <a:buFont typeface="Wingdings" pitchFamily="2" charset="2"/>
              <a:buBlip>
                <a:blip r:embed="rId3"/>
              </a:buBlip>
            </a:pPr>
            <a:r>
              <a:rPr lang="en-US" sz="2000" b="1">
                <a:solidFill>
                  <a:srgbClr val="5F5F5F"/>
                </a:solidFill>
                <a:latin typeface="Trebuchet MS" pitchFamily="34" charset="0"/>
              </a:rPr>
              <a:t> </a:t>
            </a:r>
            <a:r>
              <a:rPr lang="ru-RU" b="1"/>
              <a:t>Что нового в новых версиях</a:t>
            </a:r>
            <a:endParaRPr lang="en-US" sz="2000" b="1">
              <a:solidFill>
                <a:srgbClr val="5F5F5F"/>
              </a:solidFill>
              <a:latin typeface="Trebuchet MS" pitchFamily="34" charset="0"/>
            </a:endParaRPr>
          </a:p>
          <a:p>
            <a:pPr marL="361950" indent="-361950">
              <a:lnSpc>
                <a:spcPct val="150000"/>
              </a:lnSpc>
              <a:spcBef>
                <a:spcPct val="20000"/>
              </a:spcBef>
              <a:buFontTx/>
              <a:buBlip>
                <a:blip r:embed="rId3"/>
              </a:buBlip>
            </a:pPr>
            <a:r>
              <a:rPr lang="en-US" sz="2400" b="1">
                <a:solidFill>
                  <a:srgbClr val="0BA4E2"/>
                </a:solidFill>
                <a:latin typeface="Trebuchet MS" pitchFamily="34" charset="0"/>
              </a:rPr>
              <a:t>CO-ProSec</a:t>
            </a:r>
          </a:p>
          <a:p>
            <a:pPr marL="712788" lvl="1" indent="-255588">
              <a:lnSpc>
                <a:spcPct val="150000"/>
              </a:lnSpc>
              <a:spcBef>
                <a:spcPct val="20000"/>
              </a:spcBef>
              <a:buClr>
                <a:srgbClr val="D21700"/>
              </a:buClr>
              <a:buFont typeface="Wingdings" pitchFamily="2" charset="2"/>
              <a:buBlip>
                <a:blip r:embed="rId3"/>
              </a:buBlip>
            </a:pPr>
            <a:r>
              <a:rPr lang="en-US" sz="2000" b="1">
                <a:solidFill>
                  <a:srgbClr val="0BA4E2"/>
                </a:solidFill>
                <a:latin typeface="Trebuchet MS" pitchFamily="34" charset="0"/>
              </a:rPr>
              <a:t> </a:t>
            </a:r>
            <a:r>
              <a:rPr lang="ru-RU" sz="2000" b="1">
                <a:solidFill>
                  <a:srgbClr val="0BA4E2"/>
                </a:solidFill>
                <a:latin typeface="Trebuchet MS" pitchFamily="34" charset="0"/>
              </a:rPr>
              <a:t>Новый </a:t>
            </a:r>
            <a:r>
              <a:rPr lang="en-US" sz="2000" b="1">
                <a:solidFill>
                  <a:srgbClr val="0BA4E2"/>
                </a:solidFill>
                <a:latin typeface="Trebuchet MS" pitchFamily="34" charset="0"/>
              </a:rPr>
              <a:t>CAPE-OPEN </a:t>
            </a:r>
            <a:r>
              <a:rPr lang="ru-RU" sz="2000" b="1">
                <a:solidFill>
                  <a:srgbClr val="0BA4E2"/>
                </a:solidFill>
                <a:latin typeface="Trebuchet MS" pitchFamily="34" charset="0"/>
              </a:rPr>
              <a:t>модуль для</a:t>
            </a:r>
            <a:r>
              <a:rPr lang="en-US" sz="2000" b="1">
                <a:solidFill>
                  <a:srgbClr val="0BA4E2"/>
                </a:solidFill>
                <a:latin typeface="Trebuchet MS" pitchFamily="34" charset="0"/>
              </a:rPr>
              <a:t> PFHE </a:t>
            </a:r>
          </a:p>
          <a:p>
            <a:pPr marL="712788" lvl="1" indent="-255588">
              <a:lnSpc>
                <a:spcPct val="150000"/>
              </a:lnSpc>
              <a:spcBef>
                <a:spcPct val="20000"/>
              </a:spcBef>
              <a:buClr>
                <a:srgbClr val="D21700"/>
              </a:buClr>
              <a:buFont typeface="Wingdings" pitchFamily="2" charset="2"/>
              <a:buBlip>
                <a:blip r:embed="rId3"/>
              </a:buBlip>
            </a:pPr>
            <a:r>
              <a:rPr lang="en-US" sz="2000" b="1">
                <a:solidFill>
                  <a:srgbClr val="0BA4E2"/>
                </a:solidFill>
                <a:latin typeface="Trebuchet MS" pitchFamily="34" charset="0"/>
              </a:rPr>
              <a:t> </a:t>
            </a:r>
            <a:r>
              <a:rPr lang="ru-RU" sz="2000" b="1">
                <a:solidFill>
                  <a:srgbClr val="0BA4E2"/>
                </a:solidFill>
                <a:latin typeface="Trebuchet MS" pitchFamily="34" charset="0"/>
              </a:rPr>
              <a:t>Приложение </a:t>
            </a:r>
            <a:r>
              <a:rPr lang="en-US" sz="2000" b="1">
                <a:solidFill>
                  <a:srgbClr val="0BA4E2"/>
                </a:solidFill>
                <a:latin typeface="Trebuchet MS" pitchFamily="34" charset="0"/>
              </a:rPr>
              <a:t>BAHX</a:t>
            </a:r>
          </a:p>
        </p:txBody>
      </p:sp>
      <p:sp>
        <p:nvSpPr>
          <p:cNvPr id="846851" name="Espace réservé du pied de page 3"/>
          <p:cNvSpPr>
            <a:spLocks noGrp="1"/>
          </p:cNvSpPr>
          <p:nvPr>
            <p:ph type="ftr" sz="quarter" idx="4294967295"/>
          </p:nvPr>
        </p:nvSpPr>
        <p:spPr bwMode="auto">
          <a:xfrm>
            <a:off x="719138" y="6403975"/>
            <a:ext cx="59769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en-US" i="0" u="sng" smtClean="0">
              <a:cs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eaLnBrk="1" fontAlgn="auto" hangingPunct="1">
              <a:spcAft>
                <a:spcPts val="0"/>
              </a:spcAft>
              <a:defRPr/>
            </a:pPr>
            <a:r>
              <a:rPr lang="ru-RU" dirty="0" smtClean="0"/>
              <a:t>Что такое </a:t>
            </a:r>
            <a:r>
              <a:rPr lang="fr-FR" dirty="0" smtClean="0"/>
              <a:t>BAHX?</a:t>
            </a:r>
            <a:r>
              <a:rPr lang="ru-RU" dirty="0" smtClean="0"/>
              <a:t/>
            </a:r>
            <a:br>
              <a:rPr lang="ru-RU" dirty="0" smtClean="0"/>
            </a:br>
            <a:r>
              <a:rPr lang="en-US" dirty="0" smtClean="0"/>
              <a:t>Brazed Aluminum Heat </a:t>
            </a:r>
            <a:r>
              <a:rPr lang="en-US" dirty="0" err="1" smtClean="0"/>
              <a:t>eXchanger</a:t>
            </a:r>
            <a:endParaRPr lang="fr-FR" dirty="0"/>
          </a:p>
        </p:txBody>
      </p:sp>
      <p:pic>
        <p:nvPicPr>
          <p:cNvPr id="27" name="Image 26" descr="adnoc1.jpg"/>
          <p:cNvPicPr>
            <a:picLocks noChangeAspect="1"/>
          </p:cNvPicPr>
          <p:nvPr/>
        </p:nvPicPr>
        <p:blipFill>
          <a:blip r:embed="rId3" cstate="screen"/>
          <a:stretch>
            <a:fillRect/>
          </a:stretch>
        </p:blipFill>
        <p:spPr>
          <a:xfrm>
            <a:off x="35496" y="3104964"/>
            <a:ext cx="3600400" cy="2845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6"/>
          <p:cNvPicPr>
            <a:picLocks noChangeAspect="1" noChangeArrowheads="1"/>
          </p:cNvPicPr>
          <p:nvPr/>
        </p:nvPicPr>
        <p:blipFill>
          <a:blip r:embed="rId4" cstate="screen"/>
          <a:srcRect/>
          <a:stretch>
            <a:fillRect/>
          </a:stretch>
        </p:blipFill>
        <p:spPr bwMode="auto">
          <a:xfrm rot="21182284">
            <a:off x="6363590" y="2304626"/>
            <a:ext cx="2457450" cy="3571874"/>
          </a:xfrm>
          <a:prstGeom prst="rect">
            <a:avLst/>
          </a:prstGeom>
          <a:solidFill>
            <a:srgbClr val="FFFFFF">
              <a:shade val="85000"/>
            </a:srgbClr>
          </a:solidFill>
          <a:ln w="952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descr="convoi BF1.jpg"/>
          <p:cNvPicPr>
            <a:picLocks noChangeAspect="1"/>
          </p:cNvPicPr>
          <p:nvPr/>
        </p:nvPicPr>
        <p:blipFill>
          <a:blip r:embed="rId5" cstate="screen"/>
          <a:srcRect/>
          <a:stretch>
            <a:fillRect/>
          </a:stretch>
        </p:blipFill>
        <p:spPr>
          <a:xfrm rot="440397">
            <a:off x="2703684" y="3528812"/>
            <a:ext cx="4703843" cy="1346724"/>
          </a:xfrm>
          <a:prstGeom prst="rect">
            <a:avLst/>
          </a:prstGeom>
          <a:solidFill>
            <a:srgbClr val="FFFFFF">
              <a:shade val="85000"/>
            </a:srgbClr>
          </a:solidFill>
          <a:ln w="952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48901" name="Espace réservé du texte 8"/>
          <p:cNvSpPr txBox="1">
            <a:spLocks/>
          </p:cNvSpPr>
          <p:nvPr/>
        </p:nvSpPr>
        <p:spPr bwMode="auto">
          <a:xfrm rot="-420000">
            <a:off x="7397750" y="5849938"/>
            <a:ext cx="1349375" cy="361950"/>
          </a:xfrm>
          <a:prstGeom prst="rect">
            <a:avLst/>
          </a:prstGeom>
          <a:noFill/>
          <a:ln w="9525">
            <a:noFill/>
            <a:miter lim="800000"/>
            <a:headEnd/>
            <a:tailEnd/>
          </a:ln>
        </p:spPr>
        <p:txBody>
          <a:bodyPr/>
          <a:lstStyle/>
          <a:p>
            <a:pPr eaLnBrk="0" hangingPunct="0">
              <a:spcBef>
                <a:spcPct val="20000"/>
              </a:spcBef>
              <a:buClr>
                <a:srgbClr val="AF007C"/>
              </a:buClr>
              <a:buSzPct val="80000"/>
              <a:buFont typeface="Wingdings 3" pitchFamily="18" charset="2"/>
              <a:buNone/>
            </a:pPr>
            <a:r>
              <a:rPr lang="ru-RU" sz="1400">
                <a:solidFill>
                  <a:srgbClr val="B2007C"/>
                </a:solidFill>
                <a:latin typeface="Trebuchet MS" pitchFamily="34" charset="0"/>
              </a:rPr>
              <a:t>Ядро</a:t>
            </a:r>
            <a:r>
              <a:rPr lang="en-US" sz="1400">
                <a:solidFill>
                  <a:srgbClr val="B2007C"/>
                </a:solidFill>
                <a:latin typeface="Trebuchet MS" pitchFamily="34" charset="0"/>
              </a:rPr>
              <a:t> BAHX</a:t>
            </a:r>
          </a:p>
        </p:txBody>
      </p:sp>
      <p:sp>
        <p:nvSpPr>
          <p:cNvPr id="848902" name="Espace réservé du texte 13"/>
          <p:cNvSpPr txBox="1">
            <a:spLocks/>
          </p:cNvSpPr>
          <p:nvPr/>
        </p:nvSpPr>
        <p:spPr bwMode="auto">
          <a:xfrm rot="420000">
            <a:off x="3798888" y="4957763"/>
            <a:ext cx="2874962" cy="450850"/>
          </a:xfrm>
          <a:prstGeom prst="rect">
            <a:avLst/>
          </a:prstGeom>
          <a:noFill/>
          <a:ln w="9525">
            <a:noFill/>
            <a:miter lim="800000"/>
            <a:headEnd/>
            <a:tailEnd/>
          </a:ln>
        </p:spPr>
        <p:txBody>
          <a:bodyPr/>
          <a:lstStyle/>
          <a:p>
            <a:pPr eaLnBrk="0" hangingPunct="0">
              <a:spcBef>
                <a:spcPct val="20000"/>
              </a:spcBef>
              <a:buClr>
                <a:srgbClr val="AF007C"/>
              </a:buClr>
              <a:buSzPct val="80000"/>
              <a:buFont typeface="Wingdings 3" pitchFamily="18" charset="2"/>
              <a:buNone/>
            </a:pPr>
            <a:r>
              <a:rPr lang="ru-RU" sz="1400">
                <a:solidFill>
                  <a:srgbClr val="B2007C"/>
                </a:solidFill>
                <a:latin typeface="Trebuchet MS" pitchFamily="34" charset="0"/>
              </a:rPr>
              <a:t>«Холодная» транспортировка</a:t>
            </a:r>
            <a:endParaRPr lang="en-US" sz="1400">
              <a:solidFill>
                <a:srgbClr val="B2007C"/>
              </a:solidFill>
              <a:latin typeface="Trebuchet MS" pitchFamily="34" charset="0"/>
            </a:endParaRPr>
          </a:p>
        </p:txBody>
      </p:sp>
      <p:sp>
        <p:nvSpPr>
          <p:cNvPr id="33" name="Rectangle 1026"/>
          <p:cNvSpPr txBox="1">
            <a:spLocks noChangeArrowheads="1"/>
          </p:cNvSpPr>
          <p:nvPr/>
        </p:nvSpPr>
        <p:spPr bwMode="auto">
          <a:xfrm>
            <a:off x="3067050" y="1404938"/>
            <a:ext cx="1684338" cy="811212"/>
          </a:xfrm>
          <a:prstGeom prst="roundRect">
            <a:avLst>
              <a:gd name="adj" fmla="val 13629"/>
            </a:avLst>
          </a:prstGeom>
          <a:solidFill>
            <a:srgbClr val="A5A5A5">
              <a:lumMod val="75000"/>
            </a:srgbClr>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nchor="ct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sym typeface="Wingdings"/>
              </a:rPr>
              <a:t>Макс. размеры</a:t>
            </a:r>
            <a:r>
              <a:rPr lang="en-US" sz="1400" b="1" kern="0" dirty="0">
                <a:solidFill>
                  <a:prstClr val="white"/>
                </a:solidFill>
                <a:latin typeface="Trebuchet MS" panose="020B0603020202020204" pitchFamily="34" charset="0"/>
                <a:cs typeface="+mn-cs"/>
                <a:sym typeface="Wingdings"/>
              </a:rPr>
              <a:t>. </a:t>
            </a:r>
          </a:p>
          <a:p>
            <a:pPr marL="342900" indent="-342900" algn="ctr" eaLnBrk="0" hangingPunct="0">
              <a:spcBef>
                <a:spcPct val="30000"/>
              </a:spcBef>
              <a:buClr>
                <a:srgbClr val="336699"/>
              </a:buClr>
              <a:defRPr/>
            </a:pPr>
            <a:r>
              <a:rPr lang="en-US" sz="1400" b="1" kern="0" dirty="0">
                <a:solidFill>
                  <a:prstClr val="white"/>
                </a:solidFill>
                <a:latin typeface="Trebuchet MS" panose="020B0603020202020204" pitchFamily="34" charset="0"/>
                <a:cs typeface="+mn-cs"/>
                <a:sym typeface="Wingdings"/>
              </a:rPr>
              <a:t>8m x 1.3m x 2m</a:t>
            </a:r>
          </a:p>
        </p:txBody>
      </p:sp>
      <p:sp>
        <p:nvSpPr>
          <p:cNvPr id="35" name="Rectangle 1026"/>
          <p:cNvSpPr txBox="1">
            <a:spLocks noChangeArrowheads="1"/>
          </p:cNvSpPr>
          <p:nvPr/>
        </p:nvSpPr>
        <p:spPr bwMode="auto">
          <a:xfrm>
            <a:off x="193675" y="995363"/>
            <a:ext cx="900113" cy="341312"/>
          </a:xfrm>
          <a:prstGeom prst="roundRect">
            <a:avLst/>
          </a:prstGeom>
          <a:solidFill>
            <a:srgbClr val="B2007C"/>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Паяный</a:t>
            </a:r>
            <a:endParaRPr lang="en-US" sz="1400" b="1" kern="0" dirty="0">
              <a:solidFill>
                <a:prstClr val="white"/>
              </a:solidFill>
              <a:latin typeface="Trebuchet MS" panose="020B0603020202020204" pitchFamily="34" charset="0"/>
              <a:cs typeface="+mn-cs"/>
            </a:endParaRPr>
          </a:p>
        </p:txBody>
      </p:sp>
      <p:sp>
        <p:nvSpPr>
          <p:cNvPr id="36" name="Rectangle 1026"/>
          <p:cNvSpPr txBox="1">
            <a:spLocks noChangeArrowheads="1"/>
          </p:cNvSpPr>
          <p:nvPr/>
        </p:nvSpPr>
        <p:spPr bwMode="auto">
          <a:xfrm>
            <a:off x="4889500" y="1450975"/>
            <a:ext cx="1439863" cy="339725"/>
          </a:xfrm>
          <a:prstGeom prst="roundRect">
            <a:avLst/>
          </a:prstGeom>
          <a:solidFill>
            <a:srgbClr val="83B931"/>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Компактный</a:t>
            </a:r>
            <a:endParaRPr lang="en-US" sz="1400" b="1" kern="0" dirty="0">
              <a:solidFill>
                <a:prstClr val="white"/>
              </a:solidFill>
              <a:latin typeface="Trebuchet MS" panose="020B0603020202020204" pitchFamily="34" charset="0"/>
              <a:cs typeface="+mn-cs"/>
            </a:endParaRPr>
          </a:p>
        </p:txBody>
      </p:sp>
      <p:sp>
        <p:nvSpPr>
          <p:cNvPr id="37" name="Rectangle 1026"/>
          <p:cNvSpPr txBox="1">
            <a:spLocks noChangeArrowheads="1"/>
          </p:cNvSpPr>
          <p:nvPr/>
        </p:nvSpPr>
        <p:spPr bwMode="auto">
          <a:xfrm>
            <a:off x="6481763" y="1450975"/>
            <a:ext cx="1549400" cy="339725"/>
          </a:xfrm>
          <a:prstGeom prst="roundRect">
            <a:avLst/>
          </a:prstGeom>
          <a:solidFill>
            <a:srgbClr val="83B931"/>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Эффективный</a:t>
            </a:r>
            <a:endParaRPr lang="en-US" sz="1400" b="1" kern="0" dirty="0">
              <a:solidFill>
                <a:prstClr val="white"/>
              </a:solidFill>
              <a:latin typeface="Trebuchet MS" panose="020B0603020202020204" pitchFamily="34" charset="0"/>
              <a:cs typeface="+mn-cs"/>
            </a:endParaRPr>
          </a:p>
        </p:txBody>
      </p:sp>
      <p:sp>
        <p:nvSpPr>
          <p:cNvPr id="38" name="Rectangle 1026"/>
          <p:cNvSpPr txBox="1">
            <a:spLocks noChangeArrowheads="1"/>
          </p:cNvSpPr>
          <p:nvPr/>
        </p:nvSpPr>
        <p:spPr bwMode="auto">
          <a:xfrm>
            <a:off x="2368550" y="2378075"/>
            <a:ext cx="2382838" cy="531813"/>
          </a:xfrm>
          <a:prstGeom prst="roundRect">
            <a:avLst/>
          </a:prstGeom>
          <a:solidFill>
            <a:srgbClr val="7030A0"/>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Хорошие</a:t>
            </a:r>
            <a:r>
              <a:rPr lang="en-US" sz="1400" b="1" kern="0" dirty="0">
                <a:solidFill>
                  <a:prstClr val="white"/>
                </a:solidFill>
                <a:latin typeface="Trebuchet MS" panose="020B0603020202020204" pitchFamily="34" charset="0"/>
                <a:cs typeface="+mn-cs"/>
              </a:rPr>
              <a:t> </a:t>
            </a:r>
            <a:r>
              <a:rPr lang="ru-RU" sz="1400" b="1" kern="0" dirty="0">
                <a:solidFill>
                  <a:prstClr val="white"/>
                </a:solidFill>
                <a:latin typeface="Trebuchet MS" panose="020B0603020202020204" pitchFamily="34" charset="0"/>
                <a:cs typeface="+mn-cs"/>
              </a:rPr>
              <a:t>механические характеристики</a:t>
            </a:r>
            <a:endParaRPr lang="en-US" sz="1400" b="1" kern="0" dirty="0">
              <a:solidFill>
                <a:prstClr val="white"/>
              </a:solidFill>
              <a:latin typeface="Trebuchet MS" panose="020B0603020202020204" pitchFamily="34" charset="0"/>
              <a:cs typeface="+mn-cs"/>
            </a:endParaRPr>
          </a:p>
        </p:txBody>
      </p:sp>
      <p:sp>
        <p:nvSpPr>
          <p:cNvPr id="41" name="Rectangle 1026"/>
          <p:cNvSpPr txBox="1">
            <a:spLocks noChangeArrowheads="1"/>
          </p:cNvSpPr>
          <p:nvPr/>
        </p:nvSpPr>
        <p:spPr bwMode="auto">
          <a:xfrm>
            <a:off x="2774950" y="989013"/>
            <a:ext cx="1685925" cy="339725"/>
          </a:xfrm>
          <a:prstGeom prst="roundRect">
            <a:avLst/>
          </a:prstGeom>
          <a:solidFill>
            <a:srgbClr val="B2007C"/>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Теплообменник</a:t>
            </a:r>
            <a:endParaRPr lang="en-US" sz="1400" b="1" kern="0" dirty="0">
              <a:solidFill>
                <a:prstClr val="white"/>
              </a:solidFill>
              <a:latin typeface="Trebuchet MS" panose="020B0603020202020204" pitchFamily="34" charset="0"/>
              <a:cs typeface="+mn-cs"/>
            </a:endParaRPr>
          </a:p>
        </p:txBody>
      </p:sp>
      <p:sp>
        <p:nvSpPr>
          <p:cNvPr id="39" name="Rectangle 1026"/>
          <p:cNvSpPr txBox="1">
            <a:spLocks noChangeArrowheads="1"/>
          </p:cNvSpPr>
          <p:nvPr/>
        </p:nvSpPr>
        <p:spPr bwMode="auto">
          <a:xfrm>
            <a:off x="8174038" y="1438275"/>
            <a:ext cx="847725" cy="339725"/>
          </a:xfrm>
          <a:prstGeom prst="roundRect">
            <a:avLst/>
          </a:prstGeom>
          <a:solidFill>
            <a:srgbClr val="83B931"/>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Легкий</a:t>
            </a:r>
            <a:endParaRPr lang="en-US" sz="1400" b="1" kern="0" dirty="0">
              <a:solidFill>
                <a:prstClr val="white"/>
              </a:solidFill>
              <a:latin typeface="Trebuchet MS" panose="020B0603020202020204" pitchFamily="34" charset="0"/>
              <a:cs typeface="+mn-cs"/>
            </a:endParaRPr>
          </a:p>
        </p:txBody>
      </p:sp>
      <p:sp>
        <p:nvSpPr>
          <p:cNvPr id="40" name="Rectangle 1026"/>
          <p:cNvSpPr txBox="1">
            <a:spLocks noChangeArrowheads="1"/>
          </p:cNvSpPr>
          <p:nvPr/>
        </p:nvSpPr>
        <p:spPr bwMode="auto">
          <a:xfrm>
            <a:off x="144463" y="1400175"/>
            <a:ext cx="2836862" cy="825500"/>
          </a:xfrm>
          <a:prstGeom prst="roundRect">
            <a:avLst>
              <a:gd name="adj" fmla="val 9770"/>
            </a:avLst>
          </a:prstGeom>
          <a:solidFill>
            <a:srgbClr val="56002F"/>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nchor="ct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Температура</a:t>
            </a:r>
            <a:r>
              <a:rPr lang="en-US" sz="1400" b="1" kern="0" dirty="0">
                <a:solidFill>
                  <a:prstClr val="white"/>
                </a:solidFill>
                <a:latin typeface="Trebuchet MS" panose="020B0603020202020204" pitchFamily="34" charset="0"/>
                <a:cs typeface="+mn-cs"/>
              </a:rPr>
              <a:t>: -270°C</a:t>
            </a:r>
            <a:r>
              <a:rPr lang="ru-RU" sz="1400" b="1" kern="0" dirty="0">
                <a:solidFill>
                  <a:prstClr val="white"/>
                </a:solidFill>
                <a:latin typeface="Trebuchet MS" panose="020B0603020202020204" pitchFamily="34" charset="0"/>
                <a:cs typeface="+mn-cs"/>
              </a:rPr>
              <a:t> - </a:t>
            </a:r>
            <a:r>
              <a:rPr lang="en-US" sz="1400" b="1" kern="0" dirty="0">
                <a:solidFill>
                  <a:prstClr val="white"/>
                </a:solidFill>
                <a:latin typeface="Trebuchet MS" panose="020B0603020202020204" pitchFamily="34" charset="0"/>
                <a:cs typeface="+mn-cs"/>
              </a:rPr>
              <a:t>65°C</a:t>
            </a:r>
          </a:p>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Давление</a:t>
            </a:r>
            <a:r>
              <a:rPr lang="en-US" sz="1400" b="1" kern="0" dirty="0">
                <a:solidFill>
                  <a:prstClr val="white"/>
                </a:solidFill>
                <a:latin typeface="Trebuchet MS" panose="020B0603020202020204" pitchFamily="34" charset="0"/>
                <a:cs typeface="+mn-cs"/>
              </a:rPr>
              <a:t>: </a:t>
            </a:r>
            <a:r>
              <a:rPr lang="ru-RU" sz="1400" b="1" kern="0" dirty="0">
                <a:solidFill>
                  <a:prstClr val="white"/>
                </a:solidFill>
                <a:latin typeface="Trebuchet MS" panose="020B0603020202020204" pitchFamily="34" charset="0"/>
                <a:cs typeface="+mn-cs"/>
              </a:rPr>
              <a:t>до</a:t>
            </a:r>
            <a:r>
              <a:rPr lang="en-US" sz="1400" b="1" kern="0" dirty="0">
                <a:solidFill>
                  <a:prstClr val="white"/>
                </a:solidFill>
                <a:latin typeface="Trebuchet MS" panose="020B0603020202020204" pitchFamily="34" charset="0"/>
                <a:cs typeface="+mn-cs"/>
              </a:rPr>
              <a:t> 140</a:t>
            </a:r>
            <a:r>
              <a:rPr lang="ru-RU" sz="1400" b="1" kern="0" dirty="0">
                <a:solidFill>
                  <a:prstClr val="white"/>
                </a:solidFill>
                <a:latin typeface="Trebuchet MS" panose="020B0603020202020204" pitchFamily="34" charset="0"/>
                <a:cs typeface="+mn-cs"/>
              </a:rPr>
              <a:t> бар</a:t>
            </a:r>
            <a:endParaRPr lang="en-US" sz="1400" b="1" kern="0" dirty="0">
              <a:solidFill>
                <a:prstClr val="white"/>
              </a:solidFill>
              <a:latin typeface="Trebuchet MS" panose="020B0603020202020204" pitchFamily="34" charset="0"/>
              <a:cs typeface="+mn-cs"/>
            </a:endParaRPr>
          </a:p>
        </p:txBody>
      </p:sp>
      <p:sp>
        <p:nvSpPr>
          <p:cNvPr id="42" name="Rectangle à coins arrondis 41"/>
          <p:cNvSpPr/>
          <p:nvPr/>
        </p:nvSpPr>
        <p:spPr>
          <a:xfrm>
            <a:off x="6372225" y="977900"/>
            <a:ext cx="2655888" cy="352425"/>
          </a:xfrm>
          <a:prstGeom prst="roundRect">
            <a:avLst/>
          </a:prstGeom>
          <a:solidFill>
            <a:srgbClr val="38C0BC"/>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defRPr/>
            </a:pPr>
            <a:r>
              <a:rPr lang="ru-RU" sz="1400" b="1" kern="0" dirty="0">
                <a:solidFill>
                  <a:prstClr val="white"/>
                </a:solidFill>
                <a:latin typeface="Trebuchet MS" panose="020B0603020202020204" pitchFamily="34" charset="0"/>
                <a:cs typeface="+mn-cs"/>
              </a:rPr>
              <a:t>Для криогенной индустрии</a:t>
            </a:r>
            <a:endParaRPr lang="en-US" sz="1400" b="1" kern="0" dirty="0">
              <a:solidFill>
                <a:prstClr val="white"/>
              </a:solidFill>
              <a:latin typeface="Trebuchet MS" panose="020B0603020202020204" pitchFamily="34" charset="0"/>
              <a:cs typeface="+mn-cs"/>
            </a:endParaRPr>
          </a:p>
        </p:txBody>
      </p:sp>
      <p:sp>
        <p:nvSpPr>
          <p:cNvPr id="43" name="Rectangle 1026"/>
          <p:cNvSpPr txBox="1">
            <a:spLocks noChangeArrowheads="1"/>
          </p:cNvSpPr>
          <p:nvPr/>
        </p:nvSpPr>
        <p:spPr bwMode="auto">
          <a:xfrm>
            <a:off x="4859338" y="1900238"/>
            <a:ext cx="2614612" cy="317500"/>
          </a:xfrm>
          <a:prstGeom prst="roundRect">
            <a:avLst/>
          </a:prstGeom>
          <a:solidFill>
            <a:srgbClr val="83B931"/>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Низкий перепад давлений</a:t>
            </a:r>
            <a:endParaRPr lang="en-US" sz="1400" b="1" kern="0" dirty="0">
              <a:solidFill>
                <a:prstClr val="white"/>
              </a:solidFill>
              <a:latin typeface="Trebuchet MS" panose="020B0603020202020204" pitchFamily="34" charset="0"/>
              <a:cs typeface="+mn-cs"/>
            </a:endParaRPr>
          </a:p>
        </p:txBody>
      </p:sp>
      <p:sp>
        <p:nvSpPr>
          <p:cNvPr id="44" name="Rectangle 1026"/>
          <p:cNvSpPr txBox="1">
            <a:spLocks noChangeArrowheads="1"/>
          </p:cNvSpPr>
          <p:nvPr/>
        </p:nvSpPr>
        <p:spPr bwMode="auto">
          <a:xfrm>
            <a:off x="144463" y="2384425"/>
            <a:ext cx="2027237" cy="514350"/>
          </a:xfrm>
          <a:prstGeom prst="roundRect">
            <a:avLst/>
          </a:prstGeom>
          <a:solidFill>
            <a:srgbClr val="7030A0"/>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nchor="ct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С многокамерными </a:t>
            </a:r>
            <a:r>
              <a:rPr lang="en-US" sz="1400" b="1" kern="0" dirty="0">
                <a:solidFill>
                  <a:prstClr val="white"/>
                </a:solidFill>
                <a:latin typeface="Trebuchet MS" panose="020B0603020202020204" pitchFamily="34" charset="0"/>
                <a:cs typeface="+mn-cs"/>
              </a:rPr>
              <a:t> </a:t>
            </a:r>
            <a:r>
              <a:rPr lang="ru-RU" sz="1400" b="1" kern="0" dirty="0">
                <a:solidFill>
                  <a:prstClr val="white"/>
                </a:solidFill>
                <a:latin typeface="Trebuchet MS" panose="020B0603020202020204" pitchFamily="34" charset="0"/>
                <a:cs typeface="+mn-cs"/>
              </a:rPr>
              <a:t>сосудами</a:t>
            </a:r>
            <a:endParaRPr lang="en-US" sz="1400" b="1" kern="0" dirty="0">
              <a:solidFill>
                <a:prstClr val="white"/>
              </a:solidFill>
              <a:latin typeface="Trebuchet MS" panose="020B0603020202020204" pitchFamily="34" charset="0"/>
              <a:cs typeface="+mn-cs"/>
            </a:endParaRPr>
          </a:p>
        </p:txBody>
      </p:sp>
      <p:sp>
        <p:nvSpPr>
          <p:cNvPr id="45" name="Rectangle 1026"/>
          <p:cNvSpPr txBox="1">
            <a:spLocks noChangeArrowheads="1"/>
          </p:cNvSpPr>
          <p:nvPr/>
        </p:nvSpPr>
        <p:spPr bwMode="auto">
          <a:xfrm>
            <a:off x="4618038" y="995363"/>
            <a:ext cx="1687512" cy="317500"/>
          </a:xfrm>
          <a:prstGeom prst="roundRect">
            <a:avLst/>
          </a:prstGeom>
          <a:solidFill>
            <a:srgbClr val="E58D19"/>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nchor="ctr">
            <a:spAutoFit/>
          </a:bodyP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Многопоточный</a:t>
            </a:r>
            <a:endParaRPr lang="en-US" sz="1400" b="1" kern="0" dirty="0">
              <a:solidFill>
                <a:prstClr val="white"/>
              </a:solidFill>
              <a:latin typeface="Trebuchet MS" panose="020B0603020202020204" pitchFamily="34" charset="0"/>
              <a:cs typeface="+mn-cs"/>
            </a:endParaRPr>
          </a:p>
        </p:txBody>
      </p:sp>
      <p:sp>
        <p:nvSpPr>
          <p:cNvPr id="46" name="Rectangle 1026"/>
          <p:cNvSpPr txBox="1">
            <a:spLocks noChangeArrowheads="1"/>
          </p:cNvSpPr>
          <p:nvPr/>
        </p:nvSpPr>
        <p:spPr bwMode="auto">
          <a:xfrm>
            <a:off x="7473950" y="1900238"/>
            <a:ext cx="1568450" cy="317500"/>
          </a:xfrm>
          <a:prstGeom prst="roundRect">
            <a:avLst/>
          </a:prstGeom>
          <a:solidFill>
            <a:srgbClr val="83B931"/>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a:lnSpc>
                <a:spcPct val="90000"/>
              </a:lnSpc>
              <a:spcBef>
                <a:spcPct val="30000"/>
              </a:spcBef>
              <a:defRPr/>
            </a:pPr>
            <a:r>
              <a:rPr lang="ru-RU" sz="1400" b="1" kern="0" dirty="0">
                <a:solidFill>
                  <a:prstClr val="white"/>
                </a:solidFill>
                <a:latin typeface="Trebuchet MS" panose="020B0603020202020204" pitchFamily="34" charset="0"/>
                <a:cs typeface="+mn-cs"/>
              </a:rPr>
              <a:t>Низкий «</a:t>
            </a:r>
            <a:r>
              <a:rPr lang="ru-RU" sz="1400" b="1" kern="0" dirty="0" err="1">
                <a:solidFill>
                  <a:prstClr val="white"/>
                </a:solidFill>
                <a:latin typeface="Trebuchet MS" panose="020B0603020202020204" pitchFamily="34" charset="0"/>
                <a:cs typeface="+mn-cs"/>
              </a:rPr>
              <a:t>пинч</a:t>
            </a:r>
            <a:r>
              <a:rPr lang="ru-RU" sz="1400" b="1" kern="0" dirty="0">
                <a:solidFill>
                  <a:prstClr val="white"/>
                </a:solidFill>
                <a:latin typeface="Trebuchet MS" panose="020B0603020202020204" pitchFamily="34" charset="0"/>
                <a:cs typeface="+mn-cs"/>
              </a:rPr>
              <a:t>»</a:t>
            </a:r>
            <a:endParaRPr lang="en-US" sz="1400" b="1" kern="0" dirty="0">
              <a:solidFill>
                <a:prstClr val="white"/>
              </a:solidFill>
              <a:latin typeface="Trebuchet MS" panose="020B0603020202020204" pitchFamily="34" charset="0"/>
              <a:cs typeface="+mn-cs"/>
            </a:endParaRPr>
          </a:p>
        </p:txBody>
      </p:sp>
      <p:sp>
        <p:nvSpPr>
          <p:cNvPr id="848916" name="Espace réservé du texte 13"/>
          <p:cNvSpPr txBox="1">
            <a:spLocks/>
          </p:cNvSpPr>
          <p:nvPr/>
        </p:nvSpPr>
        <p:spPr bwMode="auto">
          <a:xfrm>
            <a:off x="908050" y="5962650"/>
            <a:ext cx="2874963" cy="450850"/>
          </a:xfrm>
          <a:prstGeom prst="rect">
            <a:avLst/>
          </a:prstGeom>
          <a:noFill/>
          <a:ln w="9525">
            <a:noFill/>
            <a:miter lim="800000"/>
            <a:headEnd/>
            <a:tailEnd/>
          </a:ln>
        </p:spPr>
        <p:txBody>
          <a:bodyPr/>
          <a:lstStyle/>
          <a:p>
            <a:pPr eaLnBrk="0" hangingPunct="0">
              <a:spcBef>
                <a:spcPct val="20000"/>
              </a:spcBef>
              <a:buClr>
                <a:srgbClr val="AF007C"/>
              </a:buClr>
              <a:buSzPct val="80000"/>
              <a:buFont typeface="Wingdings 3" pitchFamily="18" charset="2"/>
              <a:buNone/>
            </a:pPr>
            <a:r>
              <a:rPr lang="ru-RU" sz="1400">
                <a:solidFill>
                  <a:srgbClr val="B2007C"/>
                </a:solidFill>
                <a:latin typeface="Trebuchet MS" pitchFamily="34" charset="0"/>
              </a:rPr>
              <a:t>Соединенные ядра</a:t>
            </a:r>
            <a:endParaRPr lang="en-US" sz="1400">
              <a:solidFill>
                <a:srgbClr val="B2007C"/>
              </a:solidFill>
              <a:latin typeface="Trebuchet MS" pitchFamily="34" charset="0"/>
            </a:endParaRPr>
          </a:p>
        </p:txBody>
      </p:sp>
      <p:sp>
        <p:nvSpPr>
          <p:cNvPr id="848917"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
        <p:nvSpPr>
          <p:cNvPr id="34" name="Rectangle 1026"/>
          <p:cNvSpPr txBox="1">
            <a:spLocks noChangeArrowheads="1"/>
          </p:cNvSpPr>
          <p:nvPr/>
        </p:nvSpPr>
        <p:spPr bwMode="auto">
          <a:xfrm>
            <a:off x="1187450" y="995363"/>
            <a:ext cx="1487488" cy="341312"/>
          </a:xfrm>
          <a:prstGeom prst="roundRect">
            <a:avLst/>
          </a:prstGeom>
          <a:solidFill>
            <a:srgbClr val="B2007C"/>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91434" tIns="45718" rIns="91434" bIns="45718">
            <a:spAutoFit/>
          </a:bodyPr>
          <a:lstStyle/>
          <a:p>
            <a:pPr marL="342900" indent="-342900" algn="ctr" eaLnBrk="0" hangingPunct="0">
              <a:spcBef>
                <a:spcPct val="30000"/>
              </a:spcBef>
              <a:buClr>
                <a:srgbClr val="336699"/>
              </a:buClr>
              <a:defRPr/>
            </a:pPr>
            <a:r>
              <a:rPr lang="ru-RU" sz="1400" b="1" kern="0" dirty="0">
                <a:solidFill>
                  <a:prstClr val="white"/>
                </a:solidFill>
                <a:latin typeface="Trebuchet MS" panose="020B0603020202020204" pitchFamily="34" charset="0"/>
                <a:cs typeface="+mn-cs"/>
              </a:rPr>
              <a:t>Алюминиевый</a:t>
            </a:r>
            <a:endParaRPr lang="en-US" sz="1400" b="1" kern="0" dirty="0">
              <a:solidFill>
                <a:prstClr val="white"/>
              </a:solidFill>
              <a:latin typeface="Trebuchet MS" panose="020B060302020202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7" grpId="0" animBg="1"/>
      <p:bldP spid="38" grpId="0" animBg="1"/>
      <p:bldP spid="41" grpId="0" animBg="1"/>
      <p:bldP spid="39" grpId="0" animBg="1"/>
      <p:bldP spid="40" grpId="0" animBg="1"/>
      <p:bldP spid="42" grpId="0" animBg="1"/>
      <p:bldP spid="43" grpId="0" animBg="1"/>
      <p:bldP spid="44" grpId="0" animBg="1"/>
      <p:bldP spid="45" grpId="0" animBg="1"/>
      <p:bldP spid="46" grpId="0" animBg="1"/>
      <p:bldP spid="3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Titre 1"/>
          <p:cNvSpPr txBox="1">
            <a:spLocks/>
          </p:cNvSpPr>
          <p:nvPr/>
        </p:nvSpPr>
        <p:spPr bwMode="auto">
          <a:xfrm>
            <a:off x="971550" y="39688"/>
            <a:ext cx="7200900" cy="836612"/>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BAHX?</a:t>
            </a:r>
          </a:p>
          <a:p>
            <a:pPr>
              <a:lnSpc>
                <a:spcPts val="3200"/>
              </a:lnSpc>
            </a:pPr>
            <a:r>
              <a:rPr lang="ru-RU" sz="2400" b="1">
                <a:solidFill>
                  <a:schemeClr val="bg1"/>
                </a:solidFill>
                <a:latin typeface="Trebuchet MS" pitchFamily="34" charset="0"/>
              </a:rPr>
              <a:t>Компоненты </a:t>
            </a:r>
            <a:r>
              <a:rPr lang="en-US" sz="2400" b="1">
                <a:solidFill>
                  <a:schemeClr val="bg1"/>
                </a:solidFill>
                <a:latin typeface="Trebuchet MS" pitchFamily="34" charset="0"/>
              </a:rPr>
              <a:t>BAHX</a:t>
            </a:r>
          </a:p>
        </p:txBody>
      </p:sp>
      <p:grpSp>
        <p:nvGrpSpPr>
          <p:cNvPr id="2" name="Groupe 65"/>
          <p:cNvGrpSpPr>
            <a:grpSpLocks/>
          </p:cNvGrpSpPr>
          <p:nvPr/>
        </p:nvGrpSpPr>
        <p:grpSpPr bwMode="auto">
          <a:xfrm>
            <a:off x="3446463" y="2319338"/>
            <a:ext cx="5208587" cy="3944937"/>
            <a:chOff x="3445741" y="2586390"/>
            <a:chExt cx="5209201" cy="3944335"/>
          </a:xfrm>
        </p:grpSpPr>
        <p:pic>
          <p:nvPicPr>
            <p:cNvPr id="850977" name="Image 7"/>
            <p:cNvPicPr>
              <a:picLocks noChangeAspect="1"/>
            </p:cNvPicPr>
            <p:nvPr/>
          </p:nvPicPr>
          <p:blipFill>
            <a:blip r:embed="rId3" cstate="print"/>
            <a:srcRect/>
            <a:stretch>
              <a:fillRect/>
            </a:stretch>
          </p:blipFill>
          <p:spPr bwMode="auto">
            <a:xfrm>
              <a:off x="5148064" y="3933056"/>
              <a:ext cx="3506878" cy="2282006"/>
            </a:xfrm>
            <a:prstGeom prst="rect">
              <a:avLst/>
            </a:prstGeom>
            <a:noFill/>
            <a:ln w="9525">
              <a:noFill/>
              <a:miter lim="800000"/>
              <a:headEnd/>
              <a:tailEnd/>
            </a:ln>
          </p:spPr>
        </p:pic>
        <p:cxnSp>
          <p:nvCxnSpPr>
            <p:cNvPr id="44" name="Connecteur droit avec flèche 43"/>
            <p:cNvCxnSpPr/>
            <p:nvPr/>
          </p:nvCxnSpPr>
          <p:spPr>
            <a:xfrm flipH="1">
              <a:off x="7484817" y="2924475"/>
              <a:ext cx="327064" cy="2591992"/>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7811881" y="2924475"/>
              <a:ext cx="504885" cy="2149147"/>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sp>
          <p:nvSpPr>
            <p:cNvPr id="850980" name="ZoneTexte 48"/>
            <p:cNvSpPr txBox="1">
              <a:spLocks noChangeArrowheads="1"/>
            </p:cNvSpPr>
            <p:nvPr/>
          </p:nvSpPr>
          <p:spPr bwMode="auto">
            <a:xfrm>
              <a:off x="7437649" y="2586390"/>
              <a:ext cx="1008609" cy="338554"/>
            </a:xfrm>
            <a:prstGeom prst="rect">
              <a:avLst/>
            </a:prstGeom>
            <a:noFill/>
            <a:ln w="9525">
              <a:noFill/>
              <a:miter lim="800000"/>
              <a:headEnd/>
              <a:tailEnd/>
            </a:ln>
          </p:spPr>
          <p:txBody>
            <a:bodyPr wrap="none">
              <a:spAutoFit/>
            </a:bodyPr>
            <a:lstStyle/>
            <a:p>
              <a:r>
                <a:rPr lang="ru-RU" sz="1600">
                  <a:latin typeface="Trebuchet MS" pitchFamily="34" charset="0"/>
                </a:rPr>
                <a:t>Штуцера</a:t>
              </a:r>
              <a:endParaRPr lang="en-US" sz="1600">
                <a:latin typeface="Trebuchet MS" pitchFamily="34" charset="0"/>
              </a:endParaRPr>
            </a:p>
          </p:txBody>
        </p:sp>
        <p:grpSp>
          <p:nvGrpSpPr>
            <p:cNvPr id="3" name="Groupe 49"/>
            <p:cNvGrpSpPr>
              <a:grpSpLocks/>
            </p:cNvGrpSpPr>
            <p:nvPr/>
          </p:nvGrpSpPr>
          <p:grpSpPr bwMode="auto">
            <a:xfrm flipH="1" flipV="1">
              <a:off x="4740654" y="5997496"/>
              <a:ext cx="1991586" cy="416079"/>
              <a:chOff x="2267744" y="4021033"/>
              <a:chExt cx="1512168" cy="416079"/>
            </a:xfrm>
          </p:grpSpPr>
          <p:cxnSp>
            <p:nvCxnSpPr>
              <p:cNvPr id="51" name="Connecteur droit 50"/>
              <p:cNvCxnSpPr/>
              <p:nvPr/>
            </p:nvCxnSpPr>
            <p:spPr>
              <a:xfrm flipH="1">
                <a:off x="2267733" y="4021341"/>
                <a:ext cx="1511693" cy="15873"/>
              </a:xfrm>
              <a:prstGeom prst="line">
                <a:avLst/>
              </a:prstGeom>
              <a:ln w="25400">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2267733" y="4037214"/>
                <a:ext cx="0" cy="399988"/>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grpSp>
        <p:sp>
          <p:nvSpPr>
            <p:cNvPr id="850982" name="ZoneTexte 52"/>
            <p:cNvSpPr txBox="1">
              <a:spLocks noChangeArrowheads="1"/>
            </p:cNvSpPr>
            <p:nvPr/>
          </p:nvSpPr>
          <p:spPr bwMode="auto">
            <a:xfrm>
              <a:off x="3445741" y="6192171"/>
              <a:ext cx="1327608" cy="338554"/>
            </a:xfrm>
            <a:prstGeom prst="rect">
              <a:avLst/>
            </a:prstGeom>
            <a:noFill/>
            <a:ln w="9525">
              <a:noFill/>
              <a:miter lim="800000"/>
              <a:headEnd/>
              <a:tailEnd/>
            </a:ln>
          </p:spPr>
          <p:txBody>
            <a:bodyPr wrap="none">
              <a:spAutoFit/>
            </a:bodyPr>
            <a:lstStyle/>
            <a:p>
              <a:r>
                <a:rPr lang="ru-RU" sz="1600">
                  <a:latin typeface="Trebuchet MS" pitchFamily="34" charset="0"/>
                </a:rPr>
                <a:t>Коллекторы</a:t>
              </a:r>
              <a:endParaRPr lang="en-US" sz="1600">
                <a:latin typeface="Trebuchet MS" pitchFamily="34" charset="0"/>
              </a:endParaRPr>
            </a:p>
          </p:txBody>
        </p:sp>
      </p:grpSp>
      <p:grpSp>
        <p:nvGrpSpPr>
          <p:cNvPr id="4" name="Groupe 60"/>
          <p:cNvGrpSpPr>
            <a:grpSpLocks/>
          </p:cNvGrpSpPr>
          <p:nvPr/>
        </p:nvGrpSpPr>
        <p:grpSpPr bwMode="auto">
          <a:xfrm>
            <a:off x="250825" y="844550"/>
            <a:ext cx="6346825" cy="2613025"/>
            <a:chOff x="251520" y="836451"/>
            <a:chExt cx="6346029" cy="2613973"/>
          </a:xfrm>
        </p:grpSpPr>
        <p:pic>
          <p:nvPicPr>
            <p:cNvPr id="850960" name="Image 5"/>
            <p:cNvPicPr>
              <a:picLocks noChangeAspect="1"/>
            </p:cNvPicPr>
            <p:nvPr/>
          </p:nvPicPr>
          <p:blipFill>
            <a:blip r:embed="rId4" cstate="print"/>
            <a:srcRect/>
            <a:stretch>
              <a:fillRect/>
            </a:stretch>
          </p:blipFill>
          <p:spPr bwMode="auto">
            <a:xfrm>
              <a:off x="251520" y="1052736"/>
              <a:ext cx="3238698" cy="2397688"/>
            </a:xfrm>
            <a:prstGeom prst="rect">
              <a:avLst/>
            </a:prstGeom>
            <a:noFill/>
            <a:ln w="9525">
              <a:noFill/>
              <a:miter lim="800000"/>
              <a:headEnd/>
              <a:tailEnd/>
            </a:ln>
          </p:spPr>
        </p:pic>
        <p:grpSp>
          <p:nvGrpSpPr>
            <p:cNvPr id="5" name="Groupe 25"/>
            <p:cNvGrpSpPr>
              <a:grpSpLocks/>
            </p:cNvGrpSpPr>
            <p:nvPr/>
          </p:nvGrpSpPr>
          <p:grpSpPr bwMode="auto">
            <a:xfrm>
              <a:off x="1978050" y="1268760"/>
              <a:ext cx="2233910" cy="416079"/>
              <a:chOff x="2267744" y="4021033"/>
              <a:chExt cx="1512168" cy="416079"/>
            </a:xfrm>
          </p:grpSpPr>
          <p:cxnSp>
            <p:nvCxnSpPr>
              <p:cNvPr id="27" name="Connecteur droit 26"/>
              <p:cNvCxnSpPr/>
              <p:nvPr/>
            </p:nvCxnSpPr>
            <p:spPr>
              <a:xfrm flipH="1">
                <a:off x="2268051" y="4020681"/>
                <a:ext cx="1511777" cy="15881"/>
              </a:xfrm>
              <a:prstGeom prst="line">
                <a:avLst/>
              </a:prstGeom>
              <a:ln w="25400">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2268051" y="4036562"/>
                <a:ext cx="0" cy="400195"/>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grpSp>
        <p:sp>
          <p:nvSpPr>
            <p:cNvPr id="850962" name="ZoneTexte 28"/>
            <p:cNvSpPr txBox="1">
              <a:spLocks noChangeArrowheads="1"/>
            </p:cNvSpPr>
            <p:nvPr/>
          </p:nvSpPr>
          <p:spPr bwMode="auto">
            <a:xfrm>
              <a:off x="4211960" y="1114872"/>
              <a:ext cx="2385589" cy="338554"/>
            </a:xfrm>
            <a:prstGeom prst="rect">
              <a:avLst/>
            </a:prstGeom>
            <a:noFill/>
            <a:ln w="9525">
              <a:noFill/>
              <a:miter lim="800000"/>
              <a:headEnd/>
              <a:tailEnd/>
            </a:ln>
          </p:spPr>
          <p:txBody>
            <a:bodyPr wrap="none">
              <a:spAutoFit/>
            </a:bodyPr>
            <a:lstStyle/>
            <a:p>
              <a:r>
                <a:rPr lang="ru-RU" sz="1600">
                  <a:latin typeface="Trebuchet MS" pitchFamily="34" charset="0"/>
                </a:rPr>
                <a:t>Разделительные листы</a:t>
              </a:r>
              <a:endParaRPr lang="en-US" sz="1600">
                <a:latin typeface="Trebuchet MS" pitchFamily="34" charset="0"/>
              </a:endParaRPr>
            </a:p>
          </p:txBody>
        </p:sp>
        <p:cxnSp>
          <p:nvCxnSpPr>
            <p:cNvPr id="33" name="Connecteur droit avec flèche 32"/>
            <p:cNvCxnSpPr/>
            <p:nvPr/>
          </p:nvCxnSpPr>
          <p:spPr>
            <a:xfrm flipH="1">
              <a:off x="2988027" y="1773416"/>
              <a:ext cx="1223809" cy="0"/>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sp>
          <p:nvSpPr>
            <p:cNvPr id="850964" name="ZoneTexte 34"/>
            <p:cNvSpPr txBox="1">
              <a:spLocks noChangeArrowheads="1"/>
            </p:cNvSpPr>
            <p:nvPr/>
          </p:nvSpPr>
          <p:spPr bwMode="auto">
            <a:xfrm>
              <a:off x="4211960" y="1578278"/>
              <a:ext cx="1104790" cy="338554"/>
            </a:xfrm>
            <a:prstGeom prst="rect">
              <a:avLst/>
            </a:prstGeom>
            <a:noFill/>
            <a:ln w="9525">
              <a:noFill/>
              <a:miter lim="800000"/>
              <a:headEnd/>
              <a:tailEnd/>
            </a:ln>
          </p:spPr>
          <p:txBody>
            <a:bodyPr wrap="none">
              <a:spAutoFit/>
            </a:bodyPr>
            <a:lstStyle/>
            <a:p>
              <a:r>
                <a:rPr lang="ru-RU" sz="1600">
                  <a:latin typeface="Trebuchet MS" pitchFamily="34" charset="0"/>
                </a:rPr>
                <a:t>Пластины</a:t>
              </a:r>
              <a:endParaRPr lang="en-US" sz="1600">
                <a:latin typeface="Trebuchet MS" pitchFamily="34" charset="0"/>
              </a:endParaRPr>
            </a:p>
          </p:txBody>
        </p:sp>
        <p:grpSp>
          <p:nvGrpSpPr>
            <p:cNvPr id="6" name="Groupe 35"/>
            <p:cNvGrpSpPr>
              <a:grpSpLocks/>
            </p:cNvGrpSpPr>
            <p:nvPr/>
          </p:nvGrpSpPr>
          <p:grpSpPr bwMode="auto">
            <a:xfrm flipV="1">
              <a:off x="1259632" y="1772815"/>
              <a:ext cx="2952328" cy="648072"/>
              <a:chOff x="2267744" y="4021033"/>
              <a:chExt cx="1512168" cy="416079"/>
            </a:xfrm>
          </p:grpSpPr>
          <p:cxnSp>
            <p:nvCxnSpPr>
              <p:cNvPr id="37" name="Connecteur droit 36"/>
              <p:cNvCxnSpPr/>
              <p:nvPr/>
            </p:nvCxnSpPr>
            <p:spPr>
              <a:xfrm flipH="1">
                <a:off x="2267654" y="4020735"/>
                <a:ext cx="1512195" cy="15293"/>
              </a:xfrm>
              <a:prstGeom prst="line">
                <a:avLst/>
              </a:prstGeom>
              <a:ln w="25400">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2267654" y="4036028"/>
                <a:ext cx="0" cy="400698"/>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grpSp>
        <p:sp>
          <p:nvSpPr>
            <p:cNvPr id="850966" name="ZoneTexte 41"/>
            <p:cNvSpPr txBox="1">
              <a:spLocks noChangeArrowheads="1"/>
            </p:cNvSpPr>
            <p:nvPr/>
          </p:nvSpPr>
          <p:spPr bwMode="auto">
            <a:xfrm>
              <a:off x="4211960" y="2298358"/>
              <a:ext cx="1859805" cy="338554"/>
            </a:xfrm>
            <a:prstGeom prst="rect">
              <a:avLst/>
            </a:prstGeom>
            <a:noFill/>
            <a:ln w="9525">
              <a:noFill/>
              <a:miter lim="800000"/>
              <a:headEnd/>
              <a:tailEnd/>
            </a:ln>
          </p:spPr>
          <p:txBody>
            <a:bodyPr wrap="none">
              <a:spAutoFit/>
            </a:bodyPr>
            <a:lstStyle/>
            <a:p>
              <a:r>
                <a:rPr lang="ru-RU" sz="1600">
                  <a:latin typeface="Trebuchet MS" pitchFamily="34" charset="0"/>
                </a:rPr>
                <a:t>Боковые решетки</a:t>
              </a:r>
              <a:endParaRPr lang="en-US" sz="1600">
                <a:latin typeface="Trebuchet MS" pitchFamily="34" charset="0"/>
              </a:endParaRPr>
            </a:p>
          </p:txBody>
        </p:sp>
        <p:sp>
          <p:nvSpPr>
            <p:cNvPr id="850967" name="ZoneTexte 53"/>
            <p:cNvSpPr txBox="1">
              <a:spLocks noChangeArrowheads="1"/>
            </p:cNvSpPr>
            <p:nvPr/>
          </p:nvSpPr>
          <p:spPr bwMode="auto">
            <a:xfrm>
              <a:off x="4211960" y="836451"/>
              <a:ext cx="931665" cy="338554"/>
            </a:xfrm>
            <a:prstGeom prst="rect">
              <a:avLst/>
            </a:prstGeom>
            <a:noFill/>
            <a:ln w="9525">
              <a:noFill/>
              <a:miter lim="800000"/>
              <a:headEnd/>
              <a:tailEnd/>
            </a:ln>
          </p:spPr>
          <p:txBody>
            <a:bodyPr wrap="none">
              <a:spAutoFit/>
            </a:bodyPr>
            <a:lstStyle/>
            <a:p>
              <a:r>
                <a:rPr lang="ru-RU" sz="1600">
                  <a:latin typeface="Trebuchet MS" pitchFamily="34" charset="0"/>
                </a:rPr>
                <a:t>Крышка</a:t>
              </a:r>
              <a:endParaRPr lang="en-US" sz="1600">
                <a:latin typeface="Trebuchet MS" pitchFamily="34" charset="0"/>
              </a:endParaRPr>
            </a:p>
          </p:txBody>
        </p:sp>
        <p:grpSp>
          <p:nvGrpSpPr>
            <p:cNvPr id="7" name="Groupe 54"/>
            <p:cNvGrpSpPr>
              <a:grpSpLocks/>
            </p:cNvGrpSpPr>
            <p:nvPr/>
          </p:nvGrpSpPr>
          <p:grpSpPr bwMode="auto">
            <a:xfrm>
              <a:off x="1763687" y="1012393"/>
              <a:ext cx="2408445" cy="384414"/>
              <a:chOff x="2267744" y="4052698"/>
              <a:chExt cx="1512168" cy="384414"/>
            </a:xfrm>
          </p:grpSpPr>
          <p:cxnSp>
            <p:nvCxnSpPr>
              <p:cNvPr id="56" name="Connecteur droit 55"/>
              <p:cNvCxnSpPr/>
              <p:nvPr/>
            </p:nvCxnSpPr>
            <p:spPr>
              <a:xfrm flipH="1">
                <a:off x="2268077" y="4053033"/>
                <a:ext cx="1511848" cy="15881"/>
              </a:xfrm>
              <a:prstGeom prst="line">
                <a:avLst/>
              </a:prstGeom>
              <a:ln w="25400">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268077" y="4060973"/>
                <a:ext cx="0" cy="376374"/>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Connecteur droit avec flèche 57"/>
            <p:cNvCxnSpPr/>
            <p:nvPr/>
          </p:nvCxnSpPr>
          <p:spPr>
            <a:xfrm flipH="1">
              <a:off x="3230884" y="2132321"/>
              <a:ext cx="985713" cy="0"/>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sp>
          <p:nvSpPr>
            <p:cNvPr id="850970" name="ZoneTexte 59"/>
            <p:cNvSpPr txBox="1">
              <a:spLocks noChangeArrowheads="1"/>
            </p:cNvSpPr>
            <p:nvPr/>
          </p:nvSpPr>
          <p:spPr bwMode="auto">
            <a:xfrm>
              <a:off x="4211960" y="1916832"/>
              <a:ext cx="1745991" cy="338554"/>
            </a:xfrm>
            <a:prstGeom prst="rect">
              <a:avLst/>
            </a:prstGeom>
            <a:noFill/>
            <a:ln w="9525">
              <a:noFill/>
              <a:miter lim="800000"/>
              <a:headEnd/>
              <a:tailEnd/>
            </a:ln>
          </p:spPr>
          <p:txBody>
            <a:bodyPr wrap="none">
              <a:spAutoFit/>
            </a:bodyPr>
            <a:lstStyle/>
            <a:p>
              <a:r>
                <a:rPr lang="ru-RU" sz="1600">
                  <a:latin typeface="Trebuchet MS" pitchFamily="34" charset="0"/>
                </a:rPr>
                <a:t>Распределители</a:t>
              </a:r>
              <a:endParaRPr lang="en-US" sz="1600">
                <a:latin typeface="Trebuchet MS" pitchFamily="34" charset="0"/>
              </a:endParaRPr>
            </a:p>
          </p:txBody>
        </p:sp>
      </p:grpSp>
      <p:grpSp>
        <p:nvGrpSpPr>
          <p:cNvPr id="8" name="Groupe 76"/>
          <p:cNvGrpSpPr>
            <a:grpSpLocks/>
          </p:cNvGrpSpPr>
          <p:nvPr/>
        </p:nvGrpSpPr>
        <p:grpSpPr bwMode="auto">
          <a:xfrm>
            <a:off x="250825" y="3573463"/>
            <a:ext cx="4732338" cy="2365375"/>
            <a:chOff x="251520" y="4034106"/>
            <a:chExt cx="4731943" cy="2365969"/>
          </a:xfrm>
        </p:grpSpPr>
        <p:grpSp>
          <p:nvGrpSpPr>
            <p:cNvPr id="9" name="Groupe 64"/>
            <p:cNvGrpSpPr>
              <a:grpSpLocks/>
            </p:cNvGrpSpPr>
            <p:nvPr/>
          </p:nvGrpSpPr>
          <p:grpSpPr bwMode="auto">
            <a:xfrm>
              <a:off x="261144" y="4034106"/>
              <a:ext cx="4722319" cy="2365969"/>
              <a:chOff x="261144" y="3839568"/>
              <a:chExt cx="4722319" cy="2365969"/>
            </a:xfrm>
          </p:grpSpPr>
          <p:pic>
            <p:nvPicPr>
              <p:cNvPr id="850957" name="Image 6"/>
              <p:cNvPicPr>
                <a:picLocks noChangeAspect="1"/>
              </p:cNvPicPr>
              <p:nvPr/>
            </p:nvPicPr>
            <p:blipFill>
              <a:blip r:embed="rId5" cstate="print"/>
              <a:srcRect/>
              <a:stretch>
                <a:fillRect/>
              </a:stretch>
            </p:blipFill>
            <p:spPr bwMode="auto">
              <a:xfrm>
                <a:off x="261144" y="3839568"/>
                <a:ext cx="3319661" cy="2365969"/>
              </a:xfrm>
              <a:prstGeom prst="rect">
                <a:avLst/>
              </a:prstGeom>
              <a:noFill/>
              <a:ln w="9525">
                <a:noFill/>
                <a:miter lim="800000"/>
                <a:headEnd/>
                <a:tailEnd/>
              </a:ln>
            </p:spPr>
          </p:pic>
          <p:cxnSp>
            <p:nvCxnSpPr>
              <p:cNvPr id="62" name="Connecteur droit avec flèche 61"/>
              <p:cNvCxnSpPr/>
              <p:nvPr/>
            </p:nvCxnSpPr>
            <p:spPr>
              <a:xfrm flipH="1">
                <a:off x="3580230" y="4695445"/>
                <a:ext cx="160324" cy="0"/>
              </a:xfrm>
              <a:prstGeom prst="straightConnector1">
                <a:avLst/>
              </a:prstGeom>
              <a:ln w="25400">
                <a:solidFill>
                  <a:srgbClr val="D21700"/>
                </a:solidFill>
                <a:tailEnd type="arrow"/>
              </a:ln>
            </p:spPr>
            <p:style>
              <a:lnRef idx="1">
                <a:schemeClr val="accent1"/>
              </a:lnRef>
              <a:fillRef idx="0">
                <a:schemeClr val="accent1"/>
              </a:fillRef>
              <a:effectRef idx="0">
                <a:schemeClr val="accent1"/>
              </a:effectRef>
              <a:fontRef idx="minor">
                <a:schemeClr val="tx1"/>
              </a:fontRef>
            </p:style>
          </p:cxnSp>
          <p:sp>
            <p:nvSpPr>
              <p:cNvPr id="850959" name="ZoneTexte 62"/>
              <p:cNvSpPr txBox="1">
                <a:spLocks noChangeArrowheads="1"/>
              </p:cNvSpPr>
              <p:nvPr/>
            </p:nvSpPr>
            <p:spPr bwMode="auto">
              <a:xfrm>
                <a:off x="3686313" y="4509120"/>
                <a:ext cx="1297150" cy="338554"/>
              </a:xfrm>
              <a:prstGeom prst="rect">
                <a:avLst/>
              </a:prstGeom>
              <a:noFill/>
              <a:ln w="9525">
                <a:noFill/>
                <a:miter lim="800000"/>
                <a:headEnd/>
                <a:tailEnd/>
              </a:ln>
            </p:spPr>
            <p:txBody>
              <a:bodyPr wrap="none">
                <a:spAutoFit/>
              </a:bodyPr>
              <a:lstStyle/>
              <a:p>
                <a:r>
                  <a:rPr lang="ru-RU" sz="1600">
                    <a:latin typeface="Trebuchet MS" pitchFamily="34" charset="0"/>
                  </a:rPr>
                  <a:t>Блок (ядро</a:t>
                </a:r>
                <a:r>
                  <a:rPr lang="en-US" sz="1600">
                    <a:latin typeface="Trebuchet MS" pitchFamily="34" charset="0"/>
                  </a:rPr>
                  <a:t>)</a:t>
                </a:r>
              </a:p>
            </p:txBody>
          </p:sp>
        </p:grpSp>
        <p:cxnSp>
          <p:nvCxnSpPr>
            <p:cNvPr id="68" name="Connecteur droit avec flèche 67"/>
            <p:cNvCxnSpPr/>
            <p:nvPr/>
          </p:nvCxnSpPr>
          <p:spPr>
            <a:xfrm rot="60000">
              <a:off x="611853" y="4245296"/>
              <a:ext cx="1944525" cy="695500"/>
            </a:xfrm>
            <a:prstGeom prst="straightConnector1">
              <a:avLst/>
            </a:prstGeom>
            <a:ln w="25400">
              <a:solidFill>
                <a:srgbClr val="0BA4E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952" name="ZoneTexte 69"/>
            <p:cNvSpPr txBox="1">
              <a:spLocks noChangeArrowheads="1"/>
            </p:cNvSpPr>
            <p:nvPr/>
          </p:nvSpPr>
          <p:spPr bwMode="auto">
            <a:xfrm rot="1080000">
              <a:off x="1185405" y="4319744"/>
              <a:ext cx="915635" cy="307777"/>
            </a:xfrm>
            <a:prstGeom prst="rect">
              <a:avLst/>
            </a:prstGeom>
            <a:noFill/>
            <a:ln w="9525">
              <a:noFill/>
              <a:miter lim="800000"/>
              <a:headEnd/>
              <a:tailEnd/>
            </a:ln>
          </p:spPr>
          <p:txBody>
            <a:bodyPr wrap="none">
              <a:spAutoFit/>
            </a:bodyPr>
            <a:lstStyle/>
            <a:p>
              <a:r>
                <a:rPr lang="ru-RU" sz="1400">
                  <a:latin typeface="Trebuchet MS" pitchFamily="34" charset="0"/>
                </a:rPr>
                <a:t>Длина</a:t>
              </a:r>
              <a:r>
                <a:rPr lang="en-US" sz="1400">
                  <a:latin typeface="Trebuchet MS" pitchFamily="34" charset="0"/>
                </a:rPr>
                <a:t>, L</a:t>
              </a:r>
            </a:p>
          </p:txBody>
        </p:sp>
        <p:cxnSp>
          <p:nvCxnSpPr>
            <p:cNvPr id="72" name="Connecteur droit avec flèche 71"/>
            <p:cNvCxnSpPr/>
            <p:nvPr/>
          </p:nvCxnSpPr>
          <p:spPr>
            <a:xfrm>
              <a:off x="1259499" y="4605750"/>
              <a:ext cx="0" cy="1119468"/>
            </a:xfrm>
            <a:prstGeom prst="straightConnector1">
              <a:avLst/>
            </a:prstGeom>
            <a:ln w="25400">
              <a:solidFill>
                <a:srgbClr val="0BA4E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954" name="ZoneTexte 72"/>
            <p:cNvSpPr txBox="1">
              <a:spLocks noChangeArrowheads="1"/>
            </p:cNvSpPr>
            <p:nvPr/>
          </p:nvSpPr>
          <p:spPr bwMode="auto">
            <a:xfrm>
              <a:off x="251520" y="4921423"/>
              <a:ext cx="1007007" cy="307777"/>
            </a:xfrm>
            <a:prstGeom prst="rect">
              <a:avLst/>
            </a:prstGeom>
            <a:solidFill>
              <a:schemeClr val="bg1"/>
            </a:solidFill>
            <a:ln w="9525">
              <a:noFill/>
              <a:miter lim="800000"/>
              <a:headEnd/>
              <a:tailEnd/>
            </a:ln>
          </p:spPr>
          <p:txBody>
            <a:bodyPr wrap="none">
              <a:spAutoFit/>
            </a:bodyPr>
            <a:lstStyle/>
            <a:p>
              <a:r>
                <a:rPr lang="ru-RU" sz="1400">
                  <a:latin typeface="Trebuchet MS" pitchFamily="34" charset="0"/>
                </a:rPr>
                <a:t>Высота</a:t>
              </a:r>
              <a:r>
                <a:rPr lang="en-US" sz="1400">
                  <a:latin typeface="Trebuchet MS" pitchFamily="34" charset="0"/>
                </a:rPr>
                <a:t>, H</a:t>
              </a:r>
            </a:p>
          </p:txBody>
        </p:sp>
        <p:cxnSp>
          <p:nvCxnSpPr>
            <p:cNvPr id="74" name="Connecteur droit avec flèche 73"/>
            <p:cNvCxnSpPr/>
            <p:nvPr/>
          </p:nvCxnSpPr>
          <p:spPr>
            <a:xfrm flipH="1">
              <a:off x="2073818" y="4577167"/>
              <a:ext cx="1157191" cy="363628"/>
            </a:xfrm>
            <a:prstGeom prst="straightConnector1">
              <a:avLst/>
            </a:prstGeom>
            <a:ln w="25400">
              <a:solidFill>
                <a:srgbClr val="0BA4E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956" name="ZoneTexte 75"/>
            <p:cNvSpPr txBox="1">
              <a:spLocks noChangeArrowheads="1"/>
            </p:cNvSpPr>
            <p:nvPr/>
          </p:nvSpPr>
          <p:spPr bwMode="auto">
            <a:xfrm rot="-1080000">
              <a:off x="2039801" y="4479443"/>
              <a:ext cx="1114408" cy="307777"/>
            </a:xfrm>
            <a:prstGeom prst="rect">
              <a:avLst/>
            </a:prstGeom>
            <a:noFill/>
            <a:ln w="9525">
              <a:noFill/>
              <a:miter lim="800000"/>
              <a:headEnd/>
              <a:tailEnd/>
            </a:ln>
          </p:spPr>
          <p:txBody>
            <a:bodyPr wrap="none">
              <a:spAutoFit/>
            </a:bodyPr>
            <a:lstStyle/>
            <a:p>
              <a:r>
                <a:rPr lang="ru-RU" sz="1400">
                  <a:latin typeface="Trebuchet MS" pitchFamily="34" charset="0"/>
                </a:rPr>
                <a:t>Ширина</a:t>
              </a:r>
              <a:r>
                <a:rPr lang="en-US" sz="1400">
                  <a:latin typeface="Trebuchet MS" pitchFamily="34" charset="0"/>
                </a:rPr>
                <a:t>, W</a:t>
              </a:r>
            </a:p>
          </p:txBody>
        </p:sp>
      </p:grpSp>
      <p:sp>
        <p:nvSpPr>
          <p:cNvPr id="850949"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3" name="Picture 5"/>
          <p:cNvPicPr>
            <a:picLocks noChangeAspect="1" noChangeArrowheads="1"/>
          </p:cNvPicPr>
          <p:nvPr/>
        </p:nvPicPr>
        <p:blipFill>
          <a:blip r:embed="rId3" cstate="print"/>
          <a:srcRect/>
          <a:stretch>
            <a:fillRect/>
          </a:stretch>
        </p:blipFill>
        <p:spPr bwMode="auto">
          <a:xfrm>
            <a:off x="866775" y="1431925"/>
            <a:ext cx="2413000" cy="2163763"/>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66775" y="3886200"/>
            <a:ext cx="2417763" cy="1963738"/>
          </a:xfrm>
          <a:prstGeom prst="rect">
            <a:avLst/>
          </a:prstGeom>
          <a:noFill/>
          <a:ln w="9525">
            <a:noFill/>
            <a:miter lim="800000"/>
            <a:headEnd/>
            <a:tailEnd/>
          </a:ln>
        </p:spPr>
      </p:pic>
      <p:sp>
        <p:nvSpPr>
          <p:cNvPr id="8" name="Rectangle 3"/>
          <p:cNvSpPr txBox="1">
            <a:spLocks noChangeArrowheads="1"/>
          </p:cNvSpPr>
          <p:nvPr/>
        </p:nvSpPr>
        <p:spPr bwMode="auto">
          <a:xfrm>
            <a:off x="5097463" y="1857375"/>
            <a:ext cx="4046537" cy="720725"/>
          </a:xfrm>
          <a:prstGeom prst="rect">
            <a:avLst/>
          </a:prstGeom>
          <a:noFill/>
          <a:ln w="9525">
            <a:noFill/>
            <a:miter lim="800000"/>
            <a:headEnd/>
            <a:tailEnd/>
          </a:ln>
        </p:spPr>
        <p:txBody>
          <a:bodyPr lIns="91434" tIns="45718" rIns="91434" bIns="45718">
            <a:spAutoFit/>
          </a:bodyPr>
          <a:lstStyle/>
          <a:p>
            <a:pPr marL="630238" lvl="1" indent="-285750" fontAlgn="auto">
              <a:spcBef>
                <a:spcPct val="30000"/>
              </a:spcBef>
              <a:spcAft>
                <a:spcPts val="0"/>
              </a:spcAft>
              <a:buClr>
                <a:schemeClr val="accent2"/>
              </a:buClr>
              <a:buSzPct val="150000"/>
              <a:defRPr/>
            </a:pPr>
            <a:r>
              <a:rPr lang="ru-RU" sz="2000" b="1" dirty="0">
                <a:solidFill>
                  <a:srgbClr val="AF007C"/>
                </a:solidFill>
                <a:latin typeface="Trebuchet MS" panose="020B0603020202020204" pitchFamily="34" charset="0"/>
                <a:cs typeface="+mn-cs"/>
              </a:rPr>
              <a:t>Печь вакуумной пайки</a:t>
            </a:r>
            <a:endParaRPr lang="en-US" sz="2000" b="1" dirty="0">
              <a:solidFill>
                <a:srgbClr val="AF007C"/>
              </a:solidFill>
              <a:latin typeface="Trebuchet MS" panose="020B0603020202020204" pitchFamily="34" charset="0"/>
              <a:cs typeface="+mn-cs"/>
            </a:endParaRPr>
          </a:p>
          <a:p>
            <a:pPr marL="177800" lvl="1" fontAlgn="auto">
              <a:spcBef>
                <a:spcPct val="30000"/>
              </a:spcBef>
              <a:spcAft>
                <a:spcPts val="0"/>
              </a:spcAft>
              <a:buClr>
                <a:schemeClr val="accent2"/>
              </a:buClr>
              <a:buSzPct val="150000"/>
              <a:defRPr/>
            </a:pPr>
            <a:r>
              <a:rPr lang="ru-RU" sz="1600" b="1" dirty="0">
                <a:solidFill>
                  <a:srgbClr val="AF007C"/>
                </a:solidFill>
                <a:latin typeface="Trebuchet MS" panose="020B0603020202020204" pitchFamily="34" charset="0"/>
                <a:cs typeface="+mn-cs"/>
              </a:rPr>
              <a:t>Температура пайки </a:t>
            </a:r>
            <a:r>
              <a:rPr lang="en-US" sz="1600" b="1" dirty="0">
                <a:solidFill>
                  <a:srgbClr val="AF007C"/>
                </a:solidFill>
                <a:latin typeface="Trebuchet MS" panose="020B0603020202020204" pitchFamily="34" charset="0"/>
                <a:cs typeface="+mn-cs"/>
              </a:rPr>
              <a:t>~ 620°C/1150°F</a:t>
            </a:r>
          </a:p>
        </p:txBody>
      </p:sp>
      <p:sp>
        <p:nvSpPr>
          <p:cNvPr id="11" name="AutoShape 13"/>
          <p:cNvSpPr>
            <a:spLocks noChangeArrowheads="1"/>
          </p:cNvSpPr>
          <p:nvPr/>
        </p:nvSpPr>
        <p:spPr bwMode="auto">
          <a:xfrm rot="5060286">
            <a:off x="-301624" y="3482975"/>
            <a:ext cx="1447800" cy="492125"/>
          </a:xfrm>
          <a:prstGeom prst="curvedUpArrow">
            <a:avLst>
              <a:gd name="adj1" fmla="val 54303"/>
              <a:gd name="adj2" fmla="val 108620"/>
              <a:gd name="adj3" fmla="val 74236"/>
            </a:avLst>
          </a:prstGeom>
          <a:solidFill>
            <a:schemeClr val="accent1"/>
          </a:solidFill>
          <a:ln w="9525">
            <a:solidFill>
              <a:schemeClr val="tx1"/>
            </a:solidFill>
            <a:miter lim="800000"/>
            <a:headEnd/>
            <a:tailEnd/>
          </a:ln>
        </p:spPr>
        <p:txBody>
          <a:bodyPr wrap="none" anchor="ctr"/>
          <a:lstStyle/>
          <a:p>
            <a:endParaRPr lang="en-US">
              <a:latin typeface="Trebuchet MS" pitchFamily="34" charset="0"/>
            </a:endParaRPr>
          </a:p>
        </p:txBody>
      </p:sp>
      <p:grpSp>
        <p:nvGrpSpPr>
          <p:cNvPr id="2" name="Groupe 25"/>
          <p:cNvGrpSpPr>
            <a:grpSpLocks/>
          </p:cNvGrpSpPr>
          <p:nvPr/>
        </p:nvGrpSpPr>
        <p:grpSpPr bwMode="auto">
          <a:xfrm>
            <a:off x="3630613" y="3509963"/>
            <a:ext cx="1204912" cy="307975"/>
            <a:chOff x="3409166" y="3009901"/>
            <a:chExt cx="1305710" cy="307777"/>
          </a:xfrm>
        </p:grpSpPr>
        <p:cxnSp>
          <p:nvCxnSpPr>
            <p:cNvPr id="13" name="Connecteur droit 12"/>
            <p:cNvCxnSpPr/>
            <p:nvPr/>
          </p:nvCxnSpPr>
          <p:spPr bwMode="auto">
            <a:xfrm>
              <a:off x="4429306" y="3173308"/>
              <a:ext cx="285570" cy="158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853022" name="ZoneTexte 13"/>
            <p:cNvSpPr txBox="1">
              <a:spLocks noChangeArrowheads="1"/>
            </p:cNvSpPr>
            <p:nvPr/>
          </p:nvSpPr>
          <p:spPr bwMode="auto">
            <a:xfrm>
              <a:off x="3409166" y="3009901"/>
              <a:ext cx="1108290" cy="307777"/>
            </a:xfrm>
            <a:prstGeom prst="rect">
              <a:avLst/>
            </a:prstGeom>
            <a:noFill/>
            <a:ln w="9525">
              <a:noFill/>
              <a:miter lim="800000"/>
              <a:headEnd/>
              <a:tailEnd/>
            </a:ln>
          </p:spPr>
          <p:txBody>
            <a:bodyPr wrap="none">
              <a:spAutoFit/>
            </a:bodyPr>
            <a:lstStyle/>
            <a:p>
              <a:r>
                <a:rPr lang="en-US" sz="1400" b="1">
                  <a:solidFill>
                    <a:srgbClr val="C00000"/>
                  </a:solidFill>
                  <a:latin typeface="Trebuchet MS" pitchFamily="34" charset="0"/>
                </a:rPr>
                <a:t>T°</a:t>
              </a:r>
              <a:r>
                <a:rPr lang="ru-RU" sz="1400" b="1">
                  <a:solidFill>
                    <a:srgbClr val="C00000"/>
                  </a:solidFill>
                  <a:latin typeface="Trebuchet MS" pitchFamily="34" charset="0"/>
                </a:rPr>
                <a:t> пайки</a:t>
              </a:r>
              <a:r>
                <a:rPr lang="en-US" sz="1400" b="1">
                  <a:solidFill>
                    <a:srgbClr val="C00000"/>
                  </a:solidFill>
                  <a:latin typeface="Trebuchet MS" pitchFamily="34" charset="0"/>
                </a:rPr>
                <a:t> </a:t>
              </a:r>
            </a:p>
          </p:txBody>
        </p:sp>
      </p:grpSp>
      <p:pic>
        <p:nvPicPr>
          <p:cNvPr id="15" name="Image 10" descr="four.jpg"/>
          <p:cNvPicPr>
            <a:picLocks noChangeAspect="1"/>
          </p:cNvPicPr>
          <p:nvPr/>
        </p:nvPicPr>
        <p:blipFill>
          <a:blip r:embed="rId5" cstate="print"/>
          <a:srcRect/>
          <a:stretch>
            <a:fillRect/>
          </a:stretch>
        </p:blipFill>
        <p:spPr bwMode="auto">
          <a:xfrm>
            <a:off x="5099050" y="2867025"/>
            <a:ext cx="3857625" cy="2786063"/>
          </a:xfrm>
          <a:prstGeom prst="rect">
            <a:avLst/>
          </a:prstGeom>
          <a:noFill/>
          <a:ln w="9525">
            <a:noFill/>
            <a:miter lim="800000"/>
            <a:headEnd/>
            <a:tailEnd/>
          </a:ln>
        </p:spPr>
      </p:pic>
      <p:grpSp>
        <p:nvGrpSpPr>
          <p:cNvPr id="3" name="Groupe 59"/>
          <p:cNvGrpSpPr>
            <a:grpSpLocks/>
          </p:cNvGrpSpPr>
          <p:nvPr/>
        </p:nvGrpSpPr>
        <p:grpSpPr bwMode="auto">
          <a:xfrm>
            <a:off x="2765425" y="2357438"/>
            <a:ext cx="2070100" cy="2571750"/>
            <a:chOff x="2995699" y="2357430"/>
            <a:chExt cx="2243053" cy="2571768"/>
          </a:xfrm>
        </p:grpSpPr>
        <p:cxnSp>
          <p:nvCxnSpPr>
            <p:cNvPr id="17" name="Connecteur droit avec flèche 16"/>
            <p:cNvCxnSpPr/>
            <p:nvPr/>
          </p:nvCxnSpPr>
          <p:spPr bwMode="auto">
            <a:xfrm rot="16200000" flipV="1">
              <a:off x="3831664" y="3640798"/>
              <a:ext cx="2552718" cy="24082"/>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p:cxnSp>
          <p:nvCxnSpPr>
            <p:cNvPr id="18" name="Connecteur droit 17"/>
            <p:cNvCxnSpPr/>
            <p:nvPr/>
          </p:nvCxnSpPr>
          <p:spPr bwMode="auto">
            <a:xfrm>
              <a:off x="4953210" y="4284668"/>
              <a:ext cx="285542" cy="1587"/>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853017" name="ZoneTexte 18"/>
            <p:cNvSpPr txBox="1">
              <a:spLocks noChangeArrowheads="1"/>
            </p:cNvSpPr>
            <p:nvPr/>
          </p:nvSpPr>
          <p:spPr bwMode="auto">
            <a:xfrm>
              <a:off x="2995699" y="4110118"/>
              <a:ext cx="2134411" cy="523220"/>
            </a:xfrm>
            <a:prstGeom prst="rect">
              <a:avLst/>
            </a:prstGeom>
            <a:noFill/>
            <a:ln w="9525">
              <a:noFill/>
              <a:miter lim="800000"/>
              <a:headEnd/>
              <a:tailEnd/>
            </a:ln>
          </p:spPr>
          <p:txBody>
            <a:bodyPr>
              <a:spAutoFit/>
            </a:bodyPr>
            <a:lstStyle/>
            <a:p>
              <a:r>
                <a:rPr lang="en-US" sz="1400" b="1">
                  <a:solidFill>
                    <a:srgbClr val="0066CC"/>
                  </a:solidFill>
                  <a:latin typeface="Trebuchet MS" pitchFamily="34" charset="0"/>
                </a:rPr>
                <a:t>         T°</a:t>
              </a:r>
              <a:r>
                <a:rPr lang="ru-RU" sz="1400" b="1">
                  <a:solidFill>
                    <a:srgbClr val="0066CC"/>
                  </a:solidFill>
                  <a:latin typeface="Trebuchet MS" pitchFamily="34" charset="0"/>
                </a:rPr>
                <a:t> плавления</a:t>
              </a:r>
              <a:r>
                <a:rPr lang="en-US" sz="1400" b="1">
                  <a:solidFill>
                    <a:srgbClr val="0066CC"/>
                  </a:solidFill>
                  <a:latin typeface="Trebuchet MS" pitchFamily="34" charset="0"/>
                </a:rPr>
                <a:t>  </a:t>
              </a:r>
            </a:p>
            <a:p>
              <a:r>
                <a:rPr lang="en-US" sz="1400">
                  <a:solidFill>
                    <a:srgbClr val="0066CC"/>
                  </a:solidFill>
                  <a:latin typeface="Trebuchet MS" pitchFamily="34" charset="0"/>
                </a:rPr>
                <a:t>    </a:t>
              </a:r>
              <a:r>
                <a:rPr lang="ru-RU" sz="1400">
                  <a:solidFill>
                    <a:srgbClr val="0066CC"/>
                  </a:solidFill>
                  <a:latin typeface="Trebuchet MS" pitchFamily="34" charset="0"/>
                </a:rPr>
                <a:t>          </a:t>
              </a:r>
              <a:r>
                <a:rPr lang="ru-RU" sz="1400" b="1">
                  <a:solidFill>
                    <a:srgbClr val="0066CC"/>
                  </a:solidFill>
                  <a:latin typeface="Trebuchet MS" pitchFamily="34" charset="0"/>
                </a:rPr>
                <a:t>припоя</a:t>
              </a:r>
              <a:endParaRPr lang="en-US" sz="1400" b="1">
                <a:solidFill>
                  <a:srgbClr val="0066CC"/>
                </a:solidFill>
                <a:latin typeface="Trebuchet MS" pitchFamily="34" charset="0"/>
              </a:endParaRPr>
            </a:p>
          </p:txBody>
        </p:sp>
        <p:cxnSp>
          <p:nvCxnSpPr>
            <p:cNvPr id="20" name="Connecteur droit 19"/>
            <p:cNvCxnSpPr/>
            <p:nvPr/>
          </p:nvCxnSpPr>
          <p:spPr bwMode="auto">
            <a:xfrm>
              <a:off x="4953210" y="3041647"/>
              <a:ext cx="285542" cy="1588"/>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1" name="ZoneTexte 20"/>
            <p:cNvSpPr txBox="1"/>
            <p:nvPr/>
          </p:nvSpPr>
          <p:spPr>
            <a:xfrm>
              <a:off x="3513459" y="2814633"/>
              <a:ext cx="1560160" cy="522291"/>
            </a:xfrm>
            <a:prstGeom prst="rect">
              <a:avLst/>
            </a:prstGeom>
            <a:noFill/>
          </p:spPr>
          <p:txBody>
            <a:bodyPr wrap="none">
              <a:spAutoFit/>
            </a:bodyPr>
            <a:lstStyle/>
            <a:p>
              <a:pPr fontAlgn="auto">
                <a:spcBef>
                  <a:spcPts val="0"/>
                </a:spcBef>
                <a:spcAft>
                  <a:spcPts val="0"/>
                </a:spcAft>
                <a:defRPr/>
              </a:pPr>
              <a:r>
                <a:rPr lang="en-US" sz="1400" b="1" dirty="0">
                  <a:solidFill>
                    <a:schemeClr val="tx2">
                      <a:lumMod val="75000"/>
                    </a:schemeClr>
                  </a:solidFill>
                  <a:latin typeface="Trebuchet MS" panose="020B0603020202020204" pitchFamily="34" charset="0"/>
                  <a:cs typeface="+mn-cs"/>
                </a:rPr>
                <a:t>T° </a:t>
              </a:r>
              <a:r>
                <a:rPr lang="ru-RU" sz="1400" b="1" dirty="0">
                  <a:solidFill>
                    <a:schemeClr val="tx2">
                      <a:lumMod val="75000"/>
                    </a:schemeClr>
                  </a:solidFill>
                  <a:latin typeface="Trebuchet MS" panose="020B0603020202020204" pitchFamily="34" charset="0"/>
                  <a:cs typeface="+mn-cs"/>
                </a:rPr>
                <a:t>плавления </a:t>
              </a:r>
              <a:endParaRPr lang="en-US" sz="1400" b="1" dirty="0">
                <a:solidFill>
                  <a:schemeClr val="tx2">
                    <a:lumMod val="75000"/>
                  </a:schemeClr>
                </a:solidFill>
                <a:latin typeface="Trebuchet MS" panose="020B0603020202020204" pitchFamily="34" charset="0"/>
                <a:cs typeface="+mn-cs"/>
              </a:endParaRPr>
            </a:p>
            <a:p>
              <a:pPr fontAlgn="auto">
                <a:spcBef>
                  <a:spcPts val="0"/>
                </a:spcBef>
                <a:spcAft>
                  <a:spcPts val="0"/>
                </a:spcAft>
                <a:defRPr/>
              </a:pPr>
              <a:r>
                <a:rPr lang="en-US" sz="1400" b="1" dirty="0">
                  <a:solidFill>
                    <a:schemeClr val="tx2">
                      <a:lumMod val="75000"/>
                    </a:schemeClr>
                  </a:solidFill>
                  <a:latin typeface="Trebuchet MS" panose="020B0603020202020204" pitchFamily="34" charset="0"/>
                  <a:cs typeface="+mn-cs"/>
                </a:rPr>
                <a:t> </a:t>
              </a:r>
              <a:r>
                <a:rPr lang="ru-RU" sz="1400" b="1" dirty="0">
                  <a:solidFill>
                    <a:schemeClr val="tx2">
                      <a:lumMod val="75000"/>
                    </a:schemeClr>
                  </a:solidFill>
                  <a:latin typeface="Trebuchet MS" panose="020B0603020202020204" pitchFamily="34" charset="0"/>
                  <a:cs typeface="+mn-cs"/>
                </a:rPr>
                <a:t>алюминия</a:t>
              </a:r>
              <a:endParaRPr lang="en-US" sz="1400" b="1" dirty="0">
                <a:solidFill>
                  <a:schemeClr val="tx2">
                    <a:lumMod val="75000"/>
                  </a:schemeClr>
                </a:solidFill>
                <a:latin typeface="Trebuchet MS" panose="020B0603020202020204" pitchFamily="34" charset="0"/>
                <a:cs typeface="+mn-cs"/>
              </a:endParaRPr>
            </a:p>
          </p:txBody>
        </p:sp>
        <p:sp>
          <p:nvSpPr>
            <p:cNvPr id="853020" name="ZoneTexte 21"/>
            <p:cNvSpPr txBox="1">
              <a:spLocks noChangeArrowheads="1"/>
            </p:cNvSpPr>
            <p:nvPr/>
          </p:nvSpPr>
          <p:spPr bwMode="auto">
            <a:xfrm>
              <a:off x="4619620" y="2357430"/>
              <a:ext cx="434495" cy="307777"/>
            </a:xfrm>
            <a:prstGeom prst="rect">
              <a:avLst/>
            </a:prstGeom>
            <a:noFill/>
            <a:ln w="9525">
              <a:noFill/>
              <a:miter lim="800000"/>
              <a:headEnd/>
              <a:tailEnd/>
            </a:ln>
          </p:spPr>
          <p:txBody>
            <a:bodyPr wrap="none">
              <a:spAutoFit/>
            </a:bodyPr>
            <a:lstStyle/>
            <a:p>
              <a:r>
                <a:rPr lang="en-US" sz="1400" b="1">
                  <a:latin typeface="Trebuchet MS" pitchFamily="34" charset="0"/>
                </a:rPr>
                <a:t>T°</a:t>
              </a:r>
            </a:p>
          </p:txBody>
        </p:sp>
      </p:grpSp>
      <p:cxnSp>
        <p:nvCxnSpPr>
          <p:cNvPr id="23" name="Connecteur droit 22"/>
          <p:cNvCxnSpPr>
            <a:endCxn id="24" idx="2"/>
          </p:cNvCxnSpPr>
          <p:nvPr/>
        </p:nvCxnSpPr>
        <p:spPr bwMode="auto">
          <a:xfrm flipH="1" flipV="1">
            <a:off x="628650" y="1420813"/>
            <a:ext cx="581025" cy="436562"/>
          </a:xfrm>
          <a:prstGeom prst="line">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24" name="ZoneTexte 23"/>
          <p:cNvSpPr txBox="1"/>
          <p:nvPr/>
        </p:nvSpPr>
        <p:spPr>
          <a:xfrm>
            <a:off x="49213" y="1050925"/>
            <a:ext cx="1160462" cy="369888"/>
          </a:xfrm>
          <a:prstGeom prst="rect">
            <a:avLst/>
          </a:prstGeom>
          <a:noFill/>
        </p:spPr>
        <p:txBody>
          <a:bodyPr wrap="none">
            <a:spAutoFit/>
          </a:bodyPr>
          <a:lstStyle/>
          <a:p>
            <a:pPr fontAlgn="auto">
              <a:spcBef>
                <a:spcPts val="0"/>
              </a:spcBef>
              <a:spcAft>
                <a:spcPts val="0"/>
              </a:spcAft>
              <a:defRPr/>
            </a:pPr>
            <a:r>
              <a:rPr lang="ru-RU" dirty="0">
                <a:solidFill>
                  <a:schemeClr val="tx2">
                    <a:lumMod val="75000"/>
                  </a:schemeClr>
                </a:solidFill>
                <a:latin typeface="Trebuchet MS" panose="020B0603020202020204" pitchFamily="34" charset="0"/>
                <a:cs typeface="+mn-cs"/>
              </a:rPr>
              <a:t>пластина</a:t>
            </a:r>
            <a:endParaRPr lang="en-US" dirty="0">
              <a:solidFill>
                <a:schemeClr val="tx2">
                  <a:lumMod val="75000"/>
                </a:schemeClr>
              </a:solidFill>
              <a:latin typeface="Trebuchet MS" panose="020B0603020202020204" pitchFamily="34" charset="0"/>
              <a:cs typeface="+mn-cs"/>
            </a:endParaRPr>
          </a:p>
        </p:txBody>
      </p:sp>
      <p:sp>
        <p:nvSpPr>
          <p:cNvPr id="25" name="ZoneTexte 24"/>
          <p:cNvSpPr txBox="1"/>
          <p:nvPr/>
        </p:nvSpPr>
        <p:spPr>
          <a:xfrm>
            <a:off x="47625" y="2214563"/>
            <a:ext cx="665163" cy="369887"/>
          </a:xfrm>
          <a:prstGeom prst="rect">
            <a:avLst/>
          </a:prstGeom>
          <a:noFill/>
        </p:spPr>
        <p:txBody>
          <a:bodyPr wrap="none">
            <a:spAutoFit/>
          </a:bodyPr>
          <a:lstStyle/>
          <a:p>
            <a:pPr fontAlgn="auto">
              <a:spcBef>
                <a:spcPts val="0"/>
              </a:spcBef>
              <a:spcAft>
                <a:spcPts val="0"/>
              </a:spcAft>
              <a:defRPr/>
            </a:pPr>
            <a:r>
              <a:rPr lang="ru-RU" dirty="0">
                <a:solidFill>
                  <a:schemeClr val="tx2">
                    <a:lumMod val="75000"/>
                  </a:schemeClr>
                </a:solidFill>
                <a:latin typeface="Trebuchet MS" panose="020B0603020202020204" pitchFamily="34" charset="0"/>
                <a:cs typeface="+mn-cs"/>
              </a:rPr>
              <a:t>лист</a:t>
            </a:r>
            <a:endParaRPr lang="en-US" dirty="0">
              <a:solidFill>
                <a:schemeClr val="tx2">
                  <a:lumMod val="75000"/>
                </a:schemeClr>
              </a:solidFill>
              <a:latin typeface="Trebuchet MS" panose="020B0603020202020204" pitchFamily="34" charset="0"/>
              <a:cs typeface="+mn-cs"/>
            </a:endParaRPr>
          </a:p>
        </p:txBody>
      </p:sp>
      <p:cxnSp>
        <p:nvCxnSpPr>
          <p:cNvPr id="26" name="Connecteur droit 25"/>
          <p:cNvCxnSpPr/>
          <p:nvPr/>
        </p:nvCxnSpPr>
        <p:spPr bwMode="auto">
          <a:xfrm rot="10800000">
            <a:off x="549275" y="2571750"/>
            <a:ext cx="527050" cy="285750"/>
          </a:xfrm>
          <a:prstGeom prst="line">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853004" name="ZoneTexte 26"/>
          <p:cNvSpPr txBox="1">
            <a:spLocks noChangeArrowheads="1"/>
          </p:cNvSpPr>
          <p:nvPr/>
        </p:nvSpPr>
        <p:spPr bwMode="auto">
          <a:xfrm>
            <a:off x="3451225" y="1835150"/>
            <a:ext cx="952500" cy="369888"/>
          </a:xfrm>
          <a:prstGeom prst="rect">
            <a:avLst/>
          </a:prstGeom>
          <a:noFill/>
          <a:ln w="9525">
            <a:noFill/>
            <a:miter lim="800000"/>
            <a:headEnd/>
            <a:tailEnd/>
          </a:ln>
        </p:spPr>
        <p:txBody>
          <a:bodyPr wrap="none">
            <a:spAutoFit/>
          </a:bodyPr>
          <a:lstStyle/>
          <a:p>
            <a:r>
              <a:rPr lang="ru-RU">
                <a:solidFill>
                  <a:srgbClr val="FF0000"/>
                </a:solidFill>
                <a:latin typeface="Trebuchet MS" pitchFamily="34" charset="0"/>
              </a:rPr>
              <a:t>припой</a:t>
            </a:r>
            <a:endParaRPr lang="en-US">
              <a:solidFill>
                <a:srgbClr val="FF0000"/>
              </a:solidFill>
              <a:latin typeface="Trebuchet MS" pitchFamily="34" charset="0"/>
            </a:endParaRPr>
          </a:p>
        </p:txBody>
      </p:sp>
      <p:cxnSp>
        <p:nvCxnSpPr>
          <p:cNvPr id="28" name="Connecteur droit 27"/>
          <p:cNvCxnSpPr/>
          <p:nvPr/>
        </p:nvCxnSpPr>
        <p:spPr bwMode="auto">
          <a:xfrm flipV="1">
            <a:off x="2989263" y="2214563"/>
            <a:ext cx="792162" cy="428625"/>
          </a:xfrm>
          <a:prstGeom prst="line">
            <a:avLst/>
          </a:prstGeom>
          <a:ln>
            <a:solidFill>
              <a:srgbClr val="FF0000"/>
            </a:solidFill>
            <a:headEnd type="oval"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9" name="Connecteur droit 28"/>
          <p:cNvCxnSpPr/>
          <p:nvPr/>
        </p:nvCxnSpPr>
        <p:spPr bwMode="auto">
          <a:xfrm rot="5400000" flipH="1" flipV="1">
            <a:off x="2813844" y="2389982"/>
            <a:ext cx="1143000" cy="792162"/>
          </a:xfrm>
          <a:prstGeom prst="line">
            <a:avLst/>
          </a:prstGeom>
          <a:ln>
            <a:solidFill>
              <a:srgbClr val="FF0000"/>
            </a:solidFill>
            <a:headEnd type="oval"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Connecteur droit 29"/>
          <p:cNvCxnSpPr>
            <a:endCxn id="31" idx="3"/>
          </p:cNvCxnSpPr>
          <p:nvPr/>
        </p:nvCxnSpPr>
        <p:spPr bwMode="auto">
          <a:xfrm flipH="1">
            <a:off x="866775" y="4400550"/>
            <a:ext cx="209550" cy="314325"/>
          </a:xfrm>
          <a:prstGeom prst="line">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31" name="ZoneTexte 30"/>
          <p:cNvSpPr txBox="1"/>
          <p:nvPr/>
        </p:nvSpPr>
        <p:spPr>
          <a:xfrm>
            <a:off x="-74613" y="4560888"/>
            <a:ext cx="941388" cy="307975"/>
          </a:xfrm>
          <a:prstGeom prst="rect">
            <a:avLst/>
          </a:prstGeom>
          <a:noFill/>
        </p:spPr>
        <p:txBody>
          <a:bodyPr wrap="none">
            <a:spAutoFit/>
          </a:bodyPr>
          <a:lstStyle/>
          <a:p>
            <a:pPr fontAlgn="auto">
              <a:spcBef>
                <a:spcPts val="0"/>
              </a:spcBef>
              <a:spcAft>
                <a:spcPts val="0"/>
              </a:spcAft>
              <a:defRPr/>
            </a:pPr>
            <a:r>
              <a:rPr lang="ru-RU" sz="1400" dirty="0">
                <a:solidFill>
                  <a:schemeClr val="tx2">
                    <a:lumMod val="75000"/>
                  </a:schemeClr>
                </a:solidFill>
                <a:latin typeface="Trebuchet MS" panose="020B0603020202020204" pitchFamily="34" charset="0"/>
                <a:cs typeface="+mn-cs"/>
              </a:rPr>
              <a:t>пластина</a:t>
            </a:r>
            <a:endParaRPr lang="en-US" sz="1400" dirty="0">
              <a:solidFill>
                <a:schemeClr val="tx2">
                  <a:lumMod val="75000"/>
                </a:schemeClr>
              </a:solidFill>
              <a:latin typeface="Trebuchet MS" panose="020B0603020202020204" pitchFamily="34" charset="0"/>
              <a:cs typeface="+mn-cs"/>
            </a:endParaRPr>
          </a:p>
        </p:txBody>
      </p:sp>
      <p:sp>
        <p:nvSpPr>
          <p:cNvPr id="32" name="ZoneTexte 31"/>
          <p:cNvSpPr txBox="1"/>
          <p:nvPr/>
        </p:nvSpPr>
        <p:spPr>
          <a:xfrm>
            <a:off x="87313" y="5572125"/>
            <a:ext cx="560387" cy="307975"/>
          </a:xfrm>
          <a:prstGeom prst="rect">
            <a:avLst/>
          </a:prstGeom>
          <a:noFill/>
        </p:spPr>
        <p:txBody>
          <a:bodyPr wrap="none">
            <a:spAutoFit/>
          </a:bodyPr>
          <a:lstStyle/>
          <a:p>
            <a:pPr fontAlgn="auto">
              <a:spcBef>
                <a:spcPts val="0"/>
              </a:spcBef>
              <a:spcAft>
                <a:spcPts val="0"/>
              </a:spcAft>
              <a:defRPr/>
            </a:pPr>
            <a:r>
              <a:rPr lang="ru-RU" sz="1400" dirty="0">
                <a:solidFill>
                  <a:schemeClr val="tx2">
                    <a:lumMod val="75000"/>
                  </a:schemeClr>
                </a:solidFill>
                <a:latin typeface="Trebuchet MS" panose="020B0603020202020204" pitchFamily="34" charset="0"/>
                <a:cs typeface="+mn-cs"/>
              </a:rPr>
              <a:t>лист</a:t>
            </a:r>
            <a:endParaRPr lang="en-US" sz="1400" dirty="0">
              <a:solidFill>
                <a:schemeClr val="tx2">
                  <a:lumMod val="75000"/>
                </a:schemeClr>
              </a:solidFill>
              <a:latin typeface="Trebuchet MS" panose="020B0603020202020204" pitchFamily="34" charset="0"/>
              <a:cs typeface="+mn-cs"/>
            </a:endParaRPr>
          </a:p>
        </p:txBody>
      </p:sp>
      <p:cxnSp>
        <p:nvCxnSpPr>
          <p:cNvPr id="33" name="Connecteur droit 32"/>
          <p:cNvCxnSpPr>
            <a:endCxn id="32" idx="3"/>
          </p:cNvCxnSpPr>
          <p:nvPr/>
        </p:nvCxnSpPr>
        <p:spPr bwMode="auto">
          <a:xfrm flipH="1">
            <a:off x="647700" y="5429250"/>
            <a:ext cx="381000" cy="296863"/>
          </a:xfrm>
          <a:prstGeom prst="line">
            <a:avLst/>
          </a:prstGeom>
          <a:ln>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34" name="ZoneTexte 33"/>
          <p:cNvSpPr txBox="1">
            <a:spLocks noChangeArrowheads="1"/>
          </p:cNvSpPr>
          <p:nvPr/>
        </p:nvSpPr>
        <p:spPr bwMode="auto">
          <a:xfrm>
            <a:off x="3648075" y="5143500"/>
            <a:ext cx="1476375" cy="369888"/>
          </a:xfrm>
          <a:prstGeom prst="rect">
            <a:avLst/>
          </a:prstGeom>
          <a:noFill/>
          <a:ln w="9525">
            <a:noFill/>
            <a:miter lim="800000"/>
            <a:headEnd/>
            <a:tailEnd/>
          </a:ln>
        </p:spPr>
        <p:txBody>
          <a:bodyPr wrap="none">
            <a:spAutoFit/>
          </a:bodyPr>
          <a:lstStyle/>
          <a:p>
            <a:r>
              <a:rPr lang="ru-RU">
                <a:solidFill>
                  <a:srgbClr val="FF6600"/>
                </a:solidFill>
                <a:latin typeface="Trebuchet MS" pitchFamily="34" charset="0"/>
              </a:rPr>
              <a:t>Паяный шов</a:t>
            </a:r>
            <a:endParaRPr lang="en-US">
              <a:solidFill>
                <a:srgbClr val="FF6600"/>
              </a:solidFill>
              <a:latin typeface="Trebuchet MS" pitchFamily="34" charset="0"/>
            </a:endParaRPr>
          </a:p>
        </p:txBody>
      </p:sp>
      <p:cxnSp>
        <p:nvCxnSpPr>
          <p:cNvPr id="35" name="Connecteur droit 34"/>
          <p:cNvCxnSpPr>
            <a:endCxn id="34" idx="1"/>
          </p:cNvCxnSpPr>
          <p:nvPr/>
        </p:nvCxnSpPr>
        <p:spPr bwMode="auto">
          <a:xfrm>
            <a:off x="3121025" y="4857750"/>
            <a:ext cx="527050" cy="469900"/>
          </a:xfrm>
          <a:prstGeom prst="line">
            <a:avLst/>
          </a:prstGeom>
          <a:ln>
            <a:solidFill>
              <a:srgbClr val="FF6600"/>
            </a:solidFill>
            <a:headEnd type="oval" w="med" len="med"/>
            <a:tailEnd type="none" w="med" len="med"/>
          </a:ln>
        </p:spPr>
        <p:style>
          <a:lnRef idx="1">
            <a:schemeClr val="accent2"/>
          </a:lnRef>
          <a:fillRef idx="0">
            <a:schemeClr val="accent2"/>
          </a:fillRef>
          <a:effectRef idx="0">
            <a:schemeClr val="accent2"/>
          </a:effectRef>
          <a:fontRef idx="minor">
            <a:schemeClr val="tx1"/>
          </a:fontRef>
        </p:style>
      </p:cxnSp>
      <p:sp>
        <p:nvSpPr>
          <p:cNvPr id="853013" name="Titre 1"/>
          <p:cNvSpPr txBox="1">
            <a:spLocks/>
          </p:cNvSpPr>
          <p:nvPr/>
        </p:nvSpPr>
        <p:spPr bwMode="auto">
          <a:xfrm>
            <a:off x="971550" y="39688"/>
            <a:ext cx="7200900" cy="836612"/>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BAHX?</a:t>
            </a:r>
          </a:p>
          <a:p>
            <a:pPr>
              <a:lnSpc>
                <a:spcPts val="3200"/>
              </a:lnSpc>
            </a:pPr>
            <a:r>
              <a:rPr lang="ru-RU" sz="2400" b="1">
                <a:solidFill>
                  <a:schemeClr val="bg1"/>
                </a:solidFill>
                <a:latin typeface="Trebuchet MS" pitchFamily="34" charset="0"/>
              </a:rPr>
              <a:t>Пайка</a:t>
            </a:r>
            <a:endParaRPr lang="en-US" sz="2400" b="1">
              <a:solidFill>
                <a:schemeClr val="bg1"/>
              </a:solidFill>
              <a:latin typeface="Trebuchet MS" pitchFamily="34" charset="0"/>
            </a:endParaRPr>
          </a:p>
        </p:txBody>
      </p:sp>
      <p:sp>
        <p:nvSpPr>
          <p:cNvPr id="853014"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31" grpId="0"/>
      <p:bldP spid="32" grpId="0"/>
      <p:bldP spid="3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Titre 1"/>
          <p:cNvSpPr txBox="1">
            <a:spLocks/>
          </p:cNvSpPr>
          <p:nvPr/>
        </p:nvSpPr>
        <p:spPr bwMode="auto">
          <a:xfrm>
            <a:off x="971550" y="39688"/>
            <a:ext cx="7200900" cy="836612"/>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BAHX?</a:t>
            </a:r>
          </a:p>
          <a:p>
            <a:pPr>
              <a:lnSpc>
                <a:spcPts val="3200"/>
              </a:lnSpc>
            </a:pPr>
            <a:r>
              <a:rPr lang="ru-RU" sz="2400" b="1">
                <a:solidFill>
                  <a:schemeClr val="bg1"/>
                </a:solidFill>
                <a:latin typeface="Trebuchet MS" pitchFamily="34" charset="0"/>
              </a:rPr>
              <a:t>Основные виды гофрированных пластин</a:t>
            </a:r>
            <a:endParaRPr lang="en-US" sz="2400" b="1">
              <a:solidFill>
                <a:schemeClr val="bg1"/>
              </a:solidFill>
              <a:latin typeface="Trebuchet MS" pitchFamily="34" charset="0"/>
            </a:endParaRPr>
          </a:p>
        </p:txBody>
      </p:sp>
      <p:pic>
        <p:nvPicPr>
          <p:cNvPr id="4" name="Image 3"/>
          <p:cNvPicPr>
            <a:picLocks noChangeAspect="1"/>
          </p:cNvPicPr>
          <p:nvPr/>
        </p:nvPicPr>
        <p:blipFill>
          <a:blip r:embed="rId3" cstate="print"/>
          <a:srcRect/>
          <a:stretch>
            <a:fillRect/>
          </a:stretch>
        </p:blipFill>
        <p:spPr bwMode="auto">
          <a:xfrm>
            <a:off x="107950" y="1266825"/>
            <a:ext cx="2047875" cy="2038350"/>
          </a:xfrm>
          <a:prstGeom prst="rect">
            <a:avLst/>
          </a:prstGeom>
          <a:noFill/>
          <a:ln w="9525">
            <a:noFill/>
            <a:miter lim="800000"/>
            <a:headEnd/>
            <a:tailEnd/>
          </a:ln>
        </p:spPr>
      </p:pic>
      <p:pic>
        <p:nvPicPr>
          <p:cNvPr id="5" name="Image 4"/>
          <p:cNvPicPr>
            <a:picLocks noChangeAspect="1"/>
          </p:cNvPicPr>
          <p:nvPr/>
        </p:nvPicPr>
        <p:blipFill>
          <a:blip r:embed="rId4" cstate="print"/>
          <a:srcRect/>
          <a:stretch>
            <a:fillRect/>
          </a:stretch>
        </p:blipFill>
        <p:spPr bwMode="auto">
          <a:xfrm>
            <a:off x="2411413" y="1266825"/>
            <a:ext cx="1981200" cy="2057400"/>
          </a:xfrm>
          <a:prstGeom prst="rect">
            <a:avLst/>
          </a:prstGeom>
          <a:noFill/>
          <a:ln w="9525">
            <a:noFill/>
            <a:miter lim="800000"/>
            <a:headEnd/>
            <a:tailEnd/>
          </a:ln>
        </p:spPr>
      </p:pic>
      <p:pic>
        <p:nvPicPr>
          <p:cNvPr id="6" name="Image 5"/>
          <p:cNvPicPr>
            <a:picLocks noChangeAspect="1"/>
          </p:cNvPicPr>
          <p:nvPr/>
        </p:nvPicPr>
        <p:blipFill>
          <a:blip r:embed="rId5" cstate="print"/>
          <a:srcRect/>
          <a:stretch>
            <a:fillRect/>
          </a:stretch>
        </p:blipFill>
        <p:spPr bwMode="auto">
          <a:xfrm>
            <a:off x="107950" y="3646488"/>
            <a:ext cx="2133600" cy="1924050"/>
          </a:xfrm>
          <a:prstGeom prst="rect">
            <a:avLst/>
          </a:prstGeom>
          <a:noFill/>
          <a:ln w="9525">
            <a:noFill/>
            <a:miter lim="800000"/>
            <a:headEnd/>
            <a:tailEnd/>
          </a:ln>
        </p:spPr>
      </p:pic>
      <p:pic>
        <p:nvPicPr>
          <p:cNvPr id="7" name="Image 6"/>
          <p:cNvPicPr>
            <a:picLocks noChangeAspect="1"/>
          </p:cNvPicPr>
          <p:nvPr/>
        </p:nvPicPr>
        <p:blipFill>
          <a:blip r:embed="rId6" cstate="print"/>
          <a:srcRect/>
          <a:stretch>
            <a:fillRect/>
          </a:stretch>
        </p:blipFill>
        <p:spPr bwMode="auto">
          <a:xfrm>
            <a:off x="2411413" y="3646488"/>
            <a:ext cx="2028825" cy="1943100"/>
          </a:xfrm>
          <a:prstGeom prst="rect">
            <a:avLst/>
          </a:prstGeom>
          <a:noFill/>
          <a:ln w="9525">
            <a:noFill/>
            <a:miter lim="800000"/>
            <a:headEnd/>
            <a:tailEnd/>
          </a:ln>
        </p:spPr>
      </p:pic>
      <p:sp>
        <p:nvSpPr>
          <p:cNvPr id="855046" name="ZoneTexte 7"/>
          <p:cNvSpPr txBox="1">
            <a:spLocks noChangeArrowheads="1"/>
          </p:cNvSpPr>
          <p:nvPr/>
        </p:nvSpPr>
        <p:spPr bwMode="auto">
          <a:xfrm>
            <a:off x="1958975" y="5732463"/>
            <a:ext cx="4937506" cy="369332"/>
          </a:xfrm>
          <a:prstGeom prst="rect">
            <a:avLst/>
          </a:prstGeom>
          <a:noFill/>
          <a:ln w="9525">
            <a:noFill/>
            <a:miter lim="800000"/>
            <a:headEnd/>
            <a:tailEnd/>
          </a:ln>
        </p:spPr>
        <p:txBody>
          <a:bodyPr wrap="none">
            <a:spAutoFit/>
          </a:bodyPr>
          <a:lstStyle/>
          <a:p>
            <a:r>
              <a:rPr lang="ru-RU" dirty="0" smtClean="0">
                <a:latin typeface="Calibri" pitchFamily="34" charset="0"/>
              </a:rPr>
              <a:t>Рисунки из стандарта </a:t>
            </a:r>
            <a:r>
              <a:rPr lang="en-US" dirty="0" smtClean="0">
                <a:latin typeface="Calibri" pitchFamily="34" charset="0"/>
              </a:rPr>
              <a:t>ALPEMA (</a:t>
            </a:r>
            <a:r>
              <a:rPr lang="en-US" u="sng" dirty="0">
                <a:solidFill>
                  <a:srgbClr val="0070C0"/>
                </a:solidFill>
                <a:latin typeface="Calibri" pitchFamily="34" charset="0"/>
              </a:rPr>
              <a:t>www.alpema.org</a:t>
            </a:r>
            <a:r>
              <a:rPr lang="en-US" dirty="0">
                <a:latin typeface="Calibri" pitchFamily="34" charset="0"/>
              </a:rPr>
              <a:t>)</a:t>
            </a:r>
          </a:p>
        </p:txBody>
      </p:sp>
      <p:pic>
        <p:nvPicPr>
          <p:cNvPr id="9" name="Image 8"/>
          <p:cNvPicPr>
            <a:picLocks noChangeAspect="1"/>
          </p:cNvPicPr>
          <p:nvPr/>
        </p:nvPicPr>
        <p:blipFill>
          <a:blip r:embed="rId7" cstate="print"/>
          <a:srcRect/>
          <a:stretch>
            <a:fillRect/>
          </a:stretch>
        </p:blipFill>
        <p:spPr bwMode="auto">
          <a:xfrm>
            <a:off x="4572000" y="1381125"/>
            <a:ext cx="4371975" cy="4095750"/>
          </a:xfrm>
          <a:prstGeom prst="rect">
            <a:avLst/>
          </a:prstGeom>
          <a:noFill/>
          <a:ln w="9525">
            <a:noFill/>
            <a:miter lim="800000"/>
            <a:headEnd/>
            <a:tailEnd/>
          </a:ln>
        </p:spPr>
      </p:pic>
      <p:sp>
        <p:nvSpPr>
          <p:cNvPr id="855048"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ce réservé pour une image  45"/>
          <p:cNvGraphicFramePr>
            <a:graphicFrameLocks/>
          </p:cNvGraphicFramePr>
          <p:nvPr/>
        </p:nvGraphicFramePr>
        <p:xfrm>
          <a:off x="161336" y="1612381"/>
          <a:ext cx="8823081" cy="938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30"/>
          <p:cNvSpPr>
            <a:spLocks noChangeArrowheads="1"/>
          </p:cNvSpPr>
          <p:nvPr/>
        </p:nvSpPr>
        <p:spPr bwMode="auto">
          <a:xfrm>
            <a:off x="0" y="2984500"/>
            <a:ext cx="9144000" cy="2371725"/>
          </a:xfrm>
          <a:prstGeom prst="rect">
            <a:avLst/>
          </a:prstGeom>
          <a:ln>
            <a:noFill/>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marL="352425" indent="-352425" fontAlgn="auto">
              <a:spcBef>
                <a:spcPts val="0"/>
              </a:spcBef>
              <a:spcAft>
                <a:spcPts val="0"/>
              </a:spcAft>
              <a:buFontTx/>
              <a:buBlip>
                <a:blip r:embed="rId8"/>
              </a:buBlip>
              <a:defRPr/>
            </a:pPr>
            <a:endParaRPr lang="en-US">
              <a:latin typeface="Trebuchet MS" panose="020B0603020202020204" pitchFamily="34" charset="0"/>
            </a:endParaRPr>
          </a:p>
        </p:txBody>
      </p:sp>
      <p:sp>
        <p:nvSpPr>
          <p:cNvPr id="11" name="Text Box 1027"/>
          <p:cNvSpPr txBox="1">
            <a:spLocks noChangeArrowheads="1"/>
          </p:cNvSpPr>
          <p:nvPr/>
        </p:nvSpPr>
        <p:spPr bwMode="auto">
          <a:xfrm>
            <a:off x="3886200" y="3495675"/>
            <a:ext cx="1828800" cy="457200"/>
          </a:xfrm>
          <a:prstGeom prst="rect">
            <a:avLst/>
          </a:prstGeom>
          <a:noFill/>
          <a:ln w="12700" cap="sq">
            <a:noFill/>
            <a:miter lim="800000"/>
            <a:headEnd type="none" w="sm" len="sm"/>
            <a:tailEnd type="none" w="sm" len="sm"/>
          </a:ln>
        </p:spPr>
        <p:txBody>
          <a:bodyPr>
            <a:spAutoFit/>
          </a:bodyPr>
          <a:lstStyle/>
          <a:p>
            <a:pPr eaLnBrk="0" hangingPunct="0">
              <a:spcBef>
                <a:spcPct val="50000"/>
              </a:spcBef>
            </a:pPr>
            <a:endParaRPr lang="en-US" sz="2400">
              <a:latin typeface="Trebuchet MS" pitchFamily="34" charset="0"/>
            </a:endParaRPr>
          </a:p>
        </p:txBody>
      </p:sp>
      <p:pic>
        <p:nvPicPr>
          <p:cNvPr id="12" name="Image 21" descr="P1020775.JPG"/>
          <p:cNvPicPr>
            <a:picLocks noChangeAspect="1"/>
          </p:cNvPicPr>
          <p:nvPr/>
        </p:nvPicPr>
        <p:blipFill>
          <a:blip r:embed="rId9" cstate="print"/>
          <a:srcRect/>
          <a:stretch>
            <a:fillRect/>
          </a:stretch>
        </p:blipFill>
        <p:spPr bwMode="auto">
          <a:xfrm>
            <a:off x="342900" y="3602038"/>
            <a:ext cx="1673225" cy="1606550"/>
          </a:xfrm>
          <a:prstGeom prst="rect">
            <a:avLst/>
          </a:prstGeom>
          <a:noFill/>
          <a:ln w="9525">
            <a:noFill/>
            <a:miter lim="800000"/>
            <a:headEnd/>
            <a:tailEnd/>
          </a:ln>
        </p:spPr>
      </p:pic>
      <p:pic>
        <p:nvPicPr>
          <p:cNvPr id="13" name="Picture 1027" descr="C:\Documents and Settings\PARMENTIER\Bureau\Copy of HHI 1791 Al Gattara sideview.JPG"/>
          <p:cNvPicPr>
            <a:picLocks noChangeAspect="1" noChangeArrowheads="1"/>
          </p:cNvPicPr>
          <p:nvPr/>
        </p:nvPicPr>
        <p:blipFill>
          <a:blip r:embed="rId10" cstate="screen"/>
          <a:srcRect/>
          <a:stretch>
            <a:fillRect/>
          </a:stretch>
        </p:blipFill>
        <p:spPr bwMode="auto">
          <a:xfrm>
            <a:off x="6525059" y="3494813"/>
            <a:ext cx="2399164" cy="178595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4" name="Image 27" descr="epsn0052.jpg"/>
          <p:cNvPicPr>
            <a:picLocks noChangeAspect="1"/>
          </p:cNvPicPr>
          <p:nvPr/>
        </p:nvPicPr>
        <p:blipFill>
          <a:blip r:embed="rId11" cstate="print"/>
          <a:srcRect/>
          <a:stretch>
            <a:fillRect/>
          </a:stretch>
        </p:blipFill>
        <p:spPr bwMode="auto">
          <a:xfrm>
            <a:off x="4835525" y="3395663"/>
            <a:ext cx="1319213" cy="1835150"/>
          </a:xfrm>
          <a:prstGeom prst="rect">
            <a:avLst/>
          </a:prstGeom>
          <a:noFill/>
          <a:ln w="9525">
            <a:noFill/>
            <a:miter lim="800000"/>
            <a:headEnd/>
            <a:tailEnd/>
          </a:ln>
        </p:spPr>
      </p:pic>
      <p:pic>
        <p:nvPicPr>
          <p:cNvPr id="15" name="Image 28" descr="photo 15.jpg"/>
          <p:cNvPicPr>
            <a:picLocks noChangeAspect="1"/>
          </p:cNvPicPr>
          <p:nvPr/>
        </p:nvPicPr>
        <p:blipFill>
          <a:blip r:embed="rId12" cstate="print"/>
          <a:srcRect/>
          <a:stretch>
            <a:fillRect/>
          </a:stretch>
        </p:blipFill>
        <p:spPr bwMode="auto">
          <a:xfrm>
            <a:off x="2132013" y="3708400"/>
            <a:ext cx="2638425" cy="1500188"/>
          </a:xfrm>
          <a:prstGeom prst="rect">
            <a:avLst/>
          </a:prstGeom>
          <a:noFill/>
          <a:ln w="9525">
            <a:noFill/>
            <a:miter lim="800000"/>
            <a:headEnd/>
            <a:tailEnd/>
          </a:ln>
        </p:spPr>
      </p:pic>
      <p:sp>
        <p:nvSpPr>
          <p:cNvPr id="16" name="Rectangle 1026"/>
          <p:cNvSpPr txBox="1">
            <a:spLocks noChangeArrowheads="1"/>
          </p:cNvSpPr>
          <p:nvPr/>
        </p:nvSpPr>
        <p:spPr bwMode="auto">
          <a:xfrm>
            <a:off x="3332163" y="3019425"/>
            <a:ext cx="2973387" cy="461963"/>
          </a:xfrm>
          <a:prstGeom prst="rect">
            <a:avLst/>
          </a:prstGeom>
          <a:noFill/>
          <a:ln w="9525">
            <a:noFill/>
            <a:miter lim="800000"/>
            <a:headEnd/>
            <a:tailEnd/>
          </a:ln>
        </p:spPr>
        <p:txBody>
          <a:bodyPr lIns="91434" tIns="45718" rIns="91434" bIns="45718">
            <a:spAutoFit/>
          </a:bodyPr>
          <a:lstStyle/>
          <a:p>
            <a:pPr marL="342900" indent="-342900" eaLnBrk="0" fontAlgn="auto" hangingPunct="0">
              <a:spcBef>
                <a:spcPct val="30000"/>
              </a:spcBef>
              <a:spcAft>
                <a:spcPts val="0"/>
              </a:spcAft>
              <a:buClr>
                <a:srgbClr val="336699"/>
              </a:buClr>
              <a:defRPr/>
            </a:pPr>
            <a:r>
              <a:rPr lang="en-US" sz="1200" b="1" kern="0" dirty="0">
                <a:solidFill>
                  <a:schemeClr val="bg1"/>
                </a:solidFill>
                <a:latin typeface="Trebuchet MS" panose="020B0603020202020204" pitchFamily="34" charset="0"/>
                <a:cs typeface="+mn-cs"/>
              </a:rPr>
              <a:t>“Core in Drum”</a:t>
            </a:r>
            <a:r>
              <a:rPr lang="en-US" sz="1200" kern="0" dirty="0">
                <a:solidFill>
                  <a:schemeClr val="bg1"/>
                </a:solidFill>
                <a:latin typeface="Trebuchet MS" panose="020B0603020202020204" pitchFamily="34" charset="0"/>
                <a:cs typeface="+mn-cs"/>
              </a:rPr>
              <a:t>:</a:t>
            </a:r>
            <a:r>
              <a:rPr lang="ru-RU" sz="1200" kern="0" dirty="0">
                <a:solidFill>
                  <a:schemeClr val="bg1"/>
                </a:solidFill>
                <a:latin typeface="Trebuchet MS" panose="020B0603020202020204" pitchFamily="34" charset="0"/>
                <a:cs typeface="+mn-cs"/>
              </a:rPr>
              <a:t>Теплообменники, бойлеры</a:t>
            </a:r>
            <a:endParaRPr lang="en-US" sz="1200" kern="0" dirty="0">
              <a:solidFill>
                <a:schemeClr val="bg1"/>
              </a:solidFill>
              <a:latin typeface="Trebuchet MS" panose="020B0603020202020204" pitchFamily="34" charset="0"/>
              <a:cs typeface="+mn-cs"/>
            </a:endParaRPr>
          </a:p>
        </p:txBody>
      </p:sp>
      <p:sp>
        <p:nvSpPr>
          <p:cNvPr id="17" name="Rectangle 1026"/>
          <p:cNvSpPr txBox="1">
            <a:spLocks noChangeArrowheads="1"/>
          </p:cNvSpPr>
          <p:nvPr/>
        </p:nvSpPr>
        <p:spPr bwMode="auto">
          <a:xfrm>
            <a:off x="7234238" y="2976563"/>
            <a:ext cx="1717675" cy="277812"/>
          </a:xfrm>
          <a:prstGeom prst="rect">
            <a:avLst/>
          </a:prstGeom>
          <a:noFill/>
          <a:ln w="9525">
            <a:noFill/>
            <a:miter lim="800000"/>
            <a:headEnd/>
            <a:tailEnd/>
          </a:ln>
        </p:spPr>
        <p:txBody>
          <a:bodyPr lIns="91434" tIns="45718" rIns="91434" bIns="45718">
            <a:spAutoFit/>
          </a:bodyPr>
          <a:lstStyle/>
          <a:p>
            <a:pPr marL="342900" indent="-342900" eaLnBrk="0" fontAlgn="auto" hangingPunct="0">
              <a:spcBef>
                <a:spcPct val="30000"/>
              </a:spcBef>
              <a:spcAft>
                <a:spcPts val="0"/>
              </a:spcAft>
              <a:buClr>
                <a:srgbClr val="336699"/>
              </a:buClr>
              <a:defRPr/>
            </a:pPr>
            <a:r>
              <a:rPr lang="ru-RU" sz="1200" kern="0" dirty="0">
                <a:solidFill>
                  <a:schemeClr val="bg1"/>
                </a:solidFill>
                <a:latin typeface="Trebuchet MS" panose="020B0603020202020204" pitchFamily="34" charset="0"/>
                <a:cs typeface="+mn-cs"/>
              </a:rPr>
              <a:t>Сниженный газ, </a:t>
            </a:r>
            <a:endParaRPr lang="en-US" sz="1200" kern="0" dirty="0">
              <a:solidFill>
                <a:schemeClr val="bg1"/>
              </a:solidFill>
              <a:latin typeface="Trebuchet MS" panose="020B0603020202020204" pitchFamily="34" charset="0"/>
              <a:cs typeface="+mn-cs"/>
            </a:endParaRPr>
          </a:p>
        </p:txBody>
      </p:sp>
      <p:sp>
        <p:nvSpPr>
          <p:cNvPr id="18" name="Rectangle 1026"/>
          <p:cNvSpPr txBox="1">
            <a:spLocks noChangeArrowheads="1"/>
          </p:cNvSpPr>
          <p:nvPr/>
        </p:nvSpPr>
        <p:spPr bwMode="auto">
          <a:xfrm>
            <a:off x="269875" y="2992438"/>
            <a:ext cx="3176588" cy="517525"/>
          </a:xfrm>
          <a:prstGeom prst="rect">
            <a:avLst/>
          </a:prstGeom>
          <a:noFill/>
          <a:ln w="9525">
            <a:noFill/>
            <a:miter lim="800000"/>
            <a:headEnd/>
            <a:tailEnd/>
          </a:ln>
        </p:spPr>
        <p:txBody>
          <a:bodyPr lIns="91434" tIns="45718" rIns="91434" bIns="45718">
            <a:spAutoFit/>
          </a:bodyPr>
          <a:lstStyle/>
          <a:p>
            <a:pPr marL="342900" indent="-342900" eaLnBrk="0" fontAlgn="auto" hangingPunct="0">
              <a:spcBef>
                <a:spcPct val="30000"/>
              </a:spcBef>
              <a:spcAft>
                <a:spcPts val="0"/>
              </a:spcAft>
              <a:buClr>
                <a:srgbClr val="336699"/>
              </a:buClr>
              <a:defRPr/>
            </a:pPr>
            <a:r>
              <a:rPr lang="en-US" sz="1200" b="1" kern="0" dirty="0">
                <a:solidFill>
                  <a:schemeClr val="bg1"/>
                </a:solidFill>
                <a:latin typeface="Trebuchet MS" panose="020B0603020202020204" pitchFamily="34" charset="0"/>
                <a:cs typeface="+mn-cs"/>
              </a:rPr>
              <a:t>Cold boxes</a:t>
            </a:r>
            <a:r>
              <a:rPr lang="en-US" sz="1200" kern="0" dirty="0">
                <a:solidFill>
                  <a:schemeClr val="bg1"/>
                </a:solidFill>
                <a:latin typeface="Trebuchet MS" panose="020B0603020202020204" pitchFamily="34" charset="0"/>
                <a:cs typeface="+mn-cs"/>
              </a:rPr>
              <a:t>: </a:t>
            </a:r>
            <a:r>
              <a:rPr lang="ru-RU" sz="1200" kern="0" dirty="0">
                <a:solidFill>
                  <a:schemeClr val="bg1"/>
                </a:solidFill>
                <a:latin typeface="Trebuchet MS" panose="020B0603020202020204" pitchFamily="34" charset="0"/>
                <a:cs typeface="+mn-cs"/>
              </a:rPr>
              <a:t>Ректификация воздуха</a:t>
            </a:r>
            <a:r>
              <a:rPr lang="en-US" sz="1200" kern="0" dirty="0">
                <a:solidFill>
                  <a:schemeClr val="bg1"/>
                </a:solidFill>
                <a:latin typeface="Trebuchet MS" panose="020B0603020202020204" pitchFamily="34" charset="0"/>
                <a:cs typeface="+mn-cs"/>
              </a:rPr>
              <a:t>, </a:t>
            </a:r>
          </a:p>
          <a:p>
            <a:pPr marL="342900" indent="-342900" eaLnBrk="0" fontAlgn="auto" hangingPunct="0">
              <a:spcBef>
                <a:spcPct val="30000"/>
              </a:spcBef>
              <a:spcAft>
                <a:spcPts val="0"/>
              </a:spcAft>
              <a:buClr>
                <a:srgbClr val="336699"/>
              </a:buClr>
              <a:defRPr/>
            </a:pPr>
            <a:r>
              <a:rPr lang="ru-RU" sz="1200" kern="0" dirty="0">
                <a:solidFill>
                  <a:schemeClr val="bg1"/>
                </a:solidFill>
                <a:latin typeface="Trebuchet MS" panose="020B0603020202020204" pitchFamily="34" charset="0"/>
                <a:cs typeface="+mn-cs"/>
              </a:rPr>
              <a:t>Производство этилена</a:t>
            </a:r>
            <a:r>
              <a:rPr lang="en-US" sz="1200" kern="0" dirty="0">
                <a:solidFill>
                  <a:schemeClr val="bg1"/>
                </a:solidFill>
                <a:latin typeface="Trebuchet MS" panose="020B0603020202020204" pitchFamily="34" charset="0"/>
                <a:cs typeface="+mn-cs"/>
              </a:rPr>
              <a:t>, </a:t>
            </a:r>
            <a:r>
              <a:rPr lang="ru-RU" sz="1200" kern="0" dirty="0">
                <a:solidFill>
                  <a:schemeClr val="bg1"/>
                </a:solidFill>
                <a:latin typeface="Trebuchet MS" panose="020B0603020202020204" pitchFamily="34" charset="0"/>
                <a:cs typeface="+mn-cs"/>
              </a:rPr>
              <a:t>Природный газ</a:t>
            </a:r>
            <a:r>
              <a:rPr lang="en-US" sz="1200" kern="0" dirty="0">
                <a:solidFill>
                  <a:schemeClr val="bg1"/>
                </a:solidFill>
                <a:latin typeface="Trebuchet MS" panose="020B0603020202020204" pitchFamily="34" charset="0"/>
                <a:cs typeface="+mn-cs"/>
              </a:rPr>
              <a:t>...</a:t>
            </a:r>
          </a:p>
        </p:txBody>
      </p:sp>
      <p:sp>
        <p:nvSpPr>
          <p:cNvPr id="19" name="Rectangle 1026"/>
          <p:cNvSpPr txBox="1">
            <a:spLocks noChangeArrowheads="1"/>
          </p:cNvSpPr>
          <p:nvPr/>
        </p:nvSpPr>
        <p:spPr bwMode="auto">
          <a:xfrm>
            <a:off x="6453188" y="2976563"/>
            <a:ext cx="895350" cy="517525"/>
          </a:xfrm>
          <a:prstGeom prst="rect">
            <a:avLst/>
          </a:prstGeom>
          <a:noFill/>
          <a:ln w="9525">
            <a:noFill/>
            <a:miter lim="800000"/>
            <a:headEnd/>
            <a:tailEnd/>
          </a:ln>
        </p:spPr>
        <p:txBody>
          <a:bodyPr lIns="91434" tIns="45718" rIns="91434" bIns="45718">
            <a:spAutoFit/>
          </a:bodyPr>
          <a:lstStyle/>
          <a:p>
            <a:pPr marL="342900" indent="-342900" eaLnBrk="0" fontAlgn="auto" hangingPunct="0">
              <a:spcBef>
                <a:spcPct val="30000"/>
              </a:spcBef>
              <a:spcAft>
                <a:spcPts val="0"/>
              </a:spcAft>
              <a:buClr>
                <a:srgbClr val="336699"/>
              </a:buClr>
              <a:defRPr/>
            </a:pPr>
            <a:r>
              <a:rPr lang="en-US" sz="1200" b="1" kern="0" dirty="0">
                <a:solidFill>
                  <a:schemeClr val="bg1"/>
                </a:solidFill>
                <a:latin typeface="Trebuchet MS" panose="020B0603020202020204" pitchFamily="34" charset="0"/>
                <a:cs typeface="+mn-cs"/>
              </a:rPr>
              <a:t>On board</a:t>
            </a:r>
            <a:r>
              <a:rPr lang="ru-RU" sz="1200" b="1" kern="0" dirty="0">
                <a:solidFill>
                  <a:schemeClr val="bg1"/>
                </a:solidFill>
                <a:latin typeface="Trebuchet MS" panose="020B0603020202020204" pitchFamily="34" charset="0"/>
                <a:cs typeface="+mn-cs"/>
              </a:rPr>
              <a:t>: </a:t>
            </a:r>
            <a:endParaRPr lang="en-US" sz="1200" b="1" kern="0" dirty="0">
              <a:solidFill>
                <a:schemeClr val="bg1"/>
              </a:solidFill>
              <a:latin typeface="Trebuchet MS" panose="020B0603020202020204" pitchFamily="34" charset="0"/>
              <a:cs typeface="+mn-cs"/>
            </a:endParaRPr>
          </a:p>
          <a:p>
            <a:pPr marL="342900" indent="-342900" eaLnBrk="0" fontAlgn="auto" hangingPunct="0">
              <a:spcBef>
                <a:spcPct val="30000"/>
              </a:spcBef>
              <a:spcAft>
                <a:spcPts val="0"/>
              </a:spcAft>
              <a:buClr>
                <a:srgbClr val="336699"/>
              </a:buClr>
              <a:defRPr/>
            </a:pPr>
            <a:r>
              <a:rPr lang="en-US" sz="1200" kern="0" dirty="0">
                <a:solidFill>
                  <a:schemeClr val="bg1"/>
                </a:solidFill>
                <a:latin typeface="Trebuchet MS" panose="020B0603020202020204" pitchFamily="34" charset="0"/>
                <a:cs typeface="+mn-cs"/>
              </a:rPr>
              <a:t>FLNG</a:t>
            </a:r>
            <a:endParaRPr lang="en-US" sz="1200" b="1" kern="0" dirty="0">
              <a:solidFill>
                <a:schemeClr val="bg1"/>
              </a:solidFill>
              <a:latin typeface="Trebuchet MS" panose="020B0603020202020204" pitchFamily="34" charset="0"/>
              <a:cs typeface="+mn-cs"/>
            </a:endParaRPr>
          </a:p>
        </p:txBody>
      </p:sp>
      <p:sp>
        <p:nvSpPr>
          <p:cNvPr id="857100" name="Titre 1"/>
          <p:cNvSpPr txBox="1">
            <a:spLocks/>
          </p:cNvSpPr>
          <p:nvPr/>
        </p:nvSpPr>
        <p:spPr bwMode="auto">
          <a:xfrm>
            <a:off x="971550" y="39688"/>
            <a:ext cx="7669213" cy="836612"/>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BAHX?</a:t>
            </a:r>
          </a:p>
          <a:p>
            <a:pPr>
              <a:lnSpc>
                <a:spcPts val="3200"/>
              </a:lnSpc>
            </a:pPr>
            <a:r>
              <a:rPr lang="ru-RU" sz="2400" b="1">
                <a:solidFill>
                  <a:schemeClr val="bg1"/>
                </a:solidFill>
                <a:latin typeface="Trebuchet MS" pitchFamily="34" charset="0"/>
              </a:rPr>
              <a:t>Применение </a:t>
            </a:r>
            <a:r>
              <a:rPr lang="en-US" sz="2400" b="1">
                <a:solidFill>
                  <a:schemeClr val="bg1"/>
                </a:solidFill>
                <a:latin typeface="Trebuchet MS" pitchFamily="34" charset="0"/>
              </a:rPr>
              <a:t>– </a:t>
            </a:r>
            <a:r>
              <a:rPr lang="ru-RU" sz="2400" b="1">
                <a:solidFill>
                  <a:schemeClr val="bg1"/>
                </a:solidFill>
                <a:latin typeface="Trebuchet MS" pitchFamily="34" charset="0"/>
              </a:rPr>
              <a:t>Широкий диапазон использования</a:t>
            </a:r>
            <a:endParaRPr lang="en-US" sz="2400" b="1">
              <a:solidFill>
                <a:schemeClr val="bg1"/>
              </a:solidFill>
              <a:latin typeface="Trebuchet MS" pitchFamily="34" charset="0"/>
            </a:endParaRPr>
          </a:p>
        </p:txBody>
      </p:sp>
      <p:sp>
        <p:nvSpPr>
          <p:cNvPr id="85710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6" grpId="0"/>
      <p:bldP spid="17" grpId="0"/>
      <p:bldP spid="18" grpId="0"/>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Продукт нескольких лет исследований</a:t>
            </a:r>
            <a:endParaRPr lang="en-US" sz="2400" b="1">
              <a:solidFill>
                <a:schemeClr val="bg1"/>
              </a:solidFill>
              <a:latin typeface="Trebuchet MS" pitchFamily="34" charset="0"/>
            </a:endParaRPr>
          </a:p>
        </p:txBody>
      </p:sp>
      <p:sp>
        <p:nvSpPr>
          <p:cNvPr id="859138" name="Espace réservé du texte 2"/>
          <p:cNvSpPr txBox="1">
            <a:spLocks/>
          </p:cNvSpPr>
          <p:nvPr/>
        </p:nvSpPr>
        <p:spPr bwMode="auto">
          <a:xfrm>
            <a:off x="468313" y="1268413"/>
            <a:ext cx="7991475" cy="5040312"/>
          </a:xfrm>
          <a:prstGeom prst="rect">
            <a:avLst/>
          </a:prstGeom>
          <a:noFill/>
          <a:ln w="9525">
            <a:noFill/>
            <a:miter lim="800000"/>
            <a:headEnd/>
            <a:tailEnd/>
          </a:ln>
        </p:spPr>
        <p:txBody>
          <a:bodyPr/>
          <a:lstStyle/>
          <a:p>
            <a:pPr marL="266700" indent="-266700">
              <a:lnSpc>
                <a:spcPct val="200000"/>
              </a:lnSpc>
              <a:spcBef>
                <a:spcPct val="20000"/>
              </a:spcBef>
              <a:buClr>
                <a:srgbClr val="707235"/>
              </a:buClr>
              <a:buFont typeface="Wingdings" pitchFamily="2" charset="2"/>
              <a:buBlip>
                <a:blip r:embed="rId3"/>
              </a:buBlip>
            </a:pPr>
            <a:r>
              <a:rPr lang="en-US" sz="2400" b="1">
                <a:solidFill>
                  <a:srgbClr val="0BA4E2"/>
                </a:solidFill>
                <a:latin typeface="Trebuchet MS" pitchFamily="34" charset="0"/>
              </a:rPr>
              <a:t> </a:t>
            </a:r>
            <a:r>
              <a:rPr lang="en-US" sz="2400" b="1">
                <a:solidFill>
                  <a:srgbClr val="D21700"/>
                </a:solidFill>
                <a:latin typeface="Trebuchet MS" pitchFamily="34" charset="0"/>
              </a:rPr>
              <a:t>4 </a:t>
            </a:r>
            <a:r>
              <a:rPr lang="ru-RU" sz="2400" b="1">
                <a:solidFill>
                  <a:srgbClr val="D21700"/>
                </a:solidFill>
                <a:latin typeface="Trebuchet MS" pitchFamily="34" charset="0"/>
              </a:rPr>
              <a:t>диссертации </a:t>
            </a:r>
            <a:r>
              <a:rPr lang="en-US" sz="2400" b="1">
                <a:solidFill>
                  <a:srgbClr val="0BA4E2"/>
                </a:solidFill>
                <a:latin typeface="Trebuchet MS" pitchFamily="34" charset="0"/>
              </a:rPr>
              <a:t>(FivesCryo/LGC/ProSim):</a:t>
            </a:r>
          </a:p>
          <a:p>
            <a:pPr marL="628650" lvl="1" indent="-171450">
              <a:lnSpc>
                <a:spcPct val="200000"/>
              </a:lnSpc>
              <a:spcBef>
                <a:spcPct val="20000"/>
              </a:spcBef>
              <a:buClr>
                <a:srgbClr val="7A7235"/>
              </a:buClr>
              <a:buFont typeface="Wingdings" pitchFamily="2" charset="2"/>
              <a:buBlip>
                <a:blip r:embed="rId3"/>
              </a:buBlip>
            </a:pPr>
            <a:r>
              <a:rPr lang="en-US" sz="2000" b="1">
                <a:solidFill>
                  <a:srgbClr val="0BA4E2"/>
                </a:solidFill>
                <a:latin typeface="Trebuchet MS" pitchFamily="34" charset="0"/>
              </a:rPr>
              <a:t> Hervé PINGAUD (1985-1988)</a:t>
            </a:r>
          </a:p>
          <a:p>
            <a:pPr marL="628650" lvl="1" indent="-171450">
              <a:lnSpc>
                <a:spcPct val="200000"/>
              </a:lnSpc>
              <a:spcBef>
                <a:spcPct val="20000"/>
              </a:spcBef>
              <a:buClr>
                <a:srgbClr val="7A7235"/>
              </a:buClr>
              <a:buFont typeface="Wingdings" pitchFamily="2" charset="2"/>
              <a:buBlip>
                <a:blip r:embed="rId3"/>
              </a:buBlip>
            </a:pPr>
            <a:r>
              <a:rPr lang="en-US" sz="2000" b="1">
                <a:solidFill>
                  <a:srgbClr val="0BA4E2"/>
                </a:solidFill>
                <a:latin typeface="Trebuchet MS" pitchFamily="34" charset="0"/>
              </a:rPr>
              <a:t> David AVEROUS (1997-2000)</a:t>
            </a:r>
          </a:p>
          <a:p>
            <a:pPr marL="628650" lvl="1" indent="-171450">
              <a:lnSpc>
                <a:spcPct val="200000"/>
              </a:lnSpc>
              <a:spcBef>
                <a:spcPct val="20000"/>
              </a:spcBef>
              <a:buClr>
                <a:srgbClr val="7A7235"/>
              </a:buClr>
              <a:buFont typeface="Wingdings" pitchFamily="2" charset="2"/>
              <a:buBlip>
                <a:blip r:embed="rId3"/>
              </a:buBlip>
            </a:pPr>
            <a:r>
              <a:rPr lang="en-US" sz="2000" b="1">
                <a:solidFill>
                  <a:srgbClr val="0BA4E2"/>
                </a:solidFill>
                <a:latin typeface="Trebuchet MS" pitchFamily="34" charset="0"/>
              </a:rPr>
              <a:t> Khaled HAMMADI (1998-2001) </a:t>
            </a:r>
          </a:p>
          <a:p>
            <a:pPr marL="628650" lvl="1" indent="-171450">
              <a:lnSpc>
                <a:spcPct val="200000"/>
              </a:lnSpc>
              <a:spcBef>
                <a:spcPct val="20000"/>
              </a:spcBef>
              <a:buClr>
                <a:srgbClr val="7A7235"/>
              </a:buClr>
              <a:buFont typeface="Wingdings" pitchFamily="2" charset="2"/>
              <a:buBlip>
                <a:blip r:embed="rId3"/>
              </a:buBlip>
            </a:pPr>
            <a:r>
              <a:rPr lang="en-US" sz="2000" b="1">
                <a:solidFill>
                  <a:srgbClr val="0BA4E2"/>
                </a:solidFill>
                <a:latin typeface="Trebuchet MS" pitchFamily="34" charset="0"/>
              </a:rPr>
              <a:t> Florian PICARD (2005-2008)</a:t>
            </a:r>
          </a:p>
          <a:p>
            <a:pPr marL="266700" indent="-266700">
              <a:lnSpc>
                <a:spcPct val="200000"/>
              </a:lnSpc>
              <a:spcBef>
                <a:spcPct val="20000"/>
              </a:spcBef>
              <a:buClr>
                <a:srgbClr val="707235"/>
              </a:buClr>
              <a:buFont typeface="Wingdings" pitchFamily="2" charset="2"/>
              <a:buBlip>
                <a:blip r:embed="rId3"/>
              </a:buBlip>
            </a:pPr>
            <a:r>
              <a:rPr lang="en-US" sz="2400" b="1">
                <a:solidFill>
                  <a:srgbClr val="0BA4E2"/>
                </a:solidFill>
                <a:latin typeface="Trebuchet MS" pitchFamily="34" charset="0"/>
              </a:rPr>
              <a:t> </a:t>
            </a:r>
            <a:r>
              <a:rPr lang="ru-RU" sz="2400" b="1">
                <a:solidFill>
                  <a:srgbClr val="D21700"/>
                </a:solidFill>
                <a:latin typeface="Trebuchet MS" pitchFamily="34" charset="0"/>
              </a:rPr>
              <a:t>30 лет разработки</a:t>
            </a:r>
            <a:endParaRPr lang="en-US" sz="2000" b="1">
              <a:solidFill>
                <a:srgbClr val="D21700"/>
              </a:solidFill>
              <a:latin typeface="Trebuchet MS" pitchFamily="34" charset="0"/>
            </a:endParaRPr>
          </a:p>
        </p:txBody>
      </p:sp>
      <p:pic>
        <p:nvPicPr>
          <p:cNvPr id="859139" name="Image 8" descr="LGC-logo-WEB.png"/>
          <p:cNvPicPr>
            <a:picLocks noChangeAspect="1"/>
          </p:cNvPicPr>
          <p:nvPr/>
        </p:nvPicPr>
        <p:blipFill>
          <a:blip r:embed="rId4" cstate="print"/>
          <a:srcRect/>
          <a:stretch>
            <a:fillRect/>
          </a:stretch>
        </p:blipFill>
        <p:spPr bwMode="auto">
          <a:xfrm>
            <a:off x="7143750" y="2852738"/>
            <a:ext cx="1665288" cy="1644650"/>
          </a:xfrm>
          <a:prstGeom prst="rect">
            <a:avLst/>
          </a:prstGeom>
          <a:noFill/>
          <a:ln w="9525">
            <a:noFill/>
            <a:miter lim="800000"/>
            <a:headEnd/>
            <a:tailEnd/>
          </a:ln>
        </p:spPr>
      </p:pic>
      <p:pic>
        <p:nvPicPr>
          <p:cNvPr id="859140" name="Picture 36"/>
          <p:cNvPicPr>
            <a:picLocks noChangeAspect="1" noChangeArrowheads="1"/>
          </p:cNvPicPr>
          <p:nvPr/>
        </p:nvPicPr>
        <p:blipFill>
          <a:blip r:embed="rId5" cstate="print"/>
          <a:srcRect/>
          <a:stretch>
            <a:fillRect/>
          </a:stretch>
        </p:blipFill>
        <p:spPr bwMode="auto">
          <a:xfrm>
            <a:off x="6948488" y="1773238"/>
            <a:ext cx="2054225" cy="719137"/>
          </a:xfrm>
          <a:prstGeom prst="rect">
            <a:avLst/>
          </a:prstGeom>
          <a:noFill/>
          <a:ln w="9525">
            <a:noFill/>
            <a:miter lim="800000"/>
            <a:headEnd/>
            <a:tailEnd/>
          </a:ln>
        </p:spPr>
      </p:pic>
      <p:pic>
        <p:nvPicPr>
          <p:cNvPr id="859141" name="Image 12" descr="©Prosim.gif"/>
          <p:cNvPicPr>
            <a:picLocks noChangeAspect="1"/>
          </p:cNvPicPr>
          <p:nvPr/>
        </p:nvPicPr>
        <p:blipFill>
          <a:blip r:embed="rId6" cstate="print"/>
          <a:srcRect b="11810"/>
          <a:stretch>
            <a:fillRect/>
          </a:stretch>
        </p:blipFill>
        <p:spPr bwMode="auto">
          <a:xfrm>
            <a:off x="7159625" y="5013325"/>
            <a:ext cx="1631950" cy="936625"/>
          </a:xfrm>
          <a:prstGeom prst="rect">
            <a:avLst/>
          </a:prstGeom>
          <a:noFill/>
          <a:ln w="9525">
            <a:noFill/>
            <a:miter lim="800000"/>
            <a:headEnd/>
            <a:tailEnd/>
          </a:ln>
        </p:spPr>
      </p:pic>
      <p:sp>
        <p:nvSpPr>
          <p:cNvPr id="859142"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185" name="Picture 2"/>
          <p:cNvPicPr>
            <a:picLocks noChangeAspect="1" noChangeArrowheads="1"/>
          </p:cNvPicPr>
          <p:nvPr/>
        </p:nvPicPr>
        <p:blipFill>
          <a:blip r:embed="rId3" cstate="print"/>
          <a:srcRect l="52199" t="23759" r="16751" b="14320"/>
          <a:stretch>
            <a:fillRect/>
          </a:stretch>
        </p:blipFill>
        <p:spPr bwMode="auto">
          <a:xfrm>
            <a:off x="355600" y="1619250"/>
            <a:ext cx="3208338" cy="3998913"/>
          </a:xfrm>
          <a:prstGeom prst="rect">
            <a:avLst/>
          </a:prstGeom>
          <a:noFill/>
          <a:ln w="9525">
            <a:noFill/>
            <a:miter lim="800000"/>
            <a:headEnd/>
            <a:tailEnd/>
          </a:ln>
        </p:spPr>
      </p:pic>
      <p:cxnSp>
        <p:nvCxnSpPr>
          <p:cNvPr id="5" name="Connecteur droit avec flèche 4"/>
          <p:cNvCxnSpPr/>
          <p:nvPr/>
        </p:nvCxnSpPr>
        <p:spPr bwMode="auto">
          <a:xfrm rot="5400000">
            <a:off x="-758031" y="3598069"/>
            <a:ext cx="2525713" cy="9525"/>
          </a:xfrm>
          <a:prstGeom prst="straightConnector1">
            <a:avLst/>
          </a:prstGeom>
          <a:ln w="15875">
            <a:solidFill>
              <a:srgbClr val="0BA4E2"/>
            </a:solidFill>
            <a:headEnd type="arrow"/>
            <a:tailEnd type="arrow"/>
          </a:ln>
        </p:spPr>
        <p:style>
          <a:lnRef idx="1">
            <a:schemeClr val="accent4"/>
          </a:lnRef>
          <a:fillRef idx="0">
            <a:schemeClr val="accent4"/>
          </a:fillRef>
          <a:effectRef idx="0">
            <a:schemeClr val="accent4"/>
          </a:effectRef>
          <a:fontRef idx="minor">
            <a:schemeClr val="tx1"/>
          </a:fontRef>
        </p:style>
      </p:cxnSp>
      <p:cxnSp>
        <p:nvCxnSpPr>
          <p:cNvPr id="6" name="Connecteur droit avec flèche 5"/>
          <p:cNvCxnSpPr/>
          <p:nvPr/>
        </p:nvCxnSpPr>
        <p:spPr bwMode="auto">
          <a:xfrm>
            <a:off x="725488" y="5219700"/>
            <a:ext cx="927100" cy="504825"/>
          </a:xfrm>
          <a:prstGeom prst="straightConnector1">
            <a:avLst/>
          </a:prstGeom>
          <a:ln w="15875">
            <a:solidFill>
              <a:srgbClr val="0BA4E2"/>
            </a:solidFill>
            <a:headEnd type="arrow"/>
            <a:tailEnd type="arrow"/>
          </a:ln>
        </p:spPr>
        <p:style>
          <a:lnRef idx="1">
            <a:schemeClr val="accent4"/>
          </a:lnRef>
          <a:fillRef idx="0">
            <a:schemeClr val="accent4"/>
          </a:fillRef>
          <a:effectRef idx="0">
            <a:schemeClr val="accent4"/>
          </a:effectRef>
          <a:fontRef idx="minor">
            <a:schemeClr val="tx1"/>
          </a:fontRef>
        </p:style>
      </p:cxnSp>
      <p:cxnSp>
        <p:nvCxnSpPr>
          <p:cNvPr id="7" name="Connecteur droit avec flèche 6"/>
          <p:cNvCxnSpPr/>
          <p:nvPr/>
        </p:nvCxnSpPr>
        <p:spPr bwMode="auto">
          <a:xfrm flipV="1">
            <a:off x="1797050" y="5219700"/>
            <a:ext cx="1008063" cy="504825"/>
          </a:xfrm>
          <a:prstGeom prst="straightConnector1">
            <a:avLst/>
          </a:prstGeom>
          <a:ln w="15875">
            <a:solidFill>
              <a:srgbClr val="0BA4E2"/>
            </a:solidFill>
            <a:headEnd type="arrow"/>
            <a:tailEnd type="arrow"/>
          </a:ln>
        </p:spPr>
        <p:style>
          <a:lnRef idx="1">
            <a:schemeClr val="accent4"/>
          </a:lnRef>
          <a:fillRef idx="0">
            <a:schemeClr val="accent4"/>
          </a:fillRef>
          <a:effectRef idx="0">
            <a:schemeClr val="accent4"/>
          </a:effectRef>
          <a:fontRef idx="minor">
            <a:schemeClr val="tx1"/>
          </a:fontRef>
        </p:style>
      </p:cxnSp>
      <p:sp>
        <p:nvSpPr>
          <p:cNvPr id="861189" name="ZoneTexte 7"/>
          <p:cNvSpPr txBox="1">
            <a:spLocks noChangeArrowheads="1"/>
          </p:cNvSpPr>
          <p:nvPr/>
        </p:nvSpPr>
        <p:spPr bwMode="auto">
          <a:xfrm>
            <a:off x="428625" y="5435600"/>
            <a:ext cx="998538" cy="369888"/>
          </a:xfrm>
          <a:prstGeom prst="rect">
            <a:avLst/>
          </a:prstGeom>
          <a:noFill/>
          <a:ln w="9525">
            <a:noFill/>
            <a:miter lim="800000"/>
            <a:headEnd/>
            <a:tailEnd/>
          </a:ln>
        </p:spPr>
        <p:txBody>
          <a:bodyPr wrap="none">
            <a:spAutoFit/>
          </a:bodyPr>
          <a:lstStyle/>
          <a:p>
            <a:r>
              <a:rPr lang="ru-RU">
                <a:solidFill>
                  <a:srgbClr val="0BA4E2"/>
                </a:solidFill>
                <a:latin typeface="Trebuchet MS" pitchFamily="34" charset="0"/>
              </a:rPr>
              <a:t>ширина</a:t>
            </a:r>
            <a:endParaRPr lang="en-US">
              <a:solidFill>
                <a:srgbClr val="0BA4E2"/>
              </a:solidFill>
              <a:latin typeface="Trebuchet MS" pitchFamily="34" charset="0"/>
            </a:endParaRPr>
          </a:p>
        </p:txBody>
      </p:sp>
      <p:sp>
        <p:nvSpPr>
          <p:cNvPr id="861190" name="ZoneTexte 8"/>
          <p:cNvSpPr txBox="1">
            <a:spLocks noChangeArrowheads="1"/>
          </p:cNvSpPr>
          <p:nvPr/>
        </p:nvSpPr>
        <p:spPr bwMode="auto">
          <a:xfrm>
            <a:off x="2084388" y="5508625"/>
            <a:ext cx="923925" cy="368300"/>
          </a:xfrm>
          <a:prstGeom prst="rect">
            <a:avLst/>
          </a:prstGeom>
          <a:noFill/>
          <a:ln w="9525">
            <a:noFill/>
            <a:miter lim="800000"/>
            <a:headEnd/>
            <a:tailEnd/>
          </a:ln>
        </p:spPr>
        <p:txBody>
          <a:bodyPr wrap="none">
            <a:spAutoFit/>
          </a:bodyPr>
          <a:lstStyle/>
          <a:p>
            <a:r>
              <a:rPr lang="ru-RU">
                <a:solidFill>
                  <a:srgbClr val="0BA4E2"/>
                </a:solidFill>
                <a:latin typeface="Trebuchet MS" pitchFamily="34" charset="0"/>
              </a:rPr>
              <a:t>высота</a:t>
            </a:r>
            <a:endParaRPr lang="en-US">
              <a:solidFill>
                <a:srgbClr val="0BA4E2"/>
              </a:solidFill>
              <a:latin typeface="Trebuchet MS" pitchFamily="34" charset="0"/>
            </a:endParaRPr>
          </a:p>
        </p:txBody>
      </p:sp>
      <p:sp>
        <p:nvSpPr>
          <p:cNvPr id="861191" name="ZoneTexte 9"/>
          <p:cNvSpPr txBox="1">
            <a:spLocks noChangeArrowheads="1"/>
          </p:cNvSpPr>
          <p:nvPr/>
        </p:nvSpPr>
        <p:spPr bwMode="auto">
          <a:xfrm rot="-5400000">
            <a:off x="-103981" y="3563144"/>
            <a:ext cx="827088" cy="368300"/>
          </a:xfrm>
          <a:prstGeom prst="rect">
            <a:avLst/>
          </a:prstGeom>
          <a:noFill/>
          <a:ln w="9525">
            <a:noFill/>
            <a:miter lim="800000"/>
            <a:headEnd/>
            <a:tailEnd/>
          </a:ln>
        </p:spPr>
        <p:txBody>
          <a:bodyPr wrap="none">
            <a:spAutoFit/>
          </a:bodyPr>
          <a:lstStyle/>
          <a:p>
            <a:r>
              <a:rPr lang="ru-RU">
                <a:solidFill>
                  <a:srgbClr val="0BA4E2"/>
                </a:solidFill>
                <a:latin typeface="Trebuchet MS" pitchFamily="34" charset="0"/>
              </a:rPr>
              <a:t>длина</a:t>
            </a:r>
            <a:endParaRPr lang="en-US">
              <a:solidFill>
                <a:srgbClr val="0BA4E2"/>
              </a:solidFill>
              <a:latin typeface="Trebuchet MS" pitchFamily="34" charset="0"/>
            </a:endParaRPr>
          </a:p>
        </p:txBody>
      </p:sp>
      <p:sp>
        <p:nvSpPr>
          <p:cNvPr id="861192"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Очень точная детализированная модель</a:t>
            </a:r>
            <a:endParaRPr lang="en-US" sz="2400" b="1">
              <a:solidFill>
                <a:schemeClr val="bg1"/>
              </a:solidFill>
              <a:latin typeface="Trebuchet MS" pitchFamily="34" charset="0"/>
            </a:endParaRPr>
          </a:p>
        </p:txBody>
      </p:sp>
      <p:sp>
        <p:nvSpPr>
          <p:cNvPr id="26" name="Espace réservé du texte 2"/>
          <p:cNvSpPr txBox="1">
            <a:spLocks/>
          </p:cNvSpPr>
          <p:nvPr/>
        </p:nvSpPr>
        <p:spPr>
          <a:xfrm>
            <a:off x="3779838" y="836613"/>
            <a:ext cx="5364162" cy="5040312"/>
          </a:xfrm>
          <a:prstGeom prst="rect">
            <a:avLst/>
          </a:prstGeom>
        </p:spPr>
        <p:txBody>
          <a:bodyPr>
            <a:normAutofit fontScale="92500" lnSpcReduction="10000"/>
          </a:bodyPr>
          <a:lstStyle>
            <a:lvl1pPr marL="266700" indent="-266700" algn="l" defTabSz="914400" rtl="0" eaLnBrk="1" latinLnBrk="0" hangingPunct="1">
              <a:spcBef>
                <a:spcPct val="20000"/>
              </a:spcBef>
              <a:buClr>
                <a:srgbClr val="707235"/>
              </a:buClr>
              <a:buFont typeface="Wingdings" pitchFamily="2" charset="2"/>
              <a:buChar char="§"/>
              <a:defRPr sz="2800" kern="1200">
                <a:solidFill>
                  <a:schemeClr val="bg2">
                    <a:lumMod val="10000"/>
                  </a:schemeClr>
                </a:solidFill>
                <a:latin typeface="Trebuchet MS" pitchFamily="34" charset="0"/>
                <a:ea typeface="+mn-ea"/>
                <a:cs typeface="Arial" pitchFamily="34" charset="0"/>
              </a:defRPr>
            </a:lvl1pPr>
            <a:lvl2pPr marL="628650" indent="-171450" algn="l" defTabSz="914400" rtl="0" eaLnBrk="1" latinLnBrk="0" hangingPunct="1">
              <a:spcBef>
                <a:spcPct val="20000"/>
              </a:spcBef>
              <a:buClr>
                <a:srgbClr val="7A7235"/>
              </a:buClr>
              <a:buFont typeface="Arial" pitchFamily="34" charset="0"/>
              <a:buChar char="•"/>
              <a:defRPr sz="2400" kern="1200">
                <a:solidFill>
                  <a:schemeClr val="bg2">
                    <a:lumMod val="10000"/>
                  </a:schemeClr>
                </a:solidFill>
                <a:latin typeface="Trebuchet MS" pitchFamily="34" charset="0"/>
                <a:ea typeface="+mn-ea"/>
                <a:cs typeface="Arial" pitchFamily="34" charset="0"/>
              </a:defRPr>
            </a:lvl2pPr>
            <a:lvl3pPr marL="1143000" indent="-228600" algn="l" defTabSz="914400" rtl="0" eaLnBrk="1" latinLnBrk="0" hangingPunct="1">
              <a:spcBef>
                <a:spcPct val="20000"/>
              </a:spcBef>
              <a:buClr>
                <a:srgbClr val="7A7235"/>
              </a:buClr>
              <a:buFont typeface="Courier New" pitchFamily="49" charset="0"/>
              <a:buChar char="o"/>
              <a:defRPr sz="2400" kern="1200">
                <a:solidFill>
                  <a:schemeClr val="bg2">
                    <a:lumMod val="10000"/>
                  </a:schemeClr>
                </a:solidFill>
                <a:latin typeface="Trebuchet MS"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200000"/>
              </a:lnSpc>
              <a:spcAft>
                <a:spcPts val="0"/>
              </a:spcAft>
              <a:buFont typeface="Wingdings" pitchFamily="2" charset="2"/>
              <a:buBlip>
                <a:blip r:embed="rId4"/>
              </a:buBlip>
              <a:defRPr/>
            </a:pPr>
            <a:r>
              <a:rPr lang="ru-RU" sz="2400" b="1" dirty="0" smtClean="0">
                <a:solidFill>
                  <a:srgbClr val="D21700"/>
                </a:solidFill>
              </a:rPr>
              <a:t>Двухмерное (2</a:t>
            </a:r>
            <a:r>
              <a:rPr lang="en-US" sz="2400" b="1" dirty="0" smtClean="0">
                <a:solidFill>
                  <a:srgbClr val="D21700"/>
                </a:solidFill>
              </a:rPr>
              <a:t>D</a:t>
            </a:r>
            <a:r>
              <a:rPr lang="ru-RU" sz="2400" b="1" dirty="0" smtClean="0">
                <a:solidFill>
                  <a:srgbClr val="D21700"/>
                </a:solidFill>
              </a:rPr>
              <a:t>) представление теплообменника </a:t>
            </a:r>
            <a:r>
              <a:rPr lang="en-US" sz="2400" b="1" dirty="0" smtClean="0">
                <a:solidFill>
                  <a:srgbClr val="D21700"/>
                </a:solidFill>
              </a:rPr>
              <a:t>BAHX</a:t>
            </a:r>
            <a:endParaRPr lang="en-US" sz="2400" b="1" dirty="0" smtClean="0">
              <a:solidFill>
                <a:srgbClr val="0BA4E2"/>
              </a:solidFill>
            </a:endParaRPr>
          </a:p>
          <a:p>
            <a:pPr lvl="1" fontAlgn="auto">
              <a:lnSpc>
                <a:spcPct val="200000"/>
              </a:lnSpc>
              <a:spcAft>
                <a:spcPts val="0"/>
              </a:spcAft>
              <a:buFont typeface="Wingdings" pitchFamily="2" charset="2"/>
              <a:buBlip>
                <a:blip r:embed="rId4"/>
              </a:buBlip>
              <a:defRPr/>
            </a:pPr>
            <a:r>
              <a:rPr lang="en-US" sz="2000" b="1" dirty="0">
                <a:solidFill>
                  <a:srgbClr val="0BA4E2"/>
                </a:solidFill>
              </a:rPr>
              <a:t> </a:t>
            </a:r>
            <a:r>
              <a:rPr lang="ru-RU" sz="2000" b="1" dirty="0" smtClean="0">
                <a:solidFill>
                  <a:srgbClr val="0BA4E2"/>
                </a:solidFill>
              </a:rPr>
              <a:t>Рассматривается длина и ширина</a:t>
            </a:r>
            <a:endParaRPr lang="en-US" sz="2000" b="1" dirty="0" smtClean="0">
              <a:solidFill>
                <a:srgbClr val="0BA4E2"/>
              </a:solidFill>
            </a:endParaRPr>
          </a:p>
          <a:p>
            <a:pPr lvl="1" fontAlgn="auto">
              <a:lnSpc>
                <a:spcPct val="200000"/>
              </a:lnSpc>
              <a:spcAft>
                <a:spcPts val="0"/>
              </a:spcAft>
              <a:buFont typeface="Wingdings" pitchFamily="2" charset="2"/>
              <a:buBlip>
                <a:blip r:embed="rId4"/>
              </a:buBlip>
              <a:defRPr/>
            </a:pPr>
            <a:r>
              <a:rPr lang="en-US" sz="2000" b="1" dirty="0">
                <a:solidFill>
                  <a:srgbClr val="0BA4E2"/>
                </a:solidFill>
              </a:rPr>
              <a:t> </a:t>
            </a:r>
            <a:r>
              <a:rPr lang="ru-RU" sz="2000" b="1" dirty="0" smtClean="0">
                <a:solidFill>
                  <a:srgbClr val="0BA4E2"/>
                </a:solidFill>
              </a:rPr>
              <a:t>Учитывается реальная компоновка</a:t>
            </a:r>
            <a:endParaRPr lang="en-US" sz="2000" b="1" dirty="0" smtClean="0">
              <a:solidFill>
                <a:srgbClr val="0BA4E2"/>
              </a:solidFill>
            </a:endParaRPr>
          </a:p>
          <a:p>
            <a:pPr lvl="1" fontAlgn="auto">
              <a:lnSpc>
                <a:spcPct val="200000"/>
              </a:lnSpc>
              <a:spcAft>
                <a:spcPts val="0"/>
              </a:spcAft>
              <a:buFont typeface="Wingdings" pitchFamily="2" charset="2"/>
              <a:buBlip>
                <a:blip r:embed="rId4"/>
              </a:buBlip>
              <a:defRPr/>
            </a:pPr>
            <a:r>
              <a:rPr lang="en-US" sz="2000" b="1" dirty="0">
                <a:solidFill>
                  <a:srgbClr val="0BA4E2"/>
                </a:solidFill>
              </a:rPr>
              <a:t> </a:t>
            </a:r>
            <a:r>
              <a:rPr lang="ru-RU" sz="2000" b="1" dirty="0" smtClean="0">
                <a:solidFill>
                  <a:srgbClr val="0BA4E2"/>
                </a:solidFill>
              </a:rPr>
              <a:t>Параметры потоков</a:t>
            </a:r>
            <a:r>
              <a:rPr lang="en-US" sz="2000" b="1" dirty="0" smtClean="0">
                <a:solidFill>
                  <a:srgbClr val="0BA4E2"/>
                </a:solidFill>
              </a:rPr>
              <a:t>: </a:t>
            </a:r>
          </a:p>
          <a:p>
            <a:pPr marL="914400" lvl="2" indent="0" fontAlgn="auto">
              <a:lnSpc>
                <a:spcPct val="200000"/>
              </a:lnSpc>
              <a:spcAft>
                <a:spcPts val="0"/>
              </a:spcAft>
              <a:buFont typeface="Courier New" pitchFamily="49" charset="0"/>
              <a:buNone/>
              <a:defRPr/>
            </a:pPr>
            <a:r>
              <a:rPr lang="ru-RU" sz="2000" b="1" dirty="0" smtClean="0">
                <a:solidFill>
                  <a:srgbClr val="0BA4E2"/>
                </a:solidFill>
              </a:rPr>
              <a:t>температура</a:t>
            </a:r>
            <a:r>
              <a:rPr lang="en-US" sz="2000" b="1" dirty="0" smtClean="0">
                <a:solidFill>
                  <a:srgbClr val="0BA4E2"/>
                </a:solidFill>
              </a:rPr>
              <a:t>, </a:t>
            </a:r>
            <a:r>
              <a:rPr lang="ru-RU" sz="2000" b="1" dirty="0" smtClean="0">
                <a:solidFill>
                  <a:srgbClr val="0BA4E2"/>
                </a:solidFill>
              </a:rPr>
              <a:t>энтальпия</a:t>
            </a:r>
            <a:r>
              <a:rPr lang="en-US" sz="2000" b="1" dirty="0" smtClean="0">
                <a:solidFill>
                  <a:srgbClr val="0BA4E2"/>
                </a:solidFill>
              </a:rPr>
              <a:t>, </a:t>
            </a:r>
            <a:r>
              <a:rPr lang="ru-RU" sz="2000" b="1" dirty="0" smtClean="0">
                <a:solidFill>
                  <a:srgbClr val="0BA4E2"/>
                </a:solidFill>
              </a:rPr>
              <a:t>давление</a:t>
            </a:r>
            <a:endParaRPr lang="en-US" sz="2000" b="1" dirty="0" smtClean="0">
              <a:solidFill>
                <a:srgbClr val="0BA4E2"/>
              </a:solidFill>
            </a:endParaRPr>
          </a:p>
          <a:p>
            <a:pPr lvl="1" fontAlgn="auto">
              <a:lnSpc>
                <a:spcPct val="200000"/>
              </a:lnSpc>
              <a:spcAft>
                <a:spcPts val="0"/>
              </a:spcAft>
              <a:buFont typeface="Wingdings" pitchFamily="2" charset="2"/>
              <a:buBlip>
                <a:blip r:embed="rId4"/>
              </a:buBlip>
              <a:defRPr/>
            </a:pPr>
            <a:r>
              <a:rPr lang="en-US" sz="2000" b="1" dirty="0" smtClean="0">
                <a:solidFill>
                  <a:srgbClr val="0BA4E2"/>
                </a:solidFill>
              </a:rPr>
              <a:t> </a:t>
            </a:r>
            <a:r>
              <a:rPr lang="ru-RU" sz="2000" b="1" dirty="0" smtClean="0">
                <a:solidFill>
                  <a:srgbClr val="0BA4E2"/>
                </a:solidFill>
              </a:rPr>
              <a:t>параметры пластин </a:t>
            </a:r>
            <a:r>
              <a:rPr lang="en-US" sz="2000" b="1" dirty="0" smtClean="0">
                <a:solidFill>
                  <a:srgbClr val="0BA4E2"/>
                </a:solidFill>
              </a:rPr>
              <a:t>(</a:t>
            </a:r>
            <a:r>
              <a:rPr lang="ru-RU" sz="2000" b="1" dirty="0" smtClean="0">
                <a:solidFill>
                  <a:srgbClr val="0BA4E2"/>
                </a:solidFill>
              </a:rPr>
              <a:t>стенок</a:t>
            </a:r>
            <a:r>
              <a:rPr lang="en-US" sz="2000" b="1" dirty="0" smtClean="0">
                <a:solidFill>
                  <a:srgbClr val="0BA4E2"/>
                </a:solidFill>
              </a:rPr>
              <a:t>):</a:t>
            </a:r>
          </a:p>
          <a:p>
            <a:pPr marL="914400" lvl="2" indent="0" fontAlgn="auto">
              <a:lnSpc>
                <a:spcPct val="200000"/>
              </a:lnSpc>
              <a:spcAft>
                <a:spcPts val="0"/>
              </a:spcAft>
              <a:buFont typeface="Courier New" pitchFamily="49" charset="0"/>
              <a:buNone/>
              <a:defRPr/>
            </a:pPr>
            <a:r>
              <a:rPr lang="ru-RU" sz="2000" b="1" dirty="0">
                <a:solidFill>
                  <a:srgbClr val="0BA4E2"/>
                </a:solidFill>
              </a:rPr>
              <a:t>температура</a:t>
            </a:r>
            <a:endParaRPr lang="en-US" sz="2000" b="1" dirty="0">
              <a:solidFill>
                <a:srgbClr val="D21700"/>
              </a:solidFill>
            </a:endParaRPr>
          </a:p>
        </p:txBody>
      </p:sp>
      <p:sp>
        <p:nvSpPr>
          <p:cNvPr id="861194"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156325" y="1322388"/>
            <a:ext cx="2855913" cy="1601787"/>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84213" y="3716338"/>
            <a:ext cx="3311525" cy="2603500"/>
          </a:xfrm>
          <a:prstGeom prst="rect">
            <a:avLst/>
          </a:prstGeom>
          <a:noFill/>
          <a:ln w="9525">
            <a:noFill/>
            <a:miter lim="800000"/>
            <a:headEnd/>
            <a:tailEnd/>
          </a:ln>
        </p:spPr>
      </p:pic>
      <p:sp>
        <p:nvSpPr>
          <p:cNvPr id="863235"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Очень точная детализированная модель</a:t>
            </a:r>
            <a:endParaRPr lang="en-US" sz="2400" b="1">
              <a:solidFill>
                <a:schemeClr val="bg1"/>
              </a:solidFill>
              <a:latin typeface="Trebuchet MS" pitchFamily="34" charset="0"/>
            </a:endParaRPr>
          </a:p>
        </p:txBody>
      </p:sp>
      <p:sp>
        <p:nvSpPr>
          <p:cNvPr id="863236" name="Espace réservé du texte 2"/>
          <p:cNvSpPr txBox="1">
            <a:spLocks/>
          </p:cNvSpPr>
          <p:nvPr/>
        </p:nvSpPr>
        <p:spPr bwMode="auto">
          <a:xfrm>
            <a:off x="34925" y="836613"/>
            <a:ext cx="8208963" cy="5040312"/>
          </a:xfrm>
          <a:prstGeom prst="rect">
            <a:avLst/>
          </a:prstGeom>
          <a:noFill/>
          <a:ln w="9525">
            <a:noFill/>
            <a:miter lim="800000"/>
            <a:headEnd/>
            <a:tailEnd/>
          </a:ln>
        </p:spPr>
        <p:txBody>
          <a:bodyPr/>
          <a:lstStyle/>
          <a:p>
            <a:pPr marL="266700" indent="-266700">
              <a:lnSpc>
                <a:spcPct val="200000"/>
              </a:lnSpc>
              <a:spcBef>
                <a:spcPct val="20000"/>
              </a:spcBef>
              <a:buClr>
                <a:srgbClr val="707235"/>
              </a:buClr>
              <a:buFont typeface="Wingdings" pitchFamily="2" charset="2"/>
              <a:buBlip>
                <a:blip r:embed="rId5"/>
              </a:buBlip>
            </a:pPr>
            <a:r>
              <a:rPr lang="en-US" sz="2000" b="1">
                <a:solidFill>
                  <a:srgbClr val="0BA4E2"/>
                </a:solidFill>
                <a:latin typeface="Trebuchet MS" pitchFamily="34" charset="0"/>
              </a:rPr>
              <a:t> </a:t>
            </a:r>
            <a:r>
              <a:rPr lang="ru-RU" sz="2000" b="1">
                <a:solidFill>
                  <a:srgbClr val="D21700"/>
                </a:solidFill>
                <a:latin typeface="Trebuchet MS" pitchFamily="34" charset="0"/>
              </a:rPr>
              <a:t>Модель основана на следующих положениях</a:t>
            </a:r>
            <a:r>
              <a:rPr lang="en-US" sz="2000" b="1">
                <a:solidFill>
                  <a:srgbClr val="D21700"/>
                </a:solidFill>
                <a:latin typeface="Trebuchet MS" pitchFamily="34" charset="0"/>
              </a:rPr>
              <a:t>:</a:t>
            </a:r>
            <a:endParaRPr lang="en-US" sz="2000" b="1">
              <a:solidFill>
                <a:srgbClr val="0BA4E2"/>
              </a:solidFill>
              <a:latin typeface="Trebuchet MS" pitchFamily="34" charset="0"/>
            </a:endParaRPr>
          </a:p>
          <a:p>
            <a:pPr marL="628650" lvl="1" indent="-171450">
              <a:lnSpc>
                <a:spcPct val="200000"/>
              </a:lnSpc>
              <a:spcBef>
                <a:spcPct val="20000"/>
              </a:spcBef>
              <a:buClr>
                <a:srgbClr val="7A7235"/>
              </a:buClr>
              <a:buFont typeface="Wingdings" pitchFamily="2" charset="2"/>
              <a:buBlip>
                <a:blip r:embed="rId5"/>
              </a:buBlip>
            </a:pPr>
            <a:r>
              <a:rPr lang="en-US" sz="1600" b="1">
                <a:solidFill>
                  <a:srgbClr val="0BA4E2"/>
                </a:solidFill>
                <a:latin typeface="Trebuchet MS" pitchFamily="34" charset="0"/>
              </a:rPr>
              <a:t> </a:t>
            </a:r>
            <a:r>
              <a:rPr lang="ru-RU" sz="1600" b="1">
                <a:solidFill>
                  <a:srgbClr val="0BA4E2"/>
                </a:solidFill>
                <a:latin typeface="Trebuchet MS" pitchFamily="34" charset="0"/>
              </a:rPr>
              <a:t>Законы сохранения массы, энергии и импульса</a:t>
            </a:r>
            <a:endParaRPr lang="en-US" sz="1600" b="1">
              <a:solidFill>
                <a:srgbClr val="0BA4E2"/>
              </a:solidFill>
              <a:latin typeface="Trebuchet MS" pitchFamily="34" charset="0"/>
            </a:endParaRPr>
          </a:p>
          <a:p>
            <a:pPr marL="628650" lvl="1" indent="-171450">
              <a:lnSpc>
                <a:spcPct val="200000"/>
              </a:lnSpc>
              <a:spcBef>
                <a:spcPct val="20000"/>
              </a:spcBef>
              <a:buClr>
                <a:srgbClr val="7A7235"/>
              </a:buClr>
              <a:buFont typeface="Wingdings" pitchFamily="2" charset="2"/>
              <a:buBlip>
                <a:blip r:embed="rId5"/>
              </a:buBlip>
            </a:pPr>
            <a:r>
              <a:rPr lang="en-US" sz="1600" b="1">
                <a:solidFill>
                  <a:srgbClr val="0BA4E2"/>
                </a:solidFill>
                <a:latin typeface="Trebuchet MS" pitchFamily="34" charset="0"/>
              </a:rPr>
              <a:t> </a:t>
            </a:r>
            <a:r>
              <a:rPr lang="ru-RU" sz="1600" b="1">
                <a:solidFill>
                  <a:srgbClr val="0BA4E2"/>
                </a:solidFill>
                <a:latin typeface="Trebuchet MS" pitchFamily="34" charset="0"/>
              </a:rPr>
              <a:t>Теплоперенос происходит между смежными каналами</a:t>
            </a:r>
            <a:r>
              <a:rPr lang="en-US" sz="1600" b="1">
                <a:solidFill>
                  <a:srgbClr val="0BA4E2"/>
                </a:solidFill>
                <a:latin typeface="Trebuchet MS" pitchFamily="34" charset="0"/>
              </a:rPr>
              <a:t>: </a:t>
            </a:r>
          </a:p>
          <a:p>
            <a:pPr marL="1143000" lvl="2" indent="-228600">
              <a:lnSpc>
                <a:spcPct val="200000"/>
              </a:lnSpc>
              <a:spcBef>
                <a:spcPct val="20000"/>
              </a:spcBef>
              <a:buClr>
                <a:srgbClr val="7A7235"/>
              </a:buClr>
              <a:buFont typeface="Arial" charset="0"/>
              <a:buChar char="•"/>
            </a:pPr>
            <a:r>
              <a:rPr lang="ru-RU" sz="1600" b="1">
                <a:solidFill>
                  <a:srgbClr val="0BA4E2"/>
                </a:solidFill>
                <a:latin typeface="Trebuchet MS" pitchFamily="34" charset="0"/>
              </a:rPr>
              <a:t>Через разделительные пластины</a:t>
            </a:r>
            <a:r>
              <a:rPr lang="en-US" sz="1600" b="1">
                <a:solidFill>
                  <a:srgbClr val="0BA4E2"/>
                </a:solidFill>
                <a:latin typeface="Trebuchet MS" pitchFamily="34" charset="0"/>
              </a:rPr>
              <a:t> </a:t>
            </a:r>
          </a:p>
          <a:p>
            <a:pPr marL="1143000" lvl="2" indent="-228600">
              <a:lnSpc>
                <a:spcPct val="200000"/>
              </a:lnSpc>
              <a:spcBef>
                <a:spcPct val="20000"/>
              </a:spcBef>
              <a:buClr>
                <a:srgbClr val="7A7235"/>
              </a:buClr>
              <a:buFont typeface="Arial" charset="0"/>
              <a:buChar char="•"/>
            </a:pPr>
            <a:r>
              <a:rPr lang="ru-RU" sz="1600" b="1">
                <a:solidFill>
                  <a:srgbClr val="0BA4E2"/>
                </a:solidFill>
                <a:latin typeface="Trebuchet MS" pitchFamily="34" charset="0"/>
              </a:rPr>
              <a:t>Теплопроводностью через ребра пластин</a:t>
            </a:r>
            <a:endParaRPr lang="en-US" sz="1600" b="1">
              <a:solidFill>
                <a:srgbClr val="0BA4E2"/>
              </a:solidFill>
              <a:latin typeface="Trebuchet MS" pitchFamily="34" charset="0"/>
            </a:endParaRPr>
          </a:p>
        </p:txBody>
      </p:sp>
      <p:pic>
        <p:nvPicPr>
          <p:cNvPr id="4100" name="Picture 4"/>
          <p:cNvPicPr>
            <a:picLocks noChangeAspect="1" noChangeArrowheads="1"/>
          </p:cNvPicPr>
          <p:nvPr/>
        </p:nvPicPr>
        <p:blipFill>
          <a:blip r:embed="rId6" cstate="print"/>
          <a:srcRect/>
          <a:stretch>
            <a:fillRect/>
          </a:stretch>
        </p:blipFill>
        <p:spPr bwMode="auto">
          <a:xfrm>
            <a:off x="3910013" y="3933825"/>
            <a:ext cx="5106987" cy="2190750"/>
          </a:xfrm>
          <a:prstGeom prst="rect">
            <a:avLst/>
          </a:prstGeom>
          <a:noFill/>
          <a:ln w="9525">
            <a:noFill/>
            <a:miter lim="800000"/>
            <a:headEnd/>
            <a:tailEnd/>
          </a:ln>
        </p:spPr>
      </p:pic>
      <p:sp>
        <p:nvSpPr>
          <p:cNvPr id="863238"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6362" y="1031558"/>
            <a:ext cx="8496300" cy="5139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468000" y="151200"/>
            <a:ext cx="8100444"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Подход на основе уравнения состояния</a:t>
            </a:r>
            <a:endParaRPr lang="fr-FR" sz="3200"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0062722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1"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Очень точная детализированная модель</a:t>
            </a:r>
            <a:endParaRPr lang="en-US" sz="2400" b="1">
              <a:solidFill>
                <a:schemeClr val="bg1"/>
              </a:solidFill>
              <a:latin typeface="Trebuchet MS" pitchFamily="34" charset="0"/>
            </a:endParaRPr>
          </a:p>
        </p:txBody>
      </p:sp>
      <p:sp>
        <p:nvSpPr>
          <p:cNvPr id="865282" name="Espace réservé du texte 2"/>
          <p:cNvSpPr txBox="1">
            <a:spLocks/>
          </p:cNvSpPr>
          <p:nvPr/>
        </p:nvSpPr>
        <p:spPr bwMode="auto">
          <a:xfrm>
            <a:off x="34925" y="836613"/>
            <a:ext cx="8208963" cy="5040312"/>
          </a:xfrm>
          <a:prstGeom prst="rect">
            <a:avLst/>
          </a:prstGeom>
          <a:noFill/>
          <a:ln w="9525">
            <a:noFill/>
            <a:miter lim="800000"/>
            <a:headEnd/>
            <a:tailEnd/>
          </a:ln>
        </p:spPr>
        <p:txBody>
          <a:bodyPr/>
          <a:lstStyle/>
          <a:p>
            <a:pPr marL="266700" indent="-266700">
              <a:lnSpc>
                <a:spcPct val="200000"/>
              </a:lnSpc>
              <a:spcBef>
                <a:spcPct val="20000"/>
              </a:spcBef>
              <a:buClr>
                <a:srgbClr val="707235"/>
              </a:buClr>
              <a:buFont typeface="Wingdings" pitchFamily="2" charset="2"/>
              <a:buBlip>
                <a:blip r:embed="rId3"/>
              </a:buBlip>
            </a:pPr>
            <a:r>
              <a:rPr lang="en-US" sz="2000" b="1">
                <a:solidFill>
                  <a:srgbClr val="0BA4E2"/>
                </a:solidFill>
                <a:latin typeface="Trebuchet MS" pitchFamily="34" charset="0"/>
              </a:rPr>
              <a:t> </a:t>
            </a:r>
            <a:r>
              <a:rPr lang="ru-RU" sz="2000" b="1">
                <a:solidFill>
                  <a:srgbClr val="D21700"/>
                </a:solidFill>
                <a:latin typeface="Trebuchet MS" pitchFamily="34" charset="0"/>
              </a:rPr>
              <a:t>Пользователь должен задать топологию т/о </a:t>
            </a:r>
            <a:r>
              <a:rPr lang="en-US" sz="2000" b="1">
                <a:solidFill>
                  <a:srgbClr val="D21700"/>
                </a:solidFill>
                <a:latin typeface="Trebuchet MS" pitchFamily="34" charset="0"/>
              </a:rPr>
              <a:t>BAHX:</a:t>
            </a:r>
            <a:endParaRPr lang="en-US" sz="2000" b="1">
              <a:solidFill>
                <a:srgbClr val="0BA4E2"/>
              </a:solidFill>
              <a:latin typeface="Trebuchet MS" pitchFamily="34" charset="0"/>
            </a:endParaRPr>
          </a:p>
          <a:p>
            <a:pPr marL="628650" lvl="1" indent="-171450">
              <a:lnSpc>
                <a:spcPct val="200000"/>
              </a:lnSpc>
              <a:spcBef>
                <a:spcPct val="20000"/>
              </a:spcBef>
              <a:buClr>
                <a:srgbClr val="7A7235"/>
              </a:buClr>
              <a:buFont typeface="Wingdings" pitchFamily="2" charset="2"/>
              <a:buBlip>
                <a:blip r:embed="rId3"/>
              </a:buBlip>
            </a:pPr>
            <a:r>
              <a:rPr lang="en-US" sz="1600" b="1">
                <a:solidFill>
                  <a:srgbClr val="0BA4E2"/>
                </a:solidFill>
                <a:latin typeface="Trebuchet MS" pitchFamily="34" charset="0"/>
              </a:rPr>
              <a:t> </a:t>
            </a:r>
            <a:r>
              <a:rPr lang="ru-RU" sz="1600" b="1">
                <a:solidFill>
                  <a:srgbClr val="0BA4E2"/>
                </a:solidFill>
                <a:latin typeface="Trebuchet MS" pitchFamily="34" charset="0"/>
              </a:rPr>
              <a:t>Описание различных параметров слоев</a:t>
            </a:r>
            <a:r>
              <a:rPr lang="en-US" sz="1600" b="1">
                <a:solidFill>
                  <a:srgbClr val="0BA4E2"/>
                </a:solidFill>
                <a:latin typeface="Trebuchet MS" pitchFamily="34" charset="0"/>
              </a:rPr>
              <a:t> (</a:t>
            </a:r>
            <a:r>
              <a:rPr lang="ru-RU" sz="1600" b="1">
                <a:solidFill>
                  <a:srgbClr val="0BA4E2"/>
                </a:solidFill>
                <a:latin typeface="Trebuchet MS" pitchFamily="34" charset="0"/>
              </a:rPr>
              <a:t>геометрия</a:t>
            </a:r>
            <a:r>
              <a:rPr lang="en-US" sz="1600" b="1">
                <a:solidFill>
                  <a:srgbClr val="0BA4E2"/>
                </a:solidFill>
                <a:latin typeface="Trebuchet MS" pitchFamily="34" charset="0"/>
              </a:rPr>
              <a:t>, </a:t>
            </a:r>
            <a:r>
              <a:rPr lang="ru-RU" sz="1600" b="1">
                <a:solidFill>
                  <a:srgbClr val="0BA4E2"/>
                </a:solidFill>
                <a:latin typeface="Trebuchet MS" pitchFamily="34" charset="0"/>
              </a:rPr>
              <a:t>пластины</a:t>
            </a:r>
            <a:r>
              <a:rPr lang="en-US" sz="1600" b="1">
                <a:solidFill>
                  <a:srgbClr val="0BA4E2"/>
                </a:solidFill>
                <a:latin typeface="Trebuchet MS" pitchFamily="34" charset="0"/>
              </a:rPr>
              <a:t>, </a:t>
            </a:r>
            <a:r>
              <a:rPr lang="ru-RU" sz="1600" b="1">
                <a:solidFill>
                  <a:srgbClr val="0BA4E2"/>
                </a:solidFill>
                <a:latin typeface="Trebuchet MS" pitchFamily="34" charset="0"/>
              </a:rPr>
              <a:t>потоки</a:t>
            </a:r>
            <a:r>
              <a:rPr lang="en-US" sz="1600" b="1">
                <a:solidFill>
                  <a:srgbClr val="0BA4E2"/>
                </a:solidFill>
                <a:latin typeface="Trebuchet MS" pitchFamily="34" charset="0"/>
              </a:rPr>
              <a:t>)</a:t>
            </a:r>
          </a:p>
          <a:p>
            <a:pPr marL="628650" lvl="1" indent="-171450">
              <a:lnSpc>
                <a:spcPct val="200000"/>
              </a:lnSpc>
              <a:spcBef>
                <a:spcPct val="20000"/>
              </a:spcBef>
              <a:buClr>
                <a:srgbClr val="7A7235"/>
              </a:buClr>
              <a:buFont typeface="Wingdings" pitchFamily="2" charset="2"/>
              <a:buBlip>
                <a:blip r:embed="rId3"/>
              </a:buBlip>
            </a:pPr>
            <a:r>
              <a:rPr lang="en-US" sz="1600" b="1">
                <a:solidFill>
                  <a:srgbClr val="0BA4E2"/>
                </a:solidFill>
                <a:latin typeface="Trebuchet MS" pitchFamily="34" charset="0"/>
              </a:rPr>
              <a:t> </a:t>
            </a:r>
            <a:r>
              <a:rPr lang="ru-RU" sz="1600" b="1">
                <a:solidFill>
                  <a:srgbClr val="0BA4E2"/>
                </a:solidFill>
                <a:latin typeface="Trebuchet MS" pitchFamily="34" charset="0"/>
              </a:rPr>
              <a:t>Параметры компоновки</a:t>
            </a:r>
            <a:endParaRPr lang="en-US" sz="1600" b="1">
              <a:solidFill>
                <a:srgbClr val="0BA4E2"/>
              </a:solidFill>
              <a:latin typeface="Trebuchet MS"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623888" y="2636838"/>
            <a:ext cx="3948112" cy="3443287"/>
          </a:xfrm>
          <a:prstGeom prst="rect">
            <a:avLst/>
          </a:prstGeom>
          <a:noFill/>
          <a:ln w="9525">
            <a:noFill/>
            <a:miter lim="800000"/>
            <a:headEnd/>
            <a:tailEnd/>
          </a:ln>
        </p:spPr>
      </p:pic>
      <p:grpSp>
        <p:nvGrpSpPr>
          <p:cNvPr id="3" name="Groupe 2"/>
          <p:cNvGrpSpPr>
            <a:grpSpLocks/>
          </p:cNvGrpSpPr>
          <p:nvPr/>
        </p:nvGrpSpPr>
        <p:grpSpPr bwMode="auto">
          <a:xfrm>
            <a:off x="7019925" y="2133600"/>
            <a:ext cx="1008063" cy="3887788"/>
            <a:chOff x="7020272" y="2564904"/>
            <a:chExt cx="1008112" cy="3888432"/>
          </a:xfrm>
        </p:grpSpPr>
        <p:sp>
          <p:nvSpPr>
            <p:cNvPr id="2" name="Rectangle 1"/>
            <p:cNvSpPr/>
            <p:nvPr/>
          </p:nvSpPr>
          <p:spPr>
            <a:xfrm>
              <a:off x="7020272" y="2564904"/>
              <a:ext cx="1008112" cy="2159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52" name="Rectangle 51"/>
            <p:cNvSpPr/>
            <p:nvPr/>
          </p:nvSpPr>
          <p:spPr>
            <a:xfrm>
              <a:off x="7020272" y="2780840"/>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sp>
          <p:nvSpPr>
            <p:cNvPr id="53" name="Rectangle 52"/>
            <p:cNvSpPr/>
            <p:nvPr/>
          </p:nvSpPr>
          <p:spPr>
            <a:xfrm>
              <a:off x="7020272" y="2996776"/>
              <a:ext cx="1008112" cy="2159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54" name="Rectangle 53"/>
            <p:cNvSpPr/>
            <p:nvPr/>
          </p:nvSpPr>
          <p:spPr>
            <a:xfrm>
              <a:off x="7020272" y="3212711"/>
              <a:ext cx="1008112" cy="2159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L4</a:t>
              </a:r>
            </a:p>
          </p:txBody>
        </p:sp>
        <p:sp>
          <p:nvSpPr>
            <p:cNvPr id="55" name="Rectangle 54"/>
            <p:cNvSpPr/>
            <p:nvPr/>
          </p:nvSpPr>
          <p:spPr>
            <a:xfrm>
              <a:off x="7020272" y="3428647"/>
              <a:ext cx="1008112" cy="21593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L2</a:t>
              </a:r>
            </a:p>
          </p:txBody>
        </p:sp>
        <p:sp>
          <p:nvSpPr>
            <p:cNvPr id="56" name="Rectangle 55"/>
            <p:cNvSpPr/>
            <p:nvPr/>
          </p:nvSpPr>
          <p:spPr>
            <a:xfrm>
              <a:off x="7020272" y="3644583"/>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sp>
          <p:nvSpPr>
            <p:cNvPr id="67" name="Rectangle 66"/>
            <p:cNvSpPr/>
            <p:nvPr/>
          </p:nvSpPr>
          <p:spPr>
            <a:xfrm>
              <a:off x="7020272" y="3860519"/>
              <a:ext cx="1008112" cy="2159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68" name="Rectangle 67"/>
            <p:cNvSpPr/>
            <p:nvPr/>
          </p:nvSpPr>
          <p:spPr>
            <a:xfrm>
              <a:off x="7020272" y="4076454"/>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sp>
          <p:nvSpPr>
            <p:cNvPr id="69" name="Rectangle 68"/>
            <p:cNvSpPr/>
            <p:nvPr/>
          </p:nvSpPr>
          <p:spPr>
            <a:xfrm>
              <a:off x="7020272" y="4292390"/>
              <a:ext cx="1008112" cy="21752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70" name="Rectangle 69"/>
            <p:cNvSpPr/>
            <p:nvPr/>
          </p:nvSpPr>
          <p:spPr>
            <a:xfrm>
              <a:off x="7020272" y="4509914"/>
              <a:ext cx="1008112" cy="2159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L4</a:t>
              </a:r>
            </a:p>
          </p:txBody>
        </p:sp>
        <p:sp>
          <p:nvSpPr>
            <p:cNvPr id="71" name="Rectangle 70"/>
            <p:cNvSpPr/>
            <p:nvPr/>
          </p:nvSpPr>
          <p:spPr>
            <a:xfrm>
              <a:off x="7020272" y="4725850"/>
              <a:ext cx="1008112" cy="21593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L2</a:t>
              </a:r>
            </a:p>
          </p:txBody>
        </p:sp>
        <p:sp>
          <p:nvSpPr>
            <p:cNvPr id="72" name="Rectangle 71"/>
            <p:cNvSpPr/>
            <p:nvPr/>
          </p:nvSpPr>
          <p:spPr>
            <a:xfrm>
              <a:off x="7020272" y="4941786"/>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sp>
          <p:nvSpPr>
            <p:cNvPr id="73" name="Rectangle 72"/>
            <p:cNvSpPr/>
            <p:nvPr/>
          </p:nvSpPr>
          <p:spPr>
            <a:xfrm>
              <a:off x="7020272" y="5157721"/>
              <a:ext cx="1008112" cy="2159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74" name="Rectangle 73"/>
            <p:cNvSpPr/>
            <p:nvPr/>
          </p:nvSpPr>
          <p:spPr>
            <a:xfrm>
              <a:off x="7020272" y="5373657"/>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sp>
          <p:nvSpPr>
            <p:cNvPr id="75" name="Rectangle 74"/>
            <p:cNvSpPr/>
            <p:nvPr/>
          </p:nvSpPr>
          <p:spPr>
            <a:xfrm>
              <a:off x="7020272" y="5589593"/>
              <a:ext cx="1008112" cy="21593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L1</a:t>
              </a:r>
            </a:p>
          </p:txBody>
        </p:sp>
        <p:sp>
          <p:nvSpPr>
            <p:cNvPr id="76" name="Rectangle 75"/>
            <p:cNvSpPr/>
            <p:nvPr/>
          </p:nvSpPr>
          <p:spPr>
            <a:xfrm>
              <a:off x="7020272" y="5805529"/>
              <a:ext cx="1008112" cy="2159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L4</a:t>
              </a:r>
            </a:p>
          </p:txBody>
        </p:sp>
        <p:sp>
          <p:nvSpPr>
            <p:cNvPr id="77" name="Rectangle 76"/>
            <p:cNvSpPr/>
            <p:nvPr/>
          </p:nvSpPr>
          <p:spPr>
            <a:xfrm>
              <a:off x="7020272" y="6021464"/>
              <a:ext cx="1008112" cy="215936"/>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L2</a:t>
              </a:r>
            </a:p>
          </p:txBody>
        </p:sp>
        <p:sp>
          <p:nvSpPr>
            <p:cNvPr id="78" name="Rectangle 77"/>
            <p:cNvSpPr/>
            <p:nvPr/>
          </p:nvSpPr>
          <p:spPr>
            <a:xfrm>
              <a:off x="7020272" y="6237400"/>
              <a:ext cx="1008112" cy="21593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L3</a:t>
              </a:r>
            </a:p>
          </p:txBody>
        </p:sp>
      </p:grpSp>
      <p:sp>
        <p:nvSpPr>
          <p:cNvPr id="865285" name="Espace réservé du pied de page 3"/>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29" name="Image 2"/>
          <p:cNvPicPr>
            <a:picLocks noChangeAspect="1"/>
          </p:cNvPicPr>
          <p:nvPr/>
        </p:nvPicPr>
        <p:blipFill>
          <a:blip r:embed="rId3" cstate="print"/>
          <a:srcRect/>
          <a:stretch>
            <a:fillRect/>
          </a:stretch>
        </p:blipFill>
        <p:spPr bwMode="auto">
          <a:xfrm>
            <a:off x="504825" y="969963"/>
            <a:ext cx="7235825" cy="5230812"/>
          </a:xfrm>
          <a:prstGeom prst="rect">
            <a:avLst/>
          </a:prstGeom>
          <a:noFill/>
          <a:ln w="9525">
            <a:noFill/>
            <a:miter lim="800000"/>
            <a:headEnd/>
            <a:tailEnd/>
          </a:ln>
        </p:spPr>
      </p:pic>
      <p:sp>
        <p:nvSpPr>
          <p:cNvPr id="867330"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sp>
        <p:nvSpPr>
          <p:cNvPr id="86733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69378" name="Image 3"/>
          <p:cNvPicPr>
            <a:picLocks noChangeAspect="1"/>
          </p:cNvPicPr>
          <p:nvPr/>
        </p:nvPicPr>
        <p:blipFill>
          <a:blip r:embed="rId3" cstate="print"/>
          <a:srcRect/>
          <a:stretch>
            <a:fillRect/>
          </a:stretch>
        </p:blipFill>
        <p:spPr bwMode="auto">
          <a:xfrm>
            <a:off x="971550" y="992188"/>
            <a:ext cx="6780213" cy="5173662"/>
          </a:xfrm>
          <a:prstGeom prst="rect">
            <a:avLst/>
          </a:prstGeom>
          <a:noFill/>
          <a:ln w="9525">
            <a:noFill/>
            <a:miter lim="800000"/>
            <a:headEnd/>
            <a:tailEnd/>
          </a:ln>
        </p:spPr>
      </p:pic>
      <p:sp>
        <p:nvSpPr>
          <p:cNvPr id="869379"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71426" name="Image 3"/>
          <p:cNvPicPr>
            <a:picLocks noChangeAspect="1"/>
          </p:cNvPicPr>
          <p:nvPr/>
        </p:nvPicPr>
        <p:blipFill>
          <a:blip r:embed="rId3" cstate="print"/>
          <a:srcRect/>
          <a:stretch>
            <a:fillRect/>
          </a:stretch>
        </p:blipFill>
        <p:spPr bwMode="auto">
          <a:xfrm>
            <a:off x="968375" y="981075"/>
            <a:ext cx="6789738" cy="5184775"/>
          </a:xfrm>
          <a:prstGeom prst="rect">
            <a:avLst/>
          </a:prstGeom>
          <a:noFill/>
          <a:ln w="9525">
            <a:noFill/>
            <a:miter lim="800000"/>
            <a:headEnd/>
            <a:tailEnd/>
          </a:ln>
        </p:spPr>
      </p:pic>
      <p:sp>
        <p:nvSpPr>
          <p:cNvPr id="871427"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3"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73474" name="Image 2"/>
          <p:cNvPicPr>
            <a:picLocks noChangeAspect="1"/>
          </p:cNvPicPr>
          <p:nvPr/>
        </p:nvPicPr>
        <p:blipFill>
          <a:blip r:embed="rId3" cstate="print"/>
          <a:srcRect/>
          <a:stretch>
            <a:fillRect/>
          </a:stretch>
        </p:blipFill>
        <p:spPr bwMode="auto">
          <a:xfrm>
            <a:off x="912813" y="1006475"/>
            <a:ext cx="6772275" cy="5194300"/>
          </a:xfrm>
          <a:prstGeom prst="rect">
            <a:avLst/>
          </a:prstGeom>
          <a:noFill/>
          <a:ln w="9525">
            <a:noFill/>
            <a:miter lim="800000"/>
            <a:headEnd/>
            <a:tailEnd/>
          </a:ln>
        </p:spPr>
      </p:pic>
      <p:sp>
        <p:nvSpPr>
          <p:cNvPr id="873475" name="Espace réservé du pied de page 3"/>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1"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75522" name="Image 3"/>
          <p:cNvPicPr>
            <a:picLocks noChangeAspect="1"/>
          </p:cNvPicPr>
          <p:nvPr/>
        </p:nvPicPr>
        <p:blipFill>
          <a:blip r:embed="rId3" cstate="print"/>
          <a:srcRect/>
          <a:stretch>
            <a:fillRect/>
          </a:stretch>
        </p:blipFill>
        <p:spPr bwMode="auto">
          <a:xfrm>
            <a:off x="1060450" y="981075"/>
            <a:ext cx="6784975" cy="5184775"/>
          </a:xfrm>
          <a:prstGeom prst="rect">
            <a:avLst/>
          </a:prstGeom>
          <a:noFill/>
          <a:ln w="9525">
            <a:noFill/>
            <a:miter lim="800000"/>
            <a:headEnd/>
            <a:tailEnd/>
          </a:ln>
        </p:spPr>
      </p:pic>
      <p:sp>
        <p:nvSpPr>
          <p:cNvPr id="875523"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grpSp>
        <p:nvGrpSpPr>
          <p:cNvPr id="2" name="Groupe 4"/>
          <p:cNvGrpSpPr>
            <a:grpSpLocks/>
          </p:cNvGrpSpPr>
          <p:nvPr/>
        </p:nvGrpSpPr>
        <p:grpSpPr bwMode="auto">
          <a:xfrm>
            <a:off x="468313" y="1125538"/>
            <a:ext cx="7056437" cy="4910137"/>
            <a:chOff x="755576" y="908720"/>
            <a:chExt cx="7560840" cy="5819700"/>
          </a:xfrm>
        </p:grpSpPr>
        <p:pic>
          <p:nvPicPr>
            <p:cNvPr id="877573" name="Image 2"/>
            <p:cNvPicPr>
              <a:picLocks noChangeAspect="1"/>
            </p:cNvPicPr>
            <p:nvPr/>
          </p:nvPicPr>
          <p:blipFill>
            <a:blip r:embed="rId3" cstate="print"/>
            <a:srcRect/>
            <a:stretch>
              <a:fillRect/>
            </a:stretch>
          </p:blipFill>
          <p:spPr bwMode="auto">
            <a:xfrm>
              <a:off x="755576" y="908720"/>
              <a:ext cx="7560840" cy="5819700"/>
            </a:xfrm>
            <a:prstGeom prst="rect">
              <a:avLst/>
            </a:prstGeom>
            <a:noFill/>
            <a:ln w="9525">
              <a:noFill/>
              <a:miter lim="800000"/>
              <a:headEnd/>
              <a:tailEnd/>
            </a:ln>
          </p:spPr>
        </p:pic>
        <p:sp>
          <p:nvSpPr>
            <p:cNvPr id="4" name="Rectangle 3"/>
            <p:cNvSpPr/>
            <p:nvPr/>
          </p:nvSpPr>
          <p:spPr>
            <a:xfrm>
              <a:off x="3924495" y="1484481"/>
              <a:ext cx="1223003" cy="361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pic>
        <p:nvPicPr>
          <p:cNvPr id="6" name="Picture 4"/>
          <p:cNvPicPr>
            <a:picLocks noChangeAspect="1" noChangeArrowheads="1"/>
          </p:cNvPicPr>
          <p:nvPr/>
        </p:nvPicPr>
        <p:blipFill>
          <a:blip r:embed="rId4" cstate="print"/>
          <a:srcRect/>
          <a:stretch>
            <a:fillRect/>
          </a:stretch>
        </p:blipFill>
        <p:spPr bwMode="auto">
          <a:xfrm>
            <a:off x="8118475" y="1028700"/>
            <a:ext cx="874713" cy="4921250"/>
          </a:xfrm>
          <a:prstGeom prst="rect">
            <a:avLst/>
          </a:prstGeom>
          <a:noFill/>
          <a:ln w="9525">
            <a:noFill/>
            <a:miter lim="800000"/>
            <a:headEnd/>
            <a:tailEnd/>
          </a:ln>
        </p:spPr>
      </p:pic>
      <p:sp>
        <p:nvSpPr>
          <p:cNvPr id="877572" name="Espace réservé du pied de page 6"/>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7"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79618" name="Image 2"/>
          <p:cNvPicPr>
            <a:picLocks noChangeAspect="1"/>
          </p:cNvPicPr>
          <p:nvPr/>
        </p:nvPicPr>
        <p:blipFill>
          <a:blip r:embed="rId3" cstate="print"/>
          <a:srcRect/>
          <a:stretch>
            <a:fillRect/>
          </a:stretch>
        </p:blipFill>
        <p:spPr bwMode="auto">
          <a:xfrm>
            <a:off x="881063" y="1066800"/>
            <a:ext cx="6570662" cy="4991100"/>
          </a:xfrm>
          <a:prstGeom prst="rect">
            <a:avLst/>
          </a:prstGeom>
          <a:noFill/>
          <a:ln w="9525">
            <a:noFill/>
            <a:miter lim="800000"/>
            <a:headEnd/>
            <a:tailEnd/>
          </a:ln>
        </p:spPr>
      </p:pic>
      <p:sp>
        <p:nvSpPr>
          <p:cNvPr id="879619" name="Espace réservé du pied de page 3"/>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grpSp>
        <p:nvGrpSpPr>
          <p:cNvPr id="2" name="Groupe 1"/>
          <p:cNvGrpSpPr>
            <a:grpSpLocks/>
          </p:cNvGrpSpPr>
          <p:nvPr/>
        </p:nvGrpSpPr>
        <p:grpSpPr bwMode="auto">
          <a:xfrm>
            <a:off x="684213" y="1016000"/>
            <a:ext cx="2078037" cy="5184775"/>
            <a:chOff x="683569" y="908720"/>
            <a:chExt cx="2703336" cy="5688631"/>
          </a:xfrm>
        </p:grpSpPr>
        <p:pic>
          <p:nvPicPr>
            <p:cNvPr id="881671" name="Picture 2"/>
            <p:cNvPicPr>
              <a:picLocks noChangeAspect="1" noChangeArrowheads="1"/>
            </p:cNvPicPr>
            <p:nvPr/>
          </p:nvPicPr>
          <p:blipFill>
            <a:blip r:embed="rId3" cstate="print"/>
            <a:srcRect/>
            <a:stretch>
              <a:fillRect/>
            </a:stretch>
          </p:blipFill>
          <p:spPr bwMode="auto">
            <a:xfrm>
              <a:off x="683569" y="908720"/>
              <a:ext cx="1762298" cy="5688631"/>
            </a:xfrm>
            <a:prstGeom prst="rect">
              <a:avLst/>
            </a:prstGeom>
            <a:noFill/>
            <a:ln w="9525">
              <a:noFill/>
              <a:miter lim="800000"/>
              <a:headEnd/>
              <a:tailEnd/>
            </a:ln>
          </p:spPr>
        </p:pic>
        <p:sp>
          <p:nvSpPr>
            <p:cNvPr id="881672" name="ZoneTexte 2"/>
            <p:cNvSpPr txBox="1">
              <a:spLocks noChangeArrowheads="1"/>
            </p:cNvSpPr>
            <p:nvPr/>
          </p:nvSpPr>
          <p:spPr bwMode="auto">
            <a:xfrm>
              <a:off x="2348110" y="1124744"/>
              <a:ext cx="1038795" cy="405239"/>
            </a:xfrm>
            <a:prstGeom prst="rect">
              <a:avLst/>
            </a:prstGeom>
            <a:noFill/>
            <a:ln w="9525">
              <a:noFill/>
              <a:miter lim="800000"/>
              <a:headEnd/>
              <a:tailEnd/>
            </a:ln>
          </p:spPr>
          <p:txBody>
            <a:bodyPr wrap="none">
              <a:spAutoFit/>
            </a:bodyPr>
            <a:lstStyle/>
            <a:p>
              <a:r>
                <a:rPr lang="ru-RU" b="1">
                  <a:solidFill>
                    <a:srgbClr val="0BA4E2"/>
                  </a:solidFill>
                  <a:latin typeface="Trebuchet MS" pitchFamily="34" charset="0"/>
                </a:rPr>
                <a:t>Ряд </a:t>
              </a:r>
              <a:r>
                <a:rPr lang="en-US" b="1">
                  <a:solidFill>
                    <a:srgbClr val="0BA4E2"/>
                  </a:solidFill>
                  <a:latin typeface="Trebuchet MS" pitchFamily="34" charset="0"/>
                </a:rPr>
                <a:t>1</a:t>
              </a:r>
            </a:p>
          </p:txBody>
        </p:sp>
      </p:grpSp>
      <p:grpSp>
        <p:nvGrpSpPr>
          <p:cNvPr id="3" name="Groupe 5"/>
          <p:cNvGrpSpPr>
            <a:grpSpLocks/>
          </p:cNvGrpSpPr>
          <p:nvPr/>
        </p:nvGrpSpPr>
        <p:grpSpPr bwMode="auto">
          <a:xfrm>
            <a:off x="5364163" y="1016000"/>
            <a:ext cx="2663825" cy="5184775"/>
            <a:chOff x="5364088" y="908720"/>
            <a:chExt cx="2664295" cy="5184577"/>
          </a:xfrm>
        </p:grpSpPr>
        <p:pic>
          <p:nvPicPr>
            <p:cNvPr id="881669" name="Picture 3"/>
            <p:cNvPicPr>
              <a:picLocks noChangeAspect="1" noChangeArrowheads="1"/>
            </p:cNvPicPr>
            <p:nvPr/>
          </p:nvPicPr>
          <p:blipFill>
            <a:blip r:embed="rId4" cstate="print"/>
            <a:srcRect/>
            <a:stretch>
              <a:fillRect/>
            </a:stretch>
          </p:blipFill>
          <p:spPr bwMode="auto">
            <a:xfrm>
              <a:off x="6670020" y="908720"/>
              <a:ext cx="1358363" cy="5184577"/>
            </a:xfrm>
            <a:prstGeom prst="rect">
              <a:avLst/>
            </a:prstGeom>
            <a:noFill/>
            <a:ln w="9525">
              <a:noFill/>
              <a:miter lim="800000"/>
              <a:headEnd/>
              <a:tailEnd/>
            </a:ln>
          </p:spPr>
        </p:pic>
        <p:sp>
          <p:nvSpPr>
            <p:cNvPr id="881670" name="ZoneTexte 6"/>
            <p:cNvSpPr txBox="1">
              <a:spLocks noChangeArrowheads="1"/>
            </p:cNvSpPr>
            <p:nvPr/>
          </p:nvSpPr>
          <p:spPr bwMode="auto">
            <a:xfrm>
              <a:off x="5364088" y="5587772"/>
              <a:ext cx="798617" cy="369332"/>
            </a:xfrm>
            <a:prstGeom prst="rect">
              <a:avLst/>
            </a:prstGeom>
            <a:noFill/>
            <a:ln w="9525">
              <a:noFill/>
              <a:miter lim="800000"/>
              <a:headEnd/>
              <a:tailEnd/>
            </a:ln>
          </p:spPr>
          <p:txBody>
            <a:bodyPr wrap="none">
              <a:spAutoFit/>
            </a:bodyPr>
            <a:lstStyle/>
            <a:p>
              <a:r>
                <a:rPr lang="ru-RU" b="1">
                  <a:solidFill>
                    <a:srgbClr val="0BA4E2"/>
                  </a:solidFill>
                  <a:latin typeface="Trebuchet MS" pitchFamily="34" charset="0"/>
                </a:rPr>
                <a:t>Ряд </a:t>
              </a:r>
              <a:r>
                <a:rPr lang="en-US" b="1">
                  <a:solidFill>
                    <a:srgbClr val="0BA4E2"/>
                  </a:solidFill>
                  <a:latin typeface="Trebuchet MS" pitchFamily="34" charset="0"/>
                </a:rPr>
                <a:t>2</a:t>
              </a:r>
            </a:p>
          </p:txBody>
        </p:sp>
      </p:grpSp>
      <p:sp>
        <p:nvSpPr>
          <p:cNvPr id="881668" name="Espace réservé du pied de page 4"/>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pic>
        <p:nvPicPr>
          <p:cNvPr id="883714" name="Picture 3"/>
          <p:cNvPicPr>
            <a:picLocks noChangeAspect="1" noChangeArrowheads="1"/>
          </p:cNvPicPr>
          <p:nvPr/>
        </p:nvPicPr>
        <p:blipFill>
          <a:blip r:embed="rId3" cstate="print"/>
          <a:srcRect/>
          <a:stretch>
            <a:fillRect/>
          </a:stretch>
        </p:blipFill>
        <p:spPr bwMode="auto">
          <a:xfrm>
            <a:off x="2282825" y="1019175"/>
            <a:ext cx="6753225" cy="2409825"/>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282825" y="3683000"/>
            <a:ext cx="6753225" cy="2409825"/>
          </a:xfrm>
          <a:prstGeom prst="rect">
            <a:avLst/>
          </a:prstGeom>
          <a:noFill/>
          <a:ln w="9525">
            <a:noFill/>
            <a:miter lim="800000"/>
            <a:headEnd/>
            <a:tailEnd/>
          </a:ln>
        </p:spPr>
      </p:pic>
      <p:pic>
        <p:nvPicPr>
          <p:cNvPr id="883716" name="Picture 7"/>
          <p:cNvPicPr>
            <a:picLocks noChangeAspect="1" noChangeArrowheads="1"/>
          </p:cNvPicPr>
          <p:nvPr/>
        </p:nvPicPr>
        <p:blipFill>
          <a:blip r:embed="rId5" cstate="print"/>
          <a:srcRect/>
          <a:stretch>
            <a:fillRect/>
          </a:stretch>
        </p:blipFill>
        <p:spPr bwMode="auto">
          <a:xfrm>
            <a:off x="60325" y="2768600"/>
            <a:ext cx="1990725" cy="1876425"/>
          </a:xfrm>
          <a:prstGeom prst="rect">
            <a:avLst/>
          </a:prstGeom>
          <a:noFill/>
          <a:ln w="9525">
            <a:noFill/>
            <a:miter lim="800000"/>
            <a:headEnd/>
            <a:tailEnd/>
          </a:ln>
        </p:spPr>
      </p:pic>
      <p:sp>
        <p:nvSpPr>
          <p:cNvPr id="883717"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r="11015"/>
          <a:stretch>
            <a:fillRect/>
          </a:stretch>
        </p:blipFill>
        <p:spPr bwMode="auto">
          <a:xfrm>
            <a:off x="584690" y="1118712"/>
            <a:ext cx="7310803" cy="5096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07333" name="Line 5"/>
          <p:cNvSpPr>
            <a:spLocks noChangeShapeType="1"/>
          </p:cNvSpPr>
          <p:nvPr/>
        </p:nvSpPr>
        <p:spPr bwMode="auto">
          <a:xfrm>
            <a:off x="1135674" y="3794760"/>
            <a:ext cx="6712926" cy="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36" tIns="42020" rIns="84036" bIns="42020"/>
          <a:lstStyle/>
          <a:p>
            <a:endParaRPr lang="fr-FR"/>
          </a:p>
        </p:txBody>
      </p:sp>
      <p:sp>
        <p:nvSpPr>
          <p:cNvPr id="5" name="Text Box 2"/>
          <p:cNvSpPr txBox="1">
            <a:spLocks noChangeArrowheads="1"/>
          </p:cNvSpPr>
          <p:nvPr/>
        </p:nvSpPr>
        <p:spPr bwMode="auto">
          <a:xfrm>
            <a:off x="468000" y="151200"/>
            <a:ext cx="8316468"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Подход на основе уравнения состояния</a:t>
            </a:r>
            <a:endParaRPr lang="fr-FR" sz="3200"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00645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7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sp>
        <p:nvSpPr>
          <p:cNvPr id="885762" name="ZoneTexte 3"/>
          <p:cNvSpPr txBox="1">
            <a:spLocks noChangeArrowheads="1"/>
          </p:cNvSpPr>
          <p:nvPr/>
        </p:nvSpPr>
        <p:spPr bwMode="auto">
          <a:xfrm>
            <a:off x="-36513" y="935038"/>
            <a:ext cx="4110038" cy="369887"/>
          </a:xfrm>
          <a:prstGeom prst="rect">
            <a:avLst/>
          </a:prstGeom>
          <a:noFill/>
          <a:ln w="9525">
            <a:noFill/>
            <a:miter lim="800000"/>
            <a:headEnd/>
            <a:tailEnd/>
          </a:ln>
        </p:spPr>
        <p:txBody>
          <a:bodyPr wrap="none">
            <a:spAutoFit/>
          </a:bodyPr>
          <a:lstStyle/>
          <a:p>
            <a:r>
              <a:rPr lang="ru-RU" b="1">
                <a:solidFill>
                  <a:srgbClr val="0BA4E2"/>
                </a:solidFill>
                <a:latin typeface="Trebuchet MS" pitchFamily="34" charset="0"/>
              </a:rPr>
              <a:t>Ряд </a:t>
            </a:r>
            <a:r>
              <a:rPr lang="en-US" b="1">
                <a:solidFill>
                  <a:srgbClr val="0BA4E2"/>
                </a:solidFill>
                <a:latin typeface="Trebuchet MS" pitchFamily="34" charset="0"/>
              </a:rPr>
              <a:t>1: </a:t>
            </a:r>
            <a:r>
              <a:rPr lang="ru-RU" b="1">
                <a:solidFill>
                  <a:srgbClr val="0BA4E2"/>
                </a:solidFill>
                <a:latin typeface="Trebuchet MS" pitchFamily="34" charset="0"/>
              </a:rPr>
              <a:t>анализ температуры стенки</a:t>
            </a:r>
            <a:endParaRPr lang="en-US" b="1">
              <a:solidFill>
                <a:srgbClr val="0BA4E2"/>
              </a:solidFill>
              <a:latin typeface="Trebuchet MS" pitchFamily="34" charset="0"/>
            </a:endParaRPr>
          </a:p>
        </p:txBody>
      </p:sp>
      <p:pic>
        <p:nvPicPr>
          <p:cNvPr id="885763" name="Image 4"/>
          <p:cNvPicPr>
            <a:picLocks noChangeAspect="1"/>
          </p:cNvPicPr>
          <p:nvPr/>
        </p:nvPicPr>
        <p:blipFill>
          <a:blip r:embed="rId3" cstate="print"/>
          <a:srcRect/>
          <a:stretch>
            <a:fillRect/>
          </a:stretch>
        </p:blipFill>
        <p:spPr bwMode="auto">
          <a:xfrm>
            <a:off x="190500" y="1298575"/>
            <a:ext cx="8774113" cy="4759325"/>
          </a:xfrm>
          <a:prstGeom prst="rect">
            <a:avLst/>
          </a:prstGeom>
          <a:noFill/>
          <a:ln w="9525">
            <a:noFill/>
            <a:miter lim="800000"/>
            <a:headEnd/>
            <a:tailEnd/>
          </a:ln>
        </p:spPr>
      </p:pic>
      <p:sp>
        <p:nvSpPr>
          <p:cNvPr id="885764" name="Espace réservé du pied de page 2"/>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Titre 1"/>
          <p:cNvSpPr txBox="1">
            <a:spLocks/>
          </p:cNvSpPr>
          <p:nvPr/>
        </p:nvSpPr>
        <p:spPr bwMode="auto">
          <a:xfrm>
            <a:off x="971550" y="41275"/>
            <a:ext cx="7200900" cy="836613"/>
          </a:xfrm>
          <a:prstGeom prst="rect">
            <a:avLst/>
          </a:prstGeom>
          <a:noFill/>
          <a:ln w="9525">
            <a:noFill/>
            <a:miter lim="800000"/>
            <a:headEnd/>
            <a:tailEnd/>
          </a:ln>
        </p:spPr>
        <p:txBody>
          <a:bodyPr anchor="ctr"/>
          <a:lstStyle/>
          <a:p>
            <a:pPr>
              <a:lnSpc>
                <a:spcPts val="3200"/>
              </a:lnSpc>
            </a:pPr>
            <a:r>
              <a:rPr lang="ru-RU" sz="3200" b="1">
                <a:solidFill>
                  <a:schemeClr val="bg1"/>
                </a:solidFill>
                <a:latin typeface="Trebuchet MS" pitchFamily="34" charset="0"/>
              </a:rPr>
              <a:t>Что такое </a:t>
            </a:r>
            <a:r>
              <a:rPr lang="en-US" sz="3200" b="1">
                <a:solidFill>
                  <a:schemeClr val="bg1"/>
                </a:solidFill>
                <a:latin typeface="Trebuchet MS" pitchFamily="34" charset="0"/>
              </a:rPr>
              <a:t>CO-ProSec?</a:t>
            </a:r>
          </a:p>
          <a:p>
            <a:pPr>
              <a:lnSpc>
                <a:spcPts val="3200"/>
              </a:lnSpc>
            </a:pPr>
            <a:r>
              <a:rPr lang="ru-RU" sz="2400" b="1">
                <a:solidFill>
                  <a:schemeClr val="bg1"/>
                </a:solidFill>
                <a:latin typeface="Trebuchet MS" pitchFamily="34" charset="0"/>
              </a:rPr>
              <a:t>Пример применения </a:t>
            </a:r>
            <a:r>
              <a:rPr lang="en-US" sz="2400" b="1">
                <a:solidFill>
                  <a:schemeClr val="bg1"/>
                </a:solidFill>
                <a:latin typeface="Trebuchet MS" pitchFamily="34" charset="0"/>
              </a:rPr>
              <a:t>(Averous, 2000)</a:t>
            </a:r>
          </a:p>
        </p:txBody>
      </p:sp>
      <p:sp>
        <p:nvSpPr>
          <p:cNvPr id="887810" name="ZoneTexte 3"/>
          <p:cNvSpPr txBox="1">
            <a:spLocks noChangeArrowheads="1"/>
          </p:cNvSpPr>
          <p:nvPr/>
        </p:nvSpPr>
        <p:spPr bwMode="auto">
          <a:xfrm>
            <a:off x="-36513" y="935038"/>
            <a:ext cx="4110038" cy="369887"/>
          </a:xfrm>
          <a:prstGeom prst="rect">
            <a:avLst/>
          </a:prstGeom>
          <a:noFill/>
          <a:ln w="9525">
            <a:noFill/>
            <a:miter lim="800000"/>
            <a:headEnd/>
            <a:tailEnd/>
          </a:ln>
        </p:spPr>
        <p:txBody>
          <a:bodyPr wrap="none">
            <a:spAutoFit/>
          </a:bodyPr>
          <a:lstStyle/>
          <a:p>
            <a:r>
              <a:rPr lang="ru-RU" b="1">
                <a:solidFill>
                  <a:srgbClr val="0BA4E2"/>
                </a:solidFill>
                <a:latin typeface="Trebuchet MS" pitchFamily="34" charset="0"/>
              </a:rPr>
              <a:t>Ряд 2</a:t>
            </a:r>
            <a:r>
              <a:rPr lang="en-US" b="1">
                <a:solidFill>
                  <a:srgbClr val="0BA4E2"/>
                </a:solidFill>
                <a:latin typeface="Trebuchet MS" pitchFamily="34" charset="0"/>
              </a:rPr>
              <a:t>: </a:t>
            </a:r>
            <a:r>
              <a:rPr lang="ru-RU" b="1">
                <a:solidFill>
                  <a:srgbClr val="0BA4E2"/>
                </a:solidFill>
                <a:latin typeface="Trebuchet MS" pitchFamily="34" charset="0"/>
              </a:rPr>
              <a:t>анализ температуры стенки</a:t>
            </a:r>
            <a:endParaRPr lang="en-US" b="1">
              <a:solidFill>
                <a:srgbClr val="0BA4E2"/>
              </a:solidFill>
              <a:latin typeface="Trebuchet MS" pitchFamily="34" charset="0"/>
            </a:endParaRPr>
          </a:p>
        </p:txBody>
      </p:sp>
      <p:pic>
        <p:nvPicPr>
          <p:cNvPr id="887811" name="Image 4"/>
          <p:cNvPicPr>
            <a:picLocks noChangeAspect="1"/>
          </p:cNvPicPr>
          <p:nvPr/>
        </p:nvPicPr>
        <p:blipFill>
          <a:blip r:embed="rId3" cstate="print"/>
          <a:srcRect/>
          <a:stretch>
            <a:fillRect/>
          </a:stretch>
        </p:blipFill>
        <p:spPr bwMode="auto">
          <a:xfrm>
            <a:off x="190500" y="1293813"/>
            <a:ext cx="8774113" cy="4764087"/>
          </a:xfrm>
          <a:prstGeom prst="rect">
            <a:avLst/>
          </a:prstGeom>
          <a:noFill/>
          <a:ln w="9525">
            <a:noFill/>
            <a:miter lim="800000"/>
            <a:headEnd/>
            <a:tailEnd/>
          </a:ln>
        </p:spPr>
      </p:pic>
      <p:sp>
        <p:nvSpPr>
          <p:cNvPr id="887812"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7"/>
          <p:cNvPicPr>
            <a:picLocks noChangeAspect="1" noChangeArrowheads="1"/>
          </p:cNvPicPr>
          <p:nvPr/>
        </p:nvPicPr>
        <p:blipFill>
          <a:blip r:embed="rId3" cstate="print"/>
          <a:srcRect/>
          <a:stretch>
            <a:fillRect/>
          </a:stretch>
        </p:blipFill>
        <p:spPr bwMode="auto">
          <a:xfrm>
            <a:off x="0" y="2636838"/>
            <a:ext cx="2654300" cy="1184275"/>
          </a:xfrm>
          <a:prstGeom prst="rect">
            <a:avLst/>
          </a:prstGeom>
          <a:noFill/>
          <a:ln w="9525">
            <a:noFill/>
            <a:miter lim="800000"/>
            <a:headEnd/>
            <a:tailEnd/>
          </a:ln>
        </p:spPr>
      </p:pic>
      <p:sp>
        <p:nvSpPr>
          <p:cNvPr id="889858" name="Rectangle 4"/>
          <p:cNvSpPr>
            <a:spLocks noChangeArrowheads="1"/>
          </p:cNvSpPr>
          <p:nvPr/>
        </p:nvSpPr>
        <p:spPr bwMode="auto">
          <a:xfrm>
            <a:off x="0" y="3968750"/>
            <a:ext cx="2774950" cy="2051050"/>
          </a:xfrm>
          <a:prstGeom prst="rect">
            <a:avLst/>
          </a:prstGeom>
          <a:noFill/>
          <a:ln w="9525">
            <a:noFill/>
            <a:miter lim="800000"/>
            <a:headEnd/>
            <a:tailEnd/>
          </a:ln>
        </p:spPr>
        <p:txBody>
          <a:bodyPr wrap="none" lIns="81166" tIns="40583" rIns="81166" bIns="40583">
            <a:spAutoFit/>
          </a:bodyPr>
          <a:lstStyle/>
          <a:p>
            <a:pPr defTabSz="773113"/>
            <a:r>
              <a:rPr lang="fr-FR" sz="1600" b="1">
                <a:latin typeface="Trebuchet MS" pitchFamily="34" charset="0"/>
              </a:rPr>
              <a:t>ProSim SA</a:t>
            </a:r>
          </a:p>
          <a:p>
            <a:pPr defTabSz="773113"/>
            <a:r>
              <a:rPr lang="fr-FR" sz="1600">
                <a:latin typeface="Trebuchet MS" pitchFamily="34" charset="0"/>
              </a:rPr>
              <a:t>51, rue Ampère</a:t>
            </a:r>
          </a:p>
          <a:p>
            <a:pPr defTabSz="773113"/>
            <a:r>
              <a:rPr lang="fr-FR" sz="1600">
                <a:latin typeface="Trebuchet MS" pitchFamily="34" charset="0"/>
              </a:rPr>
              <a:t>Immeuble Stratège A</a:t>
            </a:r>
          </a:p>
          <a:p>
            <a:pPr defTabSz="773113"/>
            <a:r>
              <a:rPr lang="fr-FR" sz="1600">
                <a:latin typeface="Trebuchet MS" pitchFamily="34" charset="0"/>
              </a:rPr>
              <a:t>F-31670  Labège Cedex</a:t>
            </a:r>
          </a:p>
          <a:p>
            <a:pPr defTabSz="773113"/>
            <a:r>
              <a:rPr lang="fr-FR" sz="1600">
                <a:latin typeface="Trebuchet MS" pitchFamily="34" charset="0"/>
              </a:rPr>
              <a:t>France</a:t>
            </a:r>
          </a:p>
          <a:p>
            <a:pPr defTabSz="773113"/>
            <a:endParaRPr lang="fr-FR" sz="1600">
              <a:latin typeface="Trebuchet MS" pitchFamily="34" charset="0"/>
            </a:endParaRPr>
          </a:p>
          <a:p>
            <a:pPr defTabSz="773113"/>
            <a:r>
              <a:rPr lang="fr-FR" sz="1600">
                <a:latin typeface="Trebuchet MS" pitchFamily="34" charset="0"/>
              </a:rPr>
              <a:t>Phone: +33 (0) 5 62 88 24 30</a:t>
            </a:r>
          </a:p>
          <a:p>
            <a:pPr defTabSz="773113"/>
            <a:r>
              <a:rPr lang="fr-FR" sz="1600">
                <a:latin typeface="Trebuchet MS" pitchFamily="34" charset="0"/>
              </a:rPr>
              <a:t>Fax: +33 (0) 5 62 88 24 39</a:t>
            </a:r>
          </a:p>
        </p:txBody>
      </p:sp>
      <p:sp>
        <p:nvSpPr>
          <p:cNvPr id="889859" name="Rectangle 4"/>
          <p:cNvSpPr>
            <a:spLocks noChangeArrowheads="1"/>
          </p:cNvSpPr>
          <p:nvPr/>
        </p:nvSpPr>
        <p:spPr bwMode="auto">
          <a:xfrm>
            <a:off x="6184900" y="3997325"/>
            <a:ext cx="2840038" cy="2051050"/>
          </a:xfrm>
          <a:prstGeom prst="rect">
            <a:avLst/>
          </a:prstGeom>
          <a:noFill/>
          <a:ln w="9525">
            <a:noFill/>
            <a:miter lim="800000"/>
            <a:headEnd/>
            <a:tailEnd/>
          </a:ln>
        </p:spPr>
        <p:txBody>
          <a:bodyPr wrap="none" lIns="81166" tIns="40583" rIns="81166" bIns="40583">
            <a:spAutoFit/>
          </a:bodyPr>
          <a:lstStyle/>
          <a:p>
            <a:pPr algn="r" defTabSz="773113"/>
            <a:r>
              <a:rPr lang="fr-FR" sz="1600" b="1">
                <a:latin typeface="Trebuchet MS" pitchFamily="34" charset="0"/>
              </a:rPr>
              <a:t>ProSim, Inc.</a:t>
            </a:r>
          </a:p>
          <a:p>
            <a:pPr algn="r" defTabSz="773113"/>
            <a:r>
              <a:rPr lang="fr-FR" sz="1600">
                <a:latin typeface="Trebuchet MS" pitchFamily="34" charset="0"/>
              </a:rPr>
              <a:t>Science Center</a:t>
            </a:r>
          </a:p>
          <a:p>
            <a:pPr algn="r" defTabSz="773113"/>
            <a:r>
              <a:rPr lang="fr-FR" sz="1600">
                <a:latin typeface="Trebuchet MS" pitchFamily="34" charset="0"/>
              </a:rPr>
              <a:t>3711 Market street, 8th floor</a:t>
            </a:r>
          </a:p>
          <a:p>
            <a:pPr algn="r" defTabSz="773113"/>
            <a:r>
              <a:rPr lang="fr-FR" sz="1600">
                <a:latin typeface="Trebuchet MS" pitchFamily="34" charset="0"/>
              </a:rPr>
              <a:t>Philadelphia, PA 19104</a:t>
            </a:r>
          </a:p>
          <a:p>
            <a:pPr algn="r" defTabSz="773113"/>
            <a:r>
              <a:rPr lang="fr-FR" sz="1600">
                <a:latin typeface="Trebuchet MS" pitchFamily="34" charset="0"/>
              </a:rPr>
              <a:t>U.S.A.</a:t>
            </a:r>
          </a:p>
          <a:p>
            <a:pPr algn="r" defTabSz="773113"/>
            <a:endParaRPr lang="fr-FR" sz="1600">
              <a:latin typeface="Trebuchet MS" pitchFamily="34" charset="0"/>
            </a:endParaRPr>
          </a:p>
          <a:p>
            <a:pPr algn="r" defTabSz="773113"/>
            <a:r>
              <a:rPr lang="fr-FR" sz="1600">
                <a:latin typeface="Trebuchet MS" pitchFamily="34" charset="0"/>
              </a:rPr>
              <a:t>Phone: +1 215 600 3760</a:t>
            </a:r>
          </a:p>
          <a:p>
            <a:pPr algn="r" defTabSz="773113"/>
            <a:r>
              <a:rPr lang="fr-FR" sz="1600">
                <a:latin typeface="Trebuchet MS" pitchFamily="34" charset="0"/>
              </a:rPr>
              <a:t>Fax: +1 215 600 3759</a:t>
            </a:r>
          </a:p>
        </p:txBody>
      </p:sp>
      <p:pic>
        <p:nvPicPr>
          <p:cNvPr id="889860" name="Picture 2"/>
          <p:cNvPicPr>
            <a:picLocks noChangeAspect="1" noChangeArrowheads="1"/>
          </p:cNvPicPr>
          <p:nvPr/>
        </p:nvPicPr>
        <p:blipFill>
          <a:blip r:embed="rId4" cstate="print"/>
          <a:srcRect/>
          <a:stretch>
            <a:fillRect/>
          </a:stretch>
        </p:blipFill>
        <p:spPr bwMode="auto">
          <a:xfrm>
            <a:off x="7429500" y="2636838"/>
            <a:ext cx="1662113" cy="1295400"/>
          </a:xfrm>
          <a:prstGeom prst="rect">
            <a:avLst/>
          </a:prstGeom>
          <a:noFill/>
          <a:ln w="3175" algn="ctr">
            <a:solidFill>
              <a:schemeClr val="tx1"/>
            </a:solidFill>
            <a:miter lim="800000"/>
            <a:headEnd/>
            <a:tailEnd/>
          </a:ln>
        </p:spPr>
      </p:pic>
      <p:sp>
        <p:nvSpPr>
          <p:cNvPr id="889861" name="Rectangle 4"/>
          <p:cNvSpPr>
            <a:spLocks noChangeArrowheads="1"/>
          </p:cNvSpPr>
          <p:nvPr/>
        </p:nvSpPr>
        <p:spPr bwMode="auto">
          <a:xfrm>
            <a:off x="3600450" y="2486025"/>
            <a:ext cx="1946275" cy="742950"/>
          </a:xfrm>
          <a:prstGeom prst="rect">
            <a:avLst/>
          </a:prstGeom>
          <a:noFill/>
          <a:ln w="9525">
            <a:noFill/>
            <a:miter lim="800000"/>
            <a:headEnd/>
            <a:tailEnd/>
          </a:ln>
        </p:spPr>
        <p:txBody>
          <a:bodyPr wrap="none" lIns="81166" tIns="40583" rIns="81166" bIns="40583">
            <a:spAutoFit/>
          </a:bodyPr>
          <a:lstStyle/>
          <a:p>
            <a:pPr algn="ctr" defTabSz="773113"/>
            <a:r>
              <a:rPr lang="fr-FR" b="1">
                <a:latin typeface="Trebuchet MS" pitchFamily="34" charset="0"/>
              </a:rPr>
              <a:t>www.prosim.net</a:t>
            </a:r>
          </a:p>
          <a:p>
            <a:pPr algn="ctr" defTabSz="773113"/>
            <a:endParaRPr lang="fr-FR" sz="700">
              <a:latin typeface="Trebuchet MS" pitchFamily="34" charset="0"/>
            </a:endParaRPr>
          </a:p>
          <a:p>
            <a:pPr algn="ctr" defTabSz="773113"/>
            <a:r>
              <a:rPr lang="fr-FR">
                <a:latin typeface="Trebuchet MS" pitchFamily="34" charset="0"/>
              </a:rPr>
              <a:t>info@prosim.net</a:t>
            </a:r>
          </a:p>
        </p:txBody>
      </p:sp>
      <p:sp>
        <p:nvSpPr>
          <p:cNvPr id="889862" name="Rectangle 7"/>
          <p:cNvSpPr>
            <a:spLocks noChangeArrowheads="1"/>
          </p:cNvSpPr>
          <p:nvPr/>
        </p:nvSpPr>
        <p:spPr bwMode="auto">
          <a:xfrm>
            <a:off x="627063" y="1120775"/>
            <a:ext cx="8350250" cy="1327150"/>
          </a:xfrm>
          <a:prstGeom prst="rect">
            <a:avLst/>
          </a:prstGeom>
          <a:noFill/>
          <a:ln w="9525">
            <a:noFill/>
            <a:miter lim="800000"/>
            <a:headEnd/>
            <a:tailEnd/>
          </a:ln>
        </p:spPr>
        <p:txBody>
          <a:bodyPr wrap="none" lIns="81166" tIns="40583" rIns="81166" bIns="40583">
            <a:spAutoFit/>
          </a:bodyPr>
          <a:lstStyle/>
          <a:p>
            <a:pPr algn="ctr" defTabSz="773113"/>
            <a:r>
              <a:rPr lang="fr-FR" sz="3700" b="1">
                <a:latin typeface="Trebuchet MS" pitchFamily="34" charset="0"/>
              </a:rPr>
              <a:t>ProSim</a:t>
            </a:r>
          </a:p>
          <a:p>
            <a:pPr algn="ctr" defTabSz="773113"/>
            <a:r>
              <a:rPr lang="ru-RU" sz="2200" b="1">
                <a:latin typeface="Trebuchet MS" pitchFamily="34" charset="0"/>
              </a:rPr>
              <a:t>Программные решения для моделирования и оптимизации</a:t>
            </a:r>
            <a:endParaRPr lang="fr-FR" sz="2200" b="1">
              <a:latin typeface="Trebuchet MS" pitchFamily="34" charset="0"/>
            </a:endParaRPr>
          </a:p>
          <a:p>
            <a:pPr algn="ctr" defTabSz="773113"/>
            <a:r>
              <a:rPr lang="ru-RU" sz="2200" b="1">
                <a:latin typeface="Trebuchet MS" pitchFamily="34" charset="0"/>
              </a:rPr>
              <a:t>Технологических процессов</a:t>
            </a:r>
            <a:endParaRPr lang="fr-FR" sz="2200" b="1">
              <a:latin typeface="Trebuchet MS" pitchFamily="34" charset="0"/>
            </a:endParaRPr>
          </a:p>
        </p:txBody>
      </p:sp>
      <p:sp>
        <p:nvSpPr>
          <p:cNvPr id="889863" name="Espace réservé du pied de page 3"/>
          <p:cNvSpPr>
            <a:spLocks noGrp="1"/>
          </p:cNvSpPr>
          <p:nvPr>
            <p:ph type="ftr" sz="quarter" idx="4294967295"/>
          </p:nvPr>
        </p:nvSpPr>
        <p:spPr bwMode="auto">
          <a:xfrm>
            <a:off x="684213" y="6403975"/>
            <a:ext cx="5975350"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en-US" i="0" u="sng" smtClean="0">
              <a:cs typeface="Arial" charset="0"/>
            </a:endParaRPr>
          </a:p>
        </p:txBody>
      </p:sp>
      <p:sp>
        <p:nvSpPr>
          <p:cNvPr id="13" name="Titre 1"/>
          <p:cNvSpPr txBox="1">
            <a:spLocks/>
          </p:cNvSpPr>
          <p:nvPr/>
        </p:nvSpPr>
        <p:spPr>
          <a:xfrm>
            <a:off x="468313" y="0"/>
            <a:ext cx="8675687" cy="908050"/>
          </a:xfrm>
          <a:prstGeom prst="rect">
            <a:avLst/>
          </a:prstGeom>
        </p:spPr>
        <p:txBody>
          <a:bodyPr>
            <a:normAutofit fontScale="90000" lnSpcReduction="10000"/>
          </a:bodyPr>
          <a:lstStyle>
            <a:lvl1pPr algn="l" defTabSz="914400" rtl="0" eaLnBrk="1" latinLnBrk="0" hangingPunct="1">
              <a:spcBef>
                <a:spcPct val="0"/>
              </a:spcBef>
              <a:buNone/>
              <a:defRPr sz="3200" b="1" kern="1200">
                <a:solidFill>
                  <a:schemeClr val="bg1"/>
                </a:solidFill>
                <a:latin typeface="Trebuchet MS" pitchFamily="34" charset="0"/>
                <a:ea typeface="+mj-ea"/>
                <a:cs typeface="+mj-cs"/>
              </a:defRPr>
            </a:lvl1pPr>
          </a:lstStyle>
          <a:p>
            <a:pPr fontAlgn="auto">
              <a:spcAft>
                <a:spcPts val="0"/>
              </a:spcAft>
              <a:defRPr/>
            </a:pPr>
            <a:r>
              <a:rPr lang="ru-RU" dirty="0" smtClean="0"/>
              <a:t>Спасибо за внимание</a:t>
            </a:r>
            <a:r>
              <a:rPr lang="fr-FR" dirty="0" smtClean="0"/>
              <a:t>!</a:t>
            </a:r>
          </a:p>
          <a:p>
            <a:pPr algn="r" fontAlgn="auto">
              <a:spcAft>
                <a:spcPts val="0"/>
              </a:spcAft>
              <a:defRPr/>
            </a:pPr>
            <a:r>
              <a:rPr lang="fr-FR" dirty="0" smtClean="0"/>
              <a:t>… </a:t>
            </a:r>
            <a:r>
              <a:rPr lang="ru-RU" dirty="0" smtClean="0"/>
              <a:t>вопросы</a:t>
            </a:r>
            <a:r>
              <a:rPr lang="fr-FR" dirty="0" smtClean="0"/>
              <a:t>?</a:t>
            </a:r>
            <a:endParaRPr lang="fr-FR" dirty="0"/>
          </a:p>
        </p:txBody>
      </p:sp>
      <p:sp>
        <p:nvSpPr>
          <p:cNvPr id="14" name="ZoneTexte 9"/>
          <p:cNvSpPr txBox="1"/>
          <p:nvPr/>
        </p:nvSpPr>
        <p:spPr>
          <a:xfrm>
            <a:off x="2808288" y="3429000"/>
            <a:ext cx="3529012" cy="2449513"/>
          </a:xfrm>
          <a:prstGeom prst="rect">
            <a:avLst/>
          </a:prstGeom>
        </p:spPr>
        <p:txBody>
          <a:bodyPr anchor="ctr">
            <a:normAutofit fontScale="77500" lnSpcReduction="20000"/>
          </a:bodyPr>
          <a:lstStyle/>
          <a:p>
            <a:pPr algn="r" fontAlgn="t">
              <a:spcBef>
                <a:spcPts val="0"/>
              </a:spcBef>
              <a:spcAft>
                <a:spcPts val="0"/>
              </a:spcAft>
              <a:defRPr/>
            </a:pPr>
            <a:r>
              <a:rPr lang="fr-FR" b="1" dirty="0">
                <a:latin typeface="+mn-lt"/>
                <a:cs typeface="+mn-cs"/>
              </a:rPr>
              <a:t>       </a:t>
            </a:r>
            <a:r>
              <a:rPr lang="ru-RU" sz="2100" b="1" dirty="0">
                <a:solidFill>
                  <a:srgbClr val="0BA4E2"/>
                </a:solidFill>
                <a:latin typeface="+mn-lt"/>
                <a:cs typeface="+mn-cs"/>
              </a:rPr>
              <a:t>Авторизованный дистрибьютор</a:t>
            </a:r>
            <a:endParaRPr lang="fr-FR" sz="2100" b="1" dirty="0">
              <a:solidFill>
                <a:srgbClr val="0BA4E2"/>
              </a:solidFill>
              <a:latin typeface="+mn-lt"/>
              <a:cs typeface="+mn-cs"/>
            </a:endParaRPr>
          </a:p>
          <a:p>
            <a:pPr algn="ctr" fontAlgn="t">
              <a:spcBef>
                <a:spcPts val="0"/>
              </a:spcBef>
              <a:spcAft>
                <a:spcPts val="0"/>
              </a:spcAft>
              <a:defRPr/>
            </a:pPr>
            <a:endParaRPr lang="fr-FR" sz="2000" b="1" dirty="0">
              <a:latin typeface="+mn-lt"/>
              <a:cs typeface="+mn-cs"/>
            </a:endParaRPr>
          </a:p>
          <a:p>
            <a:pPr algn="ctr" fontAlgn="t">
              <a:spcBef>
                <a:spcPts val="0"/>
              </a:spcBef>
              <a:spcAft>
                <a:spcPts val="0"/>
              </a:spcAft>
              <a:defRPr/>
            </a:pPr>
            <a:r>
              <a:rPr lang="ru-RU" sz="2400" b="1" dirty="0">
                <a:latin typeface="+mn-lt"/>
                <a:cs typeface="+mn-cs"/>
              </a:rPr>
              <a:t>НТП</a:t>
            </a:r>
            <a:r>
              <a:rPr lang="fr-FR" sz="2400" b="1" dirty="0">
                <a:latin typeface="+mn-lt"/>
                <a:cs typeface="+mn-cs"/>
              </a:rPr>
              <a:t> </a:t>
            </a:r>
            <a:r>
              <a:rPr lang="ru-RU" sz="2400" b="1" dirty="0">
                <a:latin typeface="+mn-lt"/>
                <a:cs typeface="+mn-cs"/>
              </a:rPr>
              <a:t>Трубопровод</a:t>
            </a:r>
            <a:r>
              <a:rPr lang="fr-FR" sz="2400" dirty="0">
                <a:latin typeface="+mn-lt"/>
                <a:cs typeface="+mn-cs"/>
              </a:rPr>
              <a:t/>
            </a:r>
            <a:br>
              <a:rPr lang="fr-FR" sz="2400" dirty="0">
                <a:latin typeface="+mn-lt"/>
                <a:cs typeface="+mn-cs"/>
              </a:rPr>
            </a:br>
            <a:r>
              <a:rPr lang="ru-RU" sz="2000" dirty="0">
                <a:latin typeface="+mn-lt"/>
                <a:cs typeface="+mn-cs"/>
              </a:rPr>
              <a:t>Ул. Плеханова</a:t>
            </a:r>
            <a:r>
              <a:rPr lang="fr-FR" sz="2000" dirty="0">
                <a:latin typeface="+mn-lt"/>
                <a:cs typeface="+mn-cs"/>
              </a:rPr>
              <a:t>, 7</a:t>
            </a:r>
            <a:br>
              <a:rPr lang="fr-FR" sz="2000" dirty="0">
                <a:latin typeface="+mn-lt"/>
                <a:cs typeface="+mn-cs"/>
              </a:rPr>
            </a:br>
            <a:r>
              <a:rPr lang="fr-FR" sz="2000" dirty="0">
                <a:latin typeface="+mn-lt"/>
                <a:cs typeface="+mn-cs"/>
              </a:rPr>
              <a:t>111141 </a:t>
            </a:r>
            <a:r>
              <a:rPr lang="ru-RU" sz="2000" dirty="0">
                <a:latin typeface="+mn-lt"/>
                <a:cs typeface="+mn-cs"/>
              </a:rPr>
              <a:t>Москва</a:t>
            </a:r>
            <a:r>
              <a:rPr lang="fr-FR" sz="2000" dirty="0">
                <a:latin typeface="+mn-lt"/>
                <a:cs typeface="+mn-cs"/>
              </a:rPr>
              <a:t/>
            </a:r>
            <a:br>
              <a:rPr lang="fr-FR" sz="2000" dirty="0">
                <a:latin typeface="+mn-lt"/>
                <a:cs typeface="+mn-cs"/>
              </a:rPr>
            </a:br>
            <a:r>
              <a:rPr lang="ru-RU" sz="2000" b="1" dirty="0">
                <a:latin typeface="+mn-lt"/>
                <a:cs typeface="+mn-cs"/>
              </a:rPr>
              <a:t>Россия</a:t>
            </a:r>
            <a:r>
              <a:rPr lang="fr-FR" sz="2000" dirty="0">
                <a:latin typeface="+mn-lt"/>
                <a:cs typeface="+mn-cs"/>
              </a:rPr>
              <a:t/>
            </a:r>
            <a:br>
              <a:rPr lang="fr-FR" sz="2000" dirty="0">
                <a:latin typeface="+mn-lt"/>
                <a:cs typeface="+mn-cs"/>
              </a:rPr>
            </a:br>
            <a:r>
              <a:rPr lang="ru-RU" sz="2000" dirty="0">
                <a:latin typeface="+mn-lt"/>
                <a:cs typeface="+mn-cs"/>
              </a:rPr>
              <a:t>Тел</a:t>
            </a:r>
            <a:r>
              <a:rPr lang="fr-FR" sz="2000" dirty="0">
                <a:latin typeface="+mn-lt"/>
                <a:cs typeface="+mn-cs"/>
              </a:rPr>
              <a:t>: +7 495 225 9435</a:t>
            </a:r>
            <a:br>
              <a:rPr lang="fr-FR" sz="2000" dirty="0">
                <a:latin typeface="+mn-lt"/>
                <a:cs typeface="+mn-cs"/>
              </a:rPr>
            </a:br>
            <a:r>
              <a:rPr lang="ru-RU" sz="2000" dirty="0">
                <a:latin typeface="+mn-lt"/>
                <a:cs typeface="+mn-cs"/>
              </a:rPr>
              <a:t>Факс</a:t>
            </a:r>
            <a:r>
              <a:rPr lang="fr-FR" sz="2000" dirty="0">
                <a:latin typeface="+mn-lt"/>
                <a:cs typeface="+mn-cs"/>
              </a:rPr>
              <a:t>: +7 495 368 5065</a:t>
            </a:r>
            <a:br>
              <a:rPr lang="fr-FR" sz="2000" dirty="0">
                <a:latin typeface="+mn-lt"/>
                <a:cs typeface="+mn-cs"/>
              </a:rPr>
            </a:br>
            <a:endParaRPr lang="fr-FR" sz="2000" dirty="0">
              <a:latin typeface="+mn-lt"/>
              <a:cs typeface="+mn-cs"/>
            </a:endParaRPr>
          </a:p>
          <a:p>
            <a:pPr algn="ctr" fontAlgn="t">
              <a:spcBef>
                <a:spcPts val="0"/>
              </a:spcBef>
              <a:spcAft>
                <a:spcPts val="0"/>
              </a:spcAft>
              <a:defRPr/>
            </a:pPr>
            <a:r>
              <a:rPr lang="fr-FR" sz="2100" b="1" dirty="0">
                <a:latin typeface="+mn-lt"/>
                <a:cs typeface="+mn-cs"/>
              </a:rPr>
              <a:t>www.truboprovod.ru</a:t>
            </a:r>
            <a:r>
              <a:rPr lang="fr-FR" sz="2000" dirty="0">
                <a:latin typeface="+mn-lt"/>
                <a:cs typeface="+mn-cs"/>
              </a:rPr>
              <a:t/>
            </a:r>
            <a:br>
              <a:rPr lang="fr-FR" sz="2000" dirty="0">
                <a:latin typeface="+mn-lt"/>
                <a:cs typeface="+mn-cs"/>
              </a:rPr>
            </a:br>
            <a:r>
              <a:rPr lang="fr-FR" sz="2000" dirty="0">
                <a:latin typeface="+mn-lt"/>
                <a:cs typeface="+mn-cs"/>
              </a:rPr>
              <a:t>info@truboprovod.ru</a:t>
            </a:r>
            <a:endParaRPr lang="fr-FR" sz="2000" dirty="0">
              <a:solidFill>
                <a:srgbClr val="0BA4E2"/>
              </a:solidFill>
              <a:latin typeface="+mn-lt"/>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17097" r="18738"/>
          <a:stretch>
            <a:fillRect/>
          </a:stretch>
        </p:blipFill>
        <p:spPr bwMode="auto">
          <a:xfrm>
            <a:off x="1780443" y="1137285"/>
            <a:ext cx="5449765"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468000" y="-63388"/>
            <a:ext cx="8568496"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smtClean="0">
                <a:solidFill>
                  <a:schemeClr val="bg1"/>
                </a:solidFill>
                <a:latin typeface="Trebuchet MS" pitchFamily="34" charset="0"/>
              </a:rPr>
              <a:t>Ограничения уравнения состояния </a:t>
            </a:r>
            <a:br>
              <a:rPr lang="ru-RU" sz="3200" dirty="0" smtClean="0">
                <a:solidFill>
                  <a:schemeClr val="bg1"/>
                </a:solidFill>
                <a:latin typeface="Trebuchet MS" pitchFamily="34" charset="0"/>
              </a:rPr>
            </a:br>
            <a:r>
              <a:rPr lang="ru-RU" sz="3200" dirty="0" smtClean="0">
                <a:solidFill>
                  <a:schemeClr val="bg1"/>
                </a:solidFill>
                <a:latin typeface="Trebuchet MS" pitchFamily="34" charset="0"/>
              </a:rPr>
              <a:t>с правилами смешения Ван дер </a:t>
            </a:r>
            <a:r>
              <a:rPr lang="ru-RU" sz="3200" dirty="0" err="1" smtClean="0">
                <a:solidFill>
                  <a:schemeClr val="bg1"/>
                </a:solidFill>
                <a:latin typeface="Trebuchet MS" pitchFamily="34" charset="0"/>
              </a:rPr>
              <a:t>Ваальса</a:t>
            </a:r>
            <a:endParaRPr lang="en-US" sz="3200"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436449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668" r="19513"/>
          <a:stretch>
            <a:fillRect/>
          </a:stretch>
        </p:blipFill>
        <p:spPr bwMode="auto">
          <a:xfrm>
            <a:off x="431540" y="932000"/>
            <a:ext cx="5250474"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Гетерогенный подход </a:t>
            </a:r>
            <a:r>
              <a:rPr lang="fr-FR" sz="3200" dirty="0" smtClean="0">
                <a:solidFill>
                  <a:schemeClr val="bg1"/>
                </a:solidFill>
                <a:latin typeface="Trebuchet MS" pitchFamily="34" charset="0"/>
              </a:rPr>
              <a:t>(</a:t>
            </a:r>
            <a:r>
              <a:rPr lang="fr-FR" sz="3200" dirty="0" smtClean="0">
                <a:solidFill>
                  <a:schemeClr val="bg1"/>
                </a:solidFill>
                <a:latin typeface="Symbol" pitchFamily="18" charset="2"/>
              </a:rPr>
              <a:t>g-f</a:t>
            </a:r>
            <a:r>
              <a:rPr lang="fr-FR" sz="3200" dirty="0" smtClean="0">
                <a:solidFill>
                  <a:schemeClr val="bg1"/>
                </a:solidFill>
                <a:latin typeface="Trebuchet MS" pitchFamily="34" charset="0"/>
              </a:rPr>
              <a:t>)</a:t>
            </a:r>
            <a:endParaRPr lang="fr-FR" sz="3200" dirty="0">
              <a:solidFill>
                <a:schemeClr val="bg1"/>
              </a:solidFill>
              <a:latin typeface="Trebuchet MS" pitchFamily="34" charset="0"/>
            </a:endParaRPr>
          </a:p>
        </p:txBody>
      </p:sp>
      <p:sp>
        <p:nvSpPr>
          <p:cNvPr id="6" name="Rectangle 3"/>
          <p:cNvSpPr>
            <a:spLocks noChangeArrowheads="1"/>
          </p:cNvSpPr>
          <p:nvPr/>
        </p:nvSpPr>
        <p:spPr bwMode="auto">
          <a:xfrm>
            <a:off x="3959932" y="4323208"/>
            <a:ext cx="5112568" cy="581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lstStyle/>
          <a:p>
            <a:pPr marL="323214" indent="-323214" defTabSz="695706"/>
            <a:r>
              <a:rPr lang="ru-RU" dirty="0" smtClean="0">
                <a:solidFill>
                  <a:srgbClr val="D21700"/>
                </a:solidFill>
                <a:latin typeface="Trebuchet MS" pitchFamily="34" charset="0"/>
              </a:rPr>
              <a:t>Что происходит когда например </a:t>
            </a:r>
            <a:r>
              <a:rPr lang="en-US" dirty="0" smtClean="0">
                <a:solidFill>
                  <a:srgbClr val="D21700"/>
                </a:solidFill>
                <a:latin typeface="Trebuchet MS" pitchFamily="34" charset="0"/>
              </a:rPr>
              <a:t>Pi°(T) </a:t>
            </a:r>
            <a:r>
              <a:rPr lang="ru-RU" dirty="0" smtClean="0">
                <a:solidFill>
                  <a:srgbClr val="D21700"/>
                </a:solidFill>
                <a:latin typeface="Trebuchet MS" pitchFamily="34" charset="0"/>
              </a:rPr>
              <a:t>не определено</a:t>
            </a:r>
            <a:r>
              <a:rPr lang="en-US" dirty="0" smtClean="0">
                <a:solidFill>
                  <a:srgbClr val="D21700"/>
                </a:solidFill>
                <a:latin typeface="Trebuchet MS" pitchFamily="34" charset="0"/>
              </a:rPr>
              <a:t> (T &gt; </a:t>
            </a:r>
            <a:r>
              <a:rPr lang="en-US" dirty="0" err="1" smtClean="0">
                <a:solidFill>
                  <a:srgbClr val="D21700"/>
                </a:solidFill>
                <a:latin typeface="Trebuchet MS" pitchFamily="34" charset="0"/>
              </a:rPr>
              <a:t>Tc</a:t>
            </a:r>
            <a:r>
              <a:rPr lang="en-US" dirty="0" smtClean="0">
                <a:solidFill>
                  <a:srgbClr val="D21700"/>
                </a:solidFill>
                <a:latin typeface="Trebuchet MS" pitchFamily="34" charset="0"/>
              </a:rPr>
              <a:t>)? </a:t>
            </a:r>
          </a:p>
          <a:p>
            <a:pPr marL="323214" indent="-323214" defTabSz="695706"/>
            <a:r>
              <a:rPr lang="ru-RU" dirty="0" smtClean="0">
                <a:solidFill>
                  <a:srgbClr val="D21700"/>
                </a:solidFill>
                <a:latin typeface="Trebuchet MS" pitchFamily="34" charset="0"/>
              </a:rPr>
              <a:t>Гетерогенный подход не способен дать ответ</a:t>
            </a:r>
            <a:r>
              <a:rPr lang="en-US" dirty="0" smtClean="0">
                <a:solidFill>
                  <a:srgbClr val="D21700"/>
                </a:solidFill>
                <a:latin typeface="Trebuchet MS" pitchFamily="34" charset="0"/>
              </a:rPr>
              <a:t>.</a:t>
            </a:r>
            <a:endParaRPr lang="en-US" dirty="0">
              <a:solidFill>
                <a:srgbClr val="D21700"/>
              </a:solidFill>
              <a:latin typeface="Trebuchet MS" pitchFamily="34" charset="0"/>
            </a:endParaRPr>
          </a:p>
          <a:p>
            <a:pPr marL="323214" indent="-323214" defTabSz="695706">
              <a:buBlip>
                <a:blip r:embed="rId4"/>
              </a:buBlip>
            </a:pPr>
            <a:endParaRPr lang="en-US" dirty="0">
              <a:solidFill>
                <a:srgbClr val="D21700"/>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3391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241586" y="969766"/>
            <a:ext cx="8321919" cy="4826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lstStyle/>
          <a:p>
            <a:pPr marL="313068" indent="-313068">
              <a:lnSpc>
                <a:spcPct val="90000"/>
              </a:lnSpc>
            </a:pPr>
            <a:r>
              <a:rPr lang="en-US" dirty="0">
                <a:solidFill>
                  <a:srgbClr val="0BA4E2"/>
                </a:solidFill>
                <a:latin typeface="Trebuchet MS" pitchFamily="34" charset="0"/>
              </a:rPr>
              <a:t>	</a:t>
            </a:r>
            <a:r>
              <a:rPr lang="ru-RU" dirty="0" smtClean="0">
                <a:solidFill>
                  <a:srgbClr val="0BA4E2"/>
                </a:solidFill>
                <a:latin typeface="Trebuchet MS" pitchFamily="34" charset="0"/>
              </a:rPr>
              <a:t>Использование единого уравнения состояния для всего диапазона термодинамических параметров продукта, на основе</a:t>
            </a:r>
            <a:r>
              <a:rPr lang="en-US" dirty="0" smtClean="0">
                <a:solidFill>
                  <a:srgbClr val="0BA4E2"/>
                </a:solidFill>
                <a:latin typeface="Trebuchet MS" pitchFamily="34" charset="0"/>
              </a:rPr>
              <a:t> </a:t>
            </a:r>
            <a:r>
              <a:rPr lang="ru-RU" dirty="0" smtClean="0">
                <a:solidFill>
                  <a:srgbClr val="0BA4E2"/>
                </a:solidFill>
                <a:latin typeface="Trebuchet MS" pitchFamily="34" charset="0"/>
              </a:rPr>
              <a:t>комплексных правил смешения</a:t>
            </a:r>
            <a:r>
              <a:rPr lang="en-US" dirty="0" smtClean="0">
                <a:solidFill>
                  <a:srgbClr val="0BA4E2"/>
                </a:solidFill>
                <a:latin typeface="Trebuchet MS" pitchFamily="34" charset="0"/>
              </a:rPr>
              <a:t> </a:t>
            </a:r>
            <a:r>
              <a:rPr lang="ru-RU" dirty="0" smtClean="0">
                <a:solidFill>
                  <a:srgbClr val="0BA4E2"/>
                </a:solidFill>
                <a:latin typeface="Trebuchet MS" pitchFamily="34" charset="0"/>
              </a:rPr>
              <a:t>по модели коэффициентов активности</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a:p>
            <a:pPr marL="313068" indent="-313068">
              <a:lnSpc>
                <a:spcPct val="90000"/>
              </a:lnSpc>
            </a:pPr>
            <a:endParaRPr lang="en-US" dirty="0">
              <a:solidFill>
                <a:srgbClr val="0BA4E2"/>
              </a:solidFill>
              <a:latin typeface="Trebuchet MS" pitchFamily="34" charset="0"/>
            </a:endParaRPr>
          </a:p>
          <a:p>
            <a:pPr marL="313068" indent="-313068">
              <a:lnSpc>
                <a:spcPct val="90000"/>
              </a:lnSpc>
              <a:buBlip>
                <a:blip r:embed="rId4"/>
              </a:buBlip>
            </a:pPr>
            <a:r>
              <a:rPr lang="ru-RU" dirty="0" smtClean="0">
                <a:solidFill>
                  <a:srgbClr val="0BA4E2"/>
                </a:solidFill>
                <a:latin typeface="Trebuchet MS" pitchFamily="34" charset="0"/>
              </a:rPr>
              <a:t>Кубическое уравнение состояния</a:t>
            </a:r>
            <a:r>
              <a:rPr lang="en-US" dirty="0" smtClean="0">
                <a:solidFill>
                  <a:srgbClr val="0BA4E2"/>
                </a:solidFill>
                <a:latin typeface="Trebuchet MS" pitchFamily="34" charset="0"/>
              </a:rPr>
              <a:t> (</a:t>
            </a:r>
            <a:r>
              <a:rPr lang="en-US" dirty="0" err="1" smtClean="0">
                <a:solidFill>
                  <a:srgbClr val="0BA4E2"/>
                </a:solidFill>
                <a:latin typeface="Trebuchet MS" pitchFamily="34" charset="0"/>
              </a:rPr>
              <a:t>CEoS</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ru-RU" dirty="0" err="1" smtClean="0">
                <a:solidFill>
                  <a:srgbClr val="0BA4E2"/>
                </a:solidFill>
                <a:latin typeface="Trebuchet MS" pitchFamily="34" charset="0"/>
              </a:rPr>
              <a:t>Соаве</a:t>
            </a:r>
            <a:r>
              <a:rPr lang="ru-RU" dirty="0" smtClean="0">
                <a:solidFill>
                  <a:srgbClr val="0BA4E2"/>
                </a:solidFill>
                <a:latin typeface="Trebuchet MS" pitchFamily="34" charset="0"/>
              </a:rPr>
              <a:t> </a:t>
            </a:r>
            <a:r>
              <a:rPr lang="en-US" dirty="0" smtClean="0">
                <a:solidFill>
                  <a:srgbClr val="0BA4E2"/>
                </a:solidFill>
                <a:latin typeface="Trebuchet MS" pitchFamily="34" charset="0"/>
              </a:rPr>
              <a:t>– </a:t>
            </a:r>
            <a:r>
              <a:rPr lang="ru-RU" dirty="0" err="1" smtClean="0">
                <a:solidFill>
                  <a:srgbClr val="0BA4E2"/>
                </a:solidFill>
                <a:latin typeface="Trebuchet MS" pitchFamily="34" charset="0"/>
              </a:rPr>
              <a:t>Редлих</a:t>
            </a:r>
            <a:r>
              <a:rPr lang="ru-RU" dirty="0" smtClean="0">
                <a:solidFill>
                  <a:srgbClr val="0BA4E2"/>
                </a:solidFill>
                <a:latin typeface="Trebuchet MS" pitchFamily="34" charset="0"/>
              </a:rPr>
              <a:t> </a:t>
            </a:r>
            <a:r>
              <a:rPr lang="en-US" dirty="0" smtClean="0">
                <a:solidFill>
                  <a:srgbClr val="0BA4E2"/>
                </a:solidFill>
                <a:latin typeface="Trebuchet MS" pitchFamily="34" charset="0"/>
              </a:rPr>
              <a:t>– </a:t>
            </a:r>
            <a:r>
              <a:rPr lang="ru-RU" dirty="0" err="1" smtClean="0">
                <a:solidFill>
                  <a:srgbClr val="0BA4E2"/>
                </a:solidFill>
                <a:latin typeface="Trebuchet MS" pitchFamily="34" charset="0"/>
              </a:rPr>
              <a:t>Квонг</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ru-RU" dirty="0" err="1" smtClean="0">
                <a:solidFill>
                  <a:srgbClr val="0BA4E2"/>
                </a:solidFill>
                <a:latin typeface="Trebuchet MS" pitchFamily="34" charset="0"/>
              </a:rPr>
              <a:t>Пенг</a:t>
            </a:r>
            <a:r>
              <a:rPr lang="ru-RU" dirty="0" smtClean="0">
                <a:solidFill>
                  <a:srgbClr val="0BA4E2"/>
                </a:solidFill>
                <a:latin typeface="Trebuchet MS" pitchFamily="34" charset="0"/>
              </a:rPr>
              <a:t> </a:t>
            </a:r>
            <a:r>
              <a:rPr lang="en-US" dirty="0" smtClean="0">
                <a:solidFill>
                  <a:srgbClr val="0BA4E2"/>
                </a:solidFill>
                <a:latin typeface="Trebuchet MS" pitchFamily="34" charset="0"/>
              </a:rPr>
              <a:t>– </a:t>
            </a:r>
            <a:r>
              <a:rPr lang="ru-RU" dirty="0" smtClean="0">
                <a:solidFill>
                  <a:srgbClr val="0BA4E2"/>
                </a:solidFill>
                <a:latin typeface="Trebuchet MS" pitchFamily="34" charset="0"/>
              </a:rPr>
              <a:t>Робинсон</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en-US" dirty="0">
                <a:solidFill>
                  <a:srgbClr val="0BA4E2"/>
                </a:solidFill>
                <a:latin typeface="Trebuchet MS" pitchFamily="34" charset="0"/>
              </a:rPr>
              <a:t>…</a:t>
            </a:r>
          </a:p>
          <a:p>
            <a:pPr marL="782669" lvl="1" indent="-260890">
              <a:lnSpc>
                <a:spcPct val="90000"/>
              </a:lnSpc>
            </a:pPr>
            <a:endParaRPr lang="en-US" dirty="0">
              <a:solidFill>
                <a:srgbClr val="0BA4E2"/>
              </a:solidFill>
              <a:latin typeface="Trebuchet MS" pitchFamily="34" charset="0"/>
            </a:endParaRPr>
          </a:p>
          <a:p>
            <a:pPr marL="313068" indent="-313068">
              <a:lnSpc>
                <a:spcPct val="90000"/>
              </a:lnSpc>
              <a:buBlip>
                <a:blip r:embed="rId4"/>
              </a:buBlip>
            </a:pPr>
            <a:r>
              <a:rPr lang="ru-RU" dirty="0" smtClean="0">
                <a:solidFill>
                  <a:srgbClr val="0BA4E2"/>
                </a:solidFill>
                <a:latin typeface="Trebuchet MS" pitchFamily="34" charset="0"/>
              </a:rPr>
              <a:t>Модели коэффициентов активности </a:t>
            </a:r>
            <a:r>
              <a:rPr lang="en-US" dirty="0" smtClean="0">
                <a:solidFill>
                  <a:srgbClr val="0BA4E2"/>
                </a:solidFill>
                <a:latin typeface="Trebuchet MS" pitchFamily="34" charset="0"/>
              </a:rPr>
              <a:t>(</a:t>
            </a:r>
            <a:r>
              <a:rPr lang="ru-RU" dirty="0" smtClean="0">
                <a:solidFill>
                  <a:srgbClr val="0BA4E2"/>
                </a:solidFill>
                <a:latin typeface="Trebuchet MS" pitchFamily="34" charset="0"/>
              </a:rPr>
              <a:t>избыточная энергия Гиббса</a:t>
            </a:r>
            <a:r>
              <a:rPr lang="en-US" dirty="0" smtClean="0">
                <a:solidFill>
                  <a:srgbClr val="0BA4E2"/>
                </a:solidFill>
                <a:latin typeface="Trebuchet MS" pitchFamily="34" charset="0"/>
              </a:rPr>
              <a:t>: G</a:t>
            </a:r>
            <a:r>
              <a:rPr lang="en-US" baseline="30000" dirty="0" smtClean="0">
                <a:solidFill>
                  <a:srgbClr val="0BA4E2"/>
                </a:solidFill>
                <a:latin typeface="Trebuchet MS" pitchFamily="34" charset="0"/>
              </a:rPr>
              <a:t>E</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ru-RU" dirty="0" smtClean="0">
                <a:solidFill>
                  <a:srgbClr val="0BA4E2"/>
                </a:solidFill>
                <a:latin typeface="Trebuchet MS" pitchFamily="34" charset="0"/>
              </a:rPr>
              <a:t>Вильсон</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en-US" dirty="0">
                <a:solidFill>
                  <a:srgbClr val="0BA4E2"/>
                </a:solidFill>
                <a:latin typeface="Trebuchet MS" pitchFamily="34" charset="0"/>
              </a:rPr>
              <a:t>NRTL</a:t>
            </a:r>
          </a:p>
          <a:p>
            <a:pPr marL="782669" lvl="1" indent="-260890">
              <a:lnSpc>
                <a:spcPct val="90000"/>
              </a:lnSpc>
              <a:buFont typeface="Wingdings" pitchFamily="2" charset="2"/>
              <a:buChar char="Ø"/>
            </a:pPr>
            <a:r>
              <a:rPr lang="en-US" dirty="0">
                <a:solidFill>
                  <a:srgbClr val="0BA4E2"/>
                </a:solidFill>
                <a:latin typeface="Trebuchet MS" pitchFamily="34" charset="0"/>
              </a:rPr>
              <a:t>UNIQUAC</a:t>
            </a:r>
          </a:p>
          <a:p>
            <a:pPr marL="782669" lvl="1" indent="-260890">
              <a:lnSpc>
                <a:spcPct val="90000"/>
              </a:lnSpc>
              <a:buFont typeface="Wingdings" pitchFamily="2" charset="2"/>
              <a:buChar char="Ø"/>
            </a:pPr>
            <a:r>
              <a:rPr lang="en-US" dirty="0">
                <a:solidFill>
                  <a:srgbClr val="0BA4E2"/>
                </a:solidFill>
                <a:latin typeface="Trebuchet MS" pitchFamily="34" charset="0"/>
              </a:rPr>
              <a:t>UNIFACs</a:t>
            </a:r>
          </a:p>
          <a:p>
            <a:pPr marL="782669" lvl="1" indent="-260890">
              <a:lnSpc>
                <a:spcPct val="90000"/>
              </a:lnSpc>
              <a:buFont typeface="Wingdings" pitchFamily="2" charset="2"/>
              <a:buChar char="Ø"/>
            </a:pPr>
            <a:r>
              <a:rPr lang="en-US" dirty="0">
                <a:solidFill>
                  <a:srgbClr val="0BA4E2"/>
                </a:solidFill>
                <a:latin typeface="Trebuchet MS" pitchFamily="34" charset="0"/>
              </a:rPr>
              <a:t>…</a:t>
            </a:r>
          </a:p>
          <a:p>
            <a:pPr marL="782669" lvl="1" indent="-260890">
              <a:lnSpc>
                <a:spcPct val="90000"/>
              </a:lnSpc>
            </a:pPr>
            <a:endParaRPr lang="en-US" dirty="0">
              <a:solidFill>
                <a:srgbClr val="0BA4E2"/>
              </a:solidFill>
              <a:latin typeface="Trebuchet MS" pitchFamily="34" charset="0"/>
            </a:endParaRPr>
          </a:p>
          <a:p>
            <a:pPr marL="313068" indent="-313068">
              <a:lnSpc>
                <a:spcPct val="90000"/>
              </a:lnSpc>
              <a:buBlip>
                <a:blip r:embed="rId4"/>
              </a:buBlip>
            </a:pPr>
            <a:r>
              <a:rPr lang="ru-RU" dirty="0" smtClean="0">
                <a:solidFill>
                  <a:srgbClr val="0BA4E2"/>
                </a:solidFill>
                <a:latin typeface="Trebuchet MS" pitchFamily="34" charset="0"/>
              </a:rPr>
              <a:t>Правила смешения</a:t>
            </a:r>
            <a:endParaRPr lang="en-US" dirty="0">
              <a:solidFill>
                <a:srgbClr val="0BA4E2"/>
              </a:solidFill>
              <a:latin typeface="Trebuchet MS" pitchFamily="34" charset="0"/>
            </a:endParaRPr>
          </a:p>
          <a:p>
            <a:pPr marL="782669" lvl="1" indent="-260890">
              <a:lnSpc>
                <a:spcPct val="90000"/>
              </a:lnSpc>
              <a:buFont typeface="Wingdings" pitchFamily="2" charset="2"/>
              <a:buChar char="Ø"/>
            </a:pPr>
            <a:r>
              <a:rPr lang="en-US" dirty="0">
                <a:solidFill>
                  <a:srgbClr val="0BA4E2"/>
                </a:solidFill>
                <a:latin typeface="Trebuchet MS" pitchFamily="34" charset="0"/>
              </a:rPr>
              <a:t>MHV1</a:t>
            </a:r>
          </a:p>
          <a:p>
            <a:pPr marL="782669" lvl="1" indent="-260890">
              <a:lnSpc>
                <a:spcPct val="90000"/>
              </a:lnSpc>
              <a:buFont typeface="Wingdings" pitchFamily="2" charset="2"/>
              <a:buChar char="Ø"/>
            </a:pPr>
            <a:r>
              <a:rPr lang="en-US" dirty="0">
                <a:solidFill>
                  <a:srgbClr val="0BA4E2"/>
                </a:solidFill>
                <a:latin typeface="Trebuchet MS" pitchFamily="34" charset="0"/>
              </a:rPr>
              <a:t>MHV2</a:t>
            </a:r>
          </a:p>
          <a:p>
            <a:pPr marL="782669" lvl="1" indent="-260890">
              <a:lnSpc>
                <a:spcPct val="90000"/>
              </a:lnSpc>
              <a:buFont typeface="Wingdings" pitchFamily="2" charset="2"/>
              <a:buChar char="Ø"/>
            </a:pPr>
            <a:r>
              <a:rPr lang="en-US" dirty="0">
                <a:solidFill>
                  <a:srgbClr val="0BA4E2"/>
                </a:solidFill>
                <a:latin typeface="Trebuchet MS" pitchFamily="34" charset="0"/>
              </a:rPr>
              <a:t>PSRK</a:t>
            </a:r>
          </a:p>
          <a:p>
            <a:pPr marL="782669" lvl="1" indent="-260890">
              <a:lnSpc>
                <a:spcPct val="90000"/>
              </a:lnSpc>
              <a:buFont typeface="Wingdings" pitchFamily="2" charset="2"/>
              <a:buChar char="Ø"/>
            </a:pPr>
            <a:r>
              <a:rPr lang="en-US" dirty="0">
                <a:solidFill>
                  <a:srgbClr val="0BA4E2"/>
                </a:solidFill>
                <a:latin typeface="Trebuchet MS" pitchFamily="34" charset="0"/>
              </a:rPr>
              <a:t>…</a:t>
            </a:r>
          </a:p>
        </p:txBody>
      </p:sp>
      <p:graphicFrame>
        <p:nvGraphicFramePr>
          <p:cNvPr id="18436" name="Object 2048"/>
          <p:cNvGraphicFramePr>
            <a:graphicFrameLocks noChangeAspect="1"/>
          </p:cNvGraphicFramePr>
          <p:nvPr/>
        </p:nvGraphicFramePr>
        <p:xfrm>
          <a:off x="3503735" y="4630579"/>
          <a:ext cx="4923692" cy="937260"/>
        </p:xfrm>
        <a:graphic>
          <a:graphicData uri="http://schemas.openxmlformats.org/presentationml/2006/ole">
            <p:oleObj spid="_x0000_s135822" name="Equation" r:id="rId5" imgW="7019640" imgH="1295280" progId="Equation.3">
              <p:embed/>
            </p:oleObj>
          </a:graphicData>
        </a:graphic>
      </p:graphicFrame>
      <p:sp>
        <p:nvSpPr>
          <p:cNvPr id="5" name="Text Box 2"/>
          <p:cNvSpPr txBox="1">
            <a:spLocks noChangeArrowheads="1"/>
          </p:cNvSpPr>
          <p:nvPr/>
        </p:nvSpPr>
        <p:spPr bwMode="auto">
          <a:xfrm>
            <a:off x="468000" y="-99392"/>
            <a:ext cx="8092777"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Уравнение состояния с комплексными правилами смешения</a:t>
            </a:r>
            <a:r>
              <a:rPr lang="en-US" sz="3200" dirty="0" smtClean="0">
                <a:solidFill>
                  <a:schemeClr val="bg1"/>
                </a:solidFill>
                <a:latin typeface="Trebuchet MS" pitchFamily="34" charset="0"/>
              </a:rPr>
              <a:t> (</a:t>
            </a:r>
            <a:r>
              <a:rPr lang="en-US" sz="3200" dirty="0" err="1" smtClean="0">
                <a:solidFill>
                  <a:schemeClr val="bg1"/>
                </a:solidFill>
                <a:latin typeface="Trebuchet MS" pitchFamily="34" charset="0"/>
              </a:rPr>
              <a:t>CEoS</a:t>
            </a:r>
            <a:r>
              <a:rPr lang="en-US" sz="3200" dirty="0" smtClean="0">
                <a:solidFill>
                  <a:schemeClr val="bg1"/>
                </a:solidFill>
                <a:latin typeface="Trebuchet MS" pitchFamily="34" charset="0"/>
              </a:rPr>
              <a:t>/G</a:t>
            </a:r>
            <a:r>
              <a:rPr lang="en-US" sz="3200" baseline="30000" dirty="0" smtClean="0">
                <a:solidFill>
                  <a:schemeClr val="bg1"/>
                </a:solidFill>
                <a:latin typeface="Trebuchet MS" pitchFamily="34" charset="0"/>
              </a:rPr>
              <a:t>E</a:t>
            </a:r>
            <a:r>
              <a:rPr lang="en-US" sz="3200" dirty="0" smtClean="0">
                <a:solidFill>
                  <a:schemeClr val="bg1"/>
                </a:solidFill>
                <a:latin typeface="Trebuchet MS" pitchFamily="34" charset="0"/>
              </a:rPr>
              <a:t>)</a:t>
            </a:r>
            <a:endParaRPr lang="en-US" sz="3200"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821809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7133" r="20320"/>
          <a:stretch>
            <a:fillRect/>
          </a:stretch>
        </p:blipFill>
        <p:spPr bwMode="auto">
          <a:xfrm>
            <a:off x="1780443" y="1071563"/>
            <a:ext cx="5317880"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468000" y="-99392"/>
            <a:ext cx="8280464"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a:solidFill>
                  <a:schemeClr val="bg1"/>
                </a:solidFill>
                <a:latin typeface="Trebuchet MS" pitchFamily="34" charset="0"/>
              </a:rPr>
              <a:t>Уравнение состояния с комплексными правилами смешения</a:t>
            </a:r>
            <a:r>
              <a:rPr lang="en-US" sz="3200" dirty="0">
                <a:solidFill>
                  <a:schemeClr val="bg1"/>
                </a:solidFill>
                <a:latin typeface="Trebuchet MS" pitchFamily="34" charset="0"/>
              </a:rPr>
              <a:t> (</a:t>
            </a:r>
            <a:r>
              <a:rPr lang="en-US" sz="3200" dirty="0" err="1">
                <a:solidFill>
                  <a:schemeClr val="bg1"/>
                </a:solidFill>
                <a:latin typeface="Trebuchet MS" pitchFamily="34" charset="0"/>
              </a:rPr>
              <a:t>CEoS</a:t>
            </a:r>
            <a:r>
              <a:rPr lang="en-US" sz="3200" dirty="0">
                <a:solidFill>
                  <a:schemeClr val="bg1"/>
                </a:solidFill>
                <a:latin typeface="Trebuchet MS" pitchFamily="34" charset="0"/>
              </a:rPr>
              <a:t>/G</a:t>
            </a:r>
            <a:r>
              <a:rPr lang="en-US" sz="3200" baseline="30000" dirty="0">
                <a:solidFill>
                  <a:schemeClr val="bg1"/>
                </a:solidFill>
                <a:latin typeface="Trebuchet MS" pitchFamily="34" charset="0"/>
              </a:rPr>
              <a:t>E</a:t>
            </a:r>
            <a:r>
              <a:rPr lang="en-US" sz="3200" dirty="0">
                <a:solidFill>
                  <a:schemeClr val="bg1"/>
                </a:solidFill>
                <a:latin typeface="Trebuchet MS" pitchFamily="34" charset="0"/>
              </a:rPr>
              <a:t>)</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846560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8246" y="965835"/>
            <a:ext cx="8493369" cy="5143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468000" y="-99392"/>
            <a:ext cx="8496488"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a:solidFill>
                  <a:schemeClr val="bg1"/>
                </a:solidFill>
                <a:latin typeface="Trebuchet MS" pitchFamily="34" charset="0"/>
              </a:rPr>
              <a:t>Уравнение состояния с комплексными правилами смешения</a:t>
            </a:r>
            <a:r>
              <a:rPr lang="en-US" sz="3200" dirty="0">
                <a:solidFill>
                  <a:schemeClr val="bg1"/>
                </a:solidFill>
                <a:latin typeface="Trebuchet MS" pitchFamily="34" charset="0"/>
              </a:rPr>
              <a:t> (</a:t>
            </a:r>
            <a:r>
              <a:rPr lang="en-US" sz="3200" dirty="0" err="1">
                <a:solidFill>
                  <a:schemeClr val="bg1"/>
                </a:solidFill>
                <a:latin typeface="Trebuchet MS" pitchFamily="34" charset="0"/>
              </a:rPr>
              <a:t>CEoS</a:t>
            </a:r>
            <a:r>
              <a:rPr lang="en-US" sz="3200" dirty="0">
                <a:solidFill>
                  <a:schemeClr val="bg1"/>
                </a:solidFill>
                <a:latin typeface="Trebuchet MS" pitchFamily="34" charset="0"/>
              </a:rPr>
              <a:t>/G</a:t>
            </a:r>
            <a:r>
              <a:rPr lang="en-US" sz="3200" baseline="30000" dirty="0">
                <a:solidFill>
                  <a:schemeClr val="bg1"/>
                </a:solidFill>
                <a:latin typeface="Trebuchet MS" pitchFamily="34" charset="0"/>
              </a:rPr>
              <a:t>E</a:t>
            </a:r>
            <a:r>
              <a:rPr lang="en-US" sz="3200" dirty="0">
                <a:solidFill>
                  <a:schemeClr val="bg1"/>
                </a:solidFill>
                <a:latin typeface="Trebuchet MS" pitchFamily="34" charset="0"/>
              </a:rPr>
              <a:t>)</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868408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Содержание</a:t>
            </a:r>
            <a:endParaRPr lang="fr-FR" sz="3200" dirty="0">
              <a:solidFill>
                <a:schemeClr val="bg1"/>
              </a:solidFill>
              <a:latin typeface="Trebuchet MS" pitchFamily="34" charset="0"/>
            </a:endParaRPr>
          </a:p>
        </p:txBody>
      </p:sp>
      <p:sp>
        <p:nvSpPr>
          <p:cNvPr id="8" name="Espace réservé du texte 2"/>
          <p:cNvSpPr txBox="1">
            <a:spLocks/>
          </p:cNvSpPr>
          <p:nvPr/>
        </p:nvSpPr>
        <p:spPr>
          <a:xfrm>
            <a:off x="467544" y="908720"/>
            <a:ext cx="7992244" cy="5256931"/>
          </a:xfrm>
          <a:prstGeom prst="rect">
            <a:avLst/>
          </a:prstGeom>
        </p:spPr>
        <p:txBody>
          <a:bodyPr vert="horz" lIns="91440" tIns="45720" rIns="91440" bIns="45720" rtlCol="0">
            <a:normAutofit fontScale="92500" lnSpcReduction="10000"/>
          </a:bodyPr>
          <a:lstStyle>
            <a:lvl1pPr marL="361950" indent="-361950" algn="l" defTabSz="914400" rtl="0" eaLnBrk="1" latinLnBrk="0" hangingPunct="1">
              <a:spcBef>
                <a:spcPct val="20000"/>
              </a:spcBef>
              <a:buFontTx/>
              <a:buBlip>
                <a:blip r:embed="rId3"/>
              </a:buBlip>
              <a:defRPr sz="2800" kern="1200">
                <a:solidFill>
                  <a:schemeClr val="tx1"/>
                </a:solidFill>
                <a:latin typeface="Trebuchet MS" pitchFamily="34" charset="0"/>
                <a:ea typeface="+mn-ea"/>
                <a:cs typeface="Arial" pitchFamily="34" charset="0"/>
              </a:defRPr>
            </a:lvl1pPr>
            <a:lvl2pPr marL="712788" indent="-255588" algn="l" defTabSz="914400" rtl="0" eaLnBrk="1" latinLnBrk="0" hangingPunct="1">
              <a:spcBef>
                <a:spcPct val="20000"/>
              </a:spcBef>
              <a:buClr>
                <a:srgbClr val="D21700"/>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2pPr>
            <a:lvl3pPr marL="1143000" indent="-228600" algn="l" defTabSz="914400" rtl="0" eaLnBrk="1" latinLnBrk="0" hangingPunct="1">
              <a:spcBef>
                <a:spcPct val="20000"/>
              </a:spcBef>
              <a:buClr>
                <a:srgbClr val="0BA4E2"/>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60000"/>
              </a:lnSpc>
              <a:buFontTx/>
              <a:buBlip>
                <a:blip r:embed="rId4"/>
              </a:buBlip>
            </a:pPr>
            <a:r>
              <a:rPr lang="en-US" sz="2400" b="1" dirty="0" smtClean="0">
                <a:solidFill>
                  <a:srgbClr val="0BA4E2"/>
                </a:solidFill>
              </a:rPr>
              <a:t>Simulis Thermodynamics</a:t>
            </a:r>
          </a:p>
          <a:p>
            <a:pPr lvl="1">
              <a:lnSpc>
                <a:spcPct val="160000"/>
              </a:lnSpc>
              <a:buFontTx/>
              <a:buBlip>
                <a:blip r:embed="rId4"/>
              </a:buBlip>
            </a:pPr>
            <a:r>
              <a:rPr lang="en-US" sz="2000" b="1" dirty="0" smtClean="0">
                <a:solidFill>
                  <a:srgbClr val="0BA4E2"/>
                </a:solidFill>
              </a:rPr>
              <a:t> </a:t>
            </a:r>
            <a:r>
              <a:rPr lang="ru-RU" sz="2000" b="1" dirty="0" smtClean="0">
                <a:solidFill>
                  <a:srgbClr val="0BA4E2"/>
                </a:solidFill>
              </a:rPr>
              <a:t>Сервер термодинамических расчетов</a:t>
            </a:r>
            <a:endParaRPr lang="en-US" sz="2000" b="1" dirty="0" smtClean="0">
              <a:solidFill>
                <a:srgbClr val="0BA4E2"/>
              </a:solidFill>
            </a:endParaRPr>
          </a:p>
          <a:p>
            <a:pPr lvl="1">
              <a:lnSpc>
                <a:spcPct val="160000"/>
              </a:lnSpc>
              <a:buFontTx/>
              <a:buBlip>
                <a:blip r:embed="rId4"/>
              </a:buBlip>
            </a:pPr>
            <a:r>
              <a:rPr lang="en-US" sz="2000" b="1" dirty="0">
                <a:solidFill>
                  <a:srgbClr val="0BA4E2"/>
                </a:solidFill>
              </a:rPr>
              <a:t> </a:t>
            </a:r>
            <a:r>
              <a:rPr lang="ru-RU" sz="2000" b="1" dirty="0" smtClean="0">
                <a:solidFill>
                  <a:srgbClr val="0BA4E2"/>
                </a:solidFill>
              </a:rPr>
              <a:t>Что нового в новых версиях</a:t>
            </a:r>
            <a:endParaRPr lang="en-US" sz="2000" b="1" dirty="0" smtClean="0">
              <a:solidFill>
                <a:srgbClr val="0BA4E2"/>
              </a:solidFill>
            </a:endParaRPr>
          </a:p>
          <a:p>
            <a:pPr>
              <a:lnSpc>
                <a:spcPct val="160000"/>
              </a:lnSpc>
              <a:buFontTx/>
              <a:buBlip>
                <a:blip r:embed="rId4"/>
              </a:buBlip>
            </a:pPr>
            <a:r>
              <a:rPr lang="en-US" sz="2400" b="1" dirty="0" smtClean="0">
                <a:solidFill>
                  <a:srgbClr val="0BA4E2"/>
                </a:solidFill>
              </a:rPr>
              <a:t>ProSimPlus</a:t>
            </a:r>
          </a:p>
          <a:p>
            <a:pPr lvl="1">
              <a:lnSpc>
                <a:spcPct val="160000"/>
              </a:lnSpc>
              <a:buFontTx/>
              <a:buBlip>
                <a:blip r:embed="rId4"/>
              </a:buBlip>
            </a:pPr>
            <a:r>
              <a:rPr lang="en-US" sz="2000" b="1" dirty="0" smtClean="0">
                <a:solidFill>
                  <a:srgbClr val="0BA4E2"/>
                </a:solidFill>
              </a:rPr>
              <a:t> </a:t>
            </a:r>
            <a:r>
              <a:rPr lang="ru-RU" sz="2000" b="1" dirty="0" smtClean="0">
                <a:solidFill>
                  <a:srgbClr val="0BA4E2"/>
                </a:solidFill>
              </a:rPr>
              <a:t>ПО </a:t>
            </a:r>
            <a:r>
              <a:rPr lang="ru-RU" sz="2000" b="1" smtClean="0">
                <a:solidFill>
                  <a:srgbClr val="0BA4E2"/>
                </a:solidFill>
              </a:rPr>
              <a:t>для </a:t>
            </a:r>
            <a:r>
              <a:rPr lang="ru-RU" sz="2000" b="1" smtClean="0">
                <a:solidFill>
                  <a:srgbClr val="0BA4E2"/>
                </a:solidFill>
              </a:rPr>
              <a:t>моделирования </a:t>
            </a:r>
            <a:r>
              <a:rPr lang="ru-RU" sz="2000" b="1" dirty="0" smtClean="0">
                <a:solidFill>
                  <a:srgbClr val="0BA4E2"/>
                </a:solidFill>
              </a:rPr>
              <a:t>установившихся технологических процессов</a:t>
            </a:r>
            <a:endParaRPr lang="en-US" sz="2000" b="1" dirty="0" smtClean="0">
              <a:solidFill>
                <a:srgbClr val="0BA4E2"/>
              </a:solidFill>
            </a:endParaRPr>
          </a:p>
          <a:p>
            <a:pPr lvl="1">
              <a:lnSpc>
                <a:spcPct val="160000"/>
              </a:lnSpc>
              <a:buBlip>
                <a:blip r:embed="rId4"/>
              </a:buBlip>
            </a:pPr>
            <a:r>
              <a:rPr lang="en-US" sz="2000" b="1" dirty="0">
                <a:solidFill>
                  <a:srgbClr val="0BA4E2"/>
                </a:solidFill>
              </a:rPr>
              <a:t> </a:t>
            </a:r>
            <a:r>
              <a:rPr lang="ru-RU" sz="2000" b="1" dirty="0" smtClean="0">
                <a:solidFill>
                  <a:srgbClr val="0BA4E2"/>
                </a:solidFill>
              </a:rPr>
              <a:t>Что нового в новых версиях</a:t>
            </a:r>
            <a:endParaRPr lang="en-US" sz="2000" b="1" dirty="0" smtClean="0">
              <a:solidFill>
                <a:srgbClr val="0BA4E2"/>
              </a:solidFill>
            </a:endParaRPr>
          </a:p>
          <a:p>
            <a:pPr>
              <a:lnSpc>
                <a:spcPct val="160000"/>
              </a:lnSpc>
              <a:buFontTx/>
              <a:buBlip>
                <a:blip r:embed="rId4"/>
              </a:buBlip>
            </a:pPr>
            <a:r>
              <a:rPr lang="en-US" sz="2400" b="1" dirty="0" smtClean="0">
                <a:solidFill>
                  <a:srgbClr val="0BA4E2"/>
                </a:solidFill>
              </a:rPr>
              <a:t>CO-</a:t>
            </a:r>
            <a:r>
              <a:rPr lang="en-US" sz="2400" b="1" dirty="0" err="1" smtClean="0">
                <a:solidFill>
                  <a:srgbClr val="0BA4E2"/>
                </a:solidFill>
              </a:rPr>
              <a:t>ProSec</a:t>
            </a:r>
            <a:endParaRPr lang="en-US" sz="2400" b="1" dirty="0" smtClean="0">
              <a:solidFill>
                <a:srgbClr val="0BA4E2"/>
              </a:solidFill>
            </a:endParaRPr>
          </a:p>
          <a:p>
            <a:pPr lvl="1">
              <a:lnSpc>
                <a:spcPct val="150000"/>
              </a:lnSpc>
              <a:buBlip>
                <a:blip r:embed="rId4"/>
              </a:buBlip>
            </a:pPr>
            <a:r>
              <a:rPr lang="en-US" sz="2000" b="1" dirty="0" smtClean="0">
                <a:solidFill>
                  <a:srgbClr val="00B0F0"/>
                </a:solidFill>
              </a:rPr>
              <a:t> </a:t>
            </a:r>
            <a:r>
              <a:rPr lang="ru-RU" sz="2000" b="1" dirty="0" smtClean="0">
                <a:solidFill>
                  <a:srgbClr val="00B0F0"/>
                </a:solidFill>
              </a:rPr>
              <a:t>Новый </a:t>
            </a:r>
            <a:r>
              <a:rPr lang="en-US" sz="2000" b="1" dirty="0" smtClean="0">
                <a:solidFill>
                  <a:srgbClr val="00B0F0"/>
                </a:solidFill>
              </a:rPr>
              <a:t>CAPE-OPEN</a:t>
            </a:r>
            <a:r>
              <a:rPr lang="ru-RU" sz="2000" b="1" dirty="0" smtClean="0">
                <a:solidFill>
                  <a:srgbClr val="00B0F0"/>
                </a:solidFill>
              </a:rPr>
              <a:t> модуль для</a:t>
            </a:r>
            <a:r>
              <a:rPr lang="en-US" sz="2000" b="1" dirty="0" smtClean="0">
                <a:solidFill>
                  <a:srgbClr val="00B0F0"/>
                </a:solidFill>
              </a:rPr>
              <a:t> PFHE </a:t>
            </a:r>
          </a:p>
          <a:p>
            <a:pPr lvl="1">
              <a:lnSpc>
                <a:spcPct val="150000"/>
              </a:lnSpc>
              <a:buBlip>
                <a:blip r:embed="rId4"/>
              </a:buBlip>
            </a:pPr>
            <a:r>
              <a:rPr lang="en-US" sz="2000" b="1" dirty="0" smtClean="0">
                <a:solidFill>
                  <a:srgbClr val="00B0F0"/>
                </a:solidFill>
              </a:rPr>
              <a:t> </a:t>
            </a:r>
            <a:r>
              <a:rPr lang="ru-RU" sz="2000" b="1" dirty="0" smtClean="0">
                <a:solidFill>
                  <a:srgbClr val="00B0F0"/>
                </a:solidFill>
              </a:rPr>
              <a:t>Приложение </a:t>
            </a:r>
            <a:r>
              <a:rPr lang="en-US" sz="2000" b="1" dirty="0" smtClean="0">
                <a:solidFill>
                  <a:srgbClr val="00B0F0"/>
                </a:solidFill>
              </a:rPr>
              <a:t>BAHX</a:t>
            </a:r>
            <a:endParaRPr lang="en-US" sz="2000" b="1" dirty="0">
              <a:solidFill>
                <a:srgbClr val="00B0F0"/>
              </a:solidFill>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928270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468000" y="-63388"/>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Модели коэффициентов активности</a:t>
            </a:r>
            <a:endParaRPr lang="en-US" sz="3200" b="1" dirty="0" smtClean="0">
              <a:solidFill>
                <a:schemeClr val="bg1"/>
              </a:solidFill>
              <a:latin typeface="Trebuchet MS" pitchFamily="34" charset="0"/>
            </a:endParaRPr>
          </a:p>
          <a:p>
            <a:pPr defTabSz="931957"/>
            <a:r>
              <a:rPr lang="en-US" sz="3200" b="1" dirty="0" smtClean="0">
                <a:solidFill>
                  <a:schemeClr val="bg1"/>
                </a:solidFill>
                <a:latin typeface="Trebuchet MS" pitchFamily="34" charset="0"/>
              </a:rPr>
              <a:t>(</a:t>
            </a:r>
            <a:r>
              <a:rPr lang="ru-RU" sz="3200" b="1" dirty="0" smtClean="0">
                <a:solidFill>
                  <a:schemeClr val="bg1"/>
                </a:solidFill>
                <a:latin typeface="Trebuchet MS" pitchFamily="34" charset="0"/>
              </a:rPr>
              <a:t>модели избыточной энергии Гиббса</a:t>
            </a:r>
            <a:r>
              <a:rPr lang="en-US" sz="3200" b="1" dirty="0" smtClean="0">
                <a:solidFill>
                  <a:schemeClr val="bg1"/>
                </a:solidFill>
                <a:latin typeface="Trebuchet MS" pitchFamily="34" charset="0"/>
              </a:rPr>
              <a:t>)</a:t>
            </a:r>
            <a:endParaRPr lang="en-US" sz="3200" b="1" dirty="0">
              <a:solidFill>
                <a:schemeClr val="bg1"/>
              </a:solidFill>
              <a:latin typeface="Trebuchet MS" pitchFamily="34" charset="0"/>
            </a:endParaRPr>
          </a:p>
        </p:txBody>
      </p:sp>
      <p:sp>
        <p:nvSpPr>
          <p:cNvPr id="4" name="Rectangle 3"/>
          <p:cNvSpPr/>
          <p:nvPr/>
        </p:nvSpPr>
        <p:spPr>
          <a:xfrm>
            <a:off x="-508" y="979447"/>
            <a:ext cx="9937104" cy="4718215"/>
          </a:xfrm>
          <a:prstGeom prst="rect">
            <a:avLst/>
          </a:prstGeom>
        </p:spPr>
        <p:txBody>
          <a:bodyPr wrap="square">
            <a:spAutoFit/>
          </a:bodyPr>
          <a:lstStyle/>
          <a:p>
            <a:pPr defTabSz="914564">
              <a:lnSpc>
                <a:spcPct val="200000"/>
              </a:lnSpc>
              <a:spcBef>
                <a:spcPct val="10000"/>
              </a:spcBef>
            </a:pPr>
            <a:r>
              <a:rPr lang="ru-RU" b="1" dirty="0" smtClean="0">
                <a:solidFill>
                  <a:srgbClr val="D21700"/>
                </a:solidFill>
                <a:latin typeface="Trebuchet MS" pitchFamily="34" charset="0"/>
              </a:rPr>
              <a:t>Требующие параметров бинарных взаимодействий </a:t>
            </a:r>
            <a:r>
              <a:rPr lang="en-US" b="1" dirty="0" smtClean="0">
                <a:solidFill>
                  <a:srgbClr val="D21700"/>
                </a:solidFill>
                <a:latin typeface="Trebuchet MS" pitchFamily="34" charset="0"/>
              </a:rPr>
              <a:t>(BIPs):</a:t>
            </a:r>
          </a:p>
          <a:p>
            <a:pPr marL="373942" indent="-373942" defTabSz="914564">
              <a:lnSpc>
                <a:spcPct val="200000"/>
              </a:lnSpc>
              <a:spcBef>
                <a:spcPct val="10000"/>
              </a:spcBef>
              <a:buBlip>
                <a:blip r:embed="rId3"/>
              </a:buBlip>
            </a:pPr>
            <a:r>
              <a:rPr lang="ru-RU" b="1" dirty="0" err="1" smtClean="0">
                <a:solidFill>
                  <a:srgbClr val="0BA4E2"/>
                </a:solidFill>
                <a:latin typeface="Trebuchet MS" pitchFamily="34" charset="0"/>
              </a:rPr>
              <a:t>Маргулес</a:t>
            </a:r>
            <a:endParaRPr lang="en-US" b="1" dirty="0" smtClean="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Регулярные растворы </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Скэтчард</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Гильденбранд</a:t>
            </a:r>
            <a:r>
              <a:rPr lang="en-US" b="1" dirty="0" smtClean="0">
                <a:solidFill>
                  <a:srgbClr val="0BA4E2"/>
                </a:solidFill>
                <a:latin typeface="Trebuchet MS" pitchFamily="34" charset="0"/>
              </a:rPr>
              <a:t>)</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Вильсон</a:t>
            </a:r>
            <a:endParaRPr lang="en-US" b="1" dirty="0" smtClean="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Вильсон</a:t>
            </a:r>
            <a:r>
              <a:rPr lang="en-US" b="1" dirty="0" smtClean="0">
                <a:solidFill>
                  <a:srgbClr val="0BA4E2"/>
                </a:solidFill>
                <a:latin typeface="Trebuchet MS" pitchFamily="34" charset="0"/>
              </a:rPr>
              <a:t> (</a:t>
            </a:r>
            <a:r>
              <a:rPr lang="en-US" b="1" dirty="0" err="1" smtClean="0">
                <a:solidFill>
                  <a:srgbClr val="0BA4E2"/>
                </a:solidFill>
                <a:latin typeface="Trebuchet MS" pitchFamily="34" charset="0"/>
              </a:rPr>
              <a:t>Dechema</a:t>
            </a:r>
            <a:r>
              <a:rPr lang="en-US" b="1" dirty="0" smtClean="0">
                <a:solidFill>
                  <a:srgbClr val="0BA4E2"/>
                </a:solidFill>
                <a:latin typeface="Trebuchet MS" pitchFamily="34" charset="0"/>
              </a:rPr>
              <a:t>)</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Модель </a:t>
            </a:r>
            <a:r>
              <a:rPr lang="en-US" b="1" dirty="0" smtClean="0">
                <a:solidFill>
                  <a:srgbClr val="0BA4E2"/>
                </a:solidFill>
                <a:latin typeface="Trebuchet MS" pitchFamily="34" charset="0"/>
              </a:rPr>
              <a:t>NRTL</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Расширенная модель</a:t>
            </a:r>
            <a:r>
              <a:rPr lang="en-US" b="1" dirty="0" smtClean="0">
                <a:solidFill>
                  <a:srgbClr val="0BA4E2"/>
                </a:solidFill>
                <a:latin typeface="Trebuchet MS" pitchFamily="34" charset="0"/>
              </a:rPr>
              <a:t> NRTL</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Модель </a:t>
            </a:r>
            <a:r>
              <a:rPr lang="en-US" b="1" dirty="0" smtClean="0">
                <a:solidFill>
                  <a:srgbClr val="0BA4E2"/>
                </a:solidFill>
                <a:latin typeface="Trebuchet MS" pitchFamily="34" charset="0"/>
              </a:rPr>
              <a:t>UNIQUAC</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462234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 y="979447"/>
            <a:ext cx="6300700" cy="4718215"/>
          </a:xfrm>
          <a:prstGeom prst="rect">
            <a:avLst/>
          </a:prstGeom>
        </p:spPr>
        <p:txBody>
          <a:bodyPr wrap="square">
            <a:spAutoFit/>
          </a:bodyPr>
          <a:lstStyle/>
          <a:p>
            <a:pPr defTabSz="914564">
              <a:lnSpc>
                <a:spcPct val="200000"/>
              </a:lnSpc>
              <a:spcBef>
                <a:spcPct val="10000"/>
              </a:spcBef>
            </a:pPr>
            <a:r>
              <a:rPr lang="ru-RU" b="1" dirty="0" smtClean="0">
                <a:solidFill>
                  <a:srgbClr val="D21700"/>
                </a:solidFill>
                <a:latin typeface="Trebuchet MS" pitchFamily="34" charset="0"/>
              </a:rPr>
              <a:t>Предиктивные модели</a:t>
            </a:r>
            <a:r>
              <a:rPr lang="en-US" b="1" dirty="0" smtClean="0">
                <a:solidFill>
                  <a:srgbClr val="D21700"/>
                </a:solidFill>
                <a:latin typeface="Trebuchet MS" pitchFamily="34" charset="0"/>
              </a:rPr>
              <a:t>:</a:t>
            </a:r>
            <a:endParaRPr lang="en-US" b="1" dirty="0">
              <a:solidFill>
                <a:srgbClr val="D21700"/>
              </a:solidFill>
              <a:latin typeface="Trebuchet MS" pitchFamily="34" charset="0"/>
            </a:endParaRPr>
          </a:p>
          <a:p>
            <a:pPr marL="373942" indent="-373942" defTabSz="914564">
              <a:lnSpc>
                <a:spcPct val="200000"/>
              </a:lnSpc>
              <a:spcBef>
                <a:spcPct val="10000"/>
              </a:spcBef>
              <a:buBlip>
                <a:blip r:embed="rId4"/>
              </a:buBlip>
            </a:pPr>
            <a:r>
              <a:rPr lang="ru-RU" b="1" dirty="0" smtClean="0">
                <a:solidFill>
                  <a:srgbClr val="0BA4E2"/>
                </a:solidFill>
                <a:latin typeface="Trebuchet MS" pitchFamily="34" charset="0"/>
              </a:rPr>
              <a:t>Оригинальная </a:t>
            </a:r>
            <a:r>
              <a:rPr lang="en-US" b="1" dirty="0" smtClean="0">
                <a:solidFill>
                  <a:srgbClr val="0BA4E2"/>
                </a:solidFill>
                <a:latin typeface="Trebuchet MS" pitchFamily="34" charset="0"/>
              </a:rPr>
              <a:t>UNIFAC </a:t>
            </a: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UNIFAC </a:t>
            </a:r>
            <a:r>
              <a:rPr lang="ru-RU" b="1" dirty="0" smtClean="0">
                <a:solidFill>
                  <a:srgbClr val="0BA4E2"/>
                </a:solidFill>
                <a:latin typeface="Trebuchet MS" pitchFamily="34" charset="0"/>
              </a:rPr>
              <a:t>модифицированная Дортмунд</a:t>
            </a:r>
            <a:endParaRPr lang="en-US" b="1" dirty="0" smtClean="0">
              <a:solidFill>
                <a:srgbClr val="0BA4E2"/>
              </a:solidFill>
              <a:latin typeface="Trebuchet MS" pitchFamily="34" charset="0"/>
            </a:endParaRP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UNIFAC </a:t>
            </a:r>
            <a:r>
              <a:rPr lang="ru-RU" b="1" dirty="0" smtClean="0">
                <a:solidFill>
                  <a:srgbClr val="0BA4E2"/>
                </a:solidFill>
                <a:latin typeface="Trebuchet MS" pitchFamily="34" charset="0"/>
              </a:rPr>
              <a:t>модифицированная </a:t>
            </a:r>
            <a:r>
              <a:rPr lang="ru-RU" b="1" dirty="0" err="1" smtClean="0">
                <a:solidFill>
                  <a:srgbClr val="0BA4E2"/>
                </a:solidFill>
                <a:latin typeface="Trebuchet MS" pitchFamily="34" charset="0"/>
              </a:rPr>
              <a:t>Лингби</a:t>
            </a:r>
            <a:r>
              <a:rPr lang="ru-RU" b="1" dirty="0" smtClean="0">
                <a:solidFill>
                  <a:srgbClr val="0BA4E2"/>
                </a:solidFill>
                <a:latin typeface="Trebuchet MS" pitchFamily="34" charset="0"/>
              </a:rPr>
              <a:t> </a:t>
            </a:r>
            <a:r>
              <a:rPr lang="en-US" b="1" dirty="0" smtClean="0">
                <a:solidFill>
                  <a:srgbClr val="0BA4E2"/>
                </a:solidFill>
                <a:latin typeface="Trebuchet MS" pitchFamily="34" charset="0"/>
              </a:rPr>
              <a:t>(UNIFAC Larsen)</a:t>
            </a: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UNIFAC PSRK</a:t>
            </a: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UNIFAC </a:t>
            </a:r>
            <a:r>
              <a:rPr lang="ru-RU" b="1" dirty="0" smtClean="0">
                <a:solidFill>
                  <a:srgbClr val="0BA4E2"/>
                </a:solidFill>
                <a:latin typeface="Trebuchet MS" pitchFamily="34" charset="0"/>
              </a:rPr>
              <a:t>Свободного объема</a:t>
            </a:r>
            <a:r>
              <a:rPr lang="en-US" b="1" dirty="0" smtClean="0">
                <a:solidFill>
                  <a:srgbClr val="0BA4E2"/>
                </a:solidFill>
                <a:latin typeface="Trebuchet MS" pitchFamily="34" charset="0"/>
              </a:rPr>
              <a:t> (UNIFAC FV)</a:t>
            </a: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NRTL-SAC</a:t>
            </a:r>
          </a:p>
          <a:p>
            <a:pPr marL="373942" indent="-373942" defTabSz="914564">
              <a:lnSpc>
                <a:spcPct val="200000"/>
              </a:lnSpc>
              <a:spcBef>
                <a:spcPct val="10000"/>
              </a:spcBef>
              <a:buBlip>
                <a:blip r:embed="rId4"/>
              </a:buBlip>
            </a:pPr>
            <a:r>
              <a:rPr lang="en-US" b="1" dirty="0" smtClean="0">
                <a:solidFill>
                  <a:srgbClr val="0BA4E2"/>
                </a:solidFill>
                <a:latin typeface="Trebuchet MS" pitchFamily="34" charset="0"/>
              </a:rPr>
              <a:t>NRTL-PR</a:t>
            </a:r>
            <a:endParaRPr lang="en-US" b="1" dirty="0">
              <a:solidFill>
                <a:srgbClr val="0BA4E2"/>
              </a:solidFill>
              <a:latin typeface="Trebuchet MS" pitchFamily="34" charset="0"/>
            </a:endParaRPr>
          </a:p>
        </p:txBody>
      </p:sp>
      <p:graphicFrame>
        <p:nvGraphicFramePr>
          <p:cNvPr id="5" name="Objet 4"/>
          <p:cNvGraphicFramePr>
            <a:graphicFrameLocks noChangeAspect="1"/>
          </p:cNvGraphicFramePr>
          <p:nvPr>
            <p:extLst>
              <p:ext uri="{D42A27DB-BD31-4B8C-83A1-F6EECF244321}">
                <p14:modId xmlns:p14="http://schemas.microsoft.com/office/powerpoint/2010/main" xmlns="" val="2033942889"/>
              </p:ext>
            </p:extLst>
          </p:nvPr>
        </p:nvGraphicFramePr>
        <p:xfrm>
          <a:off x="6300192" y="2077597"/>
          <a:ext cx="1023937" cy="715963"/>
        </p:xfrm>
        <a:graphic>
          <a:graphicData uri="http://schemas.openxmlformats.org/presentationml/2006/ole">
            <p:oleObj spid="_x0000_s161407" name="Image bitmap" r:id="rId5" imgW="2838846" imgH="2085714" progId="PBrush">
              <p:embed/>
            </p:oleObj>
          </a:graphicData>
        </a:graphic>
      </p:graphicFrame>
      <p:sp>
        <p:nvSpPr>
          <p:cNvPr id="7" name="Rectangle 10"/>
          <p:cNvSpPr>
            <a:spLocks noChangeArrowheads="1"/>
          </p:cNvSpPr>
          <p:nvPr/>
        </p:nvSpPr>
        <p:spPr bwMode="auto">
          <a:xfrm>
            <a:off x="468000" y="-63388"/>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a:solidFill>
                  <a:schemeClr val="bg1"/>
                </a:solidFill>
                <a:latin typeface="Trebuchet MS" pitchFamily="34" charset="0"/>
              </a:rPr>
              <a:t>Модели коэффициентов активности</a:t>
            </a:r>
            <a:endParaRPr lang="en-US" sz="3200" b="1" dirty="0">
              <a:solidFill>
                <a:schemeClr val="bg1"/>
              </a:solidFill>
              <a:latin typeface="Trebuchet MS" pitchFamily="34" charset="0"/>
            </a:endParaRPr>
          </a:p>
          <a:p>
            <a:pPr defTabSz="931957"/>
            <a:r>
              <a:rPr lang="en-US" sz="3200" b="1" dirty="0">
                <a:solidFill>
                  <a:schemeClr val="bg1"/>
                </a:solidFill>
                <a:latin typeface="Trebuchet MS" pitchFamily="34" charset="0"/>
              </a:rPr>
              <a:t>(</a:t>
            </a:r>
            <a:r>
              <a:rPr lang="ru-RU" sz="3200" b="1" dirty="0">
                <a:solidFill>
                  <a:schemeClr val="bg1"/>
                </a:solidFill>
                <a:latin typeface="Trebuchet MS" pitchFamily="34" charset="0"/>
              </a:rPr>
              <a:t>модели избыточной энергии Гиббса</a:t>
            </a:r>
            <a:r>
              <a:rPr lang="en-US" sz="3200" b="1" dirty="0">
                <a:solidFill>
                  <a:schemeClr val="bg1"/>
                </a:solidFill>
                <a:latin typeface="Trebuchet MS" pitchFamily="34" charset="0"/>
              </a:rPr>
              <a:t>)</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6214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endParaRPr lang="en-US" sz="3200" b="1" dirty="0">
              <a:solidFill>
                <a:schemeClr val="bg1"/>
              </a:solidFill>
              <a:latin typeface="Trebuchet MS" pitchFamily="34" charset="0"/>
            </a:endParaRPr>
          </a:p>
        </p:txBody>
      </p:sp>
      <p:sp>
        <p:nvSpPr>
          <p:cNvPr id="4" name="Rectangle 2"/>
          <p:cNvSpPr>
            <a:spLocks noChangeArrowheads="1"/>
          </p:cNvSpPr>
          <p:nvPr/>
        </p:nvSpPr>
        <p:spPr bwMode="auto">
          <a:xfrm>
            <a:off x="38100" y="908720"/>
            <a:ext cx="9105900" cy="5383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defTabSz="914564">
              <a:lnSpc>
                <a:spcPct val="150000"/>
              </a:lnSpc>
              <a:spcBef>
                <a:spcPct val="10000"/>
              </a:spcBef>
            </a:pPr>
            <a:r>
              <a:rPr lang="ru-RU" b="1" dirty="0" smtClean="0">
                <a:solidFill>
                  <a:srgbClr val="D21700"/>
                </a:solidFill>
                <a:latin typeface="Trebuchet MS" pitchFamily="34" charset="0"/>
              </a:rPr>
              <a:t>Требующие параметров бинарных взаимодействий</a:t>
            </a:r>
            <a:r>
              <a:rPr lang="en-US" b="1" dirty="0" smtClean="0">
                <a:solidFill>
                  <a:srgbClr val="D21700"/>
                </a:solidFill>
                <a:latin typeface="Trebuchet MS" pitchFamily="34" charset="0"/>
              </a:rPr>
              <a:t> </a:t>
            </a:r>
            <a:r>
              <a:rPr lang="en-US" b="1" dirty="0">
                <a:solidFill>
                  <a:srgbClr val="D21700"/>
                </a:solidFill>
                <a:latin typeface="Trebuchet MS" pitchFamily="34" charset="0"/>
              </a:rPr>
              <a:t>BIP:</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Редлих-Квонг</a:t>
            </a:r>
            <a:r>
              <a:rPr lang="en-US" b="1" dirty="0" smtClean="0">
                <a:solidFill>
                  <a:srgbClr val="0BA4E2"/>
                </a:solidFill>
                <a:latin typeface="Trebuchet MS" pitchFamily="34" charset="0"/>
              </a:rPr>
              <a:t> (RK)</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Соаве-Редлих-Квонг</a:t>
            </a:r>
            <a:r>
              <a:rPr lang="en-US" b="1" dirty="0" smtClean="0">
                <a:solidFill>
                  <a:srgbClr val="0BA4E2"/>
                </a:solidFill>
                <a:latin typeface="Trebuchet MS" pitchFamily="34" charset="0"/>
              </a:rPr>
              <a:t> </a:t>
            </a:r>
            <a:r>
              <a:rPr lang="en-US" b="1" dirty="0">
                <a:solidFill>
                  <a:srgbClr val="0BA4E2"/>
                </a:solidFill>
                <a:latin typeface="Trebuchet MS" pitchFamily="34" charset="0"/>
              </a:rPr>
              <a:t>(SRK</a:t>
            </a:r>
            <a:r>
              <a:rPr lang="en-US" b="1" dirty="0" smtClean="0">
                <a:solidFill>
                  <a:srgbClr val="0BA4E2"/>
                </a:solidFill>
                <a:latin typeface="Trebuchet MS" pitchFamily="34" charset="0"/>
              </a:rPr>
              <a:t>)</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Соаве-Редлих-Квонг</a:t>
            </a:r>
            <a:r>
              <a:rPr lang="ru-RU" b="1" dirty="0" smtClean="0">
                <a:solidFill>
                  <a:srgbClr val="0BA4E2"/>
                </a:solidFill>
                <a:latin typeface="Trebuchet MS" pitchFamily="34" charset="0"/>
              </a:rPr>
              <a:t> с модификациями</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Бостона и Матиаса</a:t>
            </a:r>
            <a:r>
              <a:rPr lang="en-US" b="1" dirty="0" smtClean="0">
                <a:solidFill>
                  <a:srgbClr val="0BA4E2"/>
                </a:solidFill>
                <a:latin typeface="Trebuchet MS" pitchFamily="34" charset="0"/>
              </a:rPr>
              <a:t> (SRK BM)</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Соаве-Редлих-Квонг</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модифицированное </a:t>
            </a:r>
            <a:r>
              <a:rPr lang="ru-RU" b="1" dirty="0" err="1" smtClean="0">
                <a:solidFill>
                  <a:srgbClr val="0BA4E2"/>
                </a:solidFill>
                <a:latin typeface="Trebuchet MS" pitchFamily="34" charset="0"/>
              </a:rPr>
              <a:t>Кабади</a:t>
            </a:r>
            <a:r>
              <a:rPr lang="ru-RU" b="1" dirty="0" smtClean="0">
                <a:solidFill>
                  <a:srgbClr val="0BA4E2"/>
                </a:solidFill>
                <a:latin typeface="Trebuchet MS" pitchFamily="34" charset="0"/>
              </a:rPr>
              <a:t> и </a:t>
            </a:r>
            <a:r>
              <a:rPr lang="ru-RU" b="1" dirty="0" err="1" smtClean="0">
                <a:solidFill>
                  <a:srgbClr val="0BA4E2"/>
                </a:solidFill>
                <a:latin typeface="Trebuchet MS" pitchFamily="34" charset="0"/>
              </a:rPr>
              <a:t>Даннером</a:t>
            </a:r>
            <a:r>
              <a:rPr lang="ru-RU" b="1" dirty="0" smtClean="0">
                <a:solidFill>
                  <a:srgbClr val="0BA4E2"/>
                </a:solidFill>
                <a:latin typeface="Trebuchet MS" pitchFamily="34" charset="0"/>
              </a:rPr>
              <a:t> </a:t>
            </a:r>
            <a:r>
              <a:rPr lang="en-US" b="1" dirty="0" smtClean="0">
                <a:solidFill>
                  <a:srgbClr val="0BA4E2"/>
                </a:solidFill>
                <a:latin typeface="Trebuchet MS" pitchFamily="34" charset="0"/>
              </a:rPr>
              <a:t>(SRK </a:t>
            </a:r>
            <a:r>
              <a:rPr lang="en-US" b="1" dirty="0">
                <a:solidFill>
                  <a:srgbClr val="0BA4E2"/>
                </a:solidFill>
                <a:latin typeface="Trebuchet MS" pitchFamily="34" charset="0"/>
              </a:rPr>
              <a:t>KD85)</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Соаве-Редлих-Квонг</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мод. </a:t>
            </a:r>
            <a:r>
              <a:rPr lang="ru-RU" b="1" dirty="0" err="1" smtClean="0">
                <a:solidFill>
                  <a:srgbClr val="0BA4E2"/>
                </a:solidFill>
                <a:latin typeface="Trebuchet MS" pitchFamily="34" charset="0"/>
              </a:rPr>
              <a:t>Кабади-Даннером</a:t>
            </a:r>
            <a:r>
              <a:rPr lang="ru-RU" b="1" dirty="0" smtClean="0">
                <a:solidFill>
                  <a:srgbClr val="0BA4E2"/>
                </a:solidFill>
                <a:latin typeface="Trebuchet MS" pitchFamily="34" charset="0"/>
              </a:rPr>
              <a:t> с </a:t>
            </a:r>
            <a:r>
              <a:rPr lang="ru-RU" b="1" dirty="0" err="1" smtClean="0">
                <a:solidFill>
                  <a:srgbClr val="0BA4E2"/>
                </a:solidFill>
                <a:latin typeface="Trebuchet MS" pitchFamily="34" charset="0"/>
              </a:rPr>
              <a:t>попр</a:t>
            </a:r>
            <a:r>
              <a:rPr lang="ru-RU" b="1" dirty="0" smtClean="0">
                <a:solidFill>
                  <a:srgbClr val="0BA4E2"/>
                </a:solidFill>
                <a:latin typeface="Trebuchet MS" pitchFamily="34" charset="0"/>
              </a:rPr>
              <a:t>. </a:t>
            </a:r>
            <a:r>
              <a:rPr lang="ru-RU" b="1" dirty="0" err="1" smtClean="0">
                <a:solidFill>
                  <a:srgbClr val="0BA4E2"/>
                </a:solidFill>
                <a:latin typeface="Trebuchet MS" pitchFamily="34" charset="0"/>
              </a:rPr>
              <a:t>Тву</a:t>
            </a:r>
            <a:r>
              <a:rPr lang="ru-RU" b="1" dirty="0" smtClean="0">
                <a:solidFill>
                  <a:srgbClr val="0BA4E2"/>
                </a:solidFill>
                <a:latin typeface="Trebuchet MS" pitchFamily="34" charset="0"/>
              </a:rPr>
              <a:t> и </a:t>
            </a:r>
            <a:r>
              <a:rPr lang="ru-RU" b="1" dirty="0" err="1" smtClean="0">
                <a:solidFill>
                  <a:srgbClr val="0BA4E2"/>
                </a:solidFill>
                <a:latin typeface="Trebuchet MS" pitchFamily="34" charset="0"/>
              </a:rPr>
              <a:t>Блака</a:t>
            </a:r>
            <a:r>
              <a:rPr lang="en-US" b="1" dirty="0" smtClean="0">
                <a:solidFill>
                  <a:srgbClr val="0BA4E2"/>
                </a:solidFill>
                <a:latin typeface="Trebuchet MS" pitchFamily="34" charset="0"/>
              </a:rPr>
              <a:t> </a:t>
            </a:r>
            <a:r>
              <a:rPr lang="en-US" b="1" dirty="0">
                <a:solidFill>
                  <a:srgbClr val="0BA4E2"/>
                </a:solidFill>
                <a:latin typeface="Trebuchet MS" pitchFamily="34" charset="0"/>
              </a:rPr>
              <a:t>(SRK KD88)</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Соаве-Редлих-Квонг</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модифицированное </a:t>
            </a:r>
            <a:r>
              <a:rPr lang="ru-RU" b="1" dirty="0" err="1" smtClean="0">
                <a:solidFill>
                  <a:srgbClr val="0BA4E2"/>
                </a:solidFill>
                <a:latin typeface="Trebuchet MS" pitchFamily="34" charset="0"/>
              </a:rPr>
              <a:t>Тву</a:t>
            </a:r>
            <a:r>
              <a:rPr lang="ru-RU" b="1" dirty="0" smtClean="0">
                <a:solidFill>
                  <a:srgbClr val="0BA4E2"/>
                </a:solidFill>
                <a:latin typeface="Trebuchet MS" pitchFamily="34" charset="0"/>
              </a:rPr>
              <a:t> </a:t>
            </a:r>
            <a:r>
              <a:rPr lang="en-US" b="1" dirty="0" smtClean="0">
                <a:solidFill>
                  <a:srgbClr val="0BA4E2"/>
                </a:solidFill>
                <a:latin typeface="Trebuchet MS" pitchFamily="34" charset="0"/>
              </a:rPr>
              <a:t>(SRK </a:t>
            </a:r>
            <a:r>
              <a:rPr lang="en-US" b="1" dirty="0" err="1" smtClean="0">
                <a:solidFill>
                  <a:srgbClr val="0BA4E2"/>
                </a:solidFill>
                <a:latin typeface="Trebuchet MS" pitchFamily="34" charset="0"/>
              </a:rPr>
              <a:t>Twu</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Пенг</a:t>
            </a:r>
            <a:r>
              <a:rPr lang="ru-RU" b="1" dirty="0" smtClean="0">
                <a:solidFill>
                  <a:srgbClr val="0BA4E2"/>
                </a:solidFill>
                <a:latin typeface="Trebuchet MS" pitchFamily="34" charset="0"/>
              </a:rPr>
              <a:t>-Робинсон</a:t>
            </a:r>
            <a:r>
              <a:rPr lang="en-US" b="1" dirty="0" smtClean="0">
                <a:solidFill>
                  <a:srgbClr val="0BA4E2"/>
                </a:solidFill>
                <a:latin typeface="Trebuchet MS" pitchFamily="34" charset="0"/>
              </a:rPr>
              <a:t> </a:t>
            </a:r>
            <a:r>
              <a:rPr lang="en-US" b="1" dirty="0">
                <a:solidFill>
                  <a:srgbClr val="0BA4E2"/>
                </a:solidFill>
                <a:latin typeface="Trebuchet MS" pitchFamily="34" charset="0"/>
              </a:rPr>
              <a:t>(</a:t>
            </a:r>
            <a:r>
              <a:rPr lang="en-US" b="1" dirty="0" smtClean="0">
                <a:solidFill>
                  <a:srgbClr val="0BA4E2"/>
                </a:solidFill>
                <a:latin typeface="Trebuchet MS" pitchFamily="34" charset="0"/>
              </a:rPr>
              <a:t>PR)</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Пенг</a:t>
            </a:r>
            <a:r>
              <a:rPr lang="ru-RU" b="1" dirty="0" smtClean="0">
                <a:solidFill>
                  <a:srgbClr val="0BA4E2"/>
                </a:solidFill>
                <a:latin typeface="Trebuchet MS" pitchFamily="34" charset="0"/>
              </a:rPr>
              <a:t>-Робинсон</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с модификациями Бостона и Матиаса</a:t>
            </a:r>
            <a:r>
              <a:rPr lang="en-US" b="1" dirty="0" smtClean="0">
                <a:solidFill>
                  <a:srgbClr val="0BA4E2"/>
                </a:solidFill>
                <a:latin typeface="Trebuchet MS" pitchFamily="34" charset="0"/>
              </a:rPr>
              <a:t> (PR BM)</a:t>
            </a:r>
            <a:endParaRPr lang="en-US" b="1" dirty="0">
              <a:solidFill>
                <a:srgbClr val="0BA4E2"/>
              </a:solidFill>
              <a:latin typeface="Trebuchet MS" pitchFamily="34" charset="0"/>
            </a:endParaRP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Пенг</a:t>
            </a:r>
            <a:r>
              <a:rPr lang="ru-RU" b="1" dirty="0" smtClean="0">
                <a:solidFill>
                  <a:srgbClr val="0BA4E2"/>
                </a:solidFill>
                <a:latin typeface="Trebuchet MS" pitchFamily="34" charset="0"/>
              </a:rPr>
              <a:t>-Робинсон</a:t>
            </a:r>
            <a:r>
              <a:rPr lang="en-US" b="1" dirty="0" smtClean="0">
                <a:solidFill>
                  <a:srgbClr val="0BA4E2"/>
                </a:solidFill>
                <a:latin typeface="Trebuchet MS" pitchFamily="34" charset="0"/>
              </a:rPr>
              <a:t> 78 (PR78)</a:t>
            </a:r>
            <a:endParaRPr lang="en-US" b="1" dirty="0">
              <a:solidFill>
                <a:srgbClr val="0BA4E2"/>
              </a:solidFill>
              <a:latin typeface="Trebuchet MS" pitchFamily="34" charset="0"/>
            </a:endParaRP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Пенг</a:t>
            </a:r>
            <a:r>
              <a:rPr lang="ru-RU" b="1" dirty="0" smtClean="0">
                <a:solidFill>
                  <a:srgbClr val="0BA4E2"/>
                </a:solidFill>
                <a:latin typeface="Trebuchet MS" pitchFamily="34" charset="0"/>
              </a:rPr>
              <a:t>-Робинсон</a:t>
            </a:r>
            <a:r>
              <a:rPr lang="en-US" b="1" dirty="0" smtClean="0">
                <a:solidFill>
                  <a:srgbClr val="0BA4E2"/>
                </a:solidFill>
                <a:latin typeface="Trebuchet MS" pitchFamily="34" charset="0"/>
              </a:rPr>
              <a:t> 78 </a:t>
            </a:r>
            <a:r>
              <a:rPr lang="ru-RU" b="1" dirty="0" smtClean="0">
                <a:solidFill>
                  <a:srgbClr val="0BA4E2"/>
                </a:solidFill>
                <a:latin typeface="Trebuchet MS" pitchFamily="34" charset="0"/>
              </a:rPr>
              <a:t>с модификациями Бостона и Матиаса</a:t>
            </a:r>
            <a:r>
              <a:rPr lang="en-US" b="1" dirty="0" smtClean="0">
                <a:solidFill>
                  <a:srgbClr val="0BA4E2"/>
                </a:solidFill>
                <a:latin typeface="Trebuchet MS" pitchFamily="34" charset="0"/>
              </a:rPr>
              <a:t> </a:t>
            </a:r>
            <a:r>
              <a:rPr lang="en-US" b="1" dirty="0">
                <a:solidFill>
                  <a:srgbClr val="0BA4E2"/>
                </a:solidFill>
                <a:latin typeface="Trebuchet MS" pitchFamily="34" charset="0"/>
              </a:rPr>
              <a:t>(</a:t>
            </a:r>
            <a:r>
              <a:rPr lang="en-US" b="1" dirty="0" smtClean="0">
                <a:solidFill>
                  <a:srgbClr val="0BA4E2"/>
                </a:solidFill>
                <a:latin typeface="Trebuchet MS" pitchFamily="34" charset="0"/>
              </a:rPr>
              <a:t>PR78 </a:t>
            </a:r>
            <a:r>
              <a:rPr lang="en-US" b="1" dirty="0">
                <a:solidFill>
                  <a:srgbClr val="0BA4E2"/>
                </a:solidFill>
                <a:latin typeface="Trebuchet MS" pitchFamily="34" charset="0"/>
              </a:rPr>
              <a:t>BM)</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Сорейде</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Уитсон</a:t>
            </a:r>
            <a:endParaRPr lang="en-US" b="1" dirty="0" smtClean="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634058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endParaRPr lang="en-US" sz="3200" b="1" dirty="0">
              <a:solidFill>
                <a:schemeClr val="bg1"/>
              </a:solidFill>
              <a:latin typeface="Trebuchet MS" pitchFamily="34" charset="0"/>
            </a:endParaRPr>
          </a:p>
        </p:txBody>
      </p:sp>
      <p:sp>
        <p:nvSpPr>
          <p:cNvPr id="4" name="Rectangle 2"/>
          <p:cNvSpPr>
            <a:spLocks noChangeArrowheads="1"/>
          </p:cNvSpPr>
          <p:nvPr/>
        </p:nvSpPr>
        <p:spPr bwMode="auto">
          <a:xfrm>
            <a:off x="38100" y="944724"/>
            <a:ext cx="9105900" cy="4745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defTabSz="914564">
              <a:lnSpc>
                <a:spcPct val="200000"/>
              </a:lnSpc>
              <a:spcBef>
                <a:spcPct val="10000"/>
              </a:spcBef>
            </a:pPr>
            <a:r>
              <a:rPr lang="ru-RU" b="1" dirty="0" smtClean="0">
                <a:solidFill>
                  <a:srgbClr val="D21700"/>
                </a:solidFill>
                <a:latin typeface="Trebuchet MS" pitchFamily="34" charset="0"/>
              </a:rPr>
              <a:t>Предиктивные модели</a:t>
            </a:r>
            <a:r>
              <a:rPr lang="en-US" b="1" dirty="0" smtClean="0">
                <a:solidFill>
                  <a:srgbClr val="D21700"/>
                </a:solidFill>
                <a:latin typeface="Trebuchet MS" pitchFamily="34" charset="0"/>
              </a:rPr>
              <a:t>:</a:t>
            </a:r>
          </a:p>
          <a:p>
            <a:pPr defTabSz="914564">
              <a:lnSpc>
                <a:spcPct val="200000"/>
              </a:lnSpc>
              <a:spcBef>
                <a:spcPct val="10000"/>
              </a:spcBef>
            </a:pPr>
            <a:r>
              <a:rPr lang="en-US" b="1" i="1" u="sng" dirty="0" err="1" smtClean="0">
                <a:solidFill>
                  <a:srgbClr val="0BA4E2"/>
                </a:solidFill>
                <a:latin typeface="Trebuchet MS" pitchFamily="34" charset="0"/>
              </a:rPr>
              <a:t>CEoS</a:t>
            </a:r>
            <a:r>
              <a:rPr lang="en-US" b="1" i="1" u="sng" dirty="0" smtClean="0">
                <a:solidFill>
                  <a:srgbClr val="0BA4E2"/>
                </a:solidFill>
                <a:latin typeface="Trebuchet MS" pitchFamily="34" charset="0"/>
              </a:rPr>
              <a:t> </a:t>
            </a:r>
            <a:r>
              <a:rPr lang="ru-RU" b="1" i="1" u="sng" dirty="0" smtClean="0">
                <a:solidFill>
                  <a:srgbClr val="0BA4E2"/>
                </a:solidFill>
                <a:latin typeface="Trebuchet MS" pitchFamily="34" charset="0"/>
              </a:rPr>
              <a:t>с правилами смешения Ван дер </a:t>
            </a:r>
            <a:r>
              <a:rPr lang="ru-RU" b="1" i="1" u="sng" dirty="0" err="1" smtClean="0">
                <a:solidFill>
                  <a:srgbClr val="0BA4E2"/>
                </a:solidFill>
                <a:latin typeface="Trebuchet MS" pitchFamily="34" charset="0"/>
              </a:rPr>
              <a:t>Ваальса</a:t>
            </a:r>
            <a:r>
              <a:rPr lang="en-US" b="1" i="1" u="sng" dirty="0" smtClean="0">
                <a:solidFill>
                  <a:srgbClr val="0BA4E2"/>
                </a:solidFill>
                <a:latin typeface="Trebuchet MS" pitchFamily="34" charset="0"/>
              </a:rPr>
              <a:t>:</a:t>
            </a:r>
            <a:endParaRPr lang="en-US" b="1" i="1" u="sng"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Предиктивное</a:t>
            </a:r>
            <a:r>
              <a:rPr lang="en-US" b="1" dirty="0" smtClean="0">
                <a:solidFill>
                  <a:srgbClr val="0BA4E2"/>
                </a:solidFill>
                <a:latin typeface="Trebuchet MS" pitchFamily="34" charset="0"/>
              </a:rPr>
              <a:t> </a:t>
            </a:r>
            <a:r>
              <a:rPr lang="ru-RU" b="1" dirty="0" err="1" smtClean="0">
                <a:solidFill>
                  <a:srgbClr val="0BA4E2"/>
                </a:solidFill>
                <a:latin typeface="Trebuchet MS" pitchFamily="34" charset="0"/>
              </a:rPr>
              <a:t>Пенга</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Робинсона</a:t>
            </a:r>
            <a:r>
              <a:rPr lang="en-US" b="1" dirty="0" smtClean="0">
                <a:solidFill>
                  <a:srgbClr val="0BA4E2"/>
                </a:solidFill>
                <a:latin typeface="Trebuchet MS" pitchFamily="34" charset="0"/>
              </a:rPr>
              <a:t> </a:t>
            </a:r>
            <a:r>
              <a:rPr lang="en-US" b="1" dirty="0">
                <a:solidFill>
                  <a:srgbClr val="0BA4E2"/>
                </a:solidFill>
                <a:latin typeface="Trebuchet MS" pitchFamily="34" charset="0"/>
              </a:rPr>
              <a:t>(PPR78</a:t>
            </a:r>
            <a:r>
              <a:rPr lang="en-US" b="1" dirty="0" smtClean="0">
                <a:solidFill>
                  <a:srgbClr val="0BA4E2"/>
                </a:solidFill>
                <a:latin typeface="Trebuchet MS" pitchFamily="34" charset="0"/>
              </a:rPr>
              <a:t>)</a:t>
            </a:r>
          </a:p>
          <a:p>
            <a:pPr defTabSz="914564">
              <a:lnSpc>
                <a:spcPct val="200000"/>
              </a:lnSpc>
              <a:spcBef>
                <a:spcPct val="10000"/>
              </a:spcBef>
            </a:pPr>
            <a:endParaRPr lang="en-US" b="1" i="1" u="sng" dirty="0" smtClean="0">
              <a:solidFill>
                <a:srgbClr val="0BA4E2"/>
              </a:solidFill>
              <a:latin typeface="Trebuchet MS" pitchFamily="34" charset="0"/>
            </a:endParaRPr>
          </a:p>
          <a:p>
            <a:pPr defTabSz="914564">
              <a:lnSpc>
                <a:spcPct val="200000"/>
              </a:lnSpc>
              <a:spcBef>
                <a:spcPct val="10000"/>
              </a:spcBef>
            </a:pPr>
            <a:r>
              <a:rPr lang="en-US" b="1" i="1" u="sng" dirty="0" err="1" smtClean="0">
                <a:solidFill>
                  <a:srgbClr val="0BA4E2"/>
                </a:solidFill>
                <a:latin typeface="Trebuchet MS" pitchFamily="34" charset="0"/>
              </a:rPr>
              <a:t>CEoS</a:t>
            </a:r>
            <a:r>
              <a:rPr lang="en-US" b="1" i="1" u="sng" dirty="0" smtClean="0">
                <a:solidFill>
                  <a:srgbClr val="0BA4E2"/>
                </a:solidFill>
                <a:latin typeface="Trebuchet MS" pitchFamily="34" charset="0"/>
              </a:rPr>
              <a:t> </a:t>
            </a:r>
            <a:r>
              <a:rPr lang="ru-RU" b="1" i="1" u="sng" dirty="0" smtClean="0">
                <a:solidFill>
                  <a:srgbClr val="0BA4E2"/>
                </a:solidFill>
                <a:latin typeface="Trebuchet MS" pitchFamily="34" charset="0"/>
              </a:rPr>
              <a:t>с комплексными правилами смешения</a:t>
            </a:r>
            <a:r>
              <a:rPr lang="en-US" b="1" i="1" u="sng" dirty="0" smtClean="0">
                <a:solidFill>
                  <a:srgbClr val="0BA4E2"/>
                </a:solidFill>
                <a:latin typeface="Trebuchet MS" pitchFamily="34" charset="0"/>
              </a:rPr>
              <a:t>:</a:t>
            </a:r>
            <a:endParaRPr lang="en-US" b="1" i="1" u="sng" dirty="0">
              <a:solidFill>
                <a:srgbClr val="0BA4E2"/>
              </a:solidFill>
              <a:latin typeface="Trebuchet MS" pitchFamily="34" charset="0"/>
            </a:endParaRPr>
          </a:p>
          <a:p>
            <a:pPr marL="373942" indent="-373942" defTabSz="914564">
              <a:lnSpc>
                <a:spcPct val="150000"/>
              </a:lnSpc>
              <a:spcBef>
                <a:spcPct val="10000"/>
              </a:spcBef>
              <a:buBlip>
                <a:blip r:embed="rId3"/>
              </a:buBlip>
            </a:pPr>
            <a:r>
              <a:rPr lang="en-US" b="1" dirty="0" smtClean="0">
                <a:solidFill>
                  <a:srgbClr val="0BA4E2"/>
                </a:solidFill>
                <a:latin typeface="Trebuchet MS" pitchFamily="34" charset="0"/>
              </a:rPr>
              <a:t>NRTL-PR</a:t>
            </a:r>
            <a:endParaRPr lang="en-US" b="1" dirty="0">
              <a:solidFill>
                <a:srgbClr val="0BA4E2"/>
              </a:solidFill>
              <a:latin typeface="Trebuchet MS" pitchFamily="34" charset="0"/>
            </a:endParaRPr>
          </a:p>
          <a:p>
            <a:pPr marL="373942" indent="-373942" defTabSz="914564">
              <a:lnSpc>
                <a:spcPct val="150000"/>
              </a:lnSpc>
              <a:spcBef>
                <a:spcPct val="10000"/>
              </a:spcBef>
              <a:buBlip>
                <a:blip r:embed="rId3"/>
              </a:buBlip>
            </a:pPr>
            <a:r>
              <a:rPr lang="en-US" b="1" dirty="0">
                <a:solidFill>
                  <a:srgbClr val="0BA4E2"/>
                </a:solidFill>
                <a:latin typeface="Trebuchet MS" pitchFamily="34" charset="0"/>
              </a:rPr>
              <a:t>MHV2</a:t>
            </a:r>
          </a:p>
          <a:p>
            <a:pPr marL="373942" indent="-373942" defTabSz="914564">
              <a:lnSpc>
                <a:spcPct val="150000"/>
              </a:lnSpc>
              <a:spcBef>
                <a:spcPct val="10000"/>
              </a:spcBef>
              <a:buBlip>
                <a:blip r:embed="rId3"/>
              </a:buBlip>
            </a:pPr>
            <a:r>
              <a:rPr lang="en-US" b="1" dirty="0" smtClean="0">
                <a:solidFill>
                  <a:srgbClr val="0BA4E2"/>
                </a:solidFill>
                <a:latin typeface="Trebuchet MS" pitchFamily="34" charset="0"/>
              </a:rPr>
              <a:t>PSRK</a:t>
            </a:r>
          </a:p>
          <a:p>
            <a:pPr marL="373942" indent="-373942" defTabSz="914564">
              <a:lnSpc>
                <a:spcPct val="150000"/>
              </a:lnSpc>
              <a:spcBef>
                <a:spcPct val="10000"/>
              </a:spcBef>
              <a:buBlip>
                <a:blip r:embed="rId3"/>
              </a:buBlip>
            </a:pPr>
            <a:r>
              <a:rPr lang="fr-FR" b="1" dirty="0" smtClean="0">
                <a:solidFill>
                  <a:srgbClr val="0BA4E2"/>
                </a:solidFill>
                <a:latin typeface="Trebuchet MS" pitchFamily="34" charset="0"/>
              </a:rPr>
              <a:t>VTPR</a:t>
            </a:r>
            <a:endParaRPr lang="en-US" b="1" dirty="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076197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3" name="Rectangle 5"/>
          <p:cNvSpPr>
            <a:spLocks noChangeArrowheads="1"/>
          </p:cNvSpPr>
          <p:nvPr/>
        </p:nvSpPr>
        <p:spPr bwMode="auto">
          <a:xfrm>
            <a:off x="118697" y="1175574"/>
            <a:ext cx="9025303" cy="4184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36" tIns="42020" rIns="84036" bIns="42020"/>
          <a:lstStyle/>
          <a:p>
            <a:pPr marL="323214" indent="-323214" defTabSz="695706">
              <a:buBlip>
                <a:blip r:embed="rId4"/>
              </a:buBlip>
            </a:pPr>
            <a:r>
              <a:rPr lang="ru-RU" sz="2200" b="1" dirty="0" smtClean="0">
                <a:solidFill>
                  <a:srgbClr val="0BA4E2"/>
                </a:solidFill>
                <a:latin typeface="Trebuchet MS" pitchFamily="34" charset="0"/>
              </a:rPr>
              <a:t>Уравнение состояния</a:t>
            </a:r>
            <a:r>
              <a:rPr lang="en-US" sz="2200" b="1" dirty="0" smtClean="0">
                <a:solidFill>
                  <a:srgbClr val="0BA4E2"/>
                </a:solidFill>
                <a:latin typeface="Trebuchet MS" pitchFamily="34" charset="0"/>
              </a:rPr>
              <a:t>: </a:t>
            </a:r>
            <a:r>
              <a:rPr lang="ru-RU" sz="2200" b="1" dirty="0" err="1" smtClean="0">
                <a:solidFill>
                  <a:srgbClr val="D21700"/>
                </a:solidFill>
                <a:latin typeface="Trebuchet MS" pitchFamily="34" charset="0"/>
              </a:rPr>
              <a:t>Пенг</a:t>
            </a:r>
            <a:r>
              <a:rPr lang="en-US" sz="2200" b="1" dirty="0" smtClean="0">
                <a:solidFill>
                  <a:srgbClr val="D21700"/>
                </a:solidFill>
                <a:latin typeface="Trebuchet MS" pitchFamily="34" charset="0"/>
              </a:rPr>
              <a:t>-</a:t>
            </a:r>
            <a:r>
              <a:rPr lang="ru-RU" sz="2200" b="1" dirty="0" err="1" smtClean="0">
                <a:solidFill>
                  <a:srgbClr val="D21700"/>
                </a:solidFill>
                <a:latin typeface="Trebuchet MS" pitchFamily="34" charset="0"/>
              </a:rPr>
              <a:t>робинсон</a:t>
            </a:r>
            <a:r>
              <a:rPr lang="en-US" sz="2200" b="1" dirty="0" smtClean="0">
                <a:solidFill>
                  <a:srgbClr val="D21700"/>
                </a:solidFill>
                <a:latin typeface="Trebuchet MS" pitchFamily="34" charset="0"/>
              </a:rPr>
              <a:t> 78</a:t>
            </a:r>
          </a:p>
          <a:p>
            <a:pPr marL="747884" lvl="1" indent="-260890" defTabSz="695706">
              <a:buBlip>
                <a:blip r:embed="rId5"/>
              </a:buBlip>
            </a:pPr>
            <a:endParaRPr lang="en-US" sz="2200" b="1" dirty="0" smtClean="0">
              <a:solidFill>
                <a:srgbClr val="0BA4E2"/>
              </a:solidFill>
              <a:latin typeface="Trebuchet MS" pitchFamily="34" charset="0"/>
            </a:endParaRPr>
          </a:p>
          <a:p>
            <a:pPr marL="323214" indent="-323214" defTabSz="695706">
              <a:buBlip>
                <a:blip r:embed="rId4"/>
              </a:buBlip>
            </a:pPr>
            <a:r>
              <a:rPr lang="ru-RU" sz="2200" b="1" dirty="0" smtClean="0">
                <a:solidFill>
                  <a:srgbClr val="0BA4E2"/>
                </a:solidFill>
                <a:latin typeface="Trebuchet MS" pitchFamily="34" charset="0"/>
              </a:rPr>
              <a:t>Правила смешения</a:t>
            </a:r>
            <a:r>
              <a:rPr lang="en-US" sz="2200" b="1" dirty="0" smtClean="0">
                <a:solidFill>
                  <a:srgbClr val="0BA4E2"/>
                </a:solidFill>
                <a:latin typeface="Trebuchet MS" pitchFamily="34" charset="0"/>
              </a:rPr>
              <a:t>:</a:t>
            </a: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Font typeface="Wingdings" pitchFamily="2" charset="2"/>
              <a:buChar char="Ø"/>
            </a:pPr>
            <a:r>
              <a:rPr lang="ru-RU" sz="2200" b="1" dirty="0" smtClean="0">
                <a:solidFill>
                  <a:srgbClr val="0BA4E2"/>
                </a:solidFill>
                <a:latin typeface="Trebuchet MS" pitchFamily="34" charset="0"/>
              </a:rPr>
              <a:t>Параметр притяжения</a:t>
            </a:r>
            <a:r>
              <a:rPr lang="en-US" sz="2200" b="1" dirty="0" smtClean="0">
                <a:solidFill>
                  <a:srgbClr val="0BA4E2"/>
                </a:solidFill>
                <a:latin typeface="Trebuchet MS" pitchFamily="34" charset="0"/>
              </a:rPr>
              <a:t>:</a:t>
            </a:r>
          </a:p>
          <a:p>
            <a:pPr marL="747884" lvl="1" indent="-260890" defTabSz="695706">
              <a:buFont typeface="Wingdings" pitchFamily="2" charset="2"/>
              <a:buChar char="Ø"/>
            </a:pPr>
            <a:endParaRPr lang="en-US" sz="2200" b="1" dirty="0" smtClean="0">
              <a:solidFill>
                <a:srgbClr val="0BA4E2"/>
              </a:solidFill>
              <a:latin typeface="Trebuchet MS" pitchFamily="34" charset="0"/>
            </a:endParaRPr>
          </a:p>
          <a:p>
            <a:pPr marL="747884" lvl="1" indent="-260890" defTabSz="695706">
              <a:buFont typeface="Wingdings" pitchFamily="2" charset="2"/>
              <a:buChar char="Ø"/>
            </a:pPr>
            <a:r>
              <a:rPr lang="ru-RU" sz="2200" b="1" dirty="0" smtClean="0">
                <a:solidFill>
                  <a:srgbClr val="0BA4E2"/>
                </a:solidFill>
                <a:latin typeface="Trebuchet MS" pitchFamily="34" charset="0"/>
              </a:rPr>
              <a:t>Эффективный молекулярный объем</a:t>
            </a:r>
            <a:r>
              <a:rPr lang="en-US" sz="2200" b="1" dirty="0" smtClean="0">
                <a:solidFill>
                  <a:srgbClr val="0BA4E2"/>
                </a:solidFill>
                <a:latin typeface="Trebuchet MS" pitchFamily="34" charset="0"/>
              </a:rPr>
              <a:t>:</a:t>
            </a:r>
          </a:p>
          <a:p>
            <a:pPr marL="747884" lvl="1" indent="-260890" defTabSz="695706">
              <a:buBlip>
                <a:blip r:embed="rId5"/>
              </a:buBlip>
            </a:pPr>
            <a:endParaRPr lang="en-US" sz="2200" b="1" dirty="0" smtClean="0">
              <a:solidFill>
                <a:srgbClr val="0BA4E2"/>
              </a:solidFill>
              <a:latin typeface="Trebuchet MS" pitchFamily="34" charset="0"/>
            </a:endParaRPr>
          </a:p>
          <a:p>
            <a:pPr marL="323214" indent="-323214" defTabSz="695706">
              <a:buBlip>
                <a:blip r:embed="rId4"/>
              </a:buBlip>
            </a:pPr>
            <a:r>
              <a:rPr lang="ru-RU" sz="2200" b="1" dirty="0" smtClean="0">
                <a:solidFill>
                  <a:srgbClr val="D21700"/>
                </a:solidFill>
                <a:latin typeface="Trebuchet MS" pitchFamily="34" charset="0"/>
              </a:rPr>
              <a:t>Метод групповых вкладов для расчета параметров бинарных взаимодействий для уравнения состояния</a:t>
            </a:r>
            <a:r>
              <a:rPr lang="en-US" sz="2200" b="1" dirty="0" smtClean="0">
                <a:solidFill>
                  <a:srgbClr val="D21700"/>
                </a:solidFill>
                <a:latin typeface="Trebuchet MS" pitchFamily="34" charset="0"/>
              </a:rPr>
              <a:t> PR78 </a:t>
            </a: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buBlip>
                <a:blip r:embed="rId5"/>
              </a:buBlip>
            </a:pPr>
            <a:endParaRPr lang="en-US" b="1" dirty="0" smtClean="0">
              <a:solidFill>
                <a:srgbClr val="0BA4E2"/>
              </a:solidFill>
              <a:latin typeface="Trebuchet MS" pitchFamily="34" charset="0"/>
              <a:cs typeface="Arial" charset="0"/>
            </a:endParaRPr>
          </a:p>
          <a:p>
            <a:pPr marL="323214" indent="-323214" defTabSz="695706">
              <a:buBlip>
                <a:blip r:embed="rId5"/>
              </a:buBlip>
            </a:pPr>
            <a:endParaRPr lang="en-US" sz="2200" b="1" dirty="0">
              <a:solidFill>
                <a:srgbClr val="0BA4E2"/>
              </a:solidFill>
              <a:latin typeface="Trebuchet MS" pitchFamily="34" charset="0"/>
              <a:cs typeface="Arial" charset="0"/>
            </a:endParaRPr>
          </a:p>
        </p:txBody>
      </p:sp>
      <p:graphicFrame>
        <p:nvGraphicFramePr>
          <p:cNvPr id="1404935" name="Object 7"/>
          <p:cNvGraphicFramePr>
            <a:graphicFrameLocks noChangeAspect="1"/>
          </p:cNvGraphicFramePr>
          <p:nvPr>
            <p:extLst>
              <p:ext uri="{D42A27DB-BD31-4B8C-83A1-F6EECF244321}">
                <p14:modId xmlns:p14="http://schemas.microsoft.com/office/powerpoint/2010/main" xmlns="" val="4236903209"/>
              </p:ext>
            </p:extLst>
          </p:nvPr>
        </p:nvGraphicFramePr>
        <p:xfrm>
          <a:off x="4645287" y="2266662"/>
          <a:ext cx="3217862" cy="827088"/>
        </p:xfrm>
        <a:graphic>
          <a:graphicData uri="http://schemas.openxmlformats.org/presentationml/2006/ole">
            <p:oleObj spid="_x0000_s649681" name="Équation" r:id="rId6" imgW="1739900" imgH="457200" progId="Equation.3">
              <p:embed/>
            </p:oleObj>
          </a:graphicData>
        </a:graphic>
      </p:graphicFrame>
      <p:graphicFrame>
        <p:nvGraphicFramePr>
          <p:cNvPr id="1404936" name="Object 8"/>
          <p:cNvGraphicFramePr>
            <a:graphicFrameLocks noChangeAspect="1"/>
          </p:cNvGraphicFramePr>
          <p:nvPr>
            <p:extLst>
              <p:ext uri="{D42A27DB-BD31-4B8C-83A1-F6EECF244321}">
                <p14:modId xmlns:p14="http://schemas.microsoft.com/office/powerpoint/2010/main" xmlns="" val="654495689"/>
              </p:ext>
            </p:extLst>
          </p:nvPr>
        </p:nvGraphicFramePr>
        <p:xfrm>
          <a:off x="6480212" y="2937470"/>
          <a:ext cx="1446212" cy="798513"/>
        </p:xfrm>
        <a:graphic>
          <a:graphicData uri="http://schemas.openxmlformats.org/presentationml/2006/ole">
            <p:oleObj spid="_x0000_s649682" name="Équation" r:id="rId7" imgW="787058" imgH="444307" progId="Equation.3">
              <p:embed/>
            </p:oleObj>
          </a:graphicData>
        </a:graphic>
      </p:graphicFrame>
      <p:graphicFrame>
        <p:nvGraphicFramePr>
          <p:cNvPr id="1404940" name="Object 12"/>
          <p:cNvGraphicFramePr>
            <a:graphicFrameLocks noChangeAspect="1"/>
          </p:cNvGraphicFramePr>
          <p:nvPr>
            <p:extLst>
              <p:ext uri="{D42A27DB-BD31-4B8C-83A1-F6EECF244321}">
                <p14:modId xmlns:p14="http://schemas.microsoft.com/office/powerpoint/2010/main" xmlns="" val="2317138400"/>
              </p:ext>
            </p:extLst>
          </p:nvPr>
        </p:nvGraphicFramePr>
        <p:xfrm>
          <a:off x="6305019" y="1157902"/>
          <a:ext cx="2731477" cy="615792"/>
        </p:xfrm>
        <a:graphic>
          <a:graphicData uri="http://schemas.openxmlformats.org/presentationml/2006/ole">
            <p:oleObj spid="_x0000_s649683" name="Equation" r:id="rId8" imgW="3935160" imgH="901800" progId="Equation.3">
              <p:embed/>
            </p:oleObj>
          </a:graphicData>
        </a:graphic>
      </p:graphicFrame>
      <p:sp>
        <p:nvSpPr>
          <p:cNvPr id="1404941" name="Rectangle 13"/>
          <p:cNvSpPr>
            <a:spLocks noChangeArrowheads="1"/>
          </p:cNvSpPr>
          <p:nvPr/>
        </p:nvSpPr>
        <p:spPr bwMode="auto">
          <a:xfrm>
            <a:off x="7452320" y="2420888"/>
            <a:ext cx="332643" cy="518636"/>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036" tIns="42020" rIns="84036" bIns="42020" anchor="ctr"/>
          <a:lstStyle/>
          <a:p>
            <a:endParaRPr lang="fr-FR"/>
          </a:p>
        </p:txBody>
      </p:sp>
      <p:graphicFrame>
        <p:nvGraphicFramePr>
          <p:cNvPr id="1404942" name="Object 14"/>
          <p:cNvGraphicFramePr>
            <a:graphicFrameLocks noChangeAspect="1"/>
          </p:cNvGraphicFramePr>
          <p:nvPr>
            <p:extLst>
              <p:ext uri="{D42A27DB-BD31-4B8C-83A1-F6EECF244321}">
                <p14:modId xmlns:p14="http://schemas.microsoft.com/office/powerpoint/2010/main" xmlns="" val="3354073819"/>
              </p:ext>
            </p:extLst>
          </p:nvPr>
        </p:nvGraphicFramePr>
        <p:xfrm>
          <a:off x="716573" y="4682832"/>
          <a:ext cx="7444154" cy="1554480"/>
        </p:xfrm>
        <a:graphic>
          <a:graphicData uri="http://schemas.openxmlformats.org/presentationml/2006/ole">
            <p:oleObj spid="_x0000_s649684" name="Equation" r:id="rId9" imgW="5384800" imgH="1155700" progId="Equation.3">
              <p:embed/>
            </p:oleObj>
          </a:graphicData>
        </a:graphic>
      </p:graphicFrame>
      <p:sp>
        <p:nvSpPr>
          <p:cNvPr id="10" name="Rectangle 10"/>
          <p:cNvSpPr>
            <a:spLocks noChangeArrowheads="1"/>
          </p:cNvSpPr>
          <p:nvPr/>
        </p:nvSpPr>
        <p:spPr bwMode="auto">
          <a:xfrm>
            <a:off x="215516" y="-27384"/>
            <a:ext cx="882098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r>
              <a:rPr lang="en-US" sz="3200" b="1" dirty="0" smtClean="0">
                <a:solidFill>
                  <a:schemeClr val="bg1"/>
                </a:solidFill>
                <a:latin typeface="Trebuchet MS" pitchFamily="34" charset="0"/>
              </a:rPr>
              <a:t>:</a:t>
            </a:r>
          </a:p>
          <a:p>
            <a:pPr defTabSz="931957"/>
            <a:r>
              <a:rPr lang="ru-RU" sz="3200" b="1" dirty="0" smtClean="0">
                <a:solidFill>
                  <a:schemeClr val="bg1"/>
                </a:solidFill>
                <a:latin typeface="Trebuchet MS" pitchFamily="34" charset="0"/>
              </a:rPr>
              <a:t>Предиктивное </a:t>
            </a:r>
            <a:r>
              <a:rPr lang="ru-RU" sz="3200" b="1" dirty="0" err="1" smtClean="0">
                <a:solidFill>
                  <a:schemeClr val="bg1"/>
                </a:solidFill>
                <a:latin typeface="Trebuchet MS" pitchFamily="34" charset="0"/>
              </a:rPr>
              <a:t>Пенга</a:t>
            </a:r>
            <a:r>
              <a:rPr lang="en-US" sz="3200" b="1" dirty="0" smtClean="0">
                <a:solidFill>
                  <a:schemeClr val="bg1"/>
                </a:solidFill>
                <a:latin typeface="Trebuchet MS" pitchFamily="34" charset="0"/>
              </a:rPr>
              <a:t>-</a:t>
            </a:r>
            <a:r>
              <a:rPr lang="ru-RU" sz="3200" b="1" dirty="0" smtClean="0">
                <a:solidFill>
                  <a:schemeClr val="bg1"/>
                </a:solidFill>
                <a:latin typeface="Trebuchet MS" pitchFamily="34" charset="0"/>
              </a:rPr>
              <a:t>Робинсона</a:t>
            </a:r>
            <a:r>
              <a:rPr lang="en-US" sz="3200" b="1" dirty="0" smtClean="0">
                <a:solidFill>
                  <a:schemeClr val="bg1"/>
                </a:solidFill>
                <a:latin typeface="Trebuchet MS" pitchFamily="34" charset="0"/>
              </a:rPr>
              <a:t> 78 (PPR78)</a:t>
            </a:r>
            <a:endParaRPr 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dirty="0" smtClean="0"/>
              <a:t>ASPO Seminar – Nov 27th 2013 - Olivier </a:t>
            </a:r>
            <a:r>
              <a:rPr lang="en-US" i="1" dirty="0" err="1" smtClean="0"/>
              <a:t>Baudouin</a:t>
            </a:r>
            <a:endParaRPr lang="fr-FR" dirty="0"/>
          </a:p>
        </p:txBody>
      </p:sp>
    </p:spTree>
    <p:extLst>
      <p:ext uri="{BB962C8B-B14F-4D97-AF65-F5344CB8AC3E}">
        <p14:creationId xmlns:p14="http://schemas.microsoft.com/office/powerpoint/2010/main" xmlns="" val="25606485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5949" t="5799" r="3165" b="6577"/>
          <a:stretch/>
        </p:blipFill>
        <p:spPr bwMode="auto">
          <a:xfrm>
            <a:off x="237356" y="2626501"/>
            <a:ext cx="4838700" cy="3538803"/>
          </a:xfrm>
          <a:prstGeom prst="rect">
            <a:avLst/>
          </a:prstGeom>
          <a:noFill/>
          <a:extLst>
            <a:ext uri="{909E8E84-426E-40DD-AFC4-6F175D3DCCD1}">
              <a14:hiddenFill xmlns:a14="http://schemas.microsoft.com/office/drawing/2010/main" xmlns="">
                <a:solidFill>
                  <a:srgbClr val="BBE0E3"/>
                </a:solidFill>
              </a14:hiddenFill>
            </a:ext>
          </a:extLst>
        </p:spPr>
      </p:pic>
      <p:sp>
        <p:nvSpPr>
          <p:cNvPr id="1324036" name="Rectangle 4"/>
          <p:cNvSpPr>
            <a:spLocks noChangeArrowheads="1"/>
          </p:cNvSpPr>
          <p:nvPr/>
        </p:nvSpPr>
        <p:spPr bwMode="auto">
          <a:xfrm>
            <a:off x="118697" y="1031558"/>
            <a:ext cx="8352692" cy="4184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36" tIns="42020" rIns="84036" bIns="42020"/>
          <a:lstStyle/>
          <a:p>
            <a:pPr marL="323214" indent="-323214" defTabSz="695706"/>
            <a:endParaRPr lang="en-US" sz="2600">
              <a:solidFill>
                <a:srgbClr val="FF0000"/>
              </a:solidFill>
              <a:cs typeface="Arial" charset="0"/>
            </a:endParaRPr>
          </a:p>
          <a:p>
            <a:pPr marL="323214" indent="-323214" defTabSz="695706">
              <a:buFont typeface="Wingdings" pitchFamily="2" charset="2"/>
              <a:buChar char="Ø"/>
            </a:pPr>
            <a:endParaRPr lang="en-US" sz="2200">
              <a:solidFill>
                <a:srgbClr val="FF0000"/>
              </a:solidFill>
              <a:cs typeface="Arial" charset="0"/>
            </a:endParaRPr>
          </a:p>
          <a:p>
            <a:pPr marL="323214" indent="-323214" defTabSz="695706">
              <a:buFont typeface="Wingdings" pitchFamily="2" charset="2"/>
              <a:buChar char="Ø"/>
            </a:pPr>
            <a:endParaRPr lang="en-US" sz="2200">
              <a:cs typeface="Arial" charset="0"/>
            </a:endParaRPr>
          </a:p>
        </p:txBody>
      </p:sp>
      <p:sp>
        <p:nvSpPr>
          <p:cNvPr id="1324037" name="Text Box 5"/>
          <p:cNvSpPr txBox="1">
            <a:spLocks noChangeArrowheads="1"/>
          </p:cNvSpPr>
          <p:nvPr/>
        </p:nvSpPr>
        <p:spPr bwMode="auto">
          <a:xfrm>
            <a:off x="5328084" y="4401108"/>
            <a:ext cx="3282540" cy="1658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90000"/>
              </a:lnSpc>
              <a:spcBef>
                <a:spcPct val="50000"/>
              </a:spcBef>
              <a:buClrTx/>
              <a:buFontTx/>
              <a:buNone/>
            </a:pPr>
            <a:r>
              <a:rPr lang="en-US" sz="1100" dirty="0" err="1">
                <a:solidFill>
                  <a:srgbClr val="5F5F5F"/>
                </a:solidFill>
                <a:latin typeface="Trebuchet MS" pitchFamily="34" charset="0"/>
                <a:ea typeface="Arial Unicode MS" pitchFamily="34" charset="-128"/>
                <a:cs typeface="Arial" charset="0"/>
              </a:rPr>
              <a:t>Jaubert</a:t>
            </a:r>
            <a:r>
              <a:rPr lang="en-US" sz="1100" dirty="0">
                <a:solidFill>
                  <a:srgbClr val="5F5F5F"/>
                </a:solidFill>
                <a:latin typeface="Trebuchet MS" pitchFamily="34" charset="0"/>
                <a:ea typeface="Arial Unicode MS" pitchFamily="34" charset="-128"/>
                <a:cs typeface="Arial" charset="0"/>
              </a:rPr>
              <a:t> et al., </a:t>
            </a:r>
            <a:r>
              <a:rPr lang="en-US" sz="1100" i="1" dirty="0">
                <a:solidFill>
                  <a:srgbClr val="5F5F5F"/>
                </a:solidFill>
                <a:latin typeface="Trebuchet MS" pitchFamily="34" charset="0"/>
                <a:ea typeface="Arial Unicode MS" pitchFamily="34" charset="-128"/>
                <a:cs typeface="Arial" charset="0"/>
              </a:rPr>
              <a:t>FPE </a:t>
            </a:r>
            <a:r>
              <a:rPr lang="en-US" sz="1100" dirty="0">
                <a:solidFill>
                  <a:srgbClr val="5F5F5F"/>
                </a:solidFill>
                <a:latin typeface="Trebuchet MS" pitchFamily="34" charset="0"/>
                <a:ea typeface="Arial Unicode MS" pitchFamily="34" charset="-128"/>
                <a:cs typeface="Arial" charset="0"/>
              </a:rPr>
              <a:t>(2004)</a:t>
            </a:r>
          </a:p>
          <a:p>
            <a:pPr eaLnBrk="1" hangingPunct="1">
              <a:lnSpc>
                <a:spcPct val="90000"/>
              </a:lnSpc>
              <a:spcBef>
                <a:spcPct val="50000"/>
              </a:spcBef>
              <a:buClrTx/>
              <a:buFontTx/>
              <a:buNone/>
            </a:pPr>
            <a:r>
              <a:rPr lang="en-US" sz="1100" dirty="0" err="1">
                <a:solidFill>
                  <a:srgbClr val="5F5F5F"/>
                </a:solidFill>
                <a:latin typeface="Trebuchet MS" pitchFamily="34" charset="0"/>
                <a:ea typeface="Arial Unicode MS" pitchFamily="34" charset="-128"/>
                <a:cs typeface="Arial" charset="0"/>
              </a:rPr>
              <a:t>Jaubert</a:t>
            </a:r>
            <a:r>
              <a:rPr lang="en-US" sz="1100" dirty="0">
                <a:solidFill>
                  <a:srgbClr val="5F5F5F"/>
                </a:solidFill>
                <a:latin typeface="Trebuchet MS" pitchFamily="34" charset="0"/>
                <a:ea typeface="Arial Unicode MS" pitchFamily="34" charset="-128"/>
                <a:cs typeface="Arial" charset="0"/>
              </a:rPr>
              <a:t> et al., </a:t>
            </a:r>
            <a:r>
              <a:rPr lang="en-US" sz="1100" i="1" dirty="0">
                <a:solidFill>
                  <a:srgbClr val="5F5F5F"/>
                </a:solidFill>
                <a:latin typeface="Trebuchet MS" pitchFamily="34" charset="0"/>
                <a:ea typeface="Arial Unicode MS" pitchFamily="34" charset="-128"/>
                <a:cs typeface="Arial" charset="0"/>
              </a:rPr>
              <a:t>FPE </a:t>
            </a:r>
            <a:r>
              <a:rPr lang="en-US" sz="1100" dirty="0">
                <a:solidFill>
                  <a:srgbClr val="5F5F5F"/>
                </a:solidFill>
                <a:latin typeface="Trebuchet MS" pitchFamily="34" charset="0"/>
                <a:ea typeface="Arial Unicode MS" pitchFamily="34" charset="-128"/>
                <a:cs typeface="Arial" charset="0"/>
              </a:rPr>
              <a:t>(2005)</a:t>
            </a:r>
          </a:p>
          <a:p>
            <a:pPr eaLnBrk="1" hangingPunct="1">
              <a:lnSpc>
                <a:spcPct val="90000"/>
              </a:lnSpc>
              <a:spcBef>
                <a:spcPct val="50000"/>
              </a:spcBef>
              <a:buClrTx/>
              <a:buFontTx/>
              <a:buNone/>
            </a:pPr>
            <a:r>
              <a:rPr lang="en-US" sz="1100" dirty="0" err="1">
                <a:solidFill>
                  <a:srgbClr val="5F5F5F"/>
                </a:solidFill>
                <a:latin typeface="Trebuchet MS" pitchFamily="34" charset="0"/>
                <a:ea typeface="Arial Unicode MS" pitchFamily="34" charset="-128"/>
                <a:cs typeface="Arial" charset="0"/>
              </a:rPr>
              <a:t>Jaubert</a:t>
            </a:r>
            <a:r>
              <a:rPr lang="en-US" sz="1100" dirty="0">
                <a:solidFill>
                  <a:srgbClr val="5F5F5F"/>
                </a:solidFill>
                <a:latin typeface="Trebuchet MS" pitchFamily="34" charset="0"/>
                <a:ea typeface="Arial Unicode MS" pitchFamily="34" charset="-128"/>
                <a:cs typeface="Arial" charset="0"/>
              </a:rPr>
              <a:t> et al., </a:t>
            </a:r>
            <a:r>
              <a:rPr lang="en-US" sz="1100" i="1" dirty="0">
                <a:solidFill>
                  <a:srgbClr val="5F5F5F"/>
                </a:solidFill>
                <a:latin typeface="Trebuchet MS" pitchFamily="34" charset="0"/>
                <a:ea typeface="Arial Unicode MS" pitchFamily="34" charset="-128"/>
                <a:cs typeface="Arial" charset="0"/>
              </a:rPr>
              <a:t>FPE </a:t>
            </a:r>
            <a:r>
              <a:rPr lang="en-US" sz="1100" dirty="0">
                <a:solidFill>
                  <a:srgbClr val="5F5F5F"/>
                </a:solidFill>
                <a:latin typeface="Trebuchet MS" pitchFamily="34" charset="0"/>
                <a:ea typeface="Arial Unicode MS" pitchFamily="34" charset="-128"/>
                <a:cs typeface="Arial" charset="0"/>
              </a:rPr>
              <a:t>(2006)</a:t>
            </a:r>
          </a:p>
          <a:p>
            <a:pPr>
              <a:lnSpc>
                <a:spcPct val="90000"/>
              </a:lnSpc>
              <a:spcBef>
                <a:spcPct val="50000"/>
              </a:spcBef>
            </a:pPr>
            <a:r>
              <a:rPr lang="en-US" sz="1100" dirty="0" err="1">
                <a:solidFill>
                  <a:srgbClr val="5F5F5F"/>
                </a:solidFill>
                <a:latin typeface="Trebuchet MS" pitchFamily="34" charset="0"/>
                <a:ea typeface="Arial Unicode MS" pitchFamily="34" charset="-128"/>
                <a:cs typeface="Arial" charset="0"/>
              </a:rPr>
              <a:t>Privat</a:t>
            </a:r>
            <a:r>
              <a:rPr lang="en-US" sz="1100" dirty="0">
                <a:solidFill>
                  <a:srgbClr val="5F5F5F"/>
                </a:solidFill>
                <a:latin typeface="Trebuchet MS" pitchFamily="34" charset="0"/>
                <a:ea typeface="Arial Unicode MS" pitchFamily="34" charset="-128"/>
                <a:cs typeface="Arial" charset="0"/>
              </a:rPr>
              <a:t> et al., </a:t>
            </a:r>
            <a:r>
              <a:rPr lang="en-US" sz="1100" dirty="0" err="1" smtClean="0">
                <a:solidFill>
                  <a:srgbClr val="5F5F5F"/>
                </a:solidFill>
                <a:latin typeface="Trebuchet MS" pitchFamily="34" charset="0"/>
                <a:ea typeface="Arial Unicode MS" pitchFamily="34" charset="-128"/>
                <a:cs typeface="Arial" charset="0"/>
              </a:rPr>
              <a:t>IECRes</a:t>
            </a:r>
            <a:r>
              <a:rPr lang="en-US" sz="1100" dirty="0" smtClean="0">
                <a:solidFill>
                  <a:srgbClr val="5F5F5F"/>
                </a:solidFill>
                <a:latin typeface="Trebuchet MS" pitchFamily="34" charset="0"/>
                <a:ea typeface="Arial Unicode MS" pitchFamily="34" charset="-128"/>
                <a:cs typeface="Arial" charset="0"/>
              </a:rPr>
              <a:t> </a:t>
            </a:r>
            <a:r>
              <a:rPr lang="en-US" sz="1100" dirty="0">
                <a:solidFill>
                  <a:srgbClr val="5F5F5F"/>
                </a:solidFill>
                <a:latin typeface="Trebuchet MS" pitchFamily="34" charset="0"/>
                <a:ea typeface="Arial Unicode MS" pitchFamily="34" charset="-128"/>
                <a:cs typeface="Arial" charset="0"/>
              </a:rPr>
              <a:t>(2008)</a:t>
            </a:r>
          </a:p>
          <a:p>
            <a:pPr eaLnBrk="1" hangingPunct="1">
              <a:lnSpc>
                <a:spcPct val="90000"/>
              </a:lnSpc>
              <a:spcBef>
                <a:spcPct val="50000"/>
              </a:spcBef>
              <a:buClrTx/>
              <a:buFontTx/>
              <a:buNone/>
            </a:pPr>
            <a:r>
              <a:rPr lang="en-US" sz="1100" dirty="0" err="1" smtClean="0">
                <a:solidFill>
                  <a:srgbClr val="5F5F5F"/>
                </a:solidFill>
                <a:latin typeface="Trebuchet MS" pitchFamily="34" charset="0"/>
                <a:ea typeface="Arial Unicode MS" pitchFamily="34" charset="-128"/>
                <a:cs typeface="Arial" charset="0"/>
              </a:rPr>
              <a:t>Vitu</a:t>
            </a:r>
            <a:r>
              <a:rPr lang="en-US" sz="1100" dirty="0" smtClean="0">
                <a:solidFill>
                  <a:srgbClr val="5F5F5F"/>
                </a:solidFill>
                <a:latin typeface="Trebuchet MS" pitchFamily="34" charset="0"/>
                <a:ea typeface="Arial Unicode MS" pitchFamily="34" charset="-128"/>
                <a:cs typeface="Arial" charset="0"/>
              </a:rPr>
              <a:t> et al., J. of Supercritical Fluids (2008)</a:t>
            </a:r>
          </a:p>
          <a:p>
            <a:pPr eaLnBrk="1" hangingPunct="1">
              <a:lnSpc>
                <a:spcPct val="90000"/>
              </a:lnSpc>
              <a:spcBef>
                <a:spcPct val="50000"/>
              </a:spcBef>
              <a:buClrTx/>
              <a:buFontTx/>
              <a:buNone/>
            </a:pPr>
            <a:r>
              <a:rPr lang="en-US" sz="1100" dirty="0" err="1" smtClean="0">
                <a:solidFill>
                  <a:srgbClr val="5F5F5F"/>
                </a:solidFill>
                <a:latin typeface="Trebuchet MS" pitchFamily="34" charset="0"/>
                <a:ea typeface="Arial Unicode MS" pitchFamily="34" charset="-128"/>
                <a:cs typeface="Arial" charset="0"/>
              </a:rPr>
              <a:t>Privat</a:t>
            </a:r>
            <a:r>
              <a:rPr lang="en-US" sz="1100" dirty="0" smtClean="0">
                <a:solidFill>
                  <a:srgbClr val="5F5F5F"/>
                </a:solidFill>
                <a:latin typeface="Trebuchet MS" pitchFamily="34" charset="0"/>
                <a:ea typeface="Arial Unicode MS" pitchFamily="34" charset="-128"/>
                <a:cs typeface="Arial" charset="0"/>
              </a:rPr>
              <a:t> et </a:t>
            </a:r>
            <a:r>
              <a:rPr lang="en-US" sz="1100" dirty="0">
                <a:solidFill>
                  <a:srgbClr val="5F5F5F"/>
                </a:solidFill>
                <a:latin typeface="Trebuchet MS" pitchFamily="34" charset="0"/>
                <a:ea typeface="Arial Unicode MS" pitchFamily="34" charset="-128"/>
                <a:cs typeface="Arial" charset="0"/>
              </a:rPr>
              <a:t>al., J. Chem. Thermodynamics (2008</a:t>
            </a:r>
            <a:r>
              <a:rPr lang="en-US" sz="1100" dirty="0" smtClean="0">
                <a:solidFill>
                  <a:srgbClr val="5F5F5F"/>
                </a:solidFill>
                <a:latin typeface="Trebuchet MS" pitchFamily="34" charset="0"/>
                <a:ea typeface="Arial Unicode MS" pitchFamily="34" charset="-128"/>
                <a:cs typeface="Arial" charset="0"/>
              </a:rPr>
              <a:t>)</a:t>
            </a:r>
          </a:p>
          <a:p>
            <a:pPr eaLnBrk="1" hangingPunct="1">
              <a:lnSpc>
                <a:spcPct val="90000"/>
              </a:lnSpc>
              <a:spcBef>
                <a:spcPct val="50000"/>
              </a:spcBef>
              <a:buClrTx/>
              <a:buFontTx/>
              <a:buNone/>
            </a:pPr>
            <a:r>
              <a:rPr lang="en-US" sz="1100" dirty="0" err="1" smtClean="0">
                <a:solidFill>
                  <a:srgbClr val="5F5F5F"/>
                </a:solidFill>
                <a:latin typeface="Trebuchet MS" pitchFamily="34" charset="0"/>
                <a:ea typeface="Arial Unicode MS" pitchFamily="34" charset="-128"/>
                <a:cs typeface="Arial" charset="0"/>
              </a:rPr>
              <a:t>Qian</a:t>
            </a:r>
            <a:r>
              <a:rPr lang="en-US" sz="1100" dirty="0" smtClean="0">
                <a:solidFill>
                  <a:srgbClr val="5F5F5F"/>
                </a:solidFill>
                <a:latin typeface="Trebuchet MS" pitchFamily="34" charset="0"/>
                <a:ea typeface="Arial Unicode MS" pitchFamily="34" charset="-128"/>
                <a:cs typeface="Arial" charset="0"/>
              </a:rPr>
              <a:t>, </a:t>
            </a:r>
            <a:r>
              <a:rPr lang="en-US" sz="1100" dirty="0" err="1" smtClean="0">
                <a:solidFill>
                  <a:srgbClr val="5F5F5F"/>
                </a:solidFill>
                <a:latin typeface="Trebuchet MS" pitchFamily="34" charset="0"/>
                <a:ea typeface="Arial Unicode MS" pitchFamily="34" charset="-128"/>
                <a:cs typeface="Arial" charset="0"/>
              </a:rPr>
              <a:t>phD</a:t>
            </a:r>
            <a:r>
              <a:rPr lang="en-US" sz="1100" dirty="0" smtClean="0">
                <a:solidFill>
                  <a:srgbClr val="5F5F5F"/>
                </a:solidFill>
                <a:latin typeface="Trebuchet MS" pitchFamily="34" charset="0"/>
                <a:ea typeface="Arial Unicode MS" pitchFamily="34" charset="-128"/>
                <a:cs typeface="Arial" charset="0"/>
              </a:rPr>
              <a:t> Thesis (2011)</a:t>
            </a:r>
            <a:endParaRPr lang="en-US" sz="1100" dirty="0">
              <a:solidFill>
                <a:srgbClr val="5F5F5F"/>
              </a:solidFill>
              <a:latin typeface="Trebuchet MS" pitchFamily="34" charset="0"/>
              <a:ea typeface="Arial Unicode MS" pitchFamily="34" charset="-128"/>
              <a:cs typeface="Arial" charset="0"/>
            </a:endParaRPr>
          </a:p>
        </p:txBody>
      </p:sp>
      <p:sp>
        <p:nvSpPr>
          <p:cNvPr id="1324039" name="Text Box 7"/>
          <p:cNvSpPr txBox="1">
            <a:spLocks noChangeArrowheads="1"/>
          </p:cNvSpPr>
          <p:nvPr/>
        </p:nvSpPr>
        <p:spPr bwMode="auto">
          <a:xfrm>
            <a:off x="118697" y="1059606"/>
            <a:ext cx="3769227" cy="1469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gn="ctr" eaLnBrk="1" hangingPunct="1">
              <a:lnSpc>
                <a:spcPct val="150000"/>
              </a:lnSpc>
              <a:spcBef>
                <a:spcPct val="50000"/>
              </a:spcBef>
              <a:buClrTx/>
              <a:buFontTx/>
              <a:buNone/>
            </a:pPr>
            <a:r>
              <a:rPr lang="ru-RU" sz="1500" dirty="0" err="1" smtClean="0">
                <a:solidFill>
                  <a:srgbClr val="0BA4E2"/>
                </a:solidFill>
                <a:latin typeface="Trebuchet MS" pitchFamily="34" charset="0"/>
                <a:ea typeface="Arial Unicode MS" pitchFamily="34" charset="-128"/>
                <a:cs typeface="Arial" charset="0"/>
              </a:rPr>
              <a:t>Алканы</a:t>
            </a:r>
            <a:r>
              <a:rPr lang="en-US" sz="1500" dirty="0" smtClean="0">
                <a:solidFill>
                  <a:srgbClr val="0BA4E2"/>
                </a:solidFill>
                <a:latin typeface="Trebuchet MS" pitchFamily="34" charset="0"/>
                <a:ea typeface="Arial Unicode MS" pitchFamily="34" charset="-128"/>
                <a:cs typeface="Arial" charset="0"/>
              </a:rPr>
              <a:t>, </a:t>
            </a:r>
            <a:r>
              <a:rPr lang="ru-RU" sz="1500" dirty="0" err="1" smtClean="0">
                <a:solidFill>
                  <a:srgbClr val="0BA4E2"/>
                </a:solidFill>
                <a:latin typeface="Trebuchet MS" pitchFamily="34" charset="0"/>
                <a:ea typeface="Arial Unicode MS" pitchFamily="34" charset="-128"/>
                <a:cs typeface="Arial" charset="0"/>
              </a:rPr>
              <a:t>Алкены</a:t>
            </a:r>
            <a:r>
              <a:rPr lang="en-US" sz="1500" dirty="0" smtClean="0">
                <a:solidFill>
                  <a:srgbClr val="0BA4E2"/>
                </a:solidFill>
                <a:latin typeface="Trebuchet MS" pitchFamily="34" charset="0"/>
                <a:ea typeface="Arial Unicode MS" pitchFamily="34" charset="-128"/>
                <a:cs typeface="Arial" charset="0"/>
              </a:rPr>
              <a:t>, </a:t>
            </a:r>
            <a:r>
              <a:rPr lang="ru-RU" sz="1500" dirty="0" smtClean="0">
                <a:solidFill>
                  <a:srgbClr val="0BA4E2"/>
                </a:solidFill>
                <a:latin typeface="Trebuchet MS" pitchFamily="34" charset="0"/>
                <a:ea typeface="Arial Unicode MS" pitchFamily="34" charset="-128"/>
                <a:cs typeface="Arial" charset="0"/>
              </a:rPr>
              <a:t>Циклические и ароматические углеводороды</a:t>
            </a:r>
            <a:r>
              <a:rPr lang="en-US" sz="1500" dirty="0" smtClean="0">
                <a:solidFill>
                  <a:srgbClr val="0BA4E2"/>
                </a:solidFill>
                <a:latin typeface="Trebuchet MS" pitchFamily="34" charset="0"/>
                <a:ea typeface="Arial Unicode MS" pitchFamily="34" charset="-128"/>
                <a:cs typeface="Arial" charset="0"/>
              </a:rPr>
              <a:t>, </a:t>
            </a:r>
            <a:r>
              <a:rPr lang="ru-RU" sz="1500" dirty="0" smtClean="0">
                <a:solidFill>
                  <a:srgbClr val="0BA4E2"/>
                </a:solidFill>
                <a:latin typeface="Trebuchet MS" pitchFamily="34" charset="0"/>
                <a:ea typeface="Arial Unicode MS" pitchFamily="34" charset="-128"/>
                <a:cs typeface="Arial" charset="0"/>
              </a:rPr>
              <a:t>Нафтены</a:t>
            </a:r>
            <a:r>
              <a:rPr lang="en-US" sz="1500" dirty="0" smtClean="0">
                <a:solidFill>
                  <a:srgbClr val="0BA4E2"/>
                </a:solidFill>
                <a:latin typeface="Trebuchet MS" pitchFamily="34" charset="0"/>
                <a:ea typeface="Arial Unicode MS" pitchFamily="34" charset="-128"/>
                <a:cs typeface="Arial" charset="0"/>
              </a:rPr>
              <a:t>, </a:t>
            </a:r>
            <a:r>
              <a:rPr lang="ru-RU" sz="1500" dirty="0" smtClean="0">
                <a:solidFill>
                  <a:srgbClr val="0BA4E2"/>
                </a:solidFill>
                <a:latin typeface="Trebuchet MS" pitchFamily="34" charset="0"/>
                <a:ea typeface="Arial Unicode MS" pitchFamily="34" charset="-128"/>
                <a:cs typeface="Arial" charset="0"/>
              </a:rPr>
              <a:t>Тиоспирты</a:t>
            </a:r>
            <a:r>
              <a:rPr lang="en-US" sz="1500" dirty="0" smtClean="0">
                <a:solidFill>
                  <a:srgbClr val="0BA4E2"/>
                </a:solidFill>
                <a:latin typeface="Trebuchet MS" pitchFamily="34" charset="0"/>
                <a:ea typeface="Arial Unicode MS" pitchFamily="34" charset="-128"/>
                <a:cs typeface="Arial" charset="0"/>
              </a:rPr>
              <a:t>, </a:t>
            </a:r>
            <a:r>
              <a:rPr lang="ru-RU" sz="1500" dirty="0" smtClean="0">
                <a:solidFill>
                  <a:srgbClr val="0BA4E2"/>
                </a:solidFill>
                <a:latin typeface="Trebuchet MS" pitchFamily="34" charset="0"/>
                <a:ea typeface="Arial Unicode MS" pitchFamily="34" charset="-128"/>
                <a:cs typeface="Arial" charset="0"/>
              </a:rPr>
              <a:t>Неорганические газы </a:t>
            </a:r>
            <a:r>
              <a:rPr lang="en-US" sz="1500" dirty="0" smtClean="0">
                <a:solidFill>
                  <a:srgbClr val="0BA4E2"/>
                </a:solidFill>
                <a:latin typeface="Trebuchet MS" pitchFamily="34" charset="0"/>
                <a:ea typeface="Arial Unicode MS" pitchFamily="34" charset="-128"/>
                <a:cs typeface="Arial" charset="0"/>
              </a:rPr>
              <a:t>(CO</a:t>
            </a:r>
            <a:r>
              <a:rPr lang="en-US" sz="1500" baseline="-25000" dirty="0" smtClean="0">
                <a:solidFill>
                  <a:srgbClr val="0BA4E2"/>
                </a:solidFill>
                <a:latin typeface="Trebuchet MS" pitchFamily="34" charset="0"/>
                <a:ea typeface="Arial Unicode MS" pitchFamily="34" charset="-128"/>
                <a:cs typeface="Arial" charset="0"/>
              </a:rPr>
              <a:t>2</a:t>
            </a:r>
            <a:r>
              <a:rPr lang="en-US" sz="1500" dirty="0" smtClean="0">
                <a:solidFill>
                  <a:srgbClr val="0BA4E2"/>
                </a:solidFill>
                <a:latin typeface="Trebuchet MS" pitchFamily="34" charset="0"/>
                <a:ea typeface="Arial Unicode MS" pitchFamily="34" charset="-128"/>
                <a:cs typeface="Arial" charset="0"/>
              </a:rPr>
              <a:t>, N</a:t>
            </a:r>
            <a:r>
              <a:rPr lang="en-US" sz="1500" baseline="-25000" dirty="0" smtClean="0">
                <a:solidFill>
                  <a:srgbClr val="0BA4E2"/>
                </a:solidFill>
                <a:latin typeface="Trebuchet MS" pitchFamily="34" charset="0"/>
                <a:ea typeface="Arial Unicode MS" pitchFamily="34" charset="-128"/>
                <a:cs typeface="Arial" charset="0"/>
              </a:rPr>
              <a:t>2</a:t>
            </a:r>
            <a:r>
              <a:rPr lang="en-US" sz="1500" dirty="0" smtClean="0">
                <a:solidFill>
                  <a:srgbClr val="0BA4E2"/>
                </a:solidFill>
                <a:latin typeface="Trebuchet MS" pitchFamily="34" charset="0"/>
                <a:ea typeface="Arial Unicode MS" pitchFamily="34" charset="-128"/>
                <a:cs typeface="Arial" charset="0"/>
              </a:rPr>
              <a:t>, H</a:t>
            </a:r>
            <a:r>
              <a:rPr lang="en-US" sz="1500" baseline="-25000" dirty="0" smtClean="0">
                <a:solidFill>
                  <a:srgbClr val="0BA4E2"/>
                </a:solidFill>
                <a:latin typeface="Trebuchet MS" pitchFamily="34" charset="0"/>
                <a:ea typeface="Arial Unicode MS" pitchFamily="34" charset="-128"/>
                <a:cs typeface="Arial" charset="0"/>
              </a:rPr>
              <a:t>2</a:t>
            </a:r>
            <a:r>
              <a:rPr lang="en-US" sz="1500" dirty="0" smtClean="0">
                <a:solidFill>
                  <a:srgbClr val="0BA4E2"/>
                </a:solidFill>
                <a:latin typeface="Trebuchet MS" pitchFamily="34" charset="0"/>
                <a:ea typeface="Arial Unicode MS" pitchFamily="34" charset="-128"/>
                <a:cs typeface="Arial" charset="0"/>
              </a:rPr>
              <a:t>S, H</a:t>
            </a:r>
            <a:r>
              <a:rPr lang="en-US" sz="1500" baseline="-25000" dirty="0" smtClean="0">
                <a:solidFill>
                  <a:srgbClr val="0BA4E2"/>
                </a:solidFill>
                <a:latin typeface="Trebuchet MS" pitchFamily="34" charset="0"/>
                <a:ea typeface="Arial Unicode MS" pitchFamily="34" charset="-128"/>
                <a:cs typeface="Arial" charset="0"/>
              </a:rPr>
              <a:t>2</a:t>
            </a:r>
            <a:r>
              <a:rPr lang="en-US" sz="1500" dirty="0" smtClean="0">
                <a:solidFill>
                  <a:srgbClr val="0BA4E2"/>
                </a:solidFill>
                <a:latin typeface="Trebuchet MS" pitchFamily="34" charset="0"/>
                <a:ea typeface="Arial Unicode MS" pitchFamily="34" charset="-128"/>
                <a:cs typeface="Arial" charset="0"/>
              </a:rPr>
              <a:t>), </a:t>
            </a:r>
            <a:r>
              <a:rPr lang="ru-RU" sz="1500" dirty="0" smtClean="0">
                <a:solidFill>
                  <a:srgbClr val="0BA4E2"/>
                </a:solidFill>
                <a:latin typeface="Trebuchet MS" pitchFamily="34" charset="0"/>
                <a:ea typeface="Arial Unicode MS" pitchFamily="34" charset="-128"/>
                <a:cs typeface="Arial" charset="0"/>
              </a:rPr>
              <a:t>Вода</a:t>
            </a:r>
            <a:endParaRPr lang="en-US" sz="1500" dirty="0">
              <a:solidFill>
                <a:srgbClr val="0BA4E2"/>
              </a:solidFill>
              <a:latin typeface="Trebuchet MS" pitchFamily="34" charset="0"/>
              <a:ea typeface="Arial Unicode MS" pitchFamily="34" charset="-128"/>
              <a:cs typeface="Arial" charset="0"/>
            </a:endParaRPr>
          </a:p>
        </p:txBody>
      </p:sp>
      <p:sp>
        <p:nvSpPr>
          <p:cNvPr id="9" name="Rectangle 10"/>
          <p:cNvSpPr>
            <a:spLocks noChangeArrowheads="1"/>
          </p:cNvSpPr>
          <p:nvPr/>
        </p:nvSpPr>
        <p:spPr bwMode="auto">
          <a:xfrm>
            <a:off x="237356" y="-27384"/>
            <a:ext cx="879914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p>
            <a:pPr defTabSz="931957"/>
            <a:r>
              <a:rPr lang="ru-RU" sz="3200" b="1" dirty="0">
                <a:solidFill>
                  <a:schemeClr val="bg1"/>
                </a:solidFill>
                <a:latin typeface="Trebuchet MS" pitchFamily="34" charset="0"/>
              </a:rPr>
              <a:t>Кубические уравнения состояния</a:t>
            </a:r>
            <a:r>
              <a:rPr lang="en-US" sz="3200" b="1" dirty="0">
                <a:solidFill>
                  <a:schemeClr val="bg1"/>
                </a:solidFill>
                <a:latin typeface="Trebuchet MS" pitchFamily="34" charset="0"/>
              </a:rPr>
              <a:t>:</a:t>
            </a:r>
          </a:p>
          <a:p>
            <a:pPr defTabSz="931957"/>
            <a:r>
              <a:rPr lang="ru-RU" sz="3200" b="1" dirty="0">
                <a:solidFill>
                  <a:schemeClr val="bg1"/>
                </a:solidFill>
                <a:latin typeface="Trebuchet MS" pitchFamily="34" charset="0"/>
              </a:rPr>
              <a:t>Предиктивное </a:t>
            </a:r>
            <a:r>
              <a:rPr lang="ru-RU" sz="3200" b="1" dirty="0" err="1">
                <a:solidFill>
                  <a:schemeClr val="bg1"/>
                </a:solidFill>
                <a:latin typeface="Trebuchet MS" pitchFamily="34" charset="0"/>
              </a:rPr>
              <a:t>Пенга</a:t>
            </a:r>
            <a:r>
              <a:rPr lang="en-US" sz="3200" b="1" dirty="0">
                <a:solidFill>
                  <a:schemeClr val="bg1"/>
                </a:solidFill>
                <a:latin typeface="Trebuchet MS" pitchFamily="34" charset="0"/>
              </a:rPr>
              <a:t>-</a:t>
            </a:r>
            <a:r>
              <a:rPr lang="ru-RU" sz="3200" b="1" dirty="0">
                <a:solidFill>
                  <a:schemeClr val="bg1"/>
                </a:solidFill>
                <a:latin typeface="Trebuchet MS" pitchFamily="34" charset="0"/>
              </a:rPr>
              <a:t>Робинсона</a:t>
            </a:r>
            <a:r>
              <a:rPr lang="en-US" sz="3200" b="1" dirty="0">
                <a:solidFill>
                  <a:schemeClr val="bg1"/>
                </a:solidFill>
                <a:latin typeface="Trebuchet MS" pitchFamily="34" charset="0"/>
              </a:rPr>
              <a:t> 78 (PPR78)</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24042"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r="7973"/>
          <a:stretch>
            <a:fillRect/>
          </a:stretch>
        </p:blipFill>
        <p:spPr bwMode="auto">
          <a:xfrm>
            <a:off x="3743908" y="976487"/>
            <a:ext cx="4991571" cy="3281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90392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118697" y="1175574"/>
            <a:ext cx="9025303" cy="41848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36" tIns="42020" rIns="84036" bIns="42020"/>
          <a:lstStyle/>
          <a:p>
            <a:pPr marL="323214" indent="-323214" defTabSz="695706">
              <a:buBlip>
                <a:blip r:embed="rId4"/>
              </a:buBlip>
            </a:pPr>
            <a:r>
              <a:rPr lang="ru-RU" sz="2200" b="1" dirty="0" smtClean="0">
                <a:solidFill>
                  <a:srgbClr val="0BA4E2"/>
                </a:solidFill>
                <a:latin typeface="Trebuchet MS" pitchFamily="34" charset="0"/>
              </a:rPr>
              <a:t>Уравнение состояния</a:t>
            </a:r>
            <a:r>
              <a:rPr lang="en-US" sz="2200" b="1" dirty="0" smtClean="0">
                <a:solidFill>
                  <a:srgbClr val="0BA4E2"/>
                </a:solidFill>
                <a:latin typeface="Trebuchet MS" pitchFamily="34" charset="0"/>
              </a:rPr>
              <a:t>: </a:t>
            </a:r>
            <a:r>
              <a:rPr lang="ru-RU" sz="2200" b="1" dirty="0" err="1" smtClean="0">
                <a:solidFill>
                  <a:srgbClr val="D21700"/>
                </a:solidFill>
                <a:latin typeface="Trebuchet MS" pitchFamily="34" charset="0"/>
              </a:rPr>
              <a:t>Пенг</a:t>
            </a:r>
            <a:r>
              <a:rPr lang="en-US" sz="2200" b="1" dirty="0" smtClean="0">
                <a:solidFill>
                  <a:srgbClr val="D21700"/>
                </a:solidFill>
                <a:latin typeface="Trebuchet MS" pitchFamily="34" charset="0"/>
              </a:rPr>
              <a:t>-</a:t>
            </a:r>
            <a:r>
              <a:rPr lang="ru-RU" sz="2200" b="1" dirty="0" smtClean="0">
                <a:solidFill>
                  <a:srgbClr val="D21700"/>
                </a:solidFill>
                <a:latin typeface="Trebuchet MS" pitchFamily="34" charset="0"/>
              </a:rPr>
              <a:t>Робинсон</a:t>
            </a:r>
            <a:r>
              <a:rPr lang="en-US" sz="2200" b="1" dirty="0" smtClean="0">
                <a:solidFill>
                  <a:srgbClr val="D21700"/>
                </a:solidFill>
                <a:latin typeface="Trebuchet MS" pitchFamily="34" charset="0"/>
              </a:rPr>
              <a:t> 78</a:t>
            </a:r>
          </a:p>
          <a:p>
            <a:pPr marL="747884" lvl="1" indent="-260890" defTabSz="695706">
              <a:buBlip>
                <a:blip r:embed="rId5"/>
              </a:buBlip>
            </a:pPr>
            <a:endParaRPr lang="en-US" sz="2200" b="1" dirty="0" smtClean="0">
              <a:solidFill>
                <a:srgbClr val="0BA4E2"/>
              </a:solidFill>
              <a:latin typeface="Trebuchet MS" pitchFamily="34" charset="0"/>
            </a:endParaRPr>
          </a:p>
          <a:p>
            <a:pPr marL="323214" indent="-323214" defTabSz="695706">
              <a:buBlip>
                <a:blip r:embed="rId4"/>
              </a:buBlip>
            </a:pPr>
            <a:r>
              <a:rPr lang="ru-RU" sz="2200" b="1" dirty="0" smtClean="0">
                <a:solidFill>
                  <a:srgbClr val="0BA4E2"/>
                </a:solidFill>
                <a:latin typeface="Trebuchet MS" pitchFamily="34" charset="0"/>
              </a:rPr>
              <a:t>Правила смешения</a:t>
            </a:r>
            <a:r>
              <a:rPr lang="en-US" sz="2200" b="1" dirty="0" smtClean="0">
                <a:solidFill>
                  <a:srgbClr val="0BA4E2"/>
                </a:solidFill>
                <a:latin typeface="Trebuchet MS" pitchFamily="34" charset="0"/>
              </a:rPr>
              <a:t>:</a:t>
            </a: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Font typeface="Wingdings" pitchFamily="2" charset="2"/>
              <a:buChar char="Ø"/>
            </a:pPr>
            <a:r>
              <a:rPr lang="ru-RU" sz="2200" b="1" dirty="0" smtClean="0">
                <a:solidFill>
                  <a:srgbClr val="0BA4E2"/>
                </a:solidFill>
                <a:latin typeface="Trebuchet MS" pitchFamily="34" charset="0"/>
              </a:rPr>
              <a:t>Параметр притяжения</a:t>
            </a:r>
            <a:r>
              <a:rPr lang="en-US" sz="2200" b="1" dirty="0" smtClean="0">
                <a:solidFill>
                  <a:srgbClr val="0BA4E2"/>
                </a:solidFill>
                <a:latin typeface="Trebuchet MS" pitchFamily="34" charset="0"/>
              </a:rPr>
              <a:t>:</a:t>
            </a:r>
          </a:p>
          <a:p>
            <a:pPr marL="747884" lvl="1" indent="-260890" defTabSz="695706">
              <a:buFont typeface="Wingdings" pitchFamily="2" charset="2"/>
              <a:buChar char="Ø"/>
            </a:pPr>
            <a:endParaRPr lang="en-US" sz="2200" b="1" dirty="0" smtClean="0">
              <a:solidFill>
                <a:srgbClr val="0BA4E2"/>
              </a:solidFill>
              <a:latin typeface="Trebuchet MS" pitchFamily="34" charset="0"/>
            </a:endParaRPr>
          </a:p>
          <a:p>
            <a:pPr marL="747884" lvl="1" indent="-260890" defTabSz="695706">
              <a:buFont typeface="Wingdings" pitchFamily="2" charset="2"/>
              <a:buChar char="Ø"/>
            </a:pPr>
            <a:r>
              <a:rPr lang="ru-RU" sz="2200" b="1" dirty="0">
                <a:solidFill>
                  <a:srgbClr val="0BA4E2"/>
                </a:solidFill>
                <a:latin typeface="Trebuchet MS" pitchFamily="34" charset="0"/>
              </a:rPr>
              <a:t>Эффективный молекулярный объем </a:t>
            </a:r>
            <a:r>
              <a:rPr lang="en-US" sz="2200" b="1" dirty="0" smtClean="0">
                <a:solidFill>
                  <a:srgbClr val="0BA4E2"/>
                </a:solidFill>
                <a:latin typeface="Trebuchet MS" pitchFamily="34" charset="0"/>
              </a:rPr>
              <a:t>:</a:t>
            </a:r>
          </a:p>
          <a:p>
            <a:pPr marL="747884" lvl="1" indent="-260890" defTabSz="695706">
              <a:buBlip>
                <a:blip r:embed="rId5"/>
              </a:buBlip>
            </a:pPr>
            <a:endParaRPr lang="en-US" sz="2200" b="1" dirty="0" smtClean="0">
              <a:solidFill>
                <a:srgbClr val="0BA4E2"/>
              </a:solidFill>
              <a:latin typeface="Trebuchet MS" pitchFamily="34" charset="0"/>
            </a:endParaRPr>
          </a:p>
          <a:p>
            <a:pPr marL="323214" indent="-323214" defTabSz="695706">
              <a:buBlip>
                <a:blip r:embed="rId4"/>
              </a:buBlip>
            </a:pPr>
            <a:r>
              <a:rPr lang="ru-RU" sz="2200" b="1" dirty="0" smtClean="0">
                <a:solidFill>
                  <a:srgbClr val="0BA4E2"/>
                </a:solidFill>
                <a:latin typeface="Trebuchet MS" pitchFamily="34" charset="0"/>
              </a:rPr>
              <a:t>Модель избыточной энергии Гиббса</a:t>
            </a:r>
            <a:r>
              <a:rPr lang="en-US" sz="2200" b="1" dirty="0" smtClean="0">
                <a:solidFill>
                  <a:srgbClr val="0BA4E2"/>
                </a:solidFill>
                <a:latin typeface="Trebuchet MS" pitchFamily="34" charset="0"/>
              </a:rPr>
              <a:t>: </a:t>
            </a:r>
            <a:r>
              <a:rPr lang="ru-RU" sz="2200" b="1" dirty="0" smtClean="0">
                <a:solidFill>
                  <a:srgbClr val="D21700"/>
                </a:solidFill>
                <a:latin typeface="Trebuchet MS" pitchFamily="34" charset="0"/>
              </a:rPr>
              <a:t>типа </a:t>
            </a:r>
            <a:r>
              <a:rPr lang="en-US" sz="2200" b="1" dirty="0" smtClean="0">
                <a:solidFill>
                  <a:srgbClr val="D21700"/>
                </a:solidFill>
                <a:latin typeface="Trebuchet MS" pitchFamily="34" charset="0"/>
              </a:rPr>
              <a:t>NRTL, </a:t>
            </a:r>
            <a:r>
              <a:rPr lang="ru-RU" sz="2200" b="1" dirty="0" smtClean="0">
                <a:solidFill>
                  <a:srgbClr val="D21700"/>
                </a:solidFill>
                <a:latin typeface="Trebuchet MS" pitchFamily="34" charset="0"/>
              </a:rPr>
              <a:t>предиктивный метод групповых вкладов</a:t>
            </a:r>
            <a:endParaRPr lang="en-US" sz="2200" b="1" dirty="0" smtClean="0">
              <a:solidFill>
                <a:srgbClr val="D21700"/>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buBlip>
                <a:blip r:embed="rId5"/>
              </a:buBlip>
            </a:pPr>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endParaRPr lang="en-US" sz="2200" b="1" dirty="0" smtClean="0">
              <a:solidFill>
                <a:srgbClr val="0BA4E2"/>
              </a:solidFill>
              <a:latin typeface="Trebuchet MS" pitchFamily="34" charset="0"/>
            </a:endParaRPr>
          </a:p>
          <a:p>
            <a:pPr marL="747884" lvl="1" indent="-260890" defTabSz="695706">
              <a:buBlip>
                <a:blip r:embed="rId5"/>
              </a:buBlip>
            </a:pPr>
            <a:endParaRPr lang="en-US" b="1" dirty="0" smtClean="0">
              <a:solidFill>
                <a:srgbClr val="0BA4E2"/>
              </a:solidFill>
              <a:latin typeface="Trebuchet MS" pitchFamily="34" charset="0"/>
              <a:cs typeface="Arial" charset="0"/>
            </a:endParaRPr>
          </a:p>
          <a:p>
            <a:pPr marL="323214" indent="-323214" defTabSz="695706">
              <a:buBlip>
                <a:blip r:embed="rId5"/>
              </a:buBlip>
            </a:pPr>
            <a:endParaRPr lang="en-US" sz="2200" b="1" dirty="0">
              <a:solidFill>
                <a:srgbClr val="0BA4E2"/>
              </a:solidFill>
              <a:latin typeface="Trebuchet MS" pitchFamily="34" charset="0"/>
              <a:cs typeface="Arial" charset="0"/>
            </a:endParaRPr>
          </a:p>
        </p:txBody>
      </p:sp>
      <p:sp>
        <p:nvSpPr>
          <p:cNvPr id="1332228" name="Text Box 4"/>
          <p:cNvSpPr txBox="1">
            <a:spLocks noChangeArrowheads="1"/>
          </p:cNvSpPr>
          <p:nvPr/>
        </p:nvSpPr>
        <p:spPr bwMode="auto">
          <a:xfrm>
            <a:off x="4970585" y="4724877"/>
            <a:ext cx="3641481" cy="1353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spAutoFit/>
          </a:bodyPr>
          <a:lstStyle/>
          <a:p>
            <a:pPr eaLnBrk="1" hangingPunct="1">
              <a:lnSpc>
                <a:spcPct val="100000"/>
              </a:lnSpc>
              <a:spcBef>
                <a:spcPct val="50000"/>
              </a:spcBef>
              <a:buClrTx/>
              <a:buFontTx/>
              <a:buNone/>
            </a:pPr>
            <a:r>
              <a:rPr lang="fr-FR" sz="1500" dirty="0">
                <a:solidFill>
                  <a:srgbClr val="5F5F5F"/>
                </a:solidFill>
                <a:latin typeface="Trebuchet MS" pitchFamily="34" charset="0"/>
                <a:ea typeface="Arial Unicode MS" pitchFamily="34" charset="-128"/>
                <a:cs typeface="Arial" charset="0"/>
              </a:rPr>
              <a:t>Neau et al. </a:t>
            </a:r>
            <a:r>
              <a:rPr lang="fr-FR" sz="1500" i="1" dirty="0" err="1">
                <a:solidFill>
                  <a:srgbClr val="5F5F5F"/>
                </a:solidFill>
                <a:latin typeface="Trebuchet MS" pitchFamily="34" charset="0"/>
                <a:ea typeface="Arial Unicode MS" pitchFamily="34" charset="-128"/>
                <a:cs typeface="Arial" charset="0"/>
              </a:rPr>
              <a:t>Polish</a:t>
            </a:r>
            <a:r>
              <a:rPr lang="fr-FR" sz="1500" i="1" dirty="0">
                <a:solidFill>
                  <a:srgbClr val="5F5F5F"/>
                </a:solidFill>
                <a:latin typeface="Trebuchet MS" pitchFamily="34" charset="0"/>
                <a:ea typeface="Arial Unicode MS" pitchFamily="34" charset="-128"/>
                <a:cs typeface="Arial" charset="0"/>
              </a:rPr>
              <a:t> J. </a:t>
            </a:r>
            <a:r>
              <a:rPr lang="fr-FR" sz="1500" i="1" dirty="0" err="1">
                <a:solidFill>
                  <a:srgbClr val="5F5F5F"/>
                </a:solidFill>
                <a:latin typeface="Trebuchet MS" pitchFamily="34" charset="0"/>
                <a:ea typeface="Arial Unicode MS" pitchFamily="34" charset="-128"/>
                <a:cs typeface="Arial" charset="0"/>
              </a:rPr>
              <a:t>Chem</a:t>
            </a:r>
            <a:r>
              <a:rPr lang="fr-FR" sz="1500" i="1" dirty="0">
                <a:solidFill>
                  <a:srgbClr val="5F5F5F"/>
                </a:solidFill>
                <a:latin typeface="Trebuchet MS" pitchFamily="34" charset="0"/>
                <a:ea typeface="Arial Unicode MS" pitchFamily="34" charset="-128"/>
                <a:cs typeface="Arial" charset="0"/>
              </a:rPr>
              <a:t> </a:t>
            </a:r>
            <a:r>
              <a:rPr lang="fr-FR" sz="1500" dirty="0">
                <a:solidFill>
                  <a:srgbClr val="5F5F5F"/>
                </a:solidFill>
                <a:latin typeface="Trebuchet MS" pitchFamily="34" charset="0"/>
                <a:ea typeface="Arial Unicode MS" pitchFamily="34" charset="-128"/>
                <a:cs typeface="Arial" charset="0"/>
              </a:rPr>
              <a:t>(2006)</a:t>
            </a:r>
          </a:p>
          <a:p>
            <a:pPr eaLnBrk="1" hangingPunct="1">
              <a:lnSpc>
                <a:spcPct val="100000"/>
              </a:lnSpc>
              <a:spcBef>
                <a:spcPct val="50000"/>
              </a:spcBef>
              <a:buClrTx/>
              <a:buFontTx/>
              <a:buNone/>
            </a:pPr>
            <a:r>
              <a:rPr lang="fr-FR" sz="1500" dirty="0" err="1">
                <a:solidFill>
                  <a:srgbClr val="5F5F5F"/>
                </a:solidFill>
                <a:latin typeface="Trebuchet MS" pitchFamily="34" charset="0"/>
                <a:ea typeface="Arial Unicode MS" pitchFamily="34" charset="-128"/>
                <a:cs typeface="Arial" charset="0"/>
              </a:rPr>
              <a:t>Escandell</a:t>
            </a:r>
            <a:r>
              <a:rPr lang="fr-FR" sz="1500" dirty="0">
                <a:solidFill>
                  <a:srgbClr val="5F5F5F"/>
                </a:solidFill>
                <a:latin typeface="Trebuchet MS" pitchFamily="34" charset="0"/>
                <a:ea typeface="Arial Unicode MS" pitchFamily="34" charset="-128"/>
                <a:cs typeface="Arial" charset="0"/>
              </a:rPr>
              <a:t> J., </a:t>
            </a:r>
            <a:r>
              <a:rPr lang="fr-FR" sz="1500" i="1" dirty="0" err="1">
                <a:solidFill>
                  <a:srgbClr val="5F5F5F"/>
                </a:solidFill>
                <a:latin typeface="Trebuchet MS" pitchFamily="34" charset="0"/>
                <a:ea typeface="Arial Unicode MS" pitchFamily="34" charset="-128"/>
                <a:cs typeface="Arial" charset="0"/>
              </a:rPr>
              <a:t>PhD</a:t>
            </a:r>
            <a:r>
              <a:rPr lang="fr-FR" sz="1500" i="1" dirty="0">
                <a:solidFill>
                  <a:srgbClr val="5F5F5F"/>
                </a:solidFill>
                <a:latin typeface="Trebuchet MS" pitchFamily="34" charset="0"/>
                <a:ea typeface="Arial Unicode MS" pitchFamily="34" charset="-128"/>
                <a:cs typeface="Arial" charset="0"/>
              </a:rPr>
              <a:t> </a:t>
            </a:r>
            <a:r>
              <a:rPr lang="fr-FR" sz="1500" i="1" dirty="0" err="1">
                <a:solidFill>
                  <a:srgbClr val="5F5F5F"/>
                </a:solidFill>
                <a:latin typeface="Trebuchet MS" pitchFamily="34" charset="0"/>
                <a:ea typeface="Arial Unicode MS" pitchFamily="34" charset="-128"/>
                <a:cs typeface="Arial" charset="0"/>
              </a:rPr>
              <a:t>thesis</a:t>
            </a:r>
            <a:r>
              <a:rPr lang="fr-FR" sz="1500" i="1" dirty="0">
                <a:solidFill>
                  <a:srgbClr val="5F5F5F"/>
                </a:solidFill>
                <a:latin typeface="Trebuchet MS" pitchFamily="34" charset="0"/>
                <a:ea typeface="Arial Unicode MS" pitchFamily="34" charset="-128"/>
                <a:cs typeface="Arial" charset="0"/>
              </a:rPr>
              <a:t> </a:t>
            </a:r>
            <a:r>
              <a:rPr lang="fr-FR" sz="1500" dirty="0">
                <a:solidFill>
                  <a:srgbClr val="5F5F5F"/>
                </a:solidFill>
                <a:latin typeface="Trebuchet MS" pitchFamily="34" charset="0"/>
                <a:ea typeface="Arial Unicode MS" pitchFamily="34" charset="-128"/>
                <a:cs typeface="Arial" charset="0"/>
              </a:rPr>
              <a:t>(2008)</a:t>
            </a:r>
          </a:p>
          <a:p>
            <a:pPr eaLnBrk="1" hangingPunct="1">
              <a:lnSpc>
                <a:spcPct val="100000"/>
              </a:lnSpc>
              <a:spcBef>
                <a:spcPct val="50000"/>
              </a:spcBef>
              <a:buClrTx/>
              <a:buFontTx/>
              <a:buNone/>
            </a:pPr>
            <a:r>
              <a:rPr lang="fr-FR" sz="1500" dirty="0">
                <a:solidFill>
                  <a:srgbClr val="5F5F5F"/>
                </a:solidFill>
                <a:latin typeface="Trebuchet MS" pitchFamily="34" charset="0"/>
                <a:ea typeface="Arial Unicode MS" pitchFamily="34" charset="-128"/>
                <a:cs typeface="Arial" charset="0"/>
              </a:rPr>
              <a:t>Neau et al., </a:t>
            </a:r>
            <a:r>
              <a:rPr lang="fr-FR" sz="1500" dirty="0" err="1">
                <a:solidFill>
                  <a:srgbClr val="5F5F5F"/>
                </a:solidFill>
                <a:latin typeface="Trebuchet MS" pitchFamily="34" charset="0"/>
                <a:ea typeface="Arial Unicode MS" pitchFamily="34" charset="-128"/>
                <a:cs typeface="Arial" charset="0"/>
              </a:rPr>
              <a:t>Ind</a:t>
            </a:r>
            <a:r>
              <a:rPr lang="fr-FR" sz="1500" dirty="0">
                <a:solidFill>
                  <a:srgbClr val="5F5F5F"/>
                </a:solidFill>
                <a:latin typeface="Trebuchet MS" pitchFamily="34" charset="0"/>
                <a:ea typeface="Arial Unicode MS" pitchFamily="34" charset="-128"/>
                <a:cs typeface="Arial" charset="0"/>
              </a:rPr>
              <a:t>. Eng. </a:t>
            </a:r>
            <a:r>
              <a:rPr lang="fr-FR" sz="1500" dirty="0" err="1">
                <a:solidFill>
                  <a:srgbClr val="5F5F5F"/>
                </a:solidFill>
                <a:latin typeface="Trebuchet MS" pitchFamily="34" charset="0"/>
                <a:ea typeface="Arial Unicode MS" pitchFamily="34" charset="-128"/>
                <a:cs typeface="Arial" charset="0"/>
              </a:rPr>
              <a:t>Chem</a:t>
            </a:r>
            <a:r>
              <a:rPr lang="fr-FR" sz="1500" dirty="0">
                <a:solidFill>
                  <a:srgbClr val="5F5F5F"/>
                </a:solidFill>
                <a:latin typeface="Trebuchet MS" pitchFamily="34" charset="0"/>
                <a:ea typeface="Arial Unicode MS" pitchFamily="34" charset="-128"/>
                <a:cs typeface="Arial" charset="0"/>
              </a:rPr>
              <a:t>. </a:t>
            </a:r>
            <a:r>
              <a:rPr lang="fr-FR" sz="1500" dirty="0" err="1">
                <a:solidFill>
                  <a:srgbClr val="5F5F5F"/>
                </a:solidFill>
                <a:latin typeface="Trebuchet MS" pitchFamily="34" charset="0"/>
                <a:ea typeface="Arial Unicode MS" pitchFamily="34" charset="-128"/>
                <a:cs typeface="Arial" charset="0"/>
              </a:rPr>
              <a:t>Res</a:t>
            </a:r>
            <a:r>
              <a:rPr lang="fr-FR" sz="1500" dirty="0">
                <a:solidFill>
                  <a:srgbClr val="5F5F5F"/>
                </a:solidFill>
                <a:latin typeface="Trebuchet MS" pitchFamily="34" charset="0"/>
                <a:ea typeface="Arial Unicode MS" pitchFamily="34" charset="-128"/>
                <a:cs typeface="Arial" charset="0"/>
              </a:rPr>
              <a:t>. (2010)</a:t>
            </a:r>
          </a:p>
          <a:p>
            <a:pPr eaLnBrk="1" hangingPunct="1">
              <a:lnSpc>
                <a:spcPct val="100000"/>
              </a:lnSpc>
              <a:spcBef>
                <a:spcPct val="50000"/>
              </a:spcBef>
              <a:buClrTx/>
              <a:buFontTx/>
              <a:buNone/>
            </a:pPr>
            <a:r>
              <a:rPr lang="fr-FR" sz="1500" dirty="0">
                <a:solidFill>
                  <a:srgbClr val="5F5F5F"/>
                </a:solidFill>
                <a:latin typeface="Trebuchet MS" pitchFamily="34" charset="0"/>
                <a:ea typeface="Arial Unicode MS" pitchFamily="34" charset="-128"/>
                <a:cs typeface="Arial" charset="0"/>
              </a:rPr>
              <a:t>Neau et al., </a:t>
            </a:r>
            <a:r>
              <a:rPr lang="fr-FR" sz="1500" dirty="0" err="1">
                <a:solidFill>
                  <a:srgbClr val="5F5F5F"/>
                </a:solidFill>
                <a:latin typeface="Trebuchet MS" pitchFamily="34" charset="0"/>
                <a:ea typeface="Arial Unicode MS" pitchFamily="34" charset="-128"/>
                <a:cs typeface="Arial" charset="0"/>
              </a:rPr>
              <a:t>Ind</a:t>
            </a:r>
            <a:r>
              <a:rPr lang="fr-FR" sz="1500" dirty="0">
                <a:solidFill>
                  <a:srgbClr val="5F5F5F"/>
                </a:solidFill>
                <a:latin typeface="Trebuchet MS" pitchFamily="34" charset="0"/>
                <a:ea typeface="Arial Unicode MS" pitchFamily="34" charset="-128"/>
                <a:cs typeface="Arial" charset="0"/>
              </a:rPr>
              <a:t>. Eng. </a:t>
            </a:r>
            <a:r>
              <a:rPr lang="fr-FR" sz="1500" dirty="0" err="1">
                <a:solidFill>
                  <a:srgbClr val="5F5F5F"/>
                </a:solidFill>
                <a:latin typeface="Trebuchet MS" pitchFamily="34" charset="0"/>
                <a:ea typeface="Arial Unicode MS" pitchFamily="34" charset="-128"/>
                <a:cs typeface="Arial" charset="0"/>
              </a:rPr>
              <a:t>Chem</a:t>
            </a:r>
            <a:r>
              <a:rPr lang="fr-FR" sz="1500" dirty="0">
                <a:solidFill>
                  <a:srgbClr val="5F5F5F"/>
                </a:solidFill>
                <a:latin typeface="Trebuchet MS" pitchFamily="34" charset="0"/>
                <a:ea typeface="Arial Unicode MS" pitchFamily="34" charset="-128"/>
                <a:cs typeface="Arial" charset="0"/>
              </a:rPr>
              <a:t>. </a:t>
            </a:r>
            <a:r>
              <a:rPr lang="fr-FR" sz="1500" dirty="0" err="1">
                <a:solidFill>
                  <a:srgbClr val="5F5F5F"/>
                </a:solidFill>
                <a:latin typeface="Trebuchet MS" pitchFamily="34" charset="0"/>
                <a:ea typeface="Arial Unicode MS" pitchFamily="34" charset="-128"/>
                <a:cs typeface="Arial" charset="0"/>
              </a:rPr>
              <a:t>Res</a:t>
            </a:r>
            <a:r>
              <a:rPr lang="fr-FR" sz="1500" dirty="0">
                <a:solidFill>
                  <a:srgbClr val="5F5F5F"/>
                </a:solidFill>
                <a:latin typeface="Trebuchet MS" pitchFamily="34" charset="0"/>
                <a:ea typeface="Arial Unicode MS" pitchFamily="34" charset="-128"/>
                <a:cs typeface="Arial" charset="0"/>
              </a:rPr>
              <a:t>. (2010)</a:t>
            </a:r>
          </a:p>
        </p:txBody>
      </p:sp>
      <p:graphicFrame>
        <p:nvGraphicFramePr>
          <p:cNvPr id="1332229" name="Object 5"/>
          <p:cNvGraphicFramePr>
            <a:graphicFrameLocks noChangeAspect="1"/>
          </p:cNvGraphicFramePr>
          <p:nvPr>
            <p:extLst>
              <p:ext uri="{D42A27DB-BD31-4B8C-83A1-F6EECF244321}">
                <p14:modId xmlns:p14="http://schemas.microsoft.com/office/powerpoint/2010/main" xmlns="" val="903885718"/>
              </p:ext>
            </p:extLst>
          </p:nvPr>
        </p:nvGraphicFramePr>
        <p:xfrm>
          <a:off x="6365631" y="2438638"/>
          <a:ext cx="2500312" cy="619125"/>
        </p:xfrm>
        <a:graphic>
          <a:graphicData uri="http://schemas.openxmlformats.org/presentationml/2006/ole">
            <p:oleObj spid="_x0000_s641885" name="Equation" r:id="rId6" imgW="1803240" imgH="457200" progId="Equation.3">
              <p:embed/>
            </p:oleObj>
          </a:graphicData>
        </a:graphic>
      </p:graphicFrame>
      <p:graphicFrame>
        <p:nvGraphicFramePr>
          <p:cNvPr id="1332230" name="Object 6"/>
          <p:cNvGraphicFramePr>
            <a:graphicFrameLocks noChangeAspect="1"/>
          </p:cNvGraphicFramePr>
          <p:nvPr>
            <p:extLst>
              <p:ext uri="{D42A27DB-BD31-4B8C-83A1-F6EECF244321}">
                <p14:modId xmlns:p14="http://schemas.microsoft.com/office/powerpoint/2010/main" xmlns="" val="2165949723"/>
              </p:ext>
            </p:extLst>
          </p:nvPr>
        </p:nvGraphicFramePr>
        <p:xfrm>
          <a:off x="6408204" y="3140968"/>
          <a:ext cx="967154" cy="620078"/>
        </p:xfrm>
        <a:graphic>
          <a:graphicData uri="http://schemas.openxmlformats.org/presentationml/2006/ole">
            <p:oleObj spid="_x0000_s641886" name="Equation" r:id="rId7" imgW="698500" imgH="457200" progId="Equation.3">
              <p:embed/>
            </p:oleObj>
          </a:graphicData>
        </a:graphic>
      </p:graphicFrame>
      <p:graphicFrame>
        <p:nvGraphicFramePr>
          <p:cNvPr id="1332231" name="Object 7"/>
          <p:cNvGraphicFramePr>
            <a:graphicFrameLocks noChangeAspect="1"/>
          </p:cNvGraphicFramePr>
          <p:nvPr/>
        </p:nvGraphicFramePr>
        <p:xfrm>
          <a:off x="583224" y="5030629"/>
          <a:ext cx="3338146" cy="925830"/>
        </p:xfrm>
        <a:graphic>
          <a:graphicData uri="http://schemas.openxmlformats.org/presentationml/2006/ole">
            <p:oleObj spid="_x0000_s641887" name="Equation" r:id="rId8" imgW="2413000" imgH="685800" progId="Equation.3">
              <p:embed/>
            </p:oleObj>
          </a:graphicData>
        </a:graphic>
      </p:graphicFrame>
      <p:sp>
        <p:nvSpPr>
          <p:cNvPr id="1332233" name="Rectangle 9"/>
          <p:cNvSpPr>
            <a:spLocks noChangeArrowheads="1"/>
          </p:cNvSpPr>
          <p:nvPr/>
        </p:nvSpPr>
        <p:spPr bwMode="auto">
          <a:xfrm>
            <a:off x="8107363" y="2529920"/>
            <a:ext cx="863111" cy="452913"/>
          </a:xfrm>
          <a:prstGeom prst="rect">
            <a:avLst/>
          </a:prstGeom>
          <a:noFill/>
          <a:ln w="9525" algn="ctr">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4036" tIns="42020" rIns="84036" bIns="42020" anchor="ctr"/>
          <a:lstStyle/>
          <a:p>
            <a:endParaRPr lang="fr-FR"/>
          </a:p>
        </p:txBody>
      </p:sp>
      <p:sp>
        <p:nvSpPr>
          <p:cNvPr id="11" name="Rectangle 10"/>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r>
              <a:rPr lang="en-US" sz="3200" b="1" dirty="0" smtClean="0">
                <a:solidFill>
                  <a:schemeClr val="bg1"/>
                </a:solidFill>
                <a:latin typeface="Trebuchet MS" pitchFamily="34" charset="0"/>
              </a:rPr>
              <a:t>:</a:t>
            </a:r>
          </a:p>
          <a:p>
            <a:pPr defTabSz="931957"/>
            <a:r>
              <a:rPr lang="en-US" sz="3200" b="1" dirty="0" smtClean="0">
                <a:solidFill>
                  <a:schemeClr val="bg1"/>
                </a:solidFill>
                <a:latin typeface="Trebuchet MS" pitchFamily="34" charset="0"/>
              </a:rPr>
              <a:t>NRTL-PR</a:t>
            </a:r>
            <a:endParaRPr 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576872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31224" t="2466"/>
          <a:stretch>
            <a:fillRect/>
          </a:stretch>
        </p:blipFill>
        <p:spPr bwMode="auto">
          <a:xfrm>
            <a:off x="52754" y="3573016"/>
            <a:ext cx="3950677" cy="260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4276" name="Picture 4" descr="NRTL-PR Water-alca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6905" y="1074420"/>
            <a:ext cx="6180992" cy="384476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r>
              <a:rPr lang="en-US" sz="3200" b="1" dirty="0" smtClean="0">
                <a:solidFill>
                  <a:schemeClr val="bg1"/>
                </a:solidFill>
                <a:latin typeface="Trebuchet MS" pitchFamily="34" charset="0"/>
              </a:rPr>
              <a:t>:</a:t>
            </a:r>
          </a:p>
          <a:p>
            <a:pPr defTabSz="931957"/>
            <a:r>
              <a:rPr lang="en-US" sz="3200" b="1" dirty="0" smtClean="0">
                <a:solidFill>
                  <a:schemeClr val="bg1"/>
                </a:solidFill>
                <a:latin typeface="Trebuchet MS" pitchFamily="34" charset="0"/>
              </a:rPr>
              <a:t>NRTL-PR</a:t>
            </a:r>
            <a:endParaRPr lang="en-US" sz="3200" b="1" dirty="0">
              <a:solidFill>
                <a:schemeClr val="bg1"/>
              </a:solidFill>
              <a:latin typeface="Trebuchet MS" pitchFamily="34" charset="0"/>
            </a:endParaRPr>
          </a:p>
        </p:txBody>
      </p:sp>
      <p:sp>
        <p:nvSpPr>
          <p:cNvPr id="7" name="Text Box 7"/>
          <p:cNvSpPr txBox="1">
            <a:spLocks noChangeArrowheads="1"/>
          </p:cNvSpPr>
          <p:nvPr/>
        </p:nvSpPr>
        <p:spPr bwMode="auto">
          <a:xfrm>
            <a:off x="3851920" y="5013176"/>
            <a:ext cx="4313889" cy="1123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gn="ctr" eaLnBrk="1" hangingPunct="1">
              <a:lnSpc>
                <a:spcPct val="150000"/>
              </a:lnSpc>
              <a:buClrTx/>
              <a:buFontTx/>
              <a:buNone/>
            </a:pPr>
            <a:r>
              <a:rPr lang="ru-RU" sz="1500" b="1" dirty="0" smtClean="0">
                <a:solidFill>
                  <a:srgbClr val="0BA4E2"/>
                </a:solidFill>
                <a:latin typeface="Trebuchet MS" pitchFamily="34" charset="0"/>
                <a:ea typeface="Arial Unicode MS" pitchFamily="34" charset="-128"/>
                <a:cs typeface="Arial" charset="0"/>
              </a:rPr>
              <a:t>Асимметричные смеси</a:t>
            </a:r>
            <a:r>
              <a:rPr lang="en-US" sz="1500" b="1" dirty="0" smtClean="0">
                <a:solidFill>
                  <a:srgbClr val="0BA4E2"/>
                </a:solidFill>
                <a:latin typeface="Trebuchet MS" pitchFamily="34" charset="0"/>
                <a:ea typeface="Arial Unicode MS" pitchFamily="34" charset="-128"/>
                <a:cs typeface="Arial" charset="0"/>
              </a:rPr>
              <a:t>:</a:t>
            </a:r>
          </a:p>
          <a:p>
            <a:pPr algn="ctr" eaLnBrk="1" hangingPunct="1">
              <a:lnSpc>
                <a:spcPct val="150000"/>
              </a:lnSpc>
              <a:buClrTx/>
              <a:buFontTx/>
              <a:buNone/>
            </a:pPr>
            <a:r>
              <a:rPr lang="ru-RU" sz="1500" b="1" dirty="0" smtClean="0">
                <a:solidFill>
                  <a:srgbClr val="0BA4E2"/>
                </a:solidFill>
                <a:latin typeface="Trebuchet MS" pitchFamily="34" charset="0"/>
                <a:ea typeface="Arial Unicode MS" pitchFamily="34" charset="-128"/>
                <a:cs typeface="Arial" charset="0"/>
              </a:rPr>
              <a:t>Углеводороды с водой и этиленгликолем </a:t>
            </a:r>
            <a:r>
              <a:rPr lang="en-US" sz="1500" b="1" dirty="0" smtClean="0">
                <a:solidFill>
                  <a:srgbClr val="0BA4E2"/>
                </a:solidFill>
                <a:latin typeface="Trebuchet MS" pitchFamily="34" charset="0"/>
                <a:ea typeface="Arial Unicode MS" pitchFamily="34" charset="-128"/>
                <a:cs typeface="Arial" charset="0"/>
              </a:rPr>
              <a:t>(</a:t>
            </a:r>
            <a:r>
              <a:rPr lang="ru-RU" sz="1500" b="1" dirty="0" smtClean="0">
                <a:solidFill>
                  <a:srgbClr val="0BA4E2"/>
                </a:solidFill>
                <a:latin typeface="Trebuchet MS" pitchFamily="34" charset="0"/>
                <a:ea typeface="Arial Unicode MS" pitchFamily="34" charset="-128"/>
                <a:cs typeface="Arial" charset="0"/>
              </a:rPr>
              <a:t>ингибитором </a:t>
            </a:r>
            <a:r>
              <a:rPr lang="ru-RU" sz="1500" b="1" dirty="0" err="1" smtClean="0">
                <a:solidFill>
                  <a:srgbClr val="0BA4E2"/>
                </a:solidFill>
                <a:latin typeface="Trebuchet MS" pitchFamily="34" charset="0"/>
                <a:ea typeface="Arial Unicode MS" pitchFamily="34" charset="-128"/>
                <a:cs typeface="Arial" charset="0"/>
              </a:rPr>
              <a:t>гидратообразования</a:t>
            </a:r>
            <a:r>
              <a:rPr lang="en-US" sz="1500" b="1" dirty="0" smtClean="0">
                <a:solidFill>
                  <a:srgbClr val="0BA4E2"/>
                </a:solidFill>
                <a:latin typeface="Trebuchet MS" pitchFamily="34" charset="0"/>
                <a:ea typeface="Arial Unicode MS" pitchFamily="34" charset="-128"/>
                <a:cs typeface="Arial" charset="0"/>
              </a:rPr>
              <a:t>)</a:t>
            </a:r>
            <a:endParaRPr lang="en-US" sz="1500" b="1" dirty="0">
              <a:solidFill>
                <a:srgbClr val="0BA4E2"/>
              </a:solidFill>
              <a:latin typeface="Trebuchet MS" pitchFamily="34" charset="0"/>
              <a:ea typeface="Arial Unicode MS" pitchFamily="34" charset="-128"/>
              <a:cs typeface="Arial"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990275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38100" y="-63388"/>
            <a:ext cx="9067292"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p>
            <a:pPr defTabSz="931957"/>
            <a:r>
              <a:rPr lang="ru-RU" sz="3200" b="1" dirty="0" smtClean="0">
                <a:solidFill>
                  <a:schemeClr val="bg1"/>
                </a:solidFill>
                <a:latin typeface="Trebuchet MS" pitchFamily="34" charset="0"/>
              </a:rPr>
              <a:t>Кубические уравнения состояния</a:t>
            </a:r>
            <a:r>
              <a:rPr lang="en-US" sz="3200" b="1" dirty="0" smtClean="0">
                <a:solidFill>
                  <a:schemeClr val="bg1"/>
                </a:solidFill>
                <a:latin typeface="Trebuchet MS" pitchFamily="34" charset="0"/>
              </a:rPr>
              <a:t>:</a:t>
            </a:r>
          </a:p>
          <a:p>
            <a:pPr defTabSz="931957"/>
            <a:r>
              <a:rPr lang="ru-RU" sz="3200" b="1" dirty="0" smtClean="0">
                <a:solidFill>
                  <a:schemeClr val="bg1"/>
                </a:solidFill>
                <a:latin typeface="Trebuchet MS" pitchFamily="34" charset="0"/>
              </a:rPr>
              <a:t>Комплексные правила смешения </a:t>
            </a:r>
            <a:r>
              <a:rPr lang="en-US" sz="3200" b="1" dirty="0" smtClean="0">
                <a:solidFill>
                  <a:schemeClr val="bg1"/>
                </a:solidFill>
                <a:latin typeface="Trebuchet MS" pitchFamily="34" charset="0"/>
              </a:rPr>
              <a:t>(</a:t>
            </a:r>
            <a:r>
              <a:rPr lang="en-US" sz="3200" b="1" dirty="0" err="1" smtClean="0">
                <a:solidFill>
                  <a:schemeClr val="bg1"/>
                </a:solidFill>
                <a:latin typeface="Trebuchet MS" pitchFamily="34" charset="0"/>
              </a:rPr>
              <a:t>CEoS</a:t>
            </a:r>
            <a:r>
              <a:rPr lang="en-US" sz="3200" b="1" dirty="0" smtClean="0">
                <a:solidFill>
                  <a:schemeClr val="bg1"/>
                </a:solidFill>
                <a:latin typeface="Trebuchet MS" pitchFamily="34" charset="0"/>
              </a:rPr>
              <a:t>/G</a:t>
            </a:r>
            <a:r>
              <a:rPr lang="en-US" sz="3200" b="1" baseline="30000" dirty="0" smtClean="0">
                <a:solidFill>
                  <a:schemeClr val="bg1"/>
                </a:solidFill>
                <a:latin typeface="Trebuchet MS" pitchFamily="34" charset="0"/>
              </a:rPr>
              <a:t>E</a:t>
            </a:r>
            <a:r>
              <a:rPr lang="en-US" sz="3200" b="1" dirty="0" smtClean="0">
                <a:solidFill>
                  <a:schemeClr val="bg1"/>
                </a:solidFill>
                <a:latin typeface="Trebuchet MS" pitchFamily="34" charset="0"/>
              </a:rPr>
              <a:t>)</a:t>
            </a:r>
            <a:endParaRPr lang="en-US" sz="3200" b="1" dirty="0">
              <a:solidFill>
                <a:schemeClr val="bg1"/>
              </a:solidFill>
              <a:latin typeface="Trebuchet MS" pitchFamily="34" charset="0"/>
            </a:endParaRPr>
          </a:p>
        </p:txBody>
      </p:sp>
      <p:sp>
        <p:nvSpPr>
          <p:cNvPr id="4" name="Rectangle 3"/>
          <p:cNvSpPr>
            <a:spLocks noChangeArrowheads="1"/>
          </p:cNvSpPr>
          <p:nvPr/>
        </p:nvSpPr>
        <p:spPr bwMode="auto">
          <a:xfrm>
            <a:off x="38100" y="1016732"/>
            <a:ext cx="9105900" cy="3554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marL="373942" indent="-373942" defTabSz="914564">
              <a:lnSpc>
                <a:spcPct val="200000"/>
              </a:lnSpc>
              <a:spcBef>
                <a:spcPct val="10000"/>
              </a:spcBef>
              <a:buBlip>
                <a:blip r:embed="rId3"/>
              </a:buBlip>
            </a:pPr>
            <a:r>
              <a:rPr lang="en-US" b="1" dirty="0" smtClean="0">
                <a:solidFill>
                  <a:srgbClr val="0BA4E2"/>
                </a:solidFill>
                <a:latin typeface="Trebuchet MS" pitchFamily="34" charset="0"/>
              </a:rPr>
              <a:t>MHV1</a:t>
            </a:r>
          </a:p>
          <a:p>
            <a:pPr marL="373942" indent="-373942" defTabSz="914564">
              <a:lnSpc>
                <a:spcPct val="200000"/>
              </a:lnSpc>
              <a:spcBef>
                <a:spcPct val="10000"/>
              </a:spcBef>
              <a:buBlip>
                <a:blip r:embed="rId3"/>
              </a:buBlip>
            </a:pPr>
            <a:r>
              <a:rPr lang="en-US" b="1" dirty="0" smtClean="0">
                <a:solidFill>
                  <a:srgbClr val="0BA4E2"/>
                </a:solidFill>
                <a:latin typeface="Trebuchet MS" pitchFamily="34" charset="0"/>
              </a:rPr>
              <a:t>MHV2</a:t>
            </a:r>
          </a:p>
          <a:p>
            <a:pPr marL="373942" indent="-373942" defTabSz="914564">
              <a:lnSpc>
                <a:spcPct val="200000"/>
              </a:lnSpc>
              <a:spcBef>
                <a:spcPct val="10000"/>
              </a:spcBef>
              <a:buBlip>
                <a:blip r:embed="rId3"/>
              </a:buBlip>
            </a:pPr>
            <a:r>
              <a:rPr lang="en-US" b="1" dirty="0" smtClean="0">
                <a:solidFill>
                  <a:srgbClr val="0BA4E2"/>
                </a:solidFill>
                <a:latin typeface="Trebuchet MS" pitchFamily="34" charset="0"/>
              </a:rPr>
              <a:t>PSRK</a:t>
            </a:r>
          </a:p>
          <a:p>
            <a:pPr marL="373942" indent="-373942" defTabSz="914564">
              <a:lnSpc>
                <a:spcPct val="200000"/>
              </a:lnSpc>
              <a:spcBef>
                <a:spcPct val="10000"/>
              </a:spcBef>
              <a:buBlip>
                <a:blip r:embed="rId3"/>
              </a:buBlip>
            </a:pPr>
            <a:r>
              <a:rPr lang="en-US" b="1" dirty="0" smtClean="0">
                <a:solidFill>
                  <a:srgbClr val="0BA4E2"/>
                </a:solidFill>
                <a:latin typeface="Trebuchet MS" pitchFamily="34" charset="0"/>
              </a:rPr>
              <a:t>NRTL-PR</a:t>
            </a:r>
          </a:p>
          <a:p>
            <a:pPr marL="373942" indent="-373942" defTabSz="914564">
              <a:lnSpc>
                <a:spcPct val="200000"/>
              </a:lnSpc>
              <a:spcBef>
                <a:spcPct val="10000"/>
              </a:spcBef>
              <a:buBlip>
                <a:blip r:embed="rId3"/>
              </a:buBlip>
            </a:pPr>
            <a:r>
              <a:rPr lang="fr-FR" b="1" dirty="0" smtClean="0">
                <a:solidFill>
                  <a:srgbClr val="0BA4E2"/>
                </a:solidFill>
                <a:latin typeface="Trebuchet MS" pitchFamily="34" charset="0"/>
              </a:rPr>
              <a:t>VTPR</a:t>
            </a:r>
            <a:endParaRPr lang="en-US" b="1" dirty="0" smtClean="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Вонг</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Сэндлер</a:t>
            </a:r>
            <a:endParaRPr lang="en-US" b="1" dirty="0" smtClean="0">
              <a:solidFill>
                <a:srgbClr val="0BA4E2"/>
              </a:solidFill>
              <a:latin typeface="Trebuchet MS" pitchFamily="34" charset="0"/>
            </a:endParaRPr>
          </a:p>
        </p:txBody>
      </p:sp>
      <p:sp>
        <p:nvSpPr>
          <p:cNvPr id="5" name="Rectangle 4"/>
          <p:cNvSpPr>
            <a:spLocks noChangeArrowheads="1"/>
          </p:cNvSpPr>
          <p:nvPr/>
        </p:nvSpPr>
        <p:spPr bwMode="auto">
          <a:xfrm>
            <a:off x="-508" y="4509120"/>
            <a:ext cx="9105900" cy="1791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algn="ctr" defTabSz="914564">
              <a:lnSpc>
                <a:spcPct val="150000"/>
              </a:lnSpc>
              <a:spcBef>
                <a:spcPct val="10000"/>
              </a:spcBef>
            </a:pPr>
            <a:r>
              <a:rPr lang="ru-RU" sz="2400" b="1" dirty="0" smtClean="0">
                <a:solidFill>
                  <a:srgbClr val="D21700"/>
                </a:solidFill>
                <a:latin typeface="Trebuchet MS" pitchFamily="34" charset="0"/>
              </a:rPr>
              <a:t>Могут использоваться</a:t>
            </a:r>
            <a:r>
              <a:rPr lang="en-US" sz="2400" b="1" dirty="0" smtClean="0">
                <a:solidFill>
                  <a:srgbClr val="D21700"/>
                </a:solidFill>
                <a:latin typeface="Trebuchet MS" pitchFamily="34" charset="0"/>
              </a:rPr>
              <a:t> </a:t>
            </a:r>
            <a:r>
              <a:rPr lang="ru-RU" sz="2400" b="1" dirty="0" smtClean="0">
                <a:solidFill>
                  <a:srgbClr val="D21700"/>
                </a:solidFill>
                <a:latin typeface="Trebuchet MS" pitchFamily="34" charset="0"/>
              </a:rPr>
              <a:t>для комбинирования</a:t>
            </a:r>
            <a:r>
              <a:rPr lang="en-US" sz="2400" b="1" dirty="0" smtClean="0">
                <a:solidFill>
                  <a:srgbClr val="D21700"/>
                </a:solidFill>
                <a:latin typeface="Trebuchet MS" pitchFamily="34" charset="0"/>
              </a:rPr>
              <a:t> </a:t>
            </a:r>
            <a:r>
              <a:rPr lang="ru-RU" sz="2400" b="1" dirty="0" smtClean="0">
                <a:solidFill>
                  <a:srgbClr val="D21700"/>
                </a:solidFill>
                <a:latin typeface="Trebuchet MS" pitchFamily="34" charset="0"/>
              </a:rPr>
              <a:t/>
            </a:r>
            <a:br>
              <a:rPr lang="ru-RU" sz="2400" b="1" dirty="0" smtClean="0">
                <a:solidFill>
                  <a:srgbClr val="D21700"/>
                </a:solidFill>
                <a:latin typeface="Trebuchet MS" pitchFamily="34" charset="0"/>
              </a:rPr>
            </a:br>
            <a:r>
              <a:rPr lang="ru-RU" sz="2400" b="1" dirty="0" smtClean="0">
                <a:solidFill>
                  <a:srgbClr val="D21700"/>
                </a:solidFill>
                <a:latin typeface="Trebuchet MS" pitchFamily="34" charset="0"/>
              </a:rPr>
              <a:t>любого</a:t>
            </a:r>
            <a:r>
              <a:rPr lang="en-US" sz="2400" b="1" dirty="0" smtClean="0">
                <a:solidFill>
                  <a:srgbClr val="D21700"/>
                </a:solidFill>
                <a:latin typeface="Trebuchet MS" pitchFamily="34" charset="0"/>
              </a:rPr>
              <a:t> </a:t>
            </a:r>
            <a:r>
              <a:rPr lang="ru-RU" sz="2400" b="1" dirty="0" smtClean="0">
                <a:solidFill>
                  <a:srgbClr val="D21700"/>
                </a:solidFill>
                <a:latin typeface="Trebuchet MS" pitchFamily="34" charset="0"/>
              </a:rPr>
              <a:t>кубического уравнения состояния</a:t>
            </a:r>
            <a:r>
              <a:rPr lang="en-US" sz="2400" b="1" dirty="0" smtClean="0">
                <a:solidFill>
                  <a:srgbClr val="D21700"/>
                </a:solidFill>
                <a:latin typeface="Trebuchet MS" pitchFamily="34" charset="0"/>
              </a:rPr>
              <a:t> </a:t>
            </a:r>
          </a:p>
          <a:p>
            <a:pPr algn="ctr" defTabSz="914564">
              <a:lnSpc>
                <a:spcPct val="150000"/>
              </a:lnSpc>
              <a:spcBef>
                <a:spcPct val="10000"/>
              </a:spcBef>
            </a:pPr>
            <a:r>
              <a:rPr lang="ru-RU" sz="2400" b="1" dirty="0">
                <a:solidFill>
                  <a:srgbClr val="D21700"/>
                </a:solidFill>
                <a:latin typeface="Trebuchet MS" pitchFamily="34" charset="0"/>
              </a:rPr>
              <a:t>с</a:t>
            </a:r>
            <a:r>
              <a:rPr lang="ru-RU" sz="2400" b="1" dirty="0" smtClean="0">
                <a:solidFill>
                  <a:srgbClr val="D21700"/>
                </a:solidFill>
                <a:latin typeface="Trebuchet MS" pitchFamily="34" charset="0"/>
              </a:rPr>
              <a:t> любой моделью избыточной энергии Гиббса</a:t>
            </a:r>
            <a:endParaRPr lang="en-US" sz="2400" b="1" dirty="0" smtClean="0">
              <a:solidFill>
                <a:srgbClr val="D21700"/>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275367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 y="1016732"/>
            <a:ext cx="9105900" cy="4468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defTabSz="914564">
              <a:lnSpc>
                <a:spcPct val="150000"/>
              </a:lnSpc>
              <a:spcBef>
                <a:spcPct val="10000"/>
              </a:spcBef>
            </a:pPr>
            <a:r>
              <a:rPr lang="ru-RU" b="1" dirty="0" smtClean="0">
                <a:solidFill>
                  <a:srgbClr val="D21700"/>
                </a:solidFill>
                <a:latin typeface="Trebuchet MS" pitchFamily="34" charset="0"/>
              </a:rPr>
              <a:t>Требующие параметров бинарных взаимодействий</a:t>
            </a:r>
            <a:r>
              <a:rPr lang="en-US" b="1" dirty="0" smtClean="0">
                <a:solidFill>
                  <a:srgbClr val="D21700"/>
                </a:solidFill>
                <a:latin typeface="Trebuchet MS" pitchFamily="34" charset="0"/>
              </a:rPr>
              <a:t>:</a:t>
            </a:r>
            <a:endParaRPr lang="en-US" b="1" dirty="0">
              <a:solidFill>
                <a:srgbClr val="D21700"/>
              </a:solidFill>
              <a:latin typeface="Trebuchet MS" pitchFamily="34" charset="0"/>
            </a:endParaRPr>
          </a:p>
          <a:p>
            <a:pPr marL="373942" indent="-373942" defTabSz="914564">
              <a:lnSpc>
                <a:spcPct val="150000"/>
              </a:lnSpc>
              <a:spcBef>
                <a:spcPct val="10000"/>
              </a:spcBef>
              <a:buBlip>
                <a:blip r:embed="rId3"/>
              </a:buBlip>
            </a:pPr>
            <a:r>
              <a:rPr lang="ru-RU" b="1" dirty="0" smtClean="0">
                <a:solidFill>
                  <a:srgbClr val="0BA4E2"/>
                </a:solidFill>
                <a:latin typeface="Trebuchet MS" pitchFamily="34" charset="0"/>
              </a:rPr>
              <a:t>Ли-</a:t>
            </a:r>
            <a:r>
              <a:rPr lang="ru-RU" b="1" dirty="0" err="1" smtClean="0">
                <a:solidFill>
                  <a:srgbClr val="0BA4E2"/>
                </a:solidFill>
                <a:latin typeface="Trebuchet MS" pitchFamily="34" charset="0"/>
              </a:rPr>
              <a:t>Кеслера</a:t>
            </a:r>
            <a:r>
              <a:rPr lang="ru-RU" b="1" dirty="0" smtClean="0">
                <a:solidFill>
                  <a:srgbClr val="0BA4E2"/>
                </a:solidFill>
                <a:latin typeface="Trebuchet MS" pitchFamily="34" charset="0"/>
              </a:rPr>
              <a:t> </a:t>
            </a:r>
            <a:r>
              <a:rPr lang="en-US" b="1" dirty="0" smtClean="0">
                <a:solidFill>
                  <a:srgbClr val="0BA4E2"/>
                </a:solidFill>
                <a:latin typeface="Trebuchet MS" pitchFamily="34" charset="0"/>
              </a:rPr>
              <a:t>(LK)</a:t>
            </a:r>
          </a:p>
          <a:p>
            <a:pPr marL="373942" indent="-373942" defTabSz="914564">
              <a:lnSpc>
                <a:spcPct val="150000"/>
              </a:lnSpc>
              <a:spcBef>
                <a:spcPct val="10000"/>
              </a:spcBef>
              <a:buBlip>
                <a:blip r:embed="rId3"/>
              </a:buBlip>
            </a:pPr>
            <a:r>
              <a:rPr lang="ru-RU" b="1" dirty="0" smtClean="0">
                <a:solidFill>
                  <a:srgbClr val="0BA4E2"/>
                </a:solidFill>
                <a:latin typeface="Trebuchet MS" pitchFamily="34" charset="0"/>
              </a:rPr>
              <a:t>Ли-</a:t>
            </a:r>
            <a:r>
              <a:rPr lang="ru-RU" b="1" dirty="0" err="1" smtClean="0">
                <a:solidFill>
                  <a:srgbClr val="0BA4E2"/>
                </a:solidFill>
                <a:latin typeface="Trebuchet MS" pitchFamily="34" charset="0"/>
              </a:rPr>
              <a:t>Кеслера</a:t>
            </a:r>
            <a:r>
              <a:rPr lang="ru-RU" b="1" dirty="0" smtClean="0">
                <a:solidFill>
                  <a:srgbClr val="0BA4E2"/>
                </a:solidFill>
                <a:latin typeface="Trebuchet MS" pitchFamily="34" charset="0"/>
              </a:rPr>
              <a:t>-</a:t>
            </a:r>
            <a:r>
              <a:rPr lang="ru-RU" b="1" dirty="0" err="1" smtClean="0">
                <a:solidFill>
                  <a:srgbClr val="0BA4E2"/>
                </a:solidFill>
                <a:latin typeface="Trebuchet MS" pitchFamily="34" charset="0"/>
              </a:rPr>
              <a:t>Плюкера</a:t>
            </a:r>
            <a:r>
              <a:rPr lang="en-US" b="1" dirty="0" smtClean="0">
                <a:solidFill>
                  <a:srgbClr val="0BA4E2"/>
                </a:solidFill>
                <a:latin typeface="Trebuchet MS" pitchFamily="34" charset="0"/>
              </a:rPr>
              <a:t> (LKP)</a:t>
            </a:r>
          </a:p>
          <a:p>
            <a:pPr marL="373942" indent="-373942" defTabSz="914564">
              <a:lnSpc>
                <a:spcPct val="150000"/>
              </a:lnSpc>
              <a:spcBef>
                <a:spcPct val="10000"/>
              </a:spcBef>
              <a:buBlip>
                <a:blip r:embed="rId3"/>
              </a:buBlip>
            </a:pPr>
            <a:r>
              <a:rPr lang="ru-RU" b="1" dirty="0" smtClean="0">
                <a:solidFill>
                  <a:srgbClr val="0BA4E2"/>
                </a:solidFill>
                <a:latin typeface="Trebuchet MS" pitchFamily="34" charset="0"/>
              </a:rPr>
              <a:t>Бенедикта</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Вебба</a:t>
            </a:r>
            <a:r>
              <a:rPr lang="ru-RU" b="1" dirty="0" smtClean="0">
                <a:solidFill>
                  <a:srgbClr val="0BA4E2"/>
                </a:solidFill>
                <a:latin typeface="Trebuchet MS" pitchFamily="34" charset="0"/>
              </a:rPr>
              <a:t>-Рубина</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с модификациями </a:t>
            </a:r>
            <a:r>
              <a:rPr lang="ru-RU" b="1" dirty="0" err="1" smtClean="0">
                <a:solidFill>
                  <a:srgbClr val="0BA4E2"/>
                </a:solidFill>
                <a:latin typeface="Trebuchet MS" pitchFamily="34" charset="0"/>
              </a:rPr>
              <a:t>Старлига-Нишиуми</a:t>
            </a:r>
            <a:r>
              <a:rPr lang="en-US" b="1" dirty="0" smtClean="0">
                <a:solidFill>
                  <a:srgbClr val="0BA4E2"/>
                </a:solidFill>
                <a:latin typeface="Trebuchet MS" pitchFamily="34" charset="0"/>
              </a:rPr>
              <a:t> (BWRS)</a:t>
            </a:r>
          </a:p>
          <a:p>
            <a:pPr marL="373942" indent="-373942" defTabSz="914564">
              <a:lnSpc>
                <a:spcPct val="150000"/>
              </a:lnSpc>
              <a:spcBef>
                <a:spcPct val="10000"/>
              </a:spcBef>
              <a:buBlip>
                <a:blip r:embed="rId3"/>
              </a:buBlip>
            </a:pPr>
            <a:r>
              <a:rPr lang="ru-RU" b="1" dirty="0" err="1" smtClean="0">
                <a:solidFill>
                  <a:srgbClr val="0BA4E2"/>
                </a:solidFill>
                <a:latin typeface="Trebuchet MS" pitchFamily="34" charset="0"/>
              </a:rPr>
              <a:t>Накамуры</a:t>
            </a:r>
            <a:endParaRPr lang="en-US" b="1" dirty="0" smtClean="0">
              <a:solidFill>
                <a:srgbClr val="0BA4E2"/>
              </a:solidFill>
              <a:latin typeface="Trebuchet MS" pitchFamily="34" charset="0"/>
            </a:endParaRPr>
          </a:p>
          <a:p>
            <a:pPr marL="373942" indent="-373942" defTabSz="914564">
              <a:lnSpc>
                <a:spcPct val="150000"/>
              </a:lnSpc>
              <a:spcBef>
                <a:spcPct val="10000"/>
              </a:spcBef>
              <a:buBlip>
                <a:blip r:embed="rId3"/>
              </a:buBlip>
            </a:pPr>
            <a:r>
              <a:rPr lang="ru-RU" b="1" dirty="0" smtClean="0">
                <a:solidFill>
                  <a:srgbClr val="0BA4E2"/>
                </a:solidFill>
                <a:latin typeface="Trebuchet MS" pitchFamily="34" charset="0"/>
              </a:rPr>
              <a:t>Статистической теории возмущений в полярных цепочках </a:t>
            </a:r>
            <a:r>
              <a:rPr lang="en-US" b="1" dirty="0" smtClean="0">
                <a:solidFill>
                  <a:srgbClr val="0BA4E2"/>
                </a:solidFill>
                <a:latin typeface="Trebuchet MS" pitchFamily="34" charset="0"/>
              </a:rPr>
              <a:t>(PPC-SAFT)</a:t>
            </a:r>
          </a:p>
          <a:p>
            <a:pPr marL="373942" indent="-373942" defTabSz="914564">
              <a:lnSpc>
                <a:spcPct val="150000"/>
              </a:lnSpc>
              <a:spcBef>
                <a:spcPct val="10000"/>
              </a:spcBef>
              <a:buBlip>
                <a:blip r:embed="rId3"/>
              </a:buBlip>
            </a:pPr>
            <a:endParaRPr lang="en-US" b="1" dirty="0" smtClean="0">
              <a:solidFill>
                <a:srgbClr val="0BA4E2"/>
              </a:solidFill>
              <a:latin typeface="Trebuchet MS" pitchFamily="34" charset="0"/>
            </a:endParaRPr>
          </a:p>
          <a:p>
            <a:pPr defTabSz="914564">
              <a:lnSpc>
                <a:spcPct val="150000"/>
              </a:lnSpc>
              <a:spcBef>
                <a:spcPct val="10000"/>
              </a:spcBef>
            </a:pPr>
            <a:r>
              <a:rPr lang="ru-RU" b="1" dirty="0" smtClean="0">
                <a:solidFill>
                  <a:srgbClr val="D21700"/>
                </a:solidFill>
                <a:latin typeface="Trebuchet MS" pitchFamily="34" charset="0"/>
              </a:rPr>
              <a:t>Предиктивная модель</a:t>
            </a:r>
            <a:r>
              <a:rPr lang="en-US" b="1" dirty="0" smtClean="0">
                <a:solidFill>
                  <a:srgbClr val="D21700"/>
                </a:solidFill>
                <a:latin typeface="Trebuchet MS" pitchFamily="34" charset="0"/>
              </a:rPr>
              <a:t>:</a:t>
            </a:r>
            <a:endParaRPr lang="en-US" b="1" dirty="0" smtClean="0">
              <a:solidFill>
                <a:srgbClr val="0BA4E2"/>
              </a:solidFill>
              <a:latin typeface="Trebuchet MS" pitchFamily="34" charset="0"/>
            </a:endParaRPr>
          </a:p>
          <a:p>
            <a:pPr marL="373942" indent="-373942" defTabSz="914564">
              <a:lnSpc>
                <a:spcPct val="150000"/>
              </a:lnSpc>
              <a:spcBef>
                <a:spcPct val="10000"/>
              </a:spcBef>
              <a:buBlip>
                <a:blip r:embed="rId3"/>
              </a:buBlip>
            </a:pPr>
            <a:r>
              <a:rPr lang="ru-RU" b="1" dirty="0" smtClean="0">
                <a:solidFill>
                  <a:srgbClr val="0BA4E2"/>
                </a:solidFill>
                <a:latin typeface="Trebuchet MS" pitchFamily="34" charset="0"/>
              </a:rPr>
              <a:t>Модель группового вклада статистической теории возмущений в полярных цепочках </a:t>
            </a:r>
            <a:r>
              <a:rPr lang="en-US" b="1" dirty="0" smtClean="0">
                <a:solidFill>
                  <a:srgbClr val="0BA4E2"/>
                </a:solidFill>
                <a:latin typeface="Trebuchet MS" pitchFamily="34" charset="0"/>
              </a:rPr>
              <a:t>(GC PPC-SAFT)</a:t>
            </a:r>
          </a:p>
        </p:txBody>
      </p:sp>
      <p:sp>
        <p:nvSpPr>
          <p:cNvPr id="4" name="Rectangle 10"/>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Не кубические уравнения состояния</a:t>
            </a:r>
            <a:endParaRPr 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835591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9" name="Rectangle 3"/>
          <p:cNvSpPr>
            <a:spLocks noChangeArrowheads="1"/>
          </p:cNvSpPr>
          <p:nvPr/>
        </p:nvSpPr>
        <p:spPr bwMode="auto">
          <a:xfrm>
            <a:off x="0" y="1097280"/>
            <a:ext cx="6119446" cy="370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963" tIns="43482" rIns="86963" bIns="43482"/>
          <a:lstStyle>
            <a:lvl1pPr defTabSz="762000">
              <a:defRPr sz="2000">
                <a:solidFill>
                  <a:schemeClr val="accent2"/>
                </a:solidFill>
                <a:latin typeface="Arial" charset="0"/>
              </a:defRPr>
            </a:lvl1pPr>
            <a:lvl2pPr marL="742950" indent="-285750" defTabSz="762000">
              <a:defRPr sz="2000">
                <a:solidFill>
                  <a:schemeClr val="accent2"/>
                </a:solidFill>
                <a:latin typeface="Arial" charset="0"/>
              </a:defRPr>
            </a:lvl2pPr>
            <a:lvl3pPr marL="1143000" indent="-228600" defTabSz="762000">
              <a:defRPr sz="2000">
                <a:solidFill>
                  <a:schemeClr val="accent2"/>
                </a:solidFill>
                <a:latin typeface="Arial" charset="0"/>
              </a:defRPr>
            </a:lvl3pPr>
            <a:lvl4pPr marL="1600200" indent="-228600" defTabSz="762000">
              <a:defRPr sz="2000">
                <a:solidFill>
                  <a:schemeClr val="accent2"/>
                </a:solidFill>
                <a:latin typeface="Arial" charset="0"/>
              </a:defRPr>
            </a:lvl4pPr>
            <a:lvl5pPr marL="2057400" indent="-228600" defTabSz="762000">
              <a:defRPr sz="2000">
                <a:solidFill>
                  <a:schemeClr val="accent2"/>
                </a:solidFill>
                <a:latin typeface="Arial" charset="0"/>
              </a:defRPr>
            </a:lvl5pPr>
            <a:lvl6pPr marL="2514600" indent="-228600" defTabSz="7620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6pPr>
            <a:lvl7pPr marL="2971800" indent="-228600" defTabSz="7620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7pPr>
            <a:lvl8pPr marL="3429000" indent="-228600" defTabSz="7620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8pPr>
            <a:lvl9pPr marL="3886200" indent="-228600" defTabSz="762000"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9pPr>
          </a:lstStyle>
          <a:p>
            <a:pPr algn="ctr">
              <a:lnSpc>
                <a:spcPct val="140000"/>
              </a:lnSpc>
              <a:spcBef>
                <a:spcPct val="10000"/>
              </a:spcBef>
              <a:buClrTx/>
              <a:buFontTx/>
              <a:buNone/>
            </a:pPr>
            <a:r>
              <a:rPr lang="ru-RU" altLang="ru-RU" sz="3300" b="1">
                <a:solidFill>
                  <a:srgbClr val="3333FF"/>
                </a:solidFill>
              </a:rPr>
              <a:t>Программный компонент</a:t>
            </a:r>
            <a:endParaRPr lang="en-US" altLang="ru-RU" sz="3300" b="1">
              <a:solidFill>
                <a:srgbClr val="3333FF"/>
              </a:solidFill>
            </a:endParaRPr>
          </a:p>
          <a:p>
            <a:pPr algn="ctr">
              <a:lnSpc>
                <a:spcPct val="140000"/>
              </a:lnSpc>
              <a:spcBef>
                <a:spcPct val="10000"/>
              </a:spcBef>
              <a:buClrTx/>
              <a:buFontTx/>
              <a:buNone/>
            </a:pPr>
            <a:r>
              <a:rPr lang="ru-RU" altLang="ru-RU" sz="2900">
                <a:solidFill>
                  <a:srgbClr val="3333FF"/>
                </a:solidFill>
              </a:rPr>
              <a:t>расчета</a:t>
            </a:r>
            <a:r>
              <a:rPr lang="en-US" altLang="ru-RU" sz="3300" b="1">
                <a:solidFill>
                  <a:srgbClr val="3333FF"/>
                </a:solidFill>
              </a:rPr>
              <a:t> </a:t>
            </a:r>
            <a:r>
              <a:rPr lang="ru-RU" altLang="ru-RU" sz="3300" b="1">
                <a:solidFill>
                  <a:srgbClr val="3333FF"/>
                </a:solidFill>
              </a:rPr>
              <a:t>теплофизических</a:t>
            </a:r>
            <a:r>
              <a:rPr lang="en-US" altLang="ru-RU" sz="3300" b="1">
                <a:solidFill>
                  <a:srgbClr val="3333FF"/>
                </a:solidFill>
              </a:rPr>
              <a:t> </a:t>
            </a:r>
            <a:r>
              <a:rPr lang="ru-RU" altLang="ru-RU" sz="3300" b="1">
                <a:solidFill>
                  <a:srgbClr val="3333FF"/>
                </a:solidFill>
              </a:rPr>
              <a:t>свойств</a:t>
            </a:r>
            <a:r>
              <a:rPr lang="en-US" altLang="ru-RU" sz="3300" b="1">
                <a:solidFill>
                  <a:srgbClr val="3333FF"/>
                </a:solidFill>
              </a:rPr>
              <a:t> </a:t>
            </a:r>
            <a:r>
              <a:rPr lang="ru-RU" altLang="ru-RU" sz="2900">
                <a:solidFill>
                  <a:srgbClr val="3333FF"/>
                </a:solidFill>
              </a:rPr>
              <a:t>и</a:t>
            </a:r>
            <a:r>
              <a:rPr lang="en-US" altLang="ru-RU" sz="3300" b="1">
                <a:solidFill>
                  <a:srgbClr val="3333FF"/>
                </a:solidFill>
              </a:rPr>
              <a:t> </a:t>
            </a:r>
            <a:r>
              <a:rPr lang="ru-RU" altLang="ru-RU" sz="3300" b="1">
                <a:solidFill>
                  <a:srgbClr val="3333FF"/>
                </a:solidFill>
              </a:rPr>
              <a:t>фазового</a:t>
            </a:r>
            <a:r>
              <a:rPr lang="en-US" altLang="ru-RU" sz="3300" b="1">
                <a:solidFill>
                  <a:srgbClr val="3333FF"/>
                </a:solidFill>
              </a:rPr>
              <a:t> </a:t>
            </a:r>
            <a:r>
              <a:rPr lang="ru-RU" altLang="ru-RU" sz="3300" b="1">
                <a:solidFill>
                  <a:srgbClr val="3333FF"/>
                </a:solidFill>
              </a:rPr>
              <a:t>равновесия</a:t>
            </a:r>
            <a:r>
              <a:rPr lang="en-US" altLang="ru-RU" sz="3300" b="1">
                <a:solidFill>
                  <a:srgbClr val="3333FF"/>
                </a:solidFill>
              </a:rPr>
              <a:t> </a:t>
            </a:r>
            <a:r>
              <a:rPr lang="ru-RU" altLang="ru-RU" sz="2900">
                <a:solidFill>
                  <a:srgbClr val="3333FF"/>
                </a:solidFill>
              </a:rPr>
              <a:t>чистых</a:t>
            </a:r>
            <a:r>
              <a:rPr lang="en-US" altLang="ru-RU" sz="2900">
                <a:solidFill>
                  <a:srgbClr val="3333FF"/>
                </a:solidFill>
              </a:rPr>
              <a:t> </a:t>
            </a:r>
            <a:r>
              <a:rPr lang="ru-RU" altLang="ru-RU" sz="2900">
                <a:solidFill>
                  <a:srgbClr val="3333FF"/>
                </a:solidFill>
              </a:rPr>
              <a:t>веществ</a:t>
            </a:r>
            <a:r>
              <a:rPr lang="en-US" altLang="ru-RU" sz="3300" b="1">
                <a:solidFill>
                  <a:srgbClr val="3333FF"/>
                </a:solidFill>
              </a:rPr>
              <a:t>   </a:t>
            </a:r>
            <a:r>
              <a:rPr lang="ru-RU" altLang="ru-RU" sz="2900">
                <a:solidFill>
                  <a:srgbClr val="3333FF"/>
                </a:solidFill>
              </a:rPr>
              <a:t>или</a:t>
            </a:r>
            <a:r>
              <a:rPr lang="en-US" altLang="ru-RU" sz="2900">
                <a:solidFill>
                  <a:srgbClr val="3333FF"/>
                </a:solidFill>
              </a:rPr>
              <a:t> </a:t>
            </a:r>
            <a:r>
              <a:rPr lang="ru-RU" altLang="ru-RU" sz="3300" b="1">
                <a:solidFill>
                  <a:srgbClr val="3333FF"/>
                </a:solidFill>
              </a:rPr>
              <a:t>смесей</a:t>
            </a:r>
            <a:endParaRPr lang="en-US" altLang="ru-RU" sz="2200" b="1">
              <a:solidFill>
                <a:srgbClr val="3333FF"/>
              </a:solidFill>
            </a:endParaRPr>
          </a:p>
          <a:p>
            <a:pPr algn="ctr">
              <a:lnSpc>
                <a:spcPct val="140000"/>
              </a:lnSpc>
              <a:spcBef>
                <a:spcPct val="10000"/>
              </a:spcBef>
              <a:buClrTx/>
              <a:buFontTx/>
              <a:buNone/>
            </a:pPr>
            <a:r>
              <a:rPr lang="ru-RU" altLang="ru-RU" sz="2900">
                <a:solidFill>
                  <a:srgbClr val="3333FF"/>
                </a:solidFill>
              </a:rPr>
              <a:t>в</a:t>
            </a:r>
            <a:r>
              <a:rPr lang="en-US" altLang="ru-RU" sz="2900">
                <a:solidFill>
                  <a:srgbClr val="3333FF"/>
                </a:solidFill>
              </a:rPr>
              <a:t> </a:t>
            </a:r>
            <a:r>
              <a:rPr lang="en-US" altLang="ru-RU" sz="3300" b="1">
                <a:solidFill>
                  <a:srgbClr val="3333FF"/>
                </a:solidFill>
              </a:rPr>
              <a:t>MS-Excel</a:t>
            </a:r>
            <a:r>
              <a:rPr lang="en-US" altLang="ru-RU" sz="3300" b="1" baseline="30000">
                <a:solidFill>
                  <a:srgbClr val="3333FF"/>
                </a:solidFill>
                <a:cs typeface="Arial" charset="0"/>
              </a:rPr>
              <a:t>®</a:t>
            </a:r>
            <a:r>
              <a:rPr lang="en-US" altLang="ru-RU" sz="3300" b="1">
                <a:solidFill>
                  <a:srgbClr val="3333FF"/>
                </a:solidFill>
              </a:rPr>
              <a:t>, MATLAB</a:t>
            </a:r>
            <a:r>
              <a:rPr lang="en-US" altLang="ru-RU" sz="3300" b="1" baseline="30000">
                <a:solidFill>
                  <a:srgbClr val="3333FF"/>
                </a:solidFill>
              </a:rPr>
              <a:t>®</a:t>
            </a:r>
            <a:r>
              <a:rPr lang="en-US" altLang="ru-RU" sz="3300" b="1">
                <a:solidFill>
                  <a:srgbClr val="3333FF"/>
                </a:solidFill>
              </a:rPr>
              <a:t> </a:t>
            </a:r>
            <a:r>
              <a:rPr lang="ru-RU" altLang="ru-RU" sz="3300" b="1">
                <a:solidFill>
                  <a:srgbClr val="3333FF"/>
                </a:solidFill>
              </a:rPr>
              <a:t>или</a:t>
            </a:r>
            <a:r>
              <a:rPr lang="en-US" altLang="ru-RU" sz="3300" b="1">
                <a:solidFill>
                  <a:srgbClr val="3333FF"/>
                </a:solidFill>
              </a:rPr>
              <a:t> </a:t>
            </a:r>
            <a:r>
              <a:rPr lang="ru-RU" altLang="ru-RU" sz="3300" b="1">
                <a:solidFill>
                  <a:srgbClr val="3333FF"/>
                </a:solidFill>
              </a:rPr>
              <a:t>других приложениях</a:t>
            </a:r>
            <a:endParaRPr lang="en-US" altLang="ru-RU" sz="3300" b="1">
              <a:solidFill>
                <a:srgbClr val="3333FF"/>
              </a:solidFill>
            </a:endParaRPr>
          </a:p>
        </p:txBody>
      </p:sp>
      <p:sp>
        <p:nvSpPr>
          <p:cNvPr id="730127" name="Oval 15"/>
          <p:cNvSpPr>
            <a:spLocks noChangeArrowheads="1"/>
          </p:cNvSpPr>
          <p:nvPr>
            <p:custDataLst>
              <p:tags r:id="rId1"/>
            </p:custDataLst>
          </p:nvPr>
        </p:nvSpPr>
        <p:spPr bwMode="gray">
          <a:xfrm>
            <a:off x="6893170" y="1525905"/>
            <a:ext cx="1351085" cy="1311593"/>
          </a:xfrm>
          <a:prstGeom prst="ellipse">
            <a:avLst/>
          </a:prstGeom>
          <a:solidFill>
            <a:srgbClr val="CC0099"/>
          </a:solidFill>
          <a:ln w="19050">
            <a:solidFill>
              <a:srgbClr val="CC0099"/>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a:solidFill>
                <a:srgbClr val="000000"/>
              </a:solidFill>
              <a:cs typeface="Arial" charset="0"/>
            </a:endParaRPr>
          </a:p>
        </p:txBody>
      </p:sp>
      <p:pic>
        <p:nvPicPr>
          <p:cNvPr id="18436" name="Picture 16"/>
          <p:cNvPicPr>
            <a:picLocks noChangeAspect="1" noChangeArrowheads="1"/>
          </p:cNvPicPr>
          <p:nvPr/>
        </p:nvPicPr>
        <p:blipFill>
          <a:blip r:embed="rId4" cstate="print">
            <a:lum bright="72000" contrast="54000"/>
            <a:extLst>
              <a:ext uri="{28A0092B-C50C-407E-A947-70E740481C1C}">
                <a14:useLocalDpi xmlns:a14="http://schemas.microsoft.com/office/drawing/2010/main" xmlns="" val="0"/>
              </a:ext>
            </a:extLst>
          </a:blip>
          <a:srcRect/>
          <a:stretch>
            <a:fillRect/>
          </a:stretch>
        </p:blipFill>
        <p:spPr bwMode="gray">
          <a:xfrm>
            <a:off x="7146681" y="1555909"/>
            <a:ext cx="860180"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26"/>
          <p:cNvSpPr>
            <a:spLocks noChangeArrowheads="1"/>
          </p:cNvSpPr>
          <p:nvPr/>
        </p:nvSpPr>
        <p:spPr bwMode="gray">
          <a:xfrm>
            <a:off x="6831623" y="1851660"/>
            <a:ext cx="1525466" cy="707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lvl1pPr defTabSz="801688">
              <a:defRPr sz="2000">
                <a:solidFill>
                  <a:schemeClr val="accent2"/>
                </a:solidFill>
                <a:latin typeface="Arial" charset="0"/>
              </a:defRPr>
            </a:lvl1pPr>
            <a:lvl2pPr marL="742950" indent="-285750" defTabSz="801688">
              <a:defRPr sz="2000">
                <a:solidFill>
                  <a:schemeClr val="accent2"/>
                </a:solidFill>
                <a:latin typeface="Arial" charset="0"/>
              </a:defRPr>
            </a:lvl2pPr>
            <a:lvl3pPr marL="1143000" indent="-228600" defTabSz="801688">
              <a:defRPr sz="2000">
                <a:solidFill>
                  <a:schemeClr val="accent2"/>
                </a:solidFill>
                <a:latin typeface="Arial" charset="0"/>
              </a:defRPr>
            </a:lvl3pPr>
            <a:lvl4pPr marL="1600200" indent="-228600" defTabSz="801688">
              <a:defRPr sz="2000">
                <a:solidFill>
                  <a:schemeClr val="accent2"/>
                </a:solidFill>
                <a:latin typeface="Arial" charset="0"/>
              </a:defRPr>
            </a:lvl4pPr>
            <a:lvl5pPr marL="2057400" indent="-228600" defTabSz="801688">
              <a:defRPr sz="2000">
                <a:solidFill>
                  <a:schemeClr val="accent2"/>
                </a:solidFill>
                <a:latin typeface="Arial" charset="0"/>
              </a:defRPr>
            </a:lvl5pPr>
            <a:lvl6pPr marL="2514600" indent="-228600" defTabSz="801688"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6pPr>
            <a:lvl7pPr marL="2971800" indent="-228600" defTabSz="801688"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7pPr>
            <a:lvl8pPr marL="3429000" indent="-228600" defTabSz="801688"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8pPr>
            <a:lvl9pPr marL="3886200" indent="-228600" defTabSz="801688"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9pPr>
          </a:lstStyle>
          <a:p>
            <a:pPr algn="ctr" eaLnBrk="1" hangingPunct="1">
              <a:lnSpc>
                <a:spcPct val="100000"/>
              </a:lnSpc>
              <a:spcBef>
                <a:spcPct val="20000"/>
              </a:spcBef>
              <a:buClrTx/>
              <a:buFontTx/>
              <a:buNone/>
            </a:pPr>
            <a:r>
              <a:rPr lang="de-DE" altLang="ru-RU" sz="2200" b="1">
                <a:solidFill>
                  <a:schemeClr val="bg1"/>
                </a:solidFill>
                <a:cs typeface="Arial" charset="0"/>
              </a:rPr>
              <a:t>Simulis</a:t>
            </a:r>
          </a:p>
          <a:p>
            <a:pPr algn="ctr" eaLnBrk="1" hangingPunct="1">
              <a:lnSpc>
                <a:spcPct val="100000"/>
              </a:lnSpc>
              <a:spcBef>
                <a:spcPct val="20000"/>
              </a:spcBef>
              <a:buClrTx/>
              <a:buFontTx/>
              <a:buNone/>
            </a:pPr>
            <a:r>
              <a:rPr lang="de-DE" altLang="ru-RU" sz="1100" b="1">
                <a:solidFill>
                  <a:schemeClr val="bg1"/>
                </a:solidFill>
                <a:cs typeface="Arial" charset="0"/>
              </a:rPr>
              <a:t>Thermodynamics</a:t>
            </a:r>
          </a:p>
        </p:txBody>
      </p:sp>
      <p:sp>
        <p:nvSpPr>
          <p:cNvPr id="18438" name="Rectangle 7"/>
          <p:cNvSpPr>
            <a:spLocks noChangeArrowheads="1"/>
          </p:cNvSpPr>
          <p:nvPr/>
        </p:nvSpPr>
        <p:spPr bwMode="auto">
          <a:xfrm>
            <a:off x="1195754" y="218600"/>
            <a:ext cx="8229600" cy="530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83457" tIns="41729" rIns="83457" bIns="41729">
            <a:spAutoFit/>
          </a:bodyPr>
          <a:lstStyle>
            <a:lvl1pPr defTabSz="1020763">
              <a:defRPr sz="2000">
                <a:solidFill>
                  <a:schemeClr val="accent2"/>
                </a:solidFill>
                <a:latin typeface="Arial" charset="0"/>
              </a:defRPr>
            </a:lvl1pPr>
            <a:lvl2pPr marL="742950" indent="-285750" defTabSz="1020763">
              <a:defRPr sz="2000">
                <a:solidFill>
                  <a:schemeClr val="accent2"/>
                </a:solidFill>
                <a:latin typeface="Arial" charset="0"/>
              </a:defRPr>
            </a:lvl2pPr>
            <a:lvl3pPr marL="1143000" indent="-228600" defTabSz="1020763">
              <a:defRPr sz="2000">
                <a:solidFill>
                  <a:schemeClr val="accent2"/>
                </a:solidFill>
                <a:latin typeface="Arial" charset="0"/>
              </a:defRPr>
            </a:lvl3pPr>
            <a:lvl4pPr marL="1600200" indent="-228600" defTabSz="1020763">
              <a:defRPr sz="2000">
                <a:solidFill>
                  <a:schemeClr val="accent2"/>
                </a:solidFill>
                <a:latin typeface="Arial" charset="0"/>
              </a:defRPr>
            </a:lvl4pPr>
            <a:lvl5pPr marL="2057400" indent="-228600" defTabSz="1020763">
              <a:defRPr sz="2000">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sz="2000">
                <a:solidFill>
                  <a:schemeClr val="accent2"/>
                </a:solidFill>
                <a:latin typeface="Arial" charset="0"/>
              </a:defRPr>
            </a:lvl9pPr>
          </a:lstStyle>
          <a:p>
            <a:pPr>
              <a:lnSpc>
                <a:spcPct val="100000"/>
              </a:lnSpc>
              <a:buClrTx/>
              <a:buFontTx/>
              <a:buNone/>
            </a:pPr>
            <a:r>
              <a:rPr lang="en-US" altLang="ru-RU" sz="2900" b="1">
                <a:solidFill>
                  <a:schemeClr val="bg1"/>
                </a:solidFill>
              </a:rPr>
              <a:t>Simulis</a:t>
            </a:r>
            <a:r>
              <a:rPr lang="en-US" altLang="ru-RU" sz="2900" b="1" baseline="30000">
                <a:solidFill>
                  <a:schemeClr val="bg1"/>
                </a:solidFill>
                <a:cs typeface="Arial" charset="0"/>
              </a:rPr>
              <a:t>®</a:t>
            </a:r>
            <a:r>
              <a:rPr lang="en-US" altLang="ru-RU" sz="2900" b="1">
                <a:solidFill>
                  <a:schemeClr val="bg1"/>
                </a:solidFill>
              </a:rPr>
              <a:t> Thermodynamics</a:t>
            </a:r>
          </a:p>
        </p:txBody>
      </p:sp>
      <p:sp>
        <p:nvSpPr>
          <p:cNvPr id="7" name="Espace réservé du pied de page 2"/>
          <p:cNvSpPr>
            <a:spLocks noGrp="1"/>
          </p:cNvSpPr>
          <p:nvPr>
            <p:ph type="ftr" sz="quarter" idx="3"/>
          </p:nvPr>
        </p:nvSpPr>
        <p:spPr>
          <a:xfrm>
            <a:off x="827584" y="6381328"/>
            <a:ext cx="5544616" cy="409406"/>
          </a:xfrm>
        </p:spPr>
        <p:txBody>
          <a:bodyPr/>
          <a:lstStyle/>
          <a:p>
            <a:r>
              <a:rPr lang="en-US" i="1" dirty="0" smtClean="0"/>
              <a:t>ASPO Seminar – Nov 27th 2013 - Olivier </a:t>
            </a:r>
            <a:r>
              <a:rPr lang="en-US" i="1" dirty="0" err="1" smtClean="0"/>
              <a:t>Baudouin</a:t>
            </a:r>
            <a:endParaRPr lang="fr-FR" dirty="0"/>
          </a:p>
        </p:txBody>
      </p:sp>
    </p:spTree>
    <p:extLst>
      <p:ext uri="{BB962C8B-B14F-4D97-AF65-F5344CB8AC3E}">
        <p14:creationId xmlns:p14="http://schemas.microsoft.com/office/powerpoint/2010/main" xmlns="" val="404583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87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87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3"/>
          <p:cNvSpPr>
            <a:spLocks noGrp="1" noChangeArrowheads="1"/>
          </p:cNvSpPr>
          <p:nvPr>
            <p:ph idx="1"/>
          </p:nvPr>
        </p:nvSpPr>
        <p:spPr>
          <a:xfrm>
            <a:off x="327930" y="1052736"/>
            <a:ext cx="7588946" cy="588736"/>
          </a:xfrm>
        </p:spPr>
        <p:txBody>
          <a:bodyPr>
            <a:normAutofit fontScale="70000" lnSpcReduction="20000"/>
          </a:bodyPr>
          <a:lstStyle/>
          <a:p>
            <a:pPr marL="0" indent="0">
              <a:buNone/>
            </a:pPr>
            <a:r>
              <a:rPr lang="ru-RU" b="1" dirty="0" smtClean="0">
                <a:solidFill>
                  <a:srgbClr val="5F5F5F"/>
                </a:solidFill>
              </a:rPr>
              <a:t>Статистическая теория возмущений в полярных цепочках </a:t>
            </a:r>
            <a:r>
              <a:rPr lang="en-US" b="1" dirty="0" smtClean="0">
                <a:solidFill>
                  <a:srgbClr val="5F5F5F"/>
                </a:solidFill>
              </a:rPr>
              <a:t>(Chapman </a:t>
            </a:r>
            <a:r>
              <a:rPr lang="en-US" b="1" i="1" dirty="0">
                <a:solidFill>
                  <a:srgbClr val="5F5F5F"/>
                </a:solidFill>
              </a:rPr>
              <a:t>et al.</a:t>
            </a:r>
            <a:r>
              <a:rPr lang="en-US" b="1" dirty="0">
                <a:solidFill>
                  <a:srgbClr val="5F5F5F"/>
                </a:solidFill>
              </a:rPr>
              <a:t> 1990)</a:t>
            </a:r>
          </a:p>
        </p:txBody>
      </p:sp>
      <p:sp>
        <p:nvSpPr>
          <p:cNvPr id="108" name="Rectangle 4"/>
          <p:cNvSpPr>
            <a:spLocks noChangeArrowheads="1"/>
          </p:cNvSpPr>
          <p:nvPr/>
        </p:nvSpPr>
        <p:spPr bwMode="auto">
          <a:xfrm>
            <a:off x="7146925" y="2742902"/>
            <a:ext cx="1831975" cy="2338387"/>
          </a:xfrm>
          <a:prstGeom prst="rect">
            <a:avLst/>
          </a:prstGeom>
          <a:solidFill>
            <a:srgbClr val="E9FFFB"/>
          </a:solidFill>
          <a:ln w="9525">
            <a:solidFill>
              <a:srgbClr val="0000A0"/>
            </a:solidFill>
            <a:miter lim="800000"/>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grpSp>
        <p:nvGrpSpPr>
          <p:cNvPr id="109" name="Group 5"/>
          <p:cNvGrpSpPr>
            <a:grpSpLocks/>
          </p:cNvGrpSpPr>
          <p:nvPr/>
        </p:nvGrpSpPr>
        <p:grpSpPr bwMode="auto">
          <a:xfrm>
            <a:off x="6072160" y="1985474"/>
            <a:ext cx="850900" cy="387350"/>
            <a:chOff x="4150" y="1997"/>
            <a:chExt cx="536" cy="244"/>
          </a:xfrm>
        </p:grpSpPr>
        <p:sp>
          <p:nvSpPr>
            <p:cNvPr id="110" name="Rectangle 6"/>
            <p:cNvSpPr>
              <a:spLocks noChangeArrowheads="1"/>
            </p:cNvSpPr>
            <p:nvPr/>
          </p:nvSpPr>
          <p:spPr bwMode="auto">
            <a:xfrm>
              <a:off x="4150" y="2006"/>
              <a:ext cx="1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Symbol" pitchFamily="18" charset="2"/>
                  <a:cs typeface="Arial" charset="0"/>
                </a:rPr>
                <a:t>+</a:t>
              </a:r>
              <a:endParaRPr lang="fr-FR" sz="2000" b="1">
                <a:solidFill>
                  <a:srgbClr val="00CC99"/>
                </a:solidFill>
                <a:latin typeface="Verdana" pitchFamily="34" charset="0"/>
                <a:cs typeface="Arial" charset="0"/>
              </a:endParaRPr>
            </a:p>
          </p:txBody>
        </p:sp>
        <p:grpSp>
          <p:nvGrpSpPr>
            <p:cNvPr id="111" name="Group 7"/>
            <p:cNvGrpSpPr>
              <a:grpSpLocks/>
            </p:cNvGrpSpPr>
            <p:nvPr/>
          </p:nvGrpSpPr>
          <p:grpSpPr bwMode="auto">
            <a:xfrm>
              <a:off x="4352" y="1997"/>
              <a:ext cx="334" cy="244"/>
              <a:chOff x="4928" y="2445"/>
              <a:chExt cx="334" cy="244"/>
            </a:xfrm>
          </p:grpSpPr>
          <p:sp>
            <p:nvSpPr>
              <p:cNvPr id="112" name="Rectangle 8"/>
              <p:cNvSpPr>
                <a:spLocks noChangeArrowheads="1"/>
              </p:cNvSpPr>
              <p:nvPr/>
            </p:nvSpPr>
            <p:spPr bwMode="auto">
              <a:xfrm>
                <a:off x="5030" y="2445"/>
                <a:ext cx="232" cy="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1400" dirty="0" smtClean="0">
                    <a:solidFill>
                      <a:srgbClr val="33CC33"/>
                    </a:solidFill>
                    <a:latin typeface="Times New Roman" pitchFamily="18" charset="0"/>
                    <a:cs typeface="Arial" charset="0"/>
                  </a:rPr>
                  <a:t>polar</a:t>
                </a:r>
                <a:endParaRPr lang="fr-FR" sz="1400" dirty="0">
                  <a:solidFill>
                    <a:srgbClr val="33CC33"/>
                  </a:solidFill>
                  <a:latin typeface="Times New Roman" pitchFamily="18" charset="0"/>
                  <a:cs typeface="Arial" charset="0"/>
                </a:endParaRPr>
              </a:p>
            </p:txBody>
          </p:sp>
          <p:sp>
            <p:nvSpPr>
              <p:cNvPr id="113" name="Rectangle 9"/>
              <p:cNvSpPr>
                <a:spLocks noChangeArrowheads="1"/>
              </p:cNvSpPr>
              <p:nvPr/>
            </p:nvSpPr>
            <p:spPr bwMode="auto">
              <a:xfrm>
                <a:off x="4928" y="2459"/>
                <a:ext cx="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33CC33"/>
                    </a:solidFill>
                    <a:latin typeface="Times New Roman" pitchFamily="18" charset="0"/>
                    <a:cs typeface="Arial" charset="0"/>
                  </a:rPr>
                  <a:t>a</a:t>
                </a:r>
              </a:p>
            </p:txBody>
          </p:sp>
        </p:grpSp>
      </p:grpSp>
      <p:sp>
        <p:nvSpPr>
          <p:cNvPr id="114" name="Line 10"/>
          <p:cNvSpPr>
            <a:spLocks noChangeShapeType="1"/>
          </p:cNvSpPr>
          <p:nvPr/>
        </p:nvSpPr>
        <p:spPr bwMode="auto">
          <a:xfrm>
            <a:off x="8204200" y="3379489"/>
            <a:ext cx="38100" cy="749300"/>
          </a:xfrm>
          <a:prstGeom prst="line">
            <a:avLst/>
          </a:prstGeom>
          <a:noFill/>
          <a:ln w="25400">
            <a:solidFill>
              <a:srgbClr val="00CC00"/>
            </a:solidFill>
            <a:prstDash val="dash"/>
            <a:round/>
            <a:headEnd type="arrow" w="sm" len="sm"/>
            <a:tailEnd type="arrow" w="sm" len="sm"/>
          </a:ln>
          <a:extLst>
            <a:ext uri="{909E8E84-426E-40DD-AFC4-6F175D3DCCD1}">
              <a14:hiddenFill xmlns:a14="http://schemas.microsoft.com/office/drawing/2010/main" xmlns="">
                <a:noFill/>
              </a14:hiddenFill>
            </a:ext>
          </a:extLst>
        </p:spPr>
        <p:txBody>
          <a:bodyPr wrap="none"/>
          <a:lstStyle/>
          <a:p>
            <a:endParaRPr lang="fr-FR"/>
          </a:p>
        </p:txBody>
      </p:sp>
      <p:sp>
        <p:nvSpPr>
          <p:cNvPr id="115" name="Line 11"/>
          <p:cNvSpPr>
            <a:spLocks noChangeShapeType="1"/>
          </p:cNvSpPr>
          <p:nvPr/>
        </p:nvSpPr>
        <p:spPr bwMode="auto">
          <a:xfrm flipH="1">
            <a:off x="7675563" y="3544589"/>
            <a:ext cx="441325" cy="927100"/>
          </a:xfrm>
          <a:prstGeom prst="line">
            <a:avLst/>
          </a:prstGeom>
          <a:noFill/>
          <a:ln w="25400">
            <a:solidFill>
              <a:srgbClr val="00CC00"/>
            </a:solidFill>
            <a:prstDash val="dash"/>
            <a:round/>
            <a:headEnd type="arrow" w="sm" len="sm"/>
            <a:tailEnd type="arrow" w="sm" len="sm"/>
          </a:ln>
          <a:extLst>
            <a:ext uri="{909E8E84-426E-40DD-AFC4-6F175D3DCCD1}">
              <a14:hiddenFill xmlns:a14="http://schemas.microsoft.com/office/drawing/2010/main" xmlns="">
                <a:noFill/>
              </a14:hiddenFill>
            </a:ext>
          </a:extLst>
        </p:spPr>
        <p:txBody>
          <a:bodyPr wrap="none"/>
          <a:lstStyle/>
          <a:p>
            <a:endParaRPr lang="fr-FR"/>
          </a:p>
        </p:txBody>
      </p:sp>
      <p:grpSp>
        <p:nvGrpSpPr>
          <p:cNvPr id="116" name="Group 12"/>
          <p:cNvGrpSpPr>
            <a:grpSpLocks/>
          </p:cNvGrpSpPr>
          <p:nvPr/>
        </p:nvGrpSpPr>
        <p:grpSpPr bwMode="auto">
          <a:xfrm rot="512524">
            <a:off x="7359650" y="2744489"/>
            <a:ext cx="1219200" cy="1397000"/>
            <a:chOff x="3696" y="1360"/>
            <a:chExt cx="768" cy="880"/>
          </a:xfrm>
        </p:grpSpPr>
        <p:grpSp>
          <p:nvGrpSpPr>
            <p:cNvPr id="117" name="Group 13"/>
            <p:cNvGrpSpPr>
              <a:grpSpLocks/>
            </p:cNvGrpSpPr>
            <p:nvPr/>
          </p:nvGrpSpPr>
          <p:grpSpPr bwMode="auto">
            <a:xfrm>
              <a:off x="3696" y="1360"/>
              <a:ext cx="768" cy="802"/>
              <a:chOff x="3696" y="1360"/>
              <a:chExt cx="768" cy="802"/>
            </a:xfrm>
          </p:grpSpPr>
          <p:sp>
            <p:nvSpPr>
              <p:cNvPr id="119" name="Oval 17"/>
              <p:cNvSpPr>
                <a:spLocks noChangeArrowheads="1"/>
              </p:cNvSpPr>
              <p:nvPr/>
            </p:nvSpPr>
            <p:spPr bwMode="auto">
              <a:xfrm>
                <a:off x="3696" y="1909"/>
                <a:ext cx="255" cy="253"/>
              </a:xfrm>
              <a:prstGeom prst="ellipse">
                <a:avLst/>
              </a:prstGeom>
              <a:gradFill rotWithShape="1">
                <a:gsLst>
                  <a:gs pos="0">
                    <a:schemeClr val="bg1"/>
                  </a:gs>
                  <a:gs pos="100000">
                    <a:srgbClr val="00CC00"/>
                  </a:gs>
                </a:gsLst>
                <a:path path="shape">
                  <a:fillToRect l="50000" t="50000" r="50000" b="50000"/>
                </a:path>
              </a:gradFill>
              <a:ln w="22225">
                <a:solidFill>
                  <a:srgbClr val="00CC00"/>
                </a:solidFill>
                <a:round/>
                <a:headEnd/>
                <a:tailEnd/>
              </a:ln>
            </p:spPr>
            <p:txBody>
              <a:bodyPr wrap="none" anchor="ctr"/>
              <a:lstStyle/>
              <a:p>
                <a:endParaRPr lang="en-US">
                  <a:latin typeface="Tahoma" pitchFamily="34" charset="0"/>
                  <a:cs typeface="Arial" charset="0"/>
                </a:endParaRPr>
              </a:p>
            </p:txBody>
          </p:sp>
          <p:sp>
            <p:nvSpPr>
              <p:cNvPr id="120" name="Oval 18"/>
              <p:cNvSpPr>
                <a:spLocks noChangeArrowheads="1"/>
              </p:cNvSpPr>
              <p:nvPr/>
            </p:nvSpPr>
            <p:spPr bwMode="auto">
              <a:xfrm>
                <a:off x="3874" y="1751"/>
                <a:ext cx="254" cy="252"/>
              </a:xfrm>
              <a:prstGeom prst="ellipse">
                <a:avLst/>
              </a:prstGeom>
              <a:gradFill rotWithShape="1">
                <a:gsLst>
                  <a:gs pos="0">
                    <a:schemeClr val="bg1"/>
                  </a:gs>
                  <a:gs pos="100000">
                    <a:srgbClr val="0033CC"/>
                  </a:gs>
                </a:gsLst>
                <a:path path="shape">
                  <a:fillToRect l="50000" t="50000" r="50000" b="50000"/>
                </a:path>
              </a:gradFill>
              <a:ln w="22225">
                <a:solidFill>
                  <a:srgbClr val="0000CC"/>
                </a:solidFill>
                <a:round/>
                <a:headEnd/>
                <a:tailEnd/>
              </a:ln>
            </p:spPr>
            <p:txBody>
              <a:bodyPr wrap="none" anchor="ctr"/>
              <a:lstStyle/>
              <a:p>
                <a:endParaRPr lang="en-US">
                  <a:latin typeface="Tahoma" pitchFamily="34" charset="0"/>
                  <a:cs typeface="Arial" charset="0"/>
                </a:endParaRPr>
              </a:p>
            </p:txBody>
          </p:sp>
          <p:sp>
            <p:nvSpPr>
              <p:cNvPr id="121" name="Oval 19"/>
              <p:cNvSpPr>
                <a:spLocks noChangeArrowheads="1"/>
              </p:cNvSpPr>
              <p:nvPr/>
            </p:nvSpPr>
            <p:spPr bwMode="auto">
              <a:xfrm>
                <a:off x="3944" y="1507"/>
                <a:ext cx="255" cy="253"/>
              </a:xfrm>
              <a:prstGeom prst="ellipse">
                <a:avLst/>
              </a:prstGeom>
              <a:gradFill rotWithShape="1">
                <a:gsLst>
                  <a:gs pos="0">
                    <a:schemeClr val="bg1"/>
                  </a:gs>
                  <a:gs pos="100000">
                    <a:srgbClr val="00CC00"/>
                  </a:gs>
                </a:gsLst>
                <a:path path="shape">
                  <a:fillToRect l="50000" t="50000" r="50000" b="50000"/>
                </a:path>
              </a:gradFill>
              <a:ln w="22225">
                <a:solidFill>
                  <a:srgbClr val="00CC00"/>
                </a:solidFill>
                <a:round/>
                <a:headEnd/>
                <a:tailEnd/>
              </a:ln>
            </p:spPr>
            <p:txBody>
              <a:bodyPr wrap="none" anchor="ctr"/>
              <a:lstStyle/>
              <a:p>
                <a:endParaRPr lang="en-US">
                  <a:latin typeface="Tahoma" pitchFamily="34" charset="0"/>
                  <a:cs typeface="Arial" charset="0"/>
                </a:endParaRPr>
              </a:p>
            </p:txBody>
          </p:sp>
          <p:sp>
            <p:nvSpPr>
              <p:cNvPr id="122" name="Oval 20"/>
              <p:cNvSpPr>
                <a:spLocks noChangeArrowheads="1"/>
              </p:cNvSpPr>
              <p:nvPr/>
            </p:nvSpPr>
            <p:spPr bwMode="auto">
              <a:xfrm>
                <a:off x="4209" y="1440"/>
                <a:ext cx="255" cy="253"/>
              </a:xfrm>
              <a:prstGeom prst="ellipse">
                <a:avLst/>
              </a:prstGeom>
              <a:gradFill rotWithShape="1">
                <a:gsLst>
                  <a:gs pos="0">
                    <a:schemeClr val="bg1"/>
                  </a:gs>
                  <a:gs pos="100000">
                    <a:srgbClr val="0033CC"/>
                  </a:gs>
                </a:gsLst>
                <a:path path="shape">
                  <a:fillToRect l="50000" t="50000" r="50000" b="50000"/>
                </a:path>
              </a:gradFill>
              <a:ln w="22225">
                <a:solidFill>
                  <a:srgbClr val="0000FF"/>
                </a:solidFill>
                <a:round/>
                <a:headEnd/>
                <a:tailEnd/>
              </a:ln>
            </p:spPr>
            <p:txBody>
              <a:bodyPr wrap="none" anchor="ctr"/>
              <a:lstStyle/>
              <a:p>
                <a:endParaRPr lang="en-US">
                  <a:latin typeface="Tahoma" pitchFamily="34" charset="0"/>
                  <a:cs typeface="Arial" charset="0"/>
                </a:endParaRPr>
              </a:p>
            </p:txBody>
          </p:sp>
          <p:sp>
            <p:nvSpPr>
              <p:cNvPr id="123" name="AutoShape 18"/>
              <p:cNvSpPr>
                <a:spLocks noChangeArrowheads="1"/>
              </p:cNvSpPr>
              <p:nvPr/>
            </p:nvSpPr>
            <p:spPr bwMode="auto">
              <a:xfrm rot="-7163560">
                <a:off x="3816" y="1552"/>
                <a:ext cx="480" cy="95"/>
              </a:xfrm>
              <a:prstGeom prst="rightArrow">
                <a:avLst>
                  <a:gd name="adj1" fmla="val 50000"/>
                  <a:gd name="adj2" fmla="val 126316"/>
                </a:avLst>
              </a:prstGeom>
              <a:solidFill>
                <a:srgbClr val="00CC00"/>
              </a:solidFill>
              <a:ln w="19050">
                <a:solidFill>
                  <a:schemeClr val="tx1"/>
                </a:solidFill>
                <a:miter lim="800000"/>
                <a:headEnd type="none" w="sm" len="sm"/>
                <a:tailEnd type="none" w="sm" len="sm"/>
              </a:ln>
            </p:spPr>
            <p:txBody>
              <a:bodyPr vert="eaVert" wrap="none" anchor="ctr"/>
              <a:lstStyle/>
              <a:p>
                <a:pPr>
                  <a:spcBef>
                    <a:spcPct val="50000"/>
                  </a:spcBef>
                </a:pPr>
                <a:endParaRPr lang="fr-FR" sz="2000" b="1">
                  <a:solidFill>
                    <a:srgbClr val="00CC99"/>
                  </a:solidFill>
                  <a:latin typeface="Verdana" pitchFamily="34" charset="0"/>
                  <a:cs typeface="Arial" charset="0"/>
                </a:endParaRPr>
              </a:p>
            </p:txBody>
          </p:sp>
        </p:grpSp>
        <p:sp>
          <p:nvSpPr>
            <p:cNvPr id="118" name="AutoShape 19"/>
            <p:cNvSpPr>
              <a:spLocks noChangeArrowheads="1"/>
            </p:cNvSpPr>
            <p:nvPr/>
          </p:nvSpPr>
          <p:spPr bwMode="auto">
            <a:xfrm rot="-7163560">
              <a:off x="3552" y="1952"/>
              <a:ext cx="480" cy="95"/>
            </a:xfrm>
            <a:prstGeom prst="rightArrow">
              <a:avLst>
                <a:gd name="adj1" fmla="val 50000"/>
                <a:gd name="adj2" fmla="val 126316"/>
              </a:avLst>
            </a:prstGeom>
            <a:solidFill>
              <a:srgbClr val="00CC00"/>
            </a:solidFill>
            <a:ln w="19050">
              <a:solidFill>
                <a:schemeClr val="tx1"/>
              </a:solidFill>
              <a:miter lim="800000"/>
              <a:headEnd type="none" w="sm" len="sm"/>
              <a:tailEnd type="none" w="sm" len="sm"/>
            </a:ln>
          </p:spPr>
          <p:txBody>
            <a:bodyPr vert="eaVert" wrap="none" anchor="ctr"/>
            <a:lstStyle/>
            <a:p>
              <a:pPr>
                <a:spcBef>
                  <a:spcPct val="50000"/>
                </a:spcBef>
              </a:pPr>
              <a:endParaRPr lang="fr-FR" sz="2000" b="1">
                <a:solidFill>
                  <a:srgbClr val="00CC99"/>
                </a:solidFill>
                <a:latin typeface="Verdana" pitchFamily="34" charset="0"/>
                <a:cs typeface="Arial" charset="0"/>
              </a:endParaRPr>
            </a:p>
          </p:txBody>
        </p:sp>
      </p:grpSp>
      <p:grpSp>
        <p:nvGrpSpPr>
          <p:cNvPr id="124" name="Group 20"/>
          <p:cNvGrpSpPr>
            <a:grpSpLocks/>
          </p:cNvGrpSpPr>
          <p:nvPr/>
        </p:nvGrpSpPr>
        <p:grpSpPr bwMode="auto">
          <a:xfrm rot="2921482">
            <a:off x="7416800" y="4019252"/>
            <a:ext cx="1219200" cy="1397000"/>
            <a:chOff x="3696" y="1360"/>
            <a:chExt cx="768" cy="880"/>
          </a:xfrm>
        </p:grpSpPr>
        <p:grpSp>
          <p:nvGrpSpPr>
            <p:cNvPr id="125" name="Group 21"/>
            <p:cNvGrpSpPr>
              <a:grpSpLocks/>
            </p:cNvGrpSpPr>
            <p:nvPr/>
          </p:nvGrpSpPr>
          <p:grpSpPr bwMode="auto">
            <a:xfrm>
              <a:off x="3696" y="1360"/>
              <a:ext cx="768" cy="802"/>
              <a:chOff x="3696" y="1360"/>
              <a:chExt cx="768" cy="802"/>
            </a:xfrm>
          </p:grpSpPr>
          <p:sp>
            <p:nvSpPr>
              <p:cNvPr id="127" name="Oval 17"/>
              <p:cNvSpPr>
                <a:spLocks noChangeArrowheads="1"/>
              </p:cNvSpPr>
              <p:nvPr/>
            </p:nvSpPr>
            <p:spPr bwMode="auto">
              <a:xfrm>
                <a:off x="3696" y="1909"/>
                <a:ext cx="255" cy="253"/>
              </a:xfrm>
              <a:prstGeom prst="ellipse">
                <a:avLst/>
              </a:prstGeom>
              <a:gradFill rotWithShape="1">
                <a:gsLst>
                  <a:gs pos="0">
                    <a:schemeClr val="bg1"/>
                  </a:gs>
                  <a:gs pos="100000">
                    <a:srgbClr val="00CC00"/>
                  </a:gs>
                </a:gsLst>
                <a:path path="shape">
                  <a:fillToRect l="50000" t="50000" r="50000" b="50000"/>
                </a:path>
              </a:gradFill>
              <a:ln w="22225">
                <a:solidFill>
                  <a:srgbClr val="00CC00"/>
                </a:solidFill>
                <a:round/>
                <a:headEnd/>
                <a:tailEnd/>
              </a:ln>
            </p:spPr>
            <p:txBody>
              <a:bodyPr wrap="none" anchor="ctr"/>
              <a:lstStyle/>
              <a:p>
                <a:endParaRPr lang="en-US">
                  <a:latin typeface="Tahoma" pitchFamily="34" charset="0"/>
                  <a:cs typeface="Arial" charset="0"/>
                </a:endParaRPr>
              </a:p>
            </p:txBody>
          </p:sp>
          <p:sp>
            <p:nvSpPr>
              <p:cNvPr id="128" name="Oval 18"/>
              <p:cNvSpPr>
                <a:spLocks noChangeArrowheads="1"/>
              </p:cNvSpPr>
              <p:nvPr/>
            </p:nvSpPr>
            <p:spPr bwMode="auto">
              <a:xfrm>
                <a:off x="3874" y="1751"/>
                <a:ext cx="254" cy="252"/>
              </a:xfrm>
              <a:prstGeom prst="ellipse">
                <a:avLst/>
              </a:prstGeom>
              <a:gradFill rotWithShape="1">
                <a:gsLst>
                  <a:gs pos="0">
                    <a:schemeClr val="bg1"/>
                  </a:gs>
                  <a:gs pos="100000">
                    <a:srgbClr val="0033CC"/>
                  </a:gs>
                </a:gsLst>
                <a:path path="shape">
                  <a:fillToRect l="50000" t="50000" r="50000" b="50000"/>
                </a:path>
              </a:gradFill>
              <a:ln w="22225">
                <a:solidFill>
                  <a:srgbClr val="0000CC"/>
                </a:solidFill>
                <a:round/>
                <a:headEnd/>
                <a:tailEnd/>
              </a:ln>
            </p:spPr>
            <p:txBody>
              <a:bodyPr wrap="none" anchor="ctr"/>
              <a:lstStyle/>
              <a:p>
                <a:endParaRPr lang="en-US">
                  <a:latin typeface="Tahoma" pitchFamily="34" charset="0"/>
                  <a:cs typeface="Arial" charset="0"/>
                </a:endParaRPr>
              </a:p>
            </p:txBody>
          </p:sp>
          <p:sp>
            <p:nvSpPr>
              <p:cNvPr id="129" name="Oval 19"/>
              <p:cNvSpPr>
                <a:spLocks noChangeArrowheads="1"/>
              </p:cNvSpPr>
              <p:nvPr/>
            </p:nvSpPr>
            <p:spPr bwMode="auto">
              <a:xfrm>
                <a:off x="3944" y="1507"/>
                <a:ext cx="255" cy="253"/>
              </a:xfrm>
              <a:prstGeom prst="ellipse">
                <a:avLst/>
              </a:prstGeom>
              <a:gradFill rotWithShape="1">
                <a:gsLst>
                  <a:gs pos="0">
                    <a:schemeClr val="bg1"/>
                  </a:gs>
                  <a:gs pos="100000">
                    <a:srgbClr val="00CC00"/>
                  </a:gs>
                </a:gsLst>
                <a:path path="shape">
                  <a:fillToRect l="50000" t="50000" r="50000" b="50000"/>
                </a:path>
              </a:gradFill>
              <a:ln w="22225">
                <a:solidFill>
                  <a:srgbClr val="00CC00"/>
                </a:solidFill>
                <a:round/>
                <a:headEnd/>
                <a:tailEnd/>
              </a:ln>
            </p:spPr>
            <p:txBody>
              <a:bodyPr wrap="none" anchor="ctr"/>
              <a:lstStyle/>
              <a:p>
                <a:endParaRPr lang="en-US">
                  <a:latin typeface="Tahoma" pitchFamily="34" charset="0"/>
                  <a:cs typeface="Arial" charset="0"/>
                </a:endParaRPr>
              </a:p>
            </p:txBody>
          </p:sp>
          <p:sp>
            <p:nvSpPr>
              <p:cNvPr id="130" name="Oval 20"/>
              <p:cNvSpPr>
                <a:spLocks noChangeArrowheads="1"/>
              </p:cNvSpPr>
              <p:nvPr/>
            </p:nvSpPr>
            <p:spPr bwMode="auto">
              <a:xfrm>
                <a:off x="4209" y="1440"/>
                <a:ext cx="255" cy="253"/>
              </a:xfrm>
              <a:prstGeom prst="ellipse">
                <a:avLst/>
              </a:prstGeom>
              <a:gradFill rotWithShape="1">
                <a:gsLst>
                  <a:gs pos="0">
                    <a:schemeClr val="bg1"/>
                  </a:gs>
                  <a:gs pos="100000">
                    <a:srgbClr val="0033CC"/>
                  </a:gs>
                </a:gsLst>
                <a:path path="shape">
                  <a:fillToRect l="50000" t="50000" r="50000" b="50000"/>
                </a:path>
              </a:gradFill>
              <a:ln w="22225">
                <a:solidFill>
                  <a:srgbClr val="0000FF"/>
                </a:solidFill>
                <a:round/>
                <a:headEnd/>
                <a:tailEnd/>
              </a:ln>
            </p:spPr>
            <p:txBody>
              <a:bodyPr wrap="none" anchor="ctr"/>
              <a:lstStyle/>
              <a:p>
                <a:endParaRPr lang="en-US">
                  <a:latin typeface="Tahoma" pitchFamily="34" charset="0"/>
                  <a:cs typeface="Arial" charset="0"/>
                </a:endParaRPr>
              </a:p>
            </p:txBody>
          </p:sp>
          <p:sp>
            <p:nvSpPr>
              <p:cNvPr id="131" name="AutoShape 26"/>
              <p:cNvSpPr>
                <a:spLocks noChangeArrowheads="1"/>
              </p:cNvSpPr>
              <p:nvPr/>
            </p:nvSpPr>
            <p:spPr bwMode="auto">
              <a:xfrm rot="-7163560">
                <a:off x="3816" y="1552"/>
                <a:ext cx="480" cy="95"/>
              </a:xfrm>
              <a:prstGeom prst="rightArrow">
                <a:avLst>
                  <a:gd name="adj1" fmla="val 50000"/>
                  <a:gd name="adj2" fmla="val 126316"/>
                </a:avLst>
              </a:prstGeom>
              <a:solidFill>
                <a:srgbClr val="00CC00"/>
              </a:solidFill>
              <a:ln w="19050">
                <a:solidFill>
                  <a:schemeClr val="tx1"/>
                </a:solidFill>
                <a:miter lim="800000"/>
                <a:headEnd type="none" w="sm" len="sm"/>
                <a:tailEnd type="none" w="sm" len="sm"/>
              </a:ln>
            </p:spPr>
            <p:txBody>
              <a:bodyPr vert="eaVert" wrap="none" anchor="ctr"/>
              <a:lstStyle/>
              <a:p>
                <a:pPr>
                  <a:spcBef>
                    <a:spcPct val="50000"/>
                  </a:spcBef>
                </a:pPr>
                <a:endParaRPr lang="fr-FR" sz="2000" b="1">
                  <a:solidFill>
                    <a:srgbClr val="00CC99"/>
                  </a:solidFill>
                  <a:latin typeface="Verdana" pitchFamily="34" charset="0"/>
                  <a:cs typeface="Arial" charset="0"/>
                </a:endParaRPr>
              </a:p>
            </p:txBody>
          </p:sp>
        </p:grpSp>
        <p:sp>
          <p:nvSpPr>
            <p:cNvPr id="126" name="AutoShape 27"/>
            <p:cNvSpPr>
              <a:spLocks noChangeArrowheads="1"/>
            </p:cNvSpPr>
            <p:nvPr/>
          </p:nvSpPr>
          <p:spPr bwMode="auto">
            <a:xfrm rot="-7163560">
              <a:off x="3552" y="1952"/>
              <a:ext cx="480" cy="95"/>
            </a:xfrm>
            <a:prstGeom prst="rightArrow">
              <a:avLst>
                <a:gd name="adj1" fmla="val 50000"/>
                <a:gd name="adj2" fmla="val 126316"/>
              </a:avLst>
            </a:prstGeom>
            <a:solidFill>
              <a:srgbClr val="00CC00"/>
            </a:solidFill>
            <a:ln w="19050">
              <a:solidFill>
                <a:schemeClr val="tx1"/>
              </a:solidFill>
              <a:miter lim="800000"/>
              <a:headEnd type="none" w="sm" len="sm"/>
              <a:tailEnd type="none" w="sm" len="sm"/>
            </a:ln>
          </p:spPr>
          <p:txBody>
            <a:bodyPr vert="eaVert" wrap="none" anchor="ctr"/>
            <a:lstStyle/>
            <a:p>
              <a:pPr>
                <a:spcBef>
                  <a:spcPct val="50000"/>
                </a:spcBef>
              </a:pPr>
              <a:endParaRPr lang="fr-FR" sz="2000" b="1">
                <a:solidFill>
                  <a:srgbClr val="00CC99"/>
                </a:solidFill>
                <a:latin typeface="Verdana" pitchFamily="34" charset="0"/>
                <a:cs typeface="Arial" charset="0"/>
              </a:endParaRPr>
            </a:p>
          </p:txBody>
        </p:sp>
      </p:grpSp>
      <p:sp>
        <p:nvSpPr>
          <p:cNvPr id="132" name="Line 28"/>
          <p:cNvSpPr>
            <a:spLocks noChangeShapeType="1"/>
          </p:cNvSpPr>
          <p:nvPr/>
        </p:nvSpPr>
        <p:spPr bwMode="auto">
          <a:xfrm flipH="1">
            <a:off x="7362825" y="4003377"/>
            <a:ext cx="58738" cy="406400"/>
          </a:xfrm>
          <a:prstGeom prst="line">
            <a:avLst/>
          </a:prstGeom>
          <a:noFill/>
          <a:ln w="25400">
            <a:solidFill>
              <a:srgbClr val="00CC00"/>
            </a:solidFill>
            <a:prstDash val="dash"/>
            <a:round/>
            <a:headEnd type="arrow" w="sm" len="sm"/>
            <a:tailEnd type="arrow" w="sm" len="sm"/>
          </a:ln>
          <a:extLst>
            <a:ext uri="{909E8E84-426E-40DD-AFC4-6F175D3DCCD1}">
              <a14:hiddenFill xmlns:a14="http://schemas.microsoft.com/office/drawing/2010/main" xmlns="">
                <a:noFill/>
              </a14:hiddenFill>
            </a:ext>
          </a:extLst>
        </p:spPr>
        <p:txBody>
          <a:bodyPr wrap="none"/>
          <a:lstStyle/>
          <a:p>
            <a:endParaRPr lang="fr-FR"/>
          </a:p>
        </p:txBody>
      </p:sp>
      <p:sp>
        <p:nvSpPr>
          <p:cNvPr id="133" name="Line 29"/>
          <p:cNvSpPr>
            <a:spLocks noChangeShapeType="1"/>
          </p:cNvSpPr>
          <p:nvPr/>
        </p:nvSpPr>
        <p:spPr bwMode="auto">
          <a:xfrm>
            <a:off x="7691438" y="3898602"/>
            <a:ext cx="347662" cy="433387"/>
          </a:xfrm>
          <a:prstGeom prst="line">
            <a:avLst/>
          </a:prstGeom>
          <a:noFill/>
          <a:ln w="25400">
            <a:solidFill>
              <a:srgbClr val="00CC00"/>
            </a:solidFill>
            <a:prstDash val="dash"/>
            <a:round/>
            <a:headEnd type="arrow" w="sm" len="sm"/>
            <a:tailEnd type="arrow" w="sm" len="sm"/>
          </a:ln>
          <a:extLst>
            <a:ext uri="{909E8E84-426E-40DD-AFC4-6F175D3DCCD1}">
              <a14:hiddenFill xmlns:a14="http://schemas.microsoft.com/office/drawing/2010/main" xmlns="">
                <a:noFill/>
              </a14:hiddenFill>
            </a:ext>
          </a:extLst>
        </p:spPr>
        <p:txBody>
          <a:bodyPr wrap="none"/>
          <a:lstStyle/>
          <a:p>
            <a:endParaRPr lang="fr-FR"/>
          </a:p>
        </p:txBody>
      </p:sp>
      <p:grpSp>
        <p:nvGrpSpPr>
          <p:cNvPr id="134" name="Group 30"/>
          <p:cNvGrpSpPr>
            <a:grpSpLocks/>
          </p:cNvGrpSpPr>
          <p:nvPr/>
        </p:nvGrpSpPr>
        <p:grpSpPr bwMode="auto">
          <a:xfrm>
            <a:off x="3813175" y="3955755"/>
            <a:ext cx="1514475" cy="1095375"/>
            <a:chOff x="2574" y="3280"/>
            <a:chExt cx="954" cy="690"/>
          </a:xfrm>
        </p:grpSpPr>
        <p:sp>
          <p:nvSpPr>
            <p:cNvPr id="135" name="Rectangle 31"/>
            <p:cNvSpPr>
              <a:spLocks noChangeArrowheads="1"/>
            </p:cNvSpPr>
            <p:nvPr/>
          </p:nvSpPr>
          <p:spPr bwMode="auto">
            <a:xfrm>
              <a:off x="2574" y="3280"/>
              <a:ext cx="954" cy="690"/>
            </a:xfrm>
            <a:prstGeom prst="rect">
              <a:avLst/>
            </a:prstGeom>
            <a:solidFill>
              <a:srgbClr val="E1F4FF"/>
            </a:solidFill>
            <a:ln w="9525">
              <a:solidFill>
                <a:srgbClr val="0000FF"/>
              </a:solidFill>
              <a:miter lim="800000"/>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36" name="Oval 32" descr="Grands confettis"/>
            <p:cNvSpPr>
              <a:spLocks noChangeArrowheads="1"/>
            </p:cNvSpPr>
            <p:nvPr/>
          </p:nvSpPr>
          <p:spPr bwMode="auto">
            <a:xfrm>
              <a:off x="2898" y="3467"/>
              <a:ext cx="312" cy="392"/>
            </a:xfrm>
            <a:prstGeom prst="ellipse">
              <a:avLst/>
            </a:prstGeom>
            <a:pattFill prst="lgConfetti">
              <a:fgClr>
                <a:srgbClr val="996633"/>
              </a:fgClr>
              <a:bgClr>
                <a:srgbClr val="FFFFFF"/>
              </a:bgClr>
            </a:pattFill>
            <a:ln w="9525">
              <a:solidFill>
                <a:srgbClr val="0000FF"/>
              </a:solidFill>
              <a:round/>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37" name="Oval 33" descr="Grands confettis"/>
            <p:cNvSpPr>
              <a:spLocks noChangeArrowheads="1"/>
            </p:cNvSpPr>
            <p:nvPr/>
          </p:nvSpPr>
          <p:spPr bwMode="auto">
            <a:xfrm>
              <a:off x="3058" y="3467"/>
              <a:ext cx="312" cy="392"/>
            </a:xfrm>
            <a:prstGeom prst="ellipse">
              <a:avLst/>
            </a:prstGeom>
            <a:pattFill prst="lgConfetti">
              <a:fgClr>
                <a:srgbClr val="996633"/>
              </a:fgClr>
              <a:bgClr>
                <a:srgbClr val="FFFFFF"/>
              </a:bgClr>
            </a:pattFill>
            <a:ln w="9525">
              <a:solidFill>
                <a:srgbClr val="0000FF"/>
              </a:solidFill>
              <a:round/>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38" name="Oval 34"/>
            <p:cNvSpPr>
              <a:spLocks noChangeArrowheads="1"/>
            </p:cNvSpPr>
            <p:nvPr/>
          </p:nvSpPr>
          <p:spPr bwMode="auto">
            <a:xfrm>
              <a:off x="2787" y="3513"/>
              <a:ext cx="279" cy="280"/>
            </a:xfrm>
            <a:prstGeom prst="ellipse">
              <a:avLst/>
            </a:prstGeom>
            <a:gradFill rotWithShape="0">
              <a:gsLst>
                <a:gs pos="0">
                  <a:srgbClr val="FFFFFF"/>
                </a:gs>
                <a:gs pos="100000">
                  <a:srgbClr val="0000CC"/>
                </a:gs>
              </a:gsLst>
              <a:path path="shape">
                <a:fillToRect l="50000" t="50000" r="50000" b="50000"/>
              </a:path>
            </a:gradFill>
            <a:ln w="12700">
              <a:solidFill>
                <a:srgbClr val="0000FF"/>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39" name="Oval 35"/>
            <p:cNvSpPr>
              <a:spLocks noChangeArrowheads="1"/>
            </p:cNvSpPr>
            <p:nvPr/>
          </p:nvSpPr>
          <p:spPr bwMode="auto">
            <a:xfrm>
              <a:off x="3177" y="3513"/>
              <a:ext cx="279" cy="280"/>
            </a:xfrm>
            <a:prstGeom prst="ellipse">
              <a:avLst/>
            </a:prstGeom>
            <a:gradFill rotWithShape="0">
              <a:gsLst>
                <a:gs pos="0">
                  <a:srgbClr val="FFFFFF"/>
                </a:gs>
                <a:gs pos="100000">
                  <a:srgbClr val="0000CC"/>
                </a:gs>
              </a:gsLst>
              <a:path path="shape">
                <a:fillToRect l="50000" t="50000" r="50000" b="50000"/>
              </a:path>
            </a:gradFill>
            <a:ln w="12700">
              <a:solidFill>
                <a:srgbClr val="0000FF"/>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40" name="Oval 36"/>
            <p:cNvSpPr>
              <a:spLocks noChangeArrowheads="1"/>
            </p:cNvSpPr>
            <p:nvPr/>
          </p:nvSpPr>
          <p:spPr bwMode="auto">
            <a:xfrm>
              <a:off x="3026" y="3605"/>
              <a:ext cx="86" cy="88"/>
            </a:xfrm>
            <a:prstGeom prst="ellipse">
              <a:avLst/>
            </a:prstGeom>
            <a:solidFill>
              <a:srgbClr val="800000"/>
            </a:solidFill>
            <a:ln w="9525">
              <a:solidFill>
                <a:srgbClr val="0000FF"/>
              </a:solidFill>
              <a:round/>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41" name="Oval 37"/>
            <p:cNvSpPr>
              <a:spLocks noChangeArrowheads="1"/>
            </p:cNvSpPr>
            <p:nvPr/>
          </p:nvSpPr>
          <p:spPr bwMode="auto">
            <a:xfrm>
              <a:off x="3133" y="3608"/>
              <a:ext cx="86" cy="88"/>
            </a:xfrm>
            <a:prstGeom prst="ellipse">
              <a:avLst/>
            </a:prstGeom>
            <a:solidFill>
              <a:srgbClr val="800000"/>
            </a:solidFill>
            <a:ln w="9525">
              <a:solidFill>
                <a:srgbClr val="0000FF"/>
              </a:solidFill>
              <a:round/>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grpSp>
      <p:grpSp>
        <p:nvGrpSpPr>
          <p:cNvPr id="142" name="Group 38"/>
          <p:cNvGrpSpPr>
            <a:grpSpLocks/>
          </p:cNvGrpSpPr>
          <p:nvPr/>
        </p:nvGrpSpPr>
        <p:grpSpPr bwMode="auto">
          <a:xfrm>
            <a:off x="4343400" y="3914473"/>
            <a:ext cx="723900" cy="1158875"/>
            <a:chOff x="3680" y="3070"/>
            <a:chExt cx="456" cy="730"/>
          </a:xfrm>
        </p:grpSpPr>
        <p:sp>
          <p:nvSpPr>
            <p:cNvPr id="143" name="Text Box 39"/>
            <p:cNvSpPr txBox="1">
              <a:spLocks noChangeArrowheads="1"/>
            </p:cNvSpPr>
            <p:nvPr/>
          </p:nvSpPr>
          <p:spPr bwMode="auto">
            <a:xfrm>
              <a:off x="3715" y="3571"/>
              <a:ext cx="385" cy="229"/>
            </a:xfrm>
            <a:prstGeom prst="rect">
              <a:avLst/>
            </a:prstGeom>
            <a:noFill/>
            <a:ln w="9525">
              <a:noFill/>
              <a:miter lim="800000"/>
              <a:headEnd type="none" w="sm" len="sm"/>
              <a:tailEnd type="none" w="sm" len="sm"/>
            </a:ln>
            <a:effectLst/>
          </p:spPr>
          <p:txBody>
            <a:bodyPr>
              <a:spAutoFit/>
            </a:bodyPr>
            <a:lstStyle/>
            <a:p>
              <a:pPr algn="ctr" defTabSz="762000" eaLnBrk="0" hangingPunct="0">
                <a:lnSpc>
                  <a:spcPct val="89000"/>
                </a:lnSpc>
                <a:spcBef>
                  <a:spcPct val="50000"/>
                </a:spcBef>
                <a:defRPr/>
              </a:pPr>
              <a:r>
                <a:rPr lang="fr-FR" sz="2000" b="1" i="1">
                  <a:solidFill>
                    <a:srgbClr val="800000"/>
                  </a:solidFill>
                  <a:effectLst>
                    <a:outerShdw blurRad="38100" dist="38100" dir="2700000" algn="tl">
                      <a:srgbClr val="000000"/>
                    </a:outerShdw>
                  </a:effectLst>
                  <a:latin typeface="Symbol" pitchFamily="18" charset="2"/>
                  <a:cs typeface="Arial" charset="0"/>
                </a:rPr>
                <a:t>k</a:t>
              </a:r>
              <a:r>
                <a:rPr lang="fr-FR" sz="2000" b="1" i="1" baseline="30000">
                  <a:solidFill>
                    <a:srgbClr val="800000"/>
                  </a:solidFill>
                  <a:effectLst>
                    <a:outerShdw blurRad="38100" dist="38100" dir="2700000" algn="tl">
                      <a:srgbClr val="000000"/>
                    </a:outerShdw>
                  </a:effectLst>
                  <a:latin typeface="Symbol" pitchFamily="18" charset="2"/>
                  <a:cs typeface="Arial" charset="0"/>
                </a:rPr>
                <a:t>AB</a:t>
              </a:r>
            </a:p>
          </p:txBody>
        </p:sp>
        <p:sp>
          <p:nvSpPr>
            <p:cNvPr id="144" name="Line 40"/>
            <p:cNvSpPr>
              <a:spLocks noChangeShapeType="1"/>
            </p:cNvSpPr>
            <p:nvPr/>
          </p:nvSpPr>
          <p:spPr bwMode="auto">
            <a:xfrm flipH="1">
              <a:off x="3880" y="3299"/>
              <a:ext cx="208" cy="0"/>
            </a:xfrm>
            <a:prstGeom prst="line">
              <a:avLst/>
            </a:prstGeom>
            <a:noFill/>
            <a:ln w="57150">
              <a:solidFill>
                <a:srgbClr val="800000"/>
              </a:solidFill>
              <a:round/>
              <a:headEnd type="none" w="sm" len="med"/>
              <a:tailEnd type="triangle" w="sm" len="sm"/>
            </a:ln>
            <a:extLst>
              <a:ext uri="{909E8E84-426E-40DD-AFC4-6F175D3DCCD1}">
                <a14:hiddenFill xmlns:a14="http://schemas.microsoft.com/office/drawing/2010/main" xmlns="">
                  <a:noFill/>
                </a14:hiddenFill>
              </a:ext>
            </a:extLst>
          </p:spPr>
          <p:txBody>
            <a:bodyPr wrap="none"/>
            <a:lstStyle/>
            <a:p>
              <a:endParaRPr lang="fr-FR"/>
            </a:p>
          </p:txBody>
        </p:sp>
        <p:sp>
          <p:nvSpPr>
            <p:cNvPr id="145" name="Line 41"/>
            <p:cNvSpPr>
              <a:spLocks noChangeShapeType="1"/>
            </p:cNvSpPr>
            <p:nvPr/>
          </p:nvSpPr>
          <p:spPr bwMode="auto">
            <a:xfrm flipH="1">
              <a:off x="3680" y="3299"/>
              <a:ext cx="208" cy="0"/>
            </a:xfrm>
            <a:prstGeom prst="line">
              <a:avLst/>
            </a:prstGeom>
            <a:noFill/>
            <a:ln w="57150">
              <a:solidFill>
                <a:srgbClr val="800000"/>
              </a:solidFill>
              <a:round/>
              <a:headEnd type="triangle" w="sm" len="sm"/>
              <a:tailEnd type="none" w="sm" len="med"/>
            </a:ln>
            <a:extLst>
              <a:ext uri="{909E8E84-426E-40DD-AFC4-6F175D3DCCD1}">
                <a14:hiddenFill xmlns:a14="http://schemas.microsoft.com/office/drawing/2010/main" xmlns="">
                  <a:noFill/>
                </a14:hiddenFill>
              </a:ext>
            </a:extLst>
          </p:spPr>
          <p:txBody>
            <a:bodyPr wrap="none"/>
            <a:lstStyle/>
            <a:p>
              <a:endParaRPr lang="fr-FR"/>
            </a:p>
          </p:txBody>
        </p:sp>
        <p:sp>
          <p:nvSpPr>
            <p:cNvPr id="146" name="Text Box 42"/>
            <p:cNvSpPr txBox="1">
              <a:spLocks noChangeArrowheads="1"/>
            </p:cNvSpPr>
            <p:nvPr/>
          </p:nvSpPr>
          <p:spPr bwMode="auto">
            <a:xfrm>
              <a:off x="3688" y="3070"/>
              <a:ext cx="448" cy="229"/>
            </a:xfrm>
            <a:prstGeom prst="rect">
              <a:avLst/>
            </a:prstGeom>
            <a:noFill/>
            <a:ln w="9525">
              <a:noFill/>
              <a:miter lim="800000"/>
              <a:headEnd type="none" w="sm" len="sm"/>
              <a:tailEnd type="none" w="sm" len="sm"/>
            </a:ln>
            <a:effectLst/>
          </p:spPr>
          <p:txBody>
            <a:bodyPr>
              <a:spAutoFit/>
            </a:bodyPr>
            <a:lstStyle/>
            <a:p>
              <a:pPr algn="ctr" defTabSz="762000" eaLnBrk="0" hangingPunct="0">
                <a:lnSpc>
                  <a:spcPct val="89000"/>
                </a:lnSpc>
                <a:spcBef>
                  <a:spcPct val="50000"/>
                </a:spcBef>
                <a:defRPr/>
              </a:pPr>
              <a:r>
                <a:rPr lang="fr-FR" sz="2000" b="1" i="1" dirty="0">
                  <a:solidFill>
                    <a:srgbClr val="800000"/>
                  </a:solidFill>
                  <a:effectLst>
                    <a:outerShdw blurRad="38100" dist="38100" dir="2700000" algn="tl">
                      <a:srgbClr val="000000"/>
                    </a:outerShdw>
                  </a:effectLst>
                  <a:latin typeface="Symbol" pitchFamily="18" charset="2"/>
                  <a:cs typeface="Arial" charset="0"/>
                </a:rPr>
                <a:t> </a:t>
              </a:r>
              <a:r>
                <a:rPr lang="fr-FR" sz="2000" b="1" i="1" dirty="0" err="1">
                  <a:solidFill>
                    <a:srgbClr val="800000"/>
                  </a:solidFill>
                  <a:effectLst>
                    <a:outerShdw blurRad="38100" dist="38100" dir="2700000" algn="tl">
                      <a:srgbClr val="000000"/>
                    </a:outerShdw>
                  </a:effectLst>
                  <a:latin typeface="Symbol" pitchFamily="18" charset="2"/>
                  <a:cs typeface="Arial" charset="0"/>
                </a:rPr>
                <a:t>e</a:t>
              </a:r>
              <a:r>
                <a:rPr lang="fr-FR" sz="2000" b="1" i="1" baseline="30000" dirty="0" err="1">
                  <a:solidFill>
                    <a:srgbClr val="800000"/>
                  </a:solidFill>
                  <a:effectLst>
                    <a:outerShdw blurRad="38100" dist="38100" dir="2700000" algn="tl">
                      <a:srgbClr val="000000"/>
                    </a:outerShdw>
                  </a:effectLst>
                  <a:latin typeface="Symbol" pitchFamily="18" charset="2"/>
                  <a:cs typeface="Arial" charset="0"/>
                </a:rPr>
                <a:t>AB</a:t>
              </a:r>
              <a:endParaRPr lang="fr-FR" sz="2000" b="1" i="1" baseline="30000" dirty="0">
                <a:solidFill>
                  <a:srgbClr val="800000"/>
                </a:solidFill>
                <a:effectLst>
                  <a:outerShdw blurRad="38100" dist="38100" dir="2700000" algn="tl">
                    <a:srgbClr val="000000"/>
                  </a:outerShdw>
                </a:effectLst>
                <a:latin typeface="Comic Sans MS" pitchFamily="66" charset="0"/>
                <a:cs typeface="Arial" charset="0"/>
              </a:endParaRPr>
            </a:p>
          </p:txBody>
        </p:sp>
      </p:grpSp>
      <p:grpSp>
        <p:nvGrpSpPr>
          <p:cNvPr id="147" name="Group 43"/>
          <p:cNvGrpSpPr>
            <a:grpSpLocks/>
          </p:cNvGrpSpPr>
          <p:nvPr/>
        </p:nvGrpSpPr>
        <p:grpSpPr bwMode="auto">
          <a:xfrm>
            <a:off x="2003425" y="3904952"/>
            <a:ext cx="1641475" cy="1147762"/>
            <a:chOff x="1263" y="3264"/>
            <a:chExt cx="1034" cy="723"/>
          </a:xfrm>
        </p:grpSpPr>
        <p:sp>
          <p:nvSpPr>
            <p:cNvPr id="148" name="Rectangle 44"/>
            <p:cNvSpPr>
              <a:spLocks noChangeArrowheads="1"/>
            </p:cNvSpPr>
            <p:nvPr/>
          </p:nvSpPr>
          <p:spPr bwMode="auto">
            <a:xfrm>
              <a:off x="1263" y="3290"/>
              <a:ext cx="1034" cy="697"/>
            </a:xfrm>
            <a:prstGeom prst="rect">
              <a:avLst/>
            </a:prstGeom>
            <a:solidFill>
              <a:srgbClr val="E9FFFB"/>
            </a:solidFill>
            <a:ln w="9525">
              <a:solidFill>
                <a:srgbClr val="0000A0"/>
              </a:solidFill>
              <a:miter lim="800000"/>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49" name="Oval 45"/>
            <p:cNvSpPr>
              <a:spLocks noChangeArrowheads="1"/>
            </p:cNvSpPr>
            <p:nvPr/>
          </p:nvSpPr>
          <p:spPr bwMode="auto">
            <a:xfrm>
              <a:off x="1964" y="3340"/>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50" name="Oval 46"/>
            <p:cNvSpPr>
              <a:spLocks noChangeArrowheads="1"/>
            </p:cNvSpPr>
            <p:nvPr/>
          </p:nvSpPr>
          <p:spPr bwMode="auto">
            <a:xfrm>
              <a:off x="1305" y="3340"/>
              <a:ext cx="279"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51" name="Oval 47"/>
            <p:cNvSpPr>
              <a:spLocks noChangeArrowheads="1"/>
            </p:cNvSpPr>
            <p:nvPr/>
          </p:nvSpPr>
          <p:spPr bwMode="auto">
            <a:xfrm>
              <a:off x="1665" y="3676"/>
              <a:ext cx="279"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52" name="Text Box 48"/>
            <p:cNvSpPr txBox="1">
              <a:spLocks noChangeArrowheads="1"/>
            </p:cNvSpPr>
            <p:nvPr/>
          </p:nvSpPr>
          <p:spPr bwMode="auto">
            <a:xfrm>
              <a:off x="1537" y="3264"/>
              <a:ext cx="400" cy="212"/>
            </a:xfrm>
            <a:prstGeom prst="rect">
              <a:avLst/>
            </a:prstGeom>
            <a:noFill/>
            <a:ln w="9525">
              <a:noFill/>
              <a:miter lim="800000"/>
              <a:headEnd type="none" w="sm" len="sm"/>
              <a:tailEnd type="none" w="sm" len="sm"/>
            </a:ln>
            <a:effectLst/>
          </p:spPr>
          <p:txBody>
            <a:bodyPr>
              <a:spAutoFit/>
            </a:bodyPr>
            <a:lstStyle/>
            <a:p>
              <a:pPr algn="ctr" defTabSz="762000" eaLnBrk="0" hangingPunct="0">
                <a:lnSpc>
                  <a:spcPct val="89000"/>
                </a:lnSpc>
                <a:spcBef>
                  <a:spcPct val="50000"/>
                </a:spcBef>
                <a:defRPr/>
              </a:pPr>
              <a:r>
                <a:rPr lang="fr-FR" b="1" i="1">
                  <a:solidFill>
                    <a:srgbClr val="FF00FF"/>
                  </a:solidFill>
                  <a:effectLst>
                    <a:outerShdw blurRad="38100" dist="38100" dir="2700000" algn="tl">
                      <a:srgbClr val="000000"/>
                    </a:outerShdw>
                  </a:effectLst>
                  <a:latin typeface="Symbol" pitchFamily="18" charset="2"/>
                  <a:cs typeface="Arial" charset="0"/>
                </a:rPr>
                <a:t> e</a:t>
              </a:r>
              <a:r>
                <a:rPr lang="fr-FR" b="1" i="1">
                  <a:solidFill>
                    <a:srgbClr val="FF00FF"/>
                  </a:solidFill>
                  <a:effectLst>
                    <a:outerShdw blurRad="38100" dist="38100" dir="2700000" algn="tl">
                      <a:srgbClr val="000000"/>
                    </a:outerShdw>
                  </a:effectLst>
                  <a:latin typeface="Comic Sans MS" pitchFamily="66" charset="0"/>
                  <a:cs typeface="Arial" charset="0"/>
                </a:rPr>
                <a:t>/k</a:t>
              </a:r>
            </a:p>
          </p:txBody>
        </p:sp>
        <p:sp>
          <p:nvSpPr>
            <p:cNvPr id="153" name="Line 49"/>
            <p:cNvSpPr>
              <a:spLocks noChangeShapeType="1"/>
            </p:cNvSpPr>
            <p:nvPr/>
          </p:nvSpPr>
          <p:spPr bwMode="auto">
            <a:xfrm>
              <a:off x="1438" y="3468"/>
              <a:ext cx="322" cy="346"/>
            </a:xfrm>
            <a:prstGeom prst="line">
              <a:avLst/>
            </a:prstGeom>
            <a:noFill/>
            <a:ln w="50800">
              <a:solidFill>
                <a:srgbClr val="FF00FF"/>
              </a:solidFill>
              <a:round/>
              <a:headEnd type="triangle" w="sm" len="sm"/>
              <a:tailEnd type="triangle" w="sm" len="sm"/>
            </a:ln>
            <a:extLst>
              <a:ext uri="{909E8E84-426E-40DD-AFC4-6F175D3DCCD1}">
                <a14:hiddenFill xmlns:a14="http://schemas.microsoft.com/office/drawing/2010/main" xmlns="">
                  <a:noFill/>
                </a14:hiddenFill>
              </a:ext>
            </a:extLst>
          </p:spPr>
          <p:txBody>
            <a:bodyPr wrap="none"/>
            <a:lstStyle/>
            <a:p>
              <a:endParaRPr lang="fr-FR"/>
            </a:p>
          </p:txBody>
        </p:sp>
        <p:sp>
          <p:nvSpPr>
            <p:cNvPr id="154" name="Line 50"/>
            <p:cNvSpPr>
              <a:spLocks noChangeShapeType="1"/>
            </p:cNvSpPr>
            <p:nvPr/>
          </p:nvSpPr>
          <p:spPr bwMode="auto">
            <a:xfrm rot="-5400000">
              <a:off x="1803" y="3464"/>
              <a:ext cx="322" cy="346"/>
            </a:xfrm>
            <a:prstGeom prst="line">
              <a:avLst/>
            </a:prstGeom>
            <a:noFill/>
            <a:ln w="50800">
              <a:solidFill>
                <a:srgbClr val="FF00FF"/>
              </a:solidFill>
              <a:round/>
              <a:headEnd type="triangle" w="sm" len="sm"/>
              <a:tailEnd type="triangle" w="sm" len="sm"/>
            </a:ln>
            <a:extLst>
              <a:ext uri="{909E8E84-426E-40DD-AFC4-6F175D3DCCD1}">
                <a14:hiddenFill xmlns:a14="http://schemas.microsoft.com/office/drawing/2010/main" xmlns="">
                  <a:noFill/>
                </a14:hiddenFill>
              </a:ext>
            </a:extLst>
          </p:spPr>
          <p:txBody>
            <a:bodyPr wrap="none"/>
            <a:lstStyle/>
            <a:p>
              <a:endParaRPr lang="fr-FR"/>
            </a:p>
          </p:txBody>
        </p:sp>
        <p:sp>
          <p:nvSpPr>
            <p:cNvPr id="155" name="Line 51"/>
            <p:cNvSpPr>
              <a:spLocks noChangeShapeType="1"/>
            </p:cNvSpPr>
            <p:nvPr/>
          </p:nvSpPr>
          <p:spPr bwMode="auto">
            <a:xfrm rot="-2897441">
              <a:off x="1605" y="3297"/>
              <a:ext cx="321" cy="357"/>
            </a:xfrm>
            <a:prstGeom prst="line">
              <a:avLst/>
            </a:prstGeom>
            <a:noFill/>
            <a:ln w="50800">
              <a:solidFill>
                <a:srgbClr val="FF00FF"/>
              </a:solidFill>
              <a:round/>
              <a:headEnd type="triangle" w="sm" len="sm"/>
              <a:tailEnd type="triangle" w="sm" len="sm"/>
            </a:ln>
            <a:extLst>
              <a:ext uri="{909E8E84-426E-40DD-AFC4-6F175D3DCCD1}">
                <a14:hiddenFill xmlns:a14="http://schemas.microsoft.com/office/drawing/2010/main" xmlns="">
                  <a:noFill/>
                </a14:hiddenFill>
              </a:ext>
            </a:extLst>
          </p:spPr>
          <p:txBody>
            <a:bodyPr wrap="none"/>
            <a:lstStyle/>
            <a:p>
              <a:endParaRPr lang="fr-FR"/>
            </a:p>
          </p:txBody>
        </p:sp>
      </p:grpSp>
      <p:grpSp>
        <p:nvGrpSpPr>
          <p:cNvPr id="156" name="Group 52"/>
          <p:cNvGrpSpPr>
            <a:grpSpLocks/>
          </p:cNvGrpSpPr>
          <p:nvPr/>
        </p:nvGrpSpPr>
        <p:grpSpPr bwMode="auto">
          <a:xfrm>
            <a:off x="180975" y="3958929"/>
            <a:ext cx="1641475" cy="1093788"/>
            <a:chOff x="970" y="3298"/>
            <a:chExt cx="1034" cy="689"/>
          </a:xfrm>
        </p:grpSpPr>
        <p:grpSp>
          <p:nvGrpSpPr>
            <p:cNvPr id="157" name="Group 53"/>
            <p:cNvGrpSpPr>
              <a:grpSpLocks/>
            </p:cNvGrpSpPr>
            <p:nvPr/>
          </p:nvGrpSpPr>
          <p:grpSpPr bwMode="auto">
            <a:xfrm>
              <a:off x="970" y="3298"/>
              <a:ext cx="1034" cy="689"/>
              <a:chOff x="22" y="3304"/>
              <a:chExt cx="1034" cy="689"/>
            </a:xfrm>
          </p:grpSpPr>
          <p:sp>
            <p:nvSpPr>
              <p:cNvPr id="161" name="Rectangle 54"/>
              <p:cNvSpPr>
                <a:spLocks noChangeArrowheads="1"/>
              </p:cNvSpPr>
              <p:nvPr/>
            </p:nvSpPr>
            <p:spPr bwMode="auto">
              <a:xfrm>
                <a:off x="22" y="3304"/>
                <a:ext cx="1034" cy="689"/>
              </a:xfrm>
              <a:prstGeom prst="rect">
                <a:avLst/>
              </a:prstGeom>
              <a:solidFill>
                <a:srgbClr val="E9FFFB"/>
              </a:solidFill>
              <a:ln w="9525">
                <a:solidFill>
                  <a:srgbClr val="0000A0"/>
                </a:solidFill>
                <a:miter lim="800000"/>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62" name="Oval 55"/>
              <p:cNvSpPr>
                <a:spLocks noChangeArrowheads="1"/>
              </p:cNvSpPr>
              <p:nvPr/>
            </p:nvSpPr>
            <p:spPr bwMode="auto">
              <a:xfrm>
                <a:off x="231" y="3647"/>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63" name="Oval 56"/>
              <p:cNvSpPr>
                <a:spLocks noChangeArrowheads="1"/>
              </p:cNvSpPr>
              <p:nvPr/>
            </p:nvSpPr>
            <p:spPr bwMode="auto">
              <a:xfrm>
                <a:off x="112" y="3383"/>
                <a:ext cx="279"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64" name="Oval 57"/>
              <p:cNvSpPr>
                <a:spLocks noChangeArrowheads="1"/>
              </p:cNvSpPr>
              <p:nvPr/>
            </p:nvSpPr>
            <p:spPr bwMode="auto">
              <a:xfrm>
                <a:off x="703" y="3431"/>
                <a:ext cx="279"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65" name="Oval 58"/>
              <p:cNvSpPr>
                <a:spLocks noChangeArrowheads="1"/>
              </p:cNvSpPr>
              <p:nvPr/>
            </p:nvSpPr>
            <p:spPr bwMode="auto">
              <a:xfrm>
                <a:off x="407" y="3415"/>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66" name="Line 59"/>
              <p:cNvSpPr>
                <a:spLocks noChangeShapeType="1"/>
              </p:cNvSpPr>
              <p:nvPr/>
            </p:nvSpPr>
            <p:spPr bwMode="auto">
              <a:xfrm>
                <a:off x="247" y="3517"/>
                <a:ext cx="120" cy="280"/>
              </a:xfrm>
              <a:prstGeom prst="line">
                <a:avLst/>
              </a:prstGeom>
              <a:noFill/>
              <a:ln w="38100">
                <a:solidFill>
                  <a:srgbClr val="0000FF"/>
                </a:solidFill>
                <a:round/>
                <a:headEnd type="stealth" w="sm" len="med"/>
                <a:tailEnd type="stealth" w="sm" len="med"/>
              </a:ln>
              <a:extLst>
                <a:ext uri="{909E8E84-426E-40DD-AFC4-6F175D3DCCD1}">
                  <a14:hiddenFill xmlns:a14="http://schemas.microsoft.com/office/drawing/2010/main" xmlns="">
                    <a:noFill/>
                  </a14:hiddenFill>
                </a:ext>
              </a:extLst>
            </p:spPr>
            <p:txBody>
              <a:bodyPr wrap="none"/>
              <a:lstStyle/>
              <a:p>
                <a:endParaRPr lang="fr-FR"/>
              </a:p>
            </p:txBody>
          </p:sp>
          <p:sp>
            <p:nvSpPr>
              <p:cNvPr id="167" name="Line 60"/>
              <p:cNvSpPr>
                <a:spLocks noChangeShapeType="1"/>
              </p:cNvSpPr>
              <p:nvPr/>
            </p:nvSpPr>
            <p:spPr bwMode="auto">
              <a:xfrm flipH="1">
                <a:off x="399" y="3573"/>
                <a:ext cx="128" cy="216"/>
              </a:xfrm>
              <a:prstGeom prst="line">
                <a:avLst/>
              </a:prstGeom>
              <a:noFill/>
              <a:ln w="38100">
                <a:solidFill>
                  <a:srgbClr val="0000FF"/>
                </a:solidFill>
                <a:round/>
                <a:headEnd type="stealth" w="sm" len="med"/>
                <a:tailEnd type="stealth" w="sm" len="med"/>
              </a:ln>
              <a:extLst>
                <a:ext uri="{909E8E84-426E-40DD-AFC4-6F175D3DCCD1}">
                  <a14:hiddenFill xmlns:a14="http://schemas.microsoft.com/office/drawing/2010/main" xmlns="">
                    <a:noFill/>
                  </a14:hiddenFill>
                </a:ext>
              </a:extLst>
            </p:spPr>
            <p:txBody>
              <a:bodyPr wrap="none"/>
              <a:lstStyle/>
              <a:p>
                <a:endParaRPr lang="fr-FR"/>
              </a:p>
            </p:txBody>
          </p:sp>
          <p:sp>
            <p:nvSpPr>
              <p:cNvPr id="168" name="Line 61"/>
              <p:cNvSpPr>
                <a:spLocks noChangeShapeType="1"/>
              </p:cNvSpPr>
              <p:nvPr/>
            </p:nvSpPr>
            <p:spPr bwMode="auto">
              <a:xfrm>
                <a:off x="567" y="3541"/>
                <a:ext cx="304" cy="24"/>
              </a:xfrm>
              <a:prstGeom prst="line">
                <a:avLst/>
              </a:prstGeom>
              <a:noFill/>
              <a:ln w="38100">
                <a:solidFill>
                  <a:srgbClr val="0000FF"/>
                </a:solidFill>
                <a:round/>
                <a:headEnd type="stealth" w="sm" len="med"/>
                <a:tailEnd type="stealth" w="sm" len="med"/>
              </a:ln>
              <a:extLst>
                <a:ext uri="{909E8E84-426E-40DD-AFC4-6F175D3DCCD1}">
                  <a14:hiddenFill xmlns:a14="http://schemas.microsoft.com/office/drawing/2010/main" xmlns="">
                    <a:noFill/>
                  </a14:hiddenFill>
                </a:ext>
              </a:extLst>
            </p:spPr>
            <p:txBody>
              <a:bodyPr wrap="none"/>
              <a:lstStyle/>
              <a:p>
                <a:endParaRPr lang="fr-FR"/>
              </a:p>
            </p:txBody>
          </p:sp>
          <p:sp>
            <p:nvSpPr>
              <p:cNvPr id="169" name="Line 62"/>
              <p:cNvSpPr>
                <a:spLocks noChangeShapeType="1"/>
              </p:cNvSpPr>
              <p:nvPr/>
            </p:nvSpPr>
            <p:spPr bwMode="auto">
              <a:xfrm>
                <a:off x="263" y="3501"/>
                <a:ext cx="304" cy="32"/>
              </a:xfrm>
              <a:prstGeom prst="line">
                <a:avLst/>
              </a:prstGeom>
              <a:noFill/>
              <a:ln w="38100">
                <a:solidFill>
                  <a:srgbClr val="0000FF"/>
                </a:solidFill>
                <a:round/>
                <a:headEnd type="stealth" w="sm" len="med"/>
                <a:tailEnd type="stealth" w="sm" len="med"/>
              </a:ln>
              <a:extLst>
                <a:ext uri="{909E8E84-426E-40DD-AFC4-6F175D3DCCD1}">
                  <a14:hiddenFill xmlns:a14="http://schemas.microsoft.com/office/drawing/2010/main" xmlns="">
                    <a:noFill/>
                  </a14:hiddenFill>
                </a:ext>
              </a:extLst>
            </p:spPr>
            <p:txBody>
              <a:bodyPr wrap="none"/>
              <a:lstStyle/>
              <a:p>
                <a:endParaRPr lang="fr-FR"/>
              </a:p>
            </p:txBody>
          </p:sp>
        </p:grpSp>
        <p:grpSp>
          <p:nvGrpSpPr>
            <p:cNvPr id="158" name="Group 63"/>
            <p:cNvGrpSpPr>
              <a:grpSpLocks/>
            </p:cNvGrpSpPr>
            <p:nvPr/>
          </p:nvGrpSpPr>
          <p:grpSpPr bwMode="auto">
            <a:xfrm>
              <a:off x="1377" y="3741"/>
              <a:ext cx="268" cy="231"/>
              <a:chOff x="1377" y="3741"/>
              <a:chExt cx="268" cy="231"/>
            </a:xfrm>
          </p:grpSpPr>
          <p:sp>
            <p:nvSpPr>
              <p:cNvPr id="159" name="Text Box 64"/>
              <p:cNvSpPr txBox="1">
                <a:spLocks noChangeArrowheads="1"/>
              </p:cNvSpPr>
              <p:nvPr/>
            </p:nvSpPr>
            <p:spPr bwMode="auto">
              <a:xfrm>
                <a:off x="1432" y="3741"/>
                <a:ext cx="21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b="1" dirty="0">
                    <a:solidFill>
                      <a:srgbClr val="000099"/>
                    </a:solidFill>
                    <a:latin typeface="Symbol" pitchFamily="18" charset="2"/>
                    <a:cs typeface="Arial" charset="0"/>
                  </a:rPr>
                  <a:t>s</a:t>
                </a:r>
              </a:p>
            </p:txBody>
          </p:sp>
          <p:sp>
            <p:nvSpPr>
              <p:cNvPr id="160" name="Line 65"/>
              <p:cNvSpPr>
                <a:spLocks noChangeShapeType="1"/>
              </p:cNvSpPr>
              <p:nvPr/>
            </p:nvSpPr>
            <p:spPr bwMode="auto">
              <a:xfrm flipH="1">
                <a:off x="1377" y="3760"/>
                <a:ext cx="146" cy="204"/>
              </a:xfrm>
              <a:prstGeom prst="line">
                <a:avLst/>
              </a:prstGeom>
              <a:noFill/>
              <a:ln w="25400">
                <a:solidFill>
                  <a:srgbClr val="000080"/>
                </a:solidFill>
                <a:round/>
                <a:headEnd type="arrow" w="sm" len="sm"/>
                <a:tailEnd type="arrow" w="sm" len="sm"/>
              </a:ln>
              <a:extLst>
                <a:ext uri="{909E8E84-426E-40DD-AFC4-6F175D3DCCD1}">
                  <a14:hiddenFill xmlns:a14="http://schemas.microsoft.com/office/drawing/2010/main" xmlns="">
                    <a:noFill/>
                  </a14:hiddenFill>
                </a:ext>
              </a:extLst>
            </p:spPr>
            <p:txBody>
              <a:bodyPr wrap="none"/>
              <a:lstStyle/>
              <a:p>
                <a:endParaRPr lang="fr-FR"/>
              </a:p>
            </p:txBody>
          </p:sp>
        </p:grpSp>
      </p:grpSp>
      <p:grpSp>
        <p:nvGrpSpPr>
          <p:cNvPr id="170" name="Group 67"/>
          <p:cNvGrpSpPr>
            <a:grpSpLocks/>
          </p:cNvGrpSpPr>
          <p:nvPr/>
        </p:nvGrpSpPr>
        <p:grpSpPr bwMode="auto">
          <a:xfrm>
            <a:off x="5492073" y="3954164"/>
            <a:ext cx="1501775" cy="1093788"/>
            <a:chOff x="3630" y="3351"/>
            <a:chExt cx="946" cy="689"/>
          </a:xfrm>
        </p:grpSpPr>
        <p:sp>
          <p:nvSpPr>
            <p:cNvPr id="171" name="Rectangle 68"/>
            <p:cNvSpPr>
              <a:spLocks noChangeArrowheads="1"/>
            </p:cNvSpPr>
            <p:nvPr/>
          </p:nvSpPr>
          <p:spPr bwMode="auto">
            <a:xfrm>
              <a:off x="3630" y="3351"/>
              <a:ext cx="946" cy="689"/>
            </a:xfrm>
            <a:prstGeom prst="rect">
              <a:avLst/>
            </a:prstGeom>
            <a:solidFill>
              <a:srgbClr val="E9FFFB"/>
            </a:solidFill>
            <a:ln w="9525">
              <a:solidFill>
                <a:srgbClr val="0000A0"/>
              </a:solidFill>
              <a:miter lim="800000"/>
              <a:headEnd type="none" w="sm" len="sm"/>
              <a:tailEnd type="none" w="sm" len="sm"/>
            </a:ln>
          </p:spPr>
          <p:txBody>
            <a:bodyPr wrap="none" anchor="ctr"/>
            <a:lstStyle/>
            <a:p>
              <a:pPr>
                <a:spcBef>
                  <a:spcPct val="50000"/>
                </a:spcBef>
              </a:pPr>
              <a:endParaRPr lang="fr-FR" sz="2000" b="1">
                <a:solidFill>
                  <a:srgbClr val="00CC99"/>
                </a:solidFill>
                <a:latin typeface="Verdana" pitchFamily="34" charset="0"/>
                <a:cs typeface="Arial" charset="0"/>
              </a:endParaRPr>
            </a:p>
          </p:txBody>
        </p:sp>
        <p:sp>
          <p:nvSpPr>
            <p:cNvPr id="172" name="Oval 69"/>
            <p:cNvSpPr>
              <a:spLocks noChangeArrowheads="1"/>
            </p:cNvSpPr>
            <p:nvPr/>
          </p:nvSpPr>
          <p:spPr bwMode="auto">
            <a:xfrm>
              <a:off x="3784" y="3433"/>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a:effectLst/>
          </p:spPr>
          <p:txBody>
            <a:bodyPr wrap="none" anchor="ctr"/>
            <a:lstStyle/>
            <a:p>
              <a:pPr algn="ctr" defTabSz="762000" eaLnBrk="0" hangingPunct="0">
                <a:lnSpc>
                  <a:spcPct val="89000"/>
                </a:lnSpc>
                <a:defRPr/>
              </a:pPr>
              <a:r>
                <a:rPr lang="fr-FR" sz="1600" b="1">
                  <a:solidFill>
                    <a:srgbClr val="FF0000"/>
                  </a:solidFill>
                  <a:effectLst>
                    <a:outerShdw blurRad="38100" dist="38100" dir="2700000" algn="tl">
                      <a:srgbClr val="000000"/>
                    </a:outerShdw>
                  </a:effectLst>
                  <a:latin typeface="Comic Sans MS" pitchFamily="66" charset="0"/>
                  <a:cs typeface="Arial" charset="0"/>
                </a:rPr>
                <a:t>2</a:t>
              </a:r>
            </a:p>
          </p:txBody>
        </p:sp>
        <p:sp>
          <p:nvSpPr>
            <p:cNvPr id="173" name="Oval 70"/>
            <p:cNvSpPr>
              <a:spLocks noChangeArrowheads="1"/>
            </p:cNvSpPr>
            <p:nvPr/>
          </p:nvSpPr>
          <p:spPr bwMode="auto">
            <a:xfrm>
              <a:off x="3656" y="3677"/>
              <a:ext cx="279"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a:effectLst/>
          </p:spPr>
          <p:txBody>
            <a:bodyPr wrap="none" anchor="ctr"/>
            <a:lstStyle/>
            <a:p>
              <a:pPr algn="ctr" defTabSz="762000" eaLnBrk="0" hangingPunct="0">
                <a:lnSpc>
                  <a:spcPct val="89000"/>
                </a:lnSpc>
                <a:defRPr/>
              </a:pPr>
              <a:r>
                <a:rPr lang="fr-FR" sz="1600" b="1">
                  <a:solidFill>
                    <a:srgbClr val="FF0000"/>
                  </a:solidFill>
                  <a:effectLst>
                    <a:outerShdw blurRad="38100" dist="38100" dir="2700000" algn="tl">
                      <a:srgbClr val="000000"/>
                    </a:outerShdw>
                  </a:effectLst>
                  <a:latin typeface="Comic Sans MS" pitchFamily="66" charset="0"/>
                  <a:cs typeface="Arial" charset="0"/>
                </a:rPr>
                <a:t>1</a:t>
              </a:r>
            </a:p>
          </p:txBody>
        </p:sp>
        <p:sp>
          <p:nvSpPr>
            <p:cNvPr id="174" name="Oval 71"/>
            <p:cNvSpPr>
              <a:spLocks noChangeArrowheads="1"/>
            </p:cNvSpPr>
            <p:nvPr/>
          </p:nvSpPr>
          <p:spPr bwMode="auto">
            <a:xfrm>
              <a:off x="4272" y="3695"/>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a:effectLst/>
          </p:spPr>
          <p:txBody>
            <a:bodyPr wrap="none" anchor="ctr"/>
            <a:lstStyle/>
            <a:p>
              <a:pPr algn="ctr" defTabSz="762000" eaLnBrk="0" hangingPunct="0">
                <a:lnSpc>
                  <a:spcPct val="89000"/>
                </a:lnSpc>
                <a:defRPr/>
              </a:pPr>
              <a:r>
                <a:rPr lang="fr-FR" sz="1600" b="1">
                  <a:solidFill>
                    <a:srgbClr val="FF0000"/>
                  </a:solidFill>
                  <a:effectLst>
                    <a:outerShdw blurRad="38100" dist="38100" dir="2700000" algn="tl">
                      <a:srgbClr val="000000"/>
                    </a:outerShdw>
                  </a:effectLst>
                  <a:latin typeface="Comic Sans MS" pitchFamily="66" charset="0"/>
                  <a:cs typeface="Arial" charset="0"/>
                </a:rPr>
                <a:t>m</a:t>
              </a:r>
            </a:p>
          </p:txBody>
        </p:sp>
        <p:sp>
          <p:nvSpPr>
            <p:cNvPr id="175" name="Oval 72"/>
            <p:cNvSpPr>
              <a:spLocks noChangeArrowheads="1"/>
            </p:cNvSpPr>
            <p:nvPr/>
          </p:nvSpPr>
          <p:spPr bwMode="auto">
            <a:xfrm>
              <a:off x="4048" y="3377"/>
              <a:ext cx="280" cy="280"/>
            </a:xfrm>
            <a:prstGeom prst="ellipse">
              <a:avLst/>
            </a:prstGeom>
            <a:gradFill rotWithShape="0">
              <a:gsLst>
                <a:gs pos="0">
                  <a:schemeClr val="bg1"/>
                </a:gs>
                <a:gs pos="100000">
                  <a:srgbClr val="0000AC"/>
                </a:gs>
              </a:gsLst>
              <a:path path="shape">
                <a:fillToRect l="50000" t="50000" r="50000" b="50000"/>
              </a:path>
            </a:gradFill>
            <a:ln w="12700">
              <a:solidFill>
                <a:schemeClr val="bg1"/>
              </a:solidFill>
              <a:round/>
              <a:headEnd/>
              <a:tailEnd/>
            </a:ln>
            <a:effectLst/>
          </p:spPr>
          <p:txBody>
            <a:bodyPr wrap="none" anchor="ctr"/>
            <a:lstStyle/>
            <a:p>
              <a:pPr algn="ctr" defTabSz="762000" eaLnBrk="0" hangingPunct="0">
                <a:lnSpc>
                  <a:spcPct val="89000"/>
                </a:lnSpc>
                <a:defRPr/>
              </a:pPr>
              <a:r>
                <a:rPr lang="fr-FR" sz="1600" b="1">
                  <a:solidFill>
                    <a:srgbClr val="FF0000"/>
                  </a:solidFill>
                  <a:effectLst>
                    <a:outerShdw blurRad="38100" dist="38100" dir="2700000" algn="tl">
                      <a:srgbClr val="000000"/>
                    </a:outerShdw>
                  </a:effectLst>
                  <a:latin typeface="Comic Sans MS" pitchFamily="66" charset="0"/>
                  <a:cs typeface="Arial" charset="0"/>
                </a:rPr>
                <a:t>3</a:t>
              </a:r>
            </a:p>
          </p:txBody>
        </p:sp>
        <p:sp>
          <p:nvSpPr>
            <p:cNvPr id="176" name="Line 73"/>
            <p:cNvSpPr>
              <a:spLocks noChangeShapeType="1"/>
            </p:cNvSpPr>
            <p:nvPr/>
          </p:nvSpPr>
          <p:spPr bwMode="auto">
            <a:xfrm rot="5400000">
              <a:off x="3800" y="3671"/>
              <a:ext cx="112" cy="40"/>
            </a:xfrm>
            <a:prstGeom prst="line">
              <a:avLst/>
            </a:prstGeom>
            <a:noFill/>
            <a:ln w="5715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fr-FR"/>
            </a:p>
          </p:txBody>
        </p:sp>
        <p:sp>
          <p:nvSpPr>
            <p:cNvPr id="177" name="Line 74"/>
            <p:cNvSpPr>
              <a:spLocks noChangeShapeType="1"/>
            </p:cNvSpPr>
            <p:nvPr/>
          </p:nvSpPr>
          <p:spPr bwMode="auto">
            <a:xfrm>
              <a:off x="4248" y="3559"/>
              <a:ext cx="104" cy="248"/>
            </a:xfrm>
            <a:prstGeom prst="line">
              <a:avLst/>
            </a:prstGeom>
            <a:noFill/>
            <a:ln w="57150">
              <a:solidFill>
                <a:srgbClr val="FF0000"/>
              </a:solidFill>
              <a:prstDash val="sysDot"/>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fr-FR"/>
            </a:p>
          </p:txBody>
        </p:sp>
        <p:sp>
          <p:nvSpPr>
            <p:cNvPr id="178" name="Line 75"/>
            <p:cNvSpPr>
              <a:spLocks noChangeShapeType="1"/>
            </p:cNvSpPr>
            <p:nvPr/>
          </p:nvSpPr>
          <p:spPr bwMode="auto">
            <a:xfrm rot="5400000">
              <a:off x="4024" y="3487"/>
              <a:ext cx="24" cy="112"/>
            </a:xfrm>
            <a:prstGeom prst="line">
              <a:avLst/>
            </a:prstGeom>
            <a:noFill/>
            <a:ln w="5715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fr-FR"/>
            </a:p>
          </p:txBody>
        </p:sp>
      </p:grpSp>
      <p:grpSp>
        <p:nvGrpSpPr>
          <p:cNvPr id="179" name="Group 77"/>
          <p:cNvGrpSpPr>
            <a:grpSpLocks/>
          </p:cNvGrpSpPr>
          <p:nvPr/>
        </p:nvGrpSpPr>
        <p:grpSpPr bwMode="auto">
          <a:xfrm>
            <a:off x="5068860" y="1960074"/>
            <a:ext cx="868362" cy="387350"/>
            <a:chOff x="2550" y="1133"/>
            <a:chExt cx="547" cy="244"/>
          </a:xfrm>
        </p:grpSpPr>
        <p:sp>
          <p:nvSpPr>
            <p:cNvPr id="180" name="Rectangle 78"/>
            <p:cNvSpPr>
              <a:spLocks noChangeArrowheads="1"/>
            </p:cNvSpPr>
            <p:nvPr/>
          </p:nvSpPr>
          <p:spPr bwMode="auto">
            <a:xfrm>
              <a:off x="2550" y="1142"/>
              <a:ext cx="1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Symbol" pitchFamily="18" charset="2"/>
                  <a:cs typeface="Arial" charset="0"/>
                </a:rPr>
                <a:t>+</a:t>
              </a:r>
              <a:endParaRPr lang="fr-FR" sz="2000" b="1">
                <a:solidFill>
                  <a:srgbClr val="00CC99"/>
                </a:solidFill>
                <a:latin typeface="Verdana" pitchFamily="34" charset="0"/>
                <a:cs typeface="Arial" charset="0"/>
              </a:endParaRPr>
            </a:p>
          </p:txBody>
        </p:sp>
        <p:grpSp>
          <p:nvGrpSpPr>
            <p:cNvPr id="181" name="Group 79"/>
            <p:cNvGrpSpPr>
              <a:grpSpLocks/>
            </p:cNvGrpSpPr>
            <p:nvPr/>
          </p:nvGrpSpPr>
          <p:grpSpPr bwMode="auto">
            <a:xfrm>
              <a:off x="2752" y="1133"/>
              <a:ext cx="345" cy="244"/>
              <a:chOff x="4928" y="2445"/>
              <a:chExt cx="345" cy="244"/>
            </a:xfrm>
          </p:grpSpPr>
          <p:sp>
            <p:nvSpPr>
              <p:cNvPr id="182" name="Rectangle 80"/>
              <p:cNvSpPr>
                <a:spLocks noChangeArrowheads="1"/>
              </p:cNvSpPr>
              <p:nvPr/>
            </p:nvSpPr>
            <p:spPr bwMode="auto">
              <a:xfrm>
                <a:off x="5030" y="2445"/>
                <a:ext cx="24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1400">
                    <a:solidFill>
                      <a:srgbClr val="FF0000"/>
                    </a:solidFill>
                    <a:latin typeface="Times New Roman" pitchFamily="18" charset="0"/>
                    <a:cs typeface="Arial" charset="0"/>
                  </a:rPr>
                  <a:t>chain</a:t>
                </a:r>
              </a:p>
            </p:txBody>
          </p:sp>
          <p:sp>
            <p:nvSpPr>
              <p:cNvPr id="183" name="Rectangle 81"/>
              <p:cNvSpPr>
                <a:spLocks noChangeArrowheads="1"/>
              </p:cNvSpPr>
              <p:nvPr/>
            </p:nvSpPr>
            <p:spPr bwMode="auto">
              <a:xfrm>
                <a:off x="4928" y="2459"/>
                <a:ext cx="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FF0000"/>
                    </a:solidFill>
                    <a:latin typeface="Times New Roman" pitchFamily="18" charset="0"/>
                    <a:cs typeface="Arial" charset="0"/>
                  </a:rPr>
                  <a:t>a</a:t>
                </a:r>
                <a:endParaRPr lang="fr-FR" sz="2000" b="1">
                  <a:solidFill>
                    <a:srgbClr val="FF0000"/>
                  </a:solidFill>
                  <a:latin typeface="Verdana" pitchFamily="34" charset="0"/>
                  <a:cs typeface="Arial" charset="0"/>
                </a:endParaRPr>
              </a:p>
            </p:txBody>
          </p:sp>
        </p:grpSp>
      </p:grpSp>
      <p:sp>
        <p:nvSpPr>
          <p:cNvPr id="184" name="Rectangle 83"/>
          <p:cNvSpPr>
            <a:spLocks noChangeArrowheads="1"/>
          </p:cNvSpPr>
          <p:nvPr/>
        </p:nvSpPr>
        <p:spPr bwMode="auto">
          <a:xfrm>
            <a:off x="2524552" y="1802912"/>
            <a:ext cx="160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3800" dirty="0">
                <a:solidFill>
                  <a:srgbClr val="FF0000"/>
                </a:solidFill>
                <a:latin typeface="Symbol" pitchFamily="18" charset="2"/>
                <a:cs typeface="Arial" charset="0"/>
              </a:rPr>
              <a:t>(</a:t>
            </a:r>
          </a:p>
        </p:txBody>
      </p:sp>
      <p:sp>
        <p:nvSpPr>
          <p:cNvPr id="185" name="Rectangle 84"/>
          <p:cNvSpPr>
            <a:spLocks noChangeArrowheads="1"/>
          </p:cNvSpPr>
          <p:nvPr/>
        </p:nvSpPr>
        <p:spPr bwMode="auto">
          <a:xfrm>
            <a:off x="3866443" y="1802912"/>
            <a:ext cx="160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3800" dirty="0">
                <a:solidFill>
                  <a:srgbClr val="FF0000"/>
                </a:solidFill>
                <a:latin typeface="Symbol" pitchFamily="18" charset="2"/>
                <a:cs typeface="Arial" charset="0"/>
              </a:rPr>
              <a:t>)</a:t>
            </a:r>
            <a:endParaRPr lang="fr-FR" sz="2000" b="1" dirty="0">
              <a:solidFill>
                <a:srgbClr val="FF0000"/>
              </a:solidFill>
              <a:latin typeface="Verdana" pitchFamily="34" charset="0"/>
              <a:cs typeface="Arial" charset="0"/>
            </a:endParaRPr>
          </a:p>
        </p:txBody>
      </p:sp>
      <p:sp>
        <p:nvSpPr>
          <p:cNvPr id="186" name="Rectangle 85"/>
          <p:cNvSpPr>
            <a:spLocks noChangeArrowheads="1"/>
          </p:cNvSpPr>
          <p:nvPr/>
        </p:nvSpPr>
        <p:spPr bwMode="auto">
          <a:xfrm>
            <a:off x="2269193" y="1969600"/>
            <a:ext cx="238848" cy="402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dirty="0" smtClean="0">
                <a:solidFill>
                  <a:srgbClr val="FF0000"/>
                </a:solidFill>
                <a:latin typeface="Times New Roman" pitchFamily="18" charset="0"/>
                <a:cs typeface="Arial" charset="0"/>
              </a:rPr>
              <a:t>m</a:t>
            </a:r>
            <a:endParaRPr lang="fr-FR" sz="2000" b="1" dirty="0">
              <a:solidFill>
                <a:srgbClr val="FF0000"/>
              </a:solidFill>
              <a:latin typeface="Verdana" pitchFamily="34" charset="0"/>
              <a:cs typeface="Arial" charset="0"/>
            </a:endParaRPr>
          </a:p>
        </p:txBody>
      </p:sp>
      <p:grpSp>
        <p:nvGrpSpPr>
          <p:cNvPr id="187" name="Group 87"/>
          <p:cNvGrpSpPr>
            <a:grpSpLocks/>
          </p:cNvGrpSpPr>
          <p:nvPr/>
        </p:nvGrpSpPr>
        <p:grpSpPr bwMode="auto">
          <a:xfrm>
            <a:off x="4106837" y="1960074"/>
            <a:ext cx="887413" cy="387350"/>
            <a:chOff x="1944" y="1133"/>
            <a:chExt cx="559" cy="244"/>
          </a:xfrm>
        </p:grpSpPr>
        <p:grpSp>
          <p:nvGrpSpPr>
            <p:cNvPr id="188" name="Group 88"/>
            <p:cNvGrpSpPr>
              <a:grpSpLocks/>
            </p:cNvGrpSpPr>
            <p:nvPr/>
          </p:nvGrpSpPr>
          <p:grpSpPr bwMode="auto">
            <a:xfrm>
              <a:off x="2170" y="1133"/>
              <a:ext cx="333" cy="244"/>
              <a:chOff x="4362" y="2445"/>
              <a:chExt cx="333" cy="244"/>
            </a:xfrm>
          </p:grpSpPr>
          <p:sp>
            <p:nvSpPr>
              <p:cNvPr id="190" name="Rectangle 89"/>
              <p:cNvSpPr>
                <a:spLocks noChangeArrowheads="1"/>
              </p:cNvSpPr>
              <p:nvPr/>
            </p:nvSpPr>
            <p:spPr bwMode="auto">
              <a:xfrm>
                <a:off x="4451" y="2445"/>
                <a:ext cx="24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1400" dirty="0" err="1">
                    <a:solidFill>
                      <a:srgbClr val="800000"/>
                    </a:solidFill>
                    <a:latin typeface="Times New Roman" pitchFamily="18" charset="0"/>
                    <a:cs typeface="Arial" charset="0"/>
                  </a:rPr>
                  <a:t>assoc</a:t>
                </a:r>
                <a:endParaRPr lang="fr-FR" sz="2000" b="1" dirty="0">
                  <a:solidFill>
                    <a:srgbClr val="800000"/>
                  </a:solidFill>
                  <a:latin typeface="Verdana" pitchFamily="34" charset="0"/>
                  <a:cs typeface="Arial" charset="0"/>
                </a:endParaRPr>
              </a:p>
            </p:txBody>
          </p:sp>
          <p:sp>
            <p:nvSpPr>
              <p:cNvPr id="191" name="Rectangle 90"/>
              <p:cNvSpPr>
                <a:spLocks noChangeArrowheads="1"/>
              </p:cNvSpPr>
              <p:nvPr/>
            </p:nvSpPr>
            <p:spPr bwMode="auto">
              <a:xfrm>
                <a:off x="4362" y="2459"/>
                <a:ext cx="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800000"/>
                    </a:solidFill>
                    <a:latin typeface="Times New Roman" pitchFamily="18" charset="0"/>
                    <a:cs typeface="Arial" charset="0"/>
                  </a:rPr>
                  <a:t>a</a:t>
                </a:r>
                <a:endParaRPr lang="fr-FR" sz="2000" b="1">
                  <a:solidFill>
                    <a:srgbClr val="800000"/>
                  </a:solidFill>
                  <a:latin typeface="Verdana" pitchFamily="34" charset="0"/>
                  <a:cs typeface="Arial" charset="0"/>
                </a:endParaRPr>
              </a:p>
            </p:txBody>
          </p:sp>
        </p:grpSp>
        <p:sp>
          <p:nvSpPr>
            <p:cNvPr id="189" name="Rectangle 91"/>
            <p:cNvSpPr>
              <a:spLocks noChangeArrowheads="1"/>
            </p:cNvSpPr>
            <p:nvPr/>
          </p:nvSpPr>
          <p:spPr bwMode="auto">
            <a:xfrm>
              <a:off x="1944" y="1142"/>
              <a:ext cx="1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dirty="0">
                  <a:solidFill>
                    <a:srgbClr val="000000"/>
                  </a:solidFill>
                  <a:latin typeface="Symbol" pitchFamily="18" charset="2"/>
                  <a:cs typeface="Arial" charset="0"/>
                </a:rPr>
                <a:t>+</a:t>
              </a:r>
              <a:endParaRPr lang="fr-FR" sz="2000" b="1" dirty="0">
                <a:solidFill>
                  <a:srgbClr val="00CC99"/>
                </a:solidFill>
                <a:latin typeface="Verdana" pitchFamily="34" charset="0"/>
                <a:cs typeface="Arial" charset="0"/>
              </a:endParaRPr>
            </a:p>
          </p:txBody>
        </p:sp>
      </p:grpSp>
      <p:grpSp>
        <p:nvGrpSpPr>
          <p:cNvPr id="192" name="Group 94"/>
          <p:cNvGrpSpPr>
            <a:grpSpLocks/>
          </p:cNvGrpSpPr>
          <p:nvPr/>
        </p:nvGrpSpPr>
        <p:grpSpPr bwMode="auto">
          <a:xfrm>
            <a:off x="3368652" y="1960074"/>
            <a:ext cx="461963" cy="387350"/>
            <a:chOff x="3807" y="2445"/>
            <a:chExt cx="291" cy="244"/>
          </a:xfrm>
        </p:grpSpPr>
        <p:sp>
          <p:nvSpPr>
            <p:cNvPr id="193" name="Rectangle 95"/>
            <p:cNvSpPr>
              <a:spLocks noChangeArrowheads="1"/>
            </p:cNvSpPr>
            <p:nvPr/>
          </p:nvSpPr>
          <p:spPr bwMode="auto">
            <a:xfrm>
              <a:off x="3911" y="2445"/>
              <a:ext cx="18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1400">
                  <a:solidFill>
                    <a:srgbClr val="FF00FF"/>
                  </a:solidFill>
                  <a:latin typeface="Times New Roman" pitchFamily="18" charset="0"/>
                  <a:cs typeface="Arial" charset="0"/>
                </a:rPr>
                <a:t>disp</a:t>
              </a:r>
              <a:endParaRPr lang="fr-FR" sz="2000" b="1">
                <a:solidFill>
                  <a:srgbClr val="FF00FF"/>
                </a:solidFill>
                <a:latin typeface="Verdana" pitchFamily="34" charset="0"/>
                <a:cs typeface="Arial" charset="0"/>
              </a:endParaRPr>
            </a:p>
          </p:txBody>
        </p:sp>
        <p:sp>
          <p:nvSpPr>
            <p:cNvPr id="194" name="Rectangle 96"/>
            <p:cNvSpPr>
              <a:spLocks noChangeArrowheads="1"/>
            </p:cNvSpPr>
            <p:nvPr/>
          </p:nvSpPr>
          <p:spPr bwMode="auto">
            <a:xfrm>
              <a:off x="3807" y="2459"/>
              <a:ext cx="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dirty="0">
                  <a:solidFill>
                    <a:srgbClr val="FF00FF"/>
                  </a:solidFill>
                  <a:latin typeface="Times New Roman" pitchFamily="18" charset="0"/>
                  <a:cs typeface="Arial" charset="0"/>
                </a:rPr>
                <a:t>a</a:t>
              </a:r>
              <a:endParaRPr lang="fr-FR" sz="2000" b="1" dirty="0">
                <a:solidFill>
                  <a:srgbClr val="FF00FF"/>
                </a:solidFill>
                <a:latin typeface="Verdana" pitchFamily="34" charset="0"/>
                <a:cs typeface="Arial" charset="0"/>
              </a:endParaRPr>
            </a:p>
          </p:txBody>
        </p:sp>
      </p:grpSp>
      <p:sp>
        <p:nvSpPr>
          <p:cNvPr id="195" name="Rectangle 97"/>
          <p:cNvSpPr>
            <a:spLocks noChangeArrowheads="1"/>
          </p:cNvSpPr>
          <p:nvPr/>
        </p:nvSpPr>
        <p:spPr bwMode="auto">
          <a:xfrm>
            <a:off x="3075189" y="1974362"/>
            <a:ext cx="166688"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dirty="0">
                <a:solidFill>
                  <a:srgbClr val="000000"/>
                </a:solidFill>
                <a:latin typeface="Symbol" pitchFamily="18" charset="2"/>
                <a:cs typeface="Arial" charset="0"/>
              </a:rPr>
              <a:t>+</a:t>
            </a:r>
            <a:endParaRPr lang="fr-FR" sz="2000" b="1" dirty="0">
              <a:solidFill>
                <a:srgbClr val="00CC99"/>
              </a:solidFill>
              <a:latin typeface="Verdana" pitchFamily="34" charset="0"/>
              <a:cs typeface="Arial" charset="0"/>
            </a:endParaRPr>
          </a:p>
        </p:txBody>
      </p:sp>
      <p:grpSp>
        <p:nvGrpSpPr>
          <p:cNvPr id="196" name="Group 99"/>
          <p:cNvGrpSpPr>
            <a:grpSpLocks/>
          </p:cNvGrpSpPr>
          <p:nvPr/>
        </p:nvGrpSpPr>
        <p:grpSpPr bwMode="auto">
          <a:xfrm>
            <a:off x="2655860" y="1960074"/>
            <a:ext cx="322263" cy="387350"/>
            <a:chOff x="3374" y="2445"/>
            <a:chExt cx="203" cy="244"/>
          </a:xfrm>
        </p:grpSpPr>
        <p:sp>
          <p:nvSpPr>
            <p:cNvPr id="197" name="Rectangle 100"/>
            <p:cNvSpPr>
              <a:spLocks noChangeArrowheads="1"/>
            </p:cNvSpPr>
            <p:nvPr/>
          </p:nvSpPr>
          <p:spPr bwMode="auto">
            <a:xfrm>
              <a:off x="3477" y="2445"/>
              <a:ext cx="10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1400">
                  <a:solidFill>
                    <a:srgbClr val="0000CC"/>
                  </a:solidFill>
                  <a:latin typeface="Times New Roman" pitchFamily="18" charset="0"/>
                  <a:cs typeface="Arial" charset="0"/>
                </a:rPr>
                <a:t>hs</a:t>
              </a:r>
            </a:p>
          </p:txBody>
        </p:sp>
        <p:sp>
          <p:nvSpPr>
            <p:cNvPr id="198" name="Rectangle 101"/>
            <p:cNvSpPr>
              <a:spLocks noChangeArrowheads="1"/>
            </p:cNvSpPr>
            <p:nvPr/>
          </p:nvSpPr>
          <p:spPr bwMode="auto">
            <a:xfrm>
              <a:off x="3374" y="2459"/>
              <a:ext cx="8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dirty="0">
                  <a:solidFill>
                    <a:srgbClr val="0000CC"/>
                  </a:solidFill>
                  <a:latin typeface="Times New Roman" pitchFamily="18" charset="0"/>
                  <a:cs typeface="Arial" charset="0"/>
                </a:rPr>
                <a:t>a</a:t>
              </a:r>
              <a:endParaRPr lang="fr-FR" sz="2000" b="1" dirty="0">
                <a:solidFill>
                  <a:srgbClr val="0000CC"/>
                </a:solidFill>
                <a:latin typeface="Verdana" pitchFamily="34" charset="0"/>
                <a:cs typeface="Arial" charset="0"/>
              </a:endParaRPr>
            </a:p>
          </p:txBody>
        </p:sp>
      </p:grpSp>
      <p:grpSp>
        <p:nvGrpSpPr>
          <p:cNvPr id="199" name="Group 102"/>
          <p:cNvGrpSpPr>
            <a:grpSpLocks/>
          </p:cNvGrpSpPr>
          <p:nvPr/>
        </p:nvGrpSpPr>
        <p:grpSpPr bwMode="auto">
          <a:xfrm>
            <a:off x="1109184" y="1782274"/>
            <a:ext cx="1117600" cy="828675"/>
            <a:chOff x="2422" y="2317"/>
            <a:chExt cx="704" cy="522"/>
          </a:xfrm>
        </p:grpSpPr>
        <p:sp>
          <p:nvSpPr>
            <p:cNvPr id="200" name="Line 103"/>
            <p:cNvSpPr>
              <a:spLocks noChangeShapeType="1"/>
            </p:cNvSpPr>
            <p:nvPr/>
          </p:nvSpPr>
          <p:spPr bwMode="auto">
            <a:xfrm>
              <a:off x="2422" y="2583"/>
              <a:ext cx="549" cy="1"/>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fr-FR"/>
            </a:p>
          </p:txBody>
        </p:sp>
        <p:sp>
          <p:nvSpPr>
            <p:cNvPr id="201" name="Rectangle 104"/>
            <p:cNvSpPr>
              <a:spLocks noChangeArrowheads="1"/>
            </p:cNvSpPr>
            <p:nvPr/>
          </p:nvSpPr>
          <p:spPr bwMode="auto">
            <a:xfrm>
              <a:off x="2523" y="2609"/>
              <a:ext cx="352"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Times New Roman" pitchFamily="18" charset="0"/>
                  <a:cs typeface="Arial" charset="0"/>
                </a:rPr>
                <a:t>NkT</a:t>
              </a:r>
              <a:endParaRPr lang="fr-FR" sz="2000" b="1">
                <a:solidFill>
                  <a:srgbClr val="00CC99"/>
                </a:solidFill>
                <a:latin typeface="Verdana" pitchFamily="34" charset="0"/>
                <a:cs typeface="Arial" charset="0"/>
              </a:endParaRPr>
            </a:p>
          </p:txBody>
        </p:sp>
        <p:sp>
          <p:nvSpPr>
            <p:cNvPr id="202" name="Rectangle 105"/>
            <p:cNvSpPr>
              <a:spLocks noChangeArrowheads="1"/>
            </p:cNvSpPr>
            <p:nvPr/>
          </p:nvSpPr>
          <p:spPr bwMode="auto">
            <a:xfrm>
              <a:off x="2747" y="2338"/>
              <a:ext cx="139"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Times New Roman" pitchFamily="18" charset="0"/>
                  <a:cs typeface="Arial" charset="0"/>
                </a:rPr>
                <a:t>A</a:t>
              </a:r>
              <a:endParaRPr lang="fr-FR" sz="2000" b="1">
                <a:solidFill>
                  <a:srgbClr val="00CC99"/>
                </a:solidFill>
                <a:latin typeface="Verdana" pitchFamily="34" charset="0"/>
                <a:cs typeface="Arial" charset="0"/>
              </a:endParaRPr>
            </a:p>
          </p:txBody>
        </p:sp>
        <p:sp>
          <p:nvSpPr>
            <p:cNvPr id="203" name="Rectangle 106"/>
            <p:cNvSpPr>
              <a:spLocks noChangeArrowheads="1"/>
            </p:cNvSpPr>
            <p:nvPr/>
          </p:nvSpPr>
          <p:spPr bwMode="auto">
            <a:xfrm>
              <a:off x="2435" y="2338"/>
              <a:ext cx="139"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Times New Roman" pitchFamily="18" charset="0"/>
                  <a:cs typeface="Arial" charset="0"/>
                </a:rPr>
                <a:t>A</a:t>
              </a:r>
              <a:endParaRPr lang="fr-FR" sz="2000" b="1">
                <a:solidFill>
                  <a:srgbClr val="00CC99"/>
                </a:solidFill>
                <a:latin typeface="Verdana" pitchFamily="34" charset="0"/>
                <a:cs typeface="Arial" charset="0"/>
              </a:endParaRPr>
            </a:p>
          </p:txBody>
        </p:sp>
        <p:sp>
          <p:nvSpPr>
            <p:cNvPr id="204" name="Rectangle 107"/>
            <p:cNvSpPr>
              <a:spLocks noChangeArrowheads="1"/>
            </p:cNvSpPr>
            <p:nvPr/>
          </p:nvSpPr>
          <p:spPr bwMode="auto">
            <a:xfrm>
              <a:off x="3021" y="2438"/>
              <a:ext cx="1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Symbol" pitchFamily="18" charset="2"/>
                  <a:cs typeface="Arial" charset="0"/>
                </a:rPr>
                <a:t>=</a:t>
              </a:r>
              <a:endParaRPr lang="fr-FR" sz="2000" b="1">
                <a:solidFill>
                  <a:srgbClr val="00CC99"/>
                </a:solidFill>
                <a:latin typeface="Verdana" pitchFamily="34" charset="0"/>
                <a:cs typeface="Arial" charset="0"/>
              </a:endParaRPr>
            </a:p>
          </p:txBody>
        </p:sp>
        <p:sp>
          <p:nvSpPr>
            <p:cNvPr id="205" name="Rectangle 108"/>
            <p:cNvSpPr>
              <a:spLocks noChangeArrowheads="1"/>
            </p:cNvSpPr>
            <p:nvPr/>
          </p:nvSpPr>
          <p:spPr bwMode="auto">
            <a:xfrm>
              <a:off x="2888" y="2317"/>
              <a:ext cx="77"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Symbol" pitchFamily="18" charset="2"/>
                  <a:cs typeface="Arial" charset="0"/>
                </a:rPr>
                <a:t>°</a:t>
              </a:r>
              <a:endParaRPr lang="fr-FR" sz="2000" b="1">
                <a:solidFill>
                  <a:srgbClr val="00CC99"/>
                </a:solidFill>
                <a:latin typeface="Verdana" pitchFamily="34" charset="0"/>
                <a:cs typeface="Arial" charset="0"/>
              </a:endParaRPr>
            </a:p>
          </p:txBody>
        </p:sp>
        <p:sp>
          <p:nvSpPr>
            <p:cNvPr id="206" name="Rectangle 109"/>
            <p:cNvSpPr>
              <a:spLocks noChangeArrowheads="1"/>
            </p:cNvSpPr>
            <p:nvPr/>
          </p:nvSpPr>
          <p:spPr bwMode="auto">
            <a:xfrm>
              <a:off x="2609" y="2317"/>
              <a:ext cx="105" cy="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50000"/>
                </a:spcBef>
              </a:pPr>
              <a:r>
                <a:rPr lang="fr-FR" sz="2400">
                  <a:solidFill>
                    <a:srgbClr val="000000"/>
                  </a:solidFill>
                  <a:latin typeface="Symbol" pitchFamily="18" charset="2"/>
                  <a:cs typeface="Arial" charset="0"/>
                </a:rPr>
                <a:t>-</a:t>
              </a:r>
              <a:endParaRPr lang="fr-FR" sz="2000" b="1">
                <a:solidFill>
                  <a:srgbClr val="00CC99"/>
                </a:solidFill>
                <a:latin typeface="Verdana" pitchFamily="34" charset="0"/>
                <a:cs typeface="Arial" charset="0"/>
              </a:endParaRPr>
            </a:p>
          </p:txBody>
        </p:sp>
      </p:grpSp>
      <p:sp>
        <p:nvSpPr>
          <p:cNvPr id="207" name="Text Box 112"/>
          <p:cNvSpPr txBox="1">
            <a:spLocks noChangeArrowheads="1"/>
          </p:cNvSpPr>
          <p:nvPr/>
        </p:nvSpPr>
        <p:spPr bwMode="auto">
          <a:xfrm>
            <a:off x="107504" y="5195589"/>
            <a:ext cx="18025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1800" dirty="0" smtClean="0">
                <a:solidFill>
                  <a:srgbClr val="0000CC"/>
                </a:solidFill>
                <a:latin typeface="Comic Sans MS" pitchFamily="66" charset="0"/>
                <a:cs typeface="Arial" charset="0"/>
              </a:rPr>
              <a:t>Отталкивание</a:t>
            </a:r>
            <a:endParaRPr lang="en-US" sz="1800" dirty="0">
              <a:solidFill>
                <a:srgbClr val="0000CC"/>
              </a:solidFill>
              <a:latin typeface="Comic Sans MS" pitchFamily="66" charset="0"/>
              <a:cs typeface="Arial" charset="0"/>
            </a:endParaRPr>
          </a:p>
        </p:txBody>
      </p:sp>
      <p:sp>
        <p:nvSpPr>
          <p:cNvPr id="208" name="Text Box 113"/>
          <p:cNvSpPr txBox="1">
            <a:spLocks noChangeArrowheads="1"/>
          </p:cNvSpPr>
          <p:nvPr/>
        </p:nvSpPr>
        <p:spPr bwMode="auto">
          <a:xfrm>
            <a:off x="2060097" y="5181302"/>
            <a:ext cx="158480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1800" dirty="0" smtClean="0">
                <a:solidFill>
                  <a:srgbClr val="FF33CC"/>
                </a:solidFill>
                <a:latin typeface="Comic Sans MS" pitchFamily="66" charset="0"/>
                <a:cs typeface="Arial" charset="0"/>
              </a:rPr>
              <a:t>Притяжение</a:t>
            </a:r>
            <a:endParaRPr lang="fr-FR" sz="1800" dirty="0">
              <a:solidFill>
                <a:srgbClr val="FF33CC"/>
              </a:solidFill>
              <a:latin typeface="Comic Sans MS" pitchFamily="66" charset="0"/>
              <a:cs typeface="Arial" charset="0"/>
            </a:endParaRPr>
          </a:p>
        </p:txBody>
      </p:sp>
      <p:sp>
        <p:nvSpPr>
          <p:cNvPr id="209" name="Text Box 114"/>
          <p:cNvSpPr txBox="1">
            <a:spLocks noChangeArrowheads="1"/>
          </p:cNvSpPr>
          <p:nvPr/>
        </p:nvSpPr>
        <p:spPr bwMode="auto">
          <a:xfrm>
            <a:off x="3813175" y="5181302"/>
            <a:ext cx="15763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1800" dirty="0" smtClean="0">
                <a:solidFill>
                  <a:srgbClr val="CC3300"/>
                </a:solidFill>
                <a:latin typeface="Comic Sans MS" pitchFamily="66" charset="0"/>
                <a:cs typeface="Arial" charset="0"/>
              </a:rPr>
              <a:t>Ассоциация</a:t>
            </a:r>
            <a:endParaRPr lang="fr-FR" sz="1800" dirty="0">
              <a:solidFill>
                <a:srgbClr val="CC3300"/>
              </a:solidFill>
              <a:latin typeface="Comic Sans MS" pitchFamily="66" charset="0"/>
              <a:cs typeface="Arial" charset="0"/>
            </a:endParaRPr>
          </a:p>
        </p:txBody>
      </p:sp>
      <p:sp>
        <p:nvSpPr>
          <p:cNvPr id="210" name="Text Box 115"/>
          <p:cNvSpPr txBox="1">
            <a:spLocks noChangeArrowheads="1"/>
          </p:cNvSpPr>
          <p:nvPr/>
        </p:nvSpPr>
        <p:spPr bwMode="auto">
          <a:xfrm>
            <a:off x="5252360" y="5195589"/>
            <a:ext cx="1981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dirty="0" smtClean="0">
                <a:solidFill>
                  <a:srgbClr val="FF0000"/>
                </a:solidFill>
                <a:latin typeface="Comic Sans MS" pitchFamily="66" charset="0"/>
                <a:cs typeface="Arial" charset="0"/>
              </a:rPr>
              <a:t>Твердая цепочка</a:t>
            </a:r>
            <a:endParaRPr lang="en-US" sz="1800" dirty="0">
              <a:solidFill>
                <a:srgbClr val="FF0000"/>
              </a:solidFill>
              <a:latin typeface="Comic Sans MS" pitchFamily="66" charset="0"/>
              <a:cs typeface="Arial" charset="0"/>
            </a:endParaRPr>
          </a:p>
        </p:txBody>
      </p:sp>
      <p:sp>
        <p:nvSpPr>
          <p:cNvPr id="211" name="Text Box 116"/>
          <p:cNvSpPr txBox="1">
            <a:spLocks noChangeArrowheads="1"/>
          </p:cNvSpPr>
          <p:nvPr/>
        </p:nvSpPr>
        <p:spPr bwMode="auto">
          <a:xfrm>
            <a:off x="7289609" y="5195589"/>
            <a:ext cx="15684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sz="1800" dirty="0" smtClean="0">
                <a:solidFill>
                  <a:srgbClr val="009900"/>
                </a:solidFill>
                <a:latin typeface="Comic Sans MS" pitchFamily="66" charset="0"/>
                <a:cs typeface="Arial" charset="0"/>
              </a:rPr>
              <a:t>Полярность</a:t>
            </a:r>
            <a:endParaRPr lang="en-US" sz="1800" dirty="0">
              <a:solidFill>
                <a:srgbClr val="009900"/>
              </a:solidFill>
              <a:latin typeface="Comic Sans MS" pitchFamily="66" charset="0"/>
              <a:cs typeface="Arial" charset="0"/>
            </a:endParaRPr>
          </a:p>
        </p:txBody>
      </p:sp>
      <p:sp>
        <p:nvSpPr>
          <p:cNvPr id="212" name="Rectangle 10"/>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Не кубические уравнения состояния</a:t>
            </a:r>
            <a:endParaRPr lang="en-US" sz="3200" b="1" dirty="0">
              <a:solidFill>
                <a:schemeClr val="bg1"/>
              </a:solidFill>
              <a:latin typeface="Trebuchet MS" pitchFamily="34" charset="0"/>
            </a:endParaRPr>
          </a:p>
          <a:p>
            <a:pPr defTabSz="931957"/>
            <a:r>
              <a:rPr lang="en-US" sz="3200" b="1" dirty="0" smtClean="0">
                <a:solidFill>
                  <a:schemeClr val="bg1"/>
                </a:solidFill>
                <a:latin typeface="Trebuchet MS" pitchFamily="34" charset="0"/>
              </a:rPr>
              <a:t>PPC-SAFT (Polar Perturbed Chained-SAFT)</a:t>
            </a:r>
            <a:endParaRPr 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196049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825" y="1216496"/>
            <a:ext cx="90678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3"/>
          <p:cNvSpPr txBox="1">
            <a:spLocks noChangeArrowheads="1"/>
          </p:cNvSpPr>
          <p:nvPr/>
        </p:nvSpPr>
        <p:spPr bwMode="auto">
          <a:xfrm>
            <a:off x="327929" y="1068615"/>
            <a:ext cx="8489499" cy="5887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b="1" dirty="0" smtClean="0">
                <a:solidFill>
                  <a:srgbClr val="5F5F5F"/>
                </a:solidFill>
                <a:latin typeface="Trebuchet MS" pitchFamily="34" charset="0"/>
              </a:rPr>
              <a:t>Параметры индивидуального компонента</a:t>
            </a:r>
            <a:endParaRPr lang="en-US" b="1" dirty="0">
              <a:solidFill>
                <a:srgbClr val="5F5F5F"/>
              </a:solidFill>
              <a:latin typeface="Trebuchet MS" pitchFamily="34" charset="0"/>
            </a:endParaRPr>
          </a:p>
        </p:txBody>
      </p:sp>
      <p:sp>
        <p:nvSpPr>
          <p:cNvPr id="34" name="Rectangle 3"/>
          <p:cNvSpPr txBox="1">
            <a:spLocks noChangeArrowheads="1"/>
          </p:cNvSpPr>
          <p:nvPr/>
        </p:nvSpPr>
        <p:spPr bwMode="auto">
          <a:xfrm>
            <a:off x="4752972" y="1798017"/>
            <a:ext cx="2123284" cy="368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sz="1400" dirty="0" smtClean="0">
                <a:solidFill>
                  <a:srgbClr val="CC00CC"/>
                </a:solidFill>
              </a:rPr>
              <a:t>Энергия взаимодействия</a:t>
            </a:r>
            <a:endParaRPr lang="fr-FR" sz="1400" dirty="0">
              <a:solidFill>
                <a:srgbClr val="CC00CC"/>
              </a:solidFill>
            </a:endParaRPr>
          </a:p>
        </p:txBody>
      </p:sp>
      <p:sp>
        <p:nvSpPr>
          <p:cNvPr id="35" name="Rectangle 3"/>
          <p:cNvSpPr txBox="1">
            <a:spLocks noChangeArrowheads="1"/>
          </p:cNvSpPr>
          <p:nvPr/>
        </p:nvSpPr>
        <p:spPr bwMode="auto">
          <a:xfrm>
            <a:off x="4752973" y="2276986"/>
            <a:ext cx="1843770" cy="368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sz="1400" dirty="0" smtClean="0">
                <a:solidFill>
                  <a:srgbClr val="CC00CC"/>
                </a:solidFill>
              </a:rPr>
              <a:t>Диаметр сегмента</a:t>
            </a:r>
            <a:endParaRPr lang="fr-FR" sz="1400" dirty="0">
              <a:solidFill>
                <a:srgbClr val="CC00CC"/>
              </a:solidFill>
            </a:endParaRPr>
          </a:p>
        </p:txBody>
      </p:sp>
      <p:sp>
        <p:nvSpPr>
          <p:cNvPr id="36" name="Rectangle 3"/>
          <p:cNvSpPr txBox="1">
            <a:spLocks noChangeArrowheads="1"/>
          </p:cNvSpPr>
          <p:nvPr/>
        </p:nvSpPr>
        <p:spPr bwMode="auto">
          <a:xfrm>
            <a:off x="4752973" y="2791339"/>
            <a:ext cx="1843770" cy="368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sz="1400" dirty="0" smtClean="0">
                <a:solidFill>
                  <a:srgbClr val="FF0000"/>
                </a:solidFill>
              </a:rPr>
              <a:t>Число сегментов</a:t>
            </a:r>
            <a:endParaRPr lang="fr-FR" sz="1400" dirty="0">
              <a:solidFill>
                <a:srgbClr val="FF0000"/>
              </a:solidFill>
            </a:endParaRPr>
          </a:p>
        </p:txBody>
      </p:sp>
      <p:sp>
        <p:nvSpPr>
          <p:cNvPr id="37" name="Rectangle 3"/>
          <p:cNvSpPr txBox="1">
            <a:spLocks noChangeArrowheads="1"/>
          </p:cNvSpPr>
          <p:nvPr/>
        </p:nvSpPr>
        <p:spPr bwMode="auto">
          <a:xfrm>
            <a:off x="5117643" y="3527894"/>
            <a:ext cx="1843770" cy="368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sz="1400" dirty="0" smtClean="0">
                <a:solidFill>
                  <a:srgbClr val="800000"/>
                </a:solidFill>
              </a:rPr>
              <a:t>Энергия ассоциации</a:t>
            </a:r>
            <a:endParaRPr lang="fr-FR" sz="1400" dirty="0">
              <a:solidFill>
                <a:srgbClr val="800000"/>
              </a:solidFill>
            </a:endParaRPr>
          </a:p>
        </p:txBody>
      </p:sp>
      <p:sp>
        <p:nvSpPr>
          <p:cNvPr id="38" name="Rectangle 3"/>
          <p:cNvSpPr txBox="1">
            <a:spLocks noChangeArrowheads="1"/>
          </p:cNvSpPr>
          <p:nvPr/>
        </p:nvSpPr>
        <p:spPr bwMode="auto">
          <a:xfrm>
            <a:off x="5117643" y="4118397"/>
            <a:ext cx="1843770" cy="3682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sz="1400" dirty="0" smtClean="0">
                <a:solidFill>
                  <a:srgbClr val="800000"/>
                </a:solidFill>
              </a:rPr>
              <a:t>Объем ассоциации</a:t>
            </a:r>
            <a:endParaRPr lang="fr-FR" sz="1400" dirty="0">
              <a:solidFill>
                <a:srgbClr val="800000"/>
              </a:solidFill>
            </a:endParaRPr>
          </a:p>
        </p:txBody>
      </p:sp>
      <p:sp>
        <p:nvSpPr>
          <p:cNvPr id="39" name="Rectangle 3"/>
          <p:cNvSpPr txBox="1">
            <a:spLocks noChangeArrowheads="1"/>
          </p:cNvSpPr>
          <p:nvPr/>
        </p:nvSpPr>
        <p:spPr bwMode="auto">
          <a:xfrm>
            <a:off x="5580286" y="4994747"/>
            <a:ext cx="1800000" cy="8128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lgn="ctr">
              <a:lnSpc>
                <a:spcPct val="100000"/>
              </a:lnSpc>
              <a:spcBef>
                <a:spcPts val="0"/>
              </a:spcBef>
              <a:buNone/>
            </a:pPr>
            <a:r>
              <a:rPr lang="ru-RU" sz="1400" dirty="0" smtClean="0">
                <a:solidFill>
                  <a:srgbClr val="009900"/>
                </a:solidFill>
              </a:rPr>
              <a:t>Дипольные или квадрупольные моменты или доли</a:t>
            </a:r>
            <a:endParaRPr lang="fr-FR" sz="1400" dirty="0">
              <a:solidFill>
                <a:srgbClr val="009900"/>
              </a:solidFill>
            </a:endParaRPr>
          </a:p>
        </p:txBody>
      </p:sp>
      <p:sp>
        <p:nvSpPr>
          <p:cNvPr id="2" name="Rectangle 1"/>
          <p:cNvSpPr/>
          <p:nvPr/>
        </p:nvSpPr>
        <p:spPr>
          <a:xfrm>
            <a:off x="378273" y="5062483"/>
            <a:ext cx="1856859" cy="532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
          <p:cNvSpPr txBox="1">
            <a:spLocks noChangeArrowheads="1"/>
          </p:cNvSpPr>
          <p:nvPr/>
        </p:nvSpPr>
        <p:spPr bwMode="auto">
          <a:xfrm>
            <a:off x="297074" y="5121132"/>
            <a:ext cx="1800000" cy="4064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lgn="ctr">
              <a:lnSpc>
                <a:spcPct val="100000"/>
              </a:lnSpc>
              <a:spcBef>
                <a:spcPts val="0"/>
              </a:spcBef>
              <a:buNone/>
            </a:pPr>
            <a:r>
              <a:rPr lang="ru-RU" b="1" dirty="0" smtClean="0">
                <a:solidFill>
                  <a:srgbClr val="009900"/>
                </a:solidFill>
              </a:rPr>
              <a:t>Полярность</a:t>
            </a:r>
            <a:endParaRPr lang="fr-FR" b="1" dirty="0">
              <a:solidFill>
                <a:srgbClr val="009900"/>
              </a:solidFill>
            </a:endParaRPr>
          </a:p>
        </p:txBody>
      </p:sp>
      <p:sp>
        <p:nvSpPr>
          <p:cNvPr id="42" name="Rectangle 41"/>
          <p:cNvSpPr/>
          <p:nvPr/>
        </p:nvSpPr>
        <p:spPr>
          <a:xfrm>
            <a:off x="685917" y="2010865"/>
            <a:ext cx="2319750" cy="634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
          <p:cNvSpPr txBox="1">
            <a:spLocks noChangeArrowheads="1"/>
          </p:cNvSpPr>
          <p:nvPr/>
        </p:nvSpPr>
        <p:spPr bwMode="auto">
          <a:xfrm>
            <a:off x="759798" y="2093118"/>
            <a:ext cx="2804090" cy="4505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buNone/>
            </a:pPr>
            <a:r>
              <a:rPr lang="ru-RU" b="1" dirty="0" smtClean="0">
                <a:solidFill>
                  <a:srgbClr val="D21700"/>
                </a:solidFill>
              </a:rPr>
              <a:t>Сегментов в цепочке</a:t>
            </a:r>
            <a:endParaRPr lang="fr-FR" b="1" dirty="0">
              <a:solidFill>
                <a:srgbClr val="D21700"/>
              </a:solidFill>
            </a:endParaRPr>
          </a:p>
        </p:txBody>
      </p:sp>
      <p:sp>
        <p:nvSpPr>
          <p:cNvPr id="16" name="Rectangle 10"/>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Не кубические уравнения состояния</a:t>
            </a:r>
            <a:endParaRPr lang="en-US" sz="3200" b="1" dirty="0">
              <a:solidFill>
                <a:schemeClr val="bg1"/>
              </a:solidFill>
              <a:latin typeface="Trebuchet MS" pitchFamily="34" charset="0"/>
            </a:endParaRPr>
          </a:p>
          <a:p>
            <a:pPr defTabSz="931957"/>
            <a:r>
              <a:rPr lang="en-US" sz="3200" b="1" dirty="0" smtClean="0">
                <a:solidFill>
                  <a:schemeClr val="bg1"/>
                </a:solidFill>
                <a:latin typeface="Trebuchet MS" pitchFamily="34" charset="0"/>
              </a:rPr>
              <a:t>PPC-SAFT</a:t>
            </a:r>
            <a:endParaRPr lang="en-US" sz="3200" b="1" dirty="0">
              <a:solidFill>
                <a:schemeClr val="bg1"/>
              </a:solidFill>
              <a:latin typeface="Trebuchet MS" pitchFamily="34" charset="0"/>
            </a:endParaRPr>
          </a:p>
        </p:txBody>
      </p:sp>
      <p:sp>
        <p:nvSpPr>
          <p:cNvPr id="17"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8" name="Rectangle 3"/>
          <p:cNvSpPr txBox="1">
            <a:spLocks noChangeArrowheads="1"/>
          </p:cNvSpPr>
          <p:nvPr/>
        </p:nvSpPr>
        <p:spPr bwMode="auto">
          <a:xfrm>
            <a:off x="539552" y="3712043"/>
            <a:ext cx="1800000" cy="406421"/>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just" rtl="0" fontAlgn="base">
              <a:spcBef>
                <a:spcPct val="20000"/>
              </a:spcBef>
              <a:spcAft>
                <a:spcPct val="0"/>
              </a:spcAft>
              <a:buBlip>
                <a:blip r:embed="rId4"/>
              </a:buBlip>
              <a:defRPr sz="2000">
                <a:solidFill>
                  <a:schemeClr val="tx1"/>
                </a:solidFill>
                <a:latin typeface="+mn-lt"/>
                <a:ea typeface="+mn-ea"/>
                <a:cs typeface="+mn-cs"/>
              </a:defRPr>
            </a:lvl1pPr>
            <a:lvl2pPr marL="742950" indent="-285750" algn="just" rtl="0" fontAlgn="base">
              <a:spcBef>
                <a:spcPct val="20000"/>
              </a:spcBef>
              <a:spcAft>
                <a:spcPct val="0"/>
              </a:spcAft>
              <a:buSzPct val="75000"/>
              <a:buBlip>
                <a:blip r:embed="rId5"/>
              </a:buBlip>
              <a:defRPr>
                <a:solidFill>
                  <a:schemeClr val="tx1"/>
                </a:solidFill>
                <a:latin typeface="+mn-lt"/>
              </a:defRPr>
            </a:lvl2pPr>
            <a:lvl3pPr marL="1143000" indent="-228600" algn="just" rtl="0" fontAlgn="base">
              <a:spcBef>
                <a:spcPct val="20000"/>
              </a:spcBef>
              <a:spcAft>
                <a:spcPct val="0"/>
              </a:spcAft>
              <a:buChar char="•"/>
              <a:defRPr sz="1600">
                <a:solidFill>
                  <a:schemeClr val="tx1"/>
                </a:solidFill>
                <a:latin typeface="+mn-lt"/>
              </a:defRPr>
            </a:lvl3pPr>
            <a:lvl4pPr marL="1600200" indent="-228600" algn="just" rtl="0" fontAlgn="base">
              <a:spcBef>
                <a:spcPct val="20000"/>
              </a:spcBef>
              <a:spcAft>
                <a:spcPct val="0"/>
              </a:spcAft>
              <a:buChar char="–"/>
              <a:defRPr sz="1400">
                <a:solidFill>
                  <a:schemeClr val="tx1"/>
                </a:solidFill>
                <a:latin typeface="+mn-lt"/>
              </a:defRPr>
            </a:lvl4pPr>
            <a:lvl5pPr marL="2057400" indent="-228600" algn="just" rtl="0" fontAlgn="base">
              <a:spcBef>
                <a:spcPct val="20000"/>
              </a:spcBef>
              <a:spcAft>
                <a:spcPct val="0"/>
              </a:spcAft>
              <a:buClr>
                <a:schemeClr val="tx2"/>
              </a:buClr>
              <a:buChar char="–"/>
              <a:defRPr sz="1400">
                <a:solidFill>
                  <a:schemeClr val="tx1"/>
                </a:solidFill>
                <a:latin typeface="+mn-lt"/>
              </a:defRPr>
            </a:lvl5pPr>
            <a:lvl6pPr marL="2514600" indent="-228600" algn="just" rtl="0" fontAlgn="base">
              <a:spcBef>
                <a:spcPct val="20000"/>
              </a:spcBef>
              <a:spcAft>
                <a:spcPct val="0"/>
              </a:spcAft>
              <a:buClr>
                <a:schemeClr val="tx2"/>
              </a:buClr>
              <a:buChar char="–"/>
              <a:defRPr sz="1400">
                <a:solidFill>
                  <a:schemeClr val="tx1"/>
                </a:solidFill>
                <a:latin typeface="+mn-lt"/>
              </a:defRPr>
            </a:lvl6pPr>
            <a:lvl7pPr marL="2971800" indent="-228600" algn="just" rtl="0" fontAlgn="base">
              <a:spcBef>
                <a:spcPct val="20000"/>
              </a:spcBef>
              <a:spcAft>
                <a:spcPct val="0"/>
              </a:spcAft>
              <a:buClr>
                <a:schemeClr val="tx2"/>
              </a:buClr>
              <a:buChar char="–"/>
              <a:defRPr sz="1400">
                <a:solidFill>
                  <a:schemeClr val="tx1"/>
                </a:solidFill>
                <a:latin typeface="+mn-lt"/>
              </a:defRPr>
            </a:lvl7pPr>
            <a:lvl8pPr marL="3429000" indent="-228600" algn="just" rtl="0" fontAlgn="base">
              <a:spcBef>
                <a:spcPct val="20000"/>
              </a:spcBef>
              <a:spcAft>
                <a:spcPct val="0"/>
              </a:spcAft>
              <a:buClr>
                <a:schemeClr val="tx2"/>
              </a:buClr>
              <a:buChar char="–"/>
              <a:defRPr sz="1400">
                <a:solidFill>
                  <a:schemeClr val="tx1"/>
                </a:solidFill>
                <a:latin typeface="+mn-lt"/>
              </a:defRPr>
            </a:lvl8pPr>
            <a:lvl9pPr marL="3886200" indent="-228600" algn="just" rtl="0" fontAlgn="base">
              <a:spcBef>
                <a:spcPct val="20000"/>
              </a:spcBef>
              <a:spcAft>
                <a:spcPct val="0"/>
              </a:spcAft>
              <a:buClr>
                <a:schemeClr val="tx2"/>
              </a:buClr>
              <a:buChar char="–"/>
              <a:defRPr sz="1400">
                <a:solidFill>
                  <a:schemeClr val="tx1"/>
                </a:solidFill>
                <a:latin typeface="+mn-lt"/>
              </a:defRPr>
            </a:lvl9pPr>
          </a:lstStyle>
          <a:p>
            <a:pPr marL="0" indent="0" algn="ctr">
              <a:lnSpc>
                <a:spcPct val="100000"/>
              </a:lnSpc>
              <a:spcBef>
                <a:spcPts val="0"/>
              </a:spcBef>
              <a:buNone/>
            </a:pPr>
            <a:r>
              <a:rPr lang="ru-RU" b="1" dirty="0" smtClean="0">
                <a:solidFill>
                  <a:schemeClr val="accent2">
                    <a:lumMod val="75000"/>
                  </a:schemeClr>
                </a:solidFill>
              </a:rPr>
              <a:t>Ассоциация</a:t>
            </a:r>
            <a:endParaRPr lang="fr-FR" b="1" dirty="0">
              <a:solidFill>
                <a:schemeClr val="accent2">
                  <a:lumMod val="75000"/>
                </a:schemeClr>
              </a:solidFill>
            </a:endParaRPr>
          </a:p>
        </p:txBody>
      </p:sp>
    </p:spTree>
    <p:extLst>
      <p:ext uri="{BB962C8B-B14F-4D97-AF65-F5344CB8AC3E}">
        <p14:creationId xmlns:p14="http://schemas.microsoft.com/office/powerpoint/2010/main" xmlns="" val="2063756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print"/>
          <a:srcRect t="7412" r="7616"/>
          <a:stretch>
            <a:fillRect/>
          </a:stretch>
        </p:blipFill>
        <p:spPr bwMode="auto">
          <a:xfrm>
            <a:off x="636176" y="1616093"/>
            <a:ext cx="7225332" cy="4497710"/>
          </a:xfrm>
          <a:prstGeom prst="rect">
            <a:avLst/>
          </a:prstGeom>
          <a:noFill/>
          <a:ln w="25400" algn="ctr">
            <a:noFill/>
            <a:miter lim="800000"/>
            <a:headEnd/>
            <a:tailEnd/>
          </a:ln>
          <a:effectLst/>
        </p:spPr>
      </p:pic>
      <p:sp>
        <p:nvSpPr>
          <p:cNvPr id="5" name="ZoneTexte 4"/>
          <p:cNvSpPr txBox="1"/>
          <p:nvPr/>
        </p:nvSpPr>
        <p:spPr>
          <a:xfrm>
            <a:off x="1619672" y="1124744"/>
            <a:ext cx="7077928" cy="453631"/>
          </a:xfrm>
          <a:prstGeom prst="rect">
            <a:avLst/>
          </a:prstGeom>
          <a:noFill/>
        </p:spPr>
        <p:txBody>
          <a:bodyPr wrap="square" lIns="83485" tIns="41742" rIns="83485" bIns="41742" rtlCol="0">
            <a:spAutoFit/>
          </a:bodyPr>
          <a:lstStyle/>
          <a:p>
            <a:r>
              <a:rPr lang="ru-RU" sz="2400" dirty="0" smtClean="0">
                <a:solidFill>
                  <a:srgbClr val="0BA4E2"/>
                </a:solidFill>
                <a:latin typeface="Trebuchet MS" pitchFamily="34" charset="0"/>
              </a:rPr>
              <a:t>Парожидкостное равновесие</a:t>
            </a:r>
            <a:r>
              <a:rPr lang="en-US" sz="2400" dirty="0" smtClean="0">
                <a:solidFill>
                  <a:srgbClr val="0BA4E2"/>
                </a:solidFill>
                <a:latin typeface="Trebuchet MS" pitchFamily="34" charset="0"/>
              </a:rPr>
              <a:t> </a:t>
            </a:r>
            <a:r>
              <a:rPr lang="ru-RU" sz="2400" dirty="0" smtClean="0">
                <a:solidFill>
                  <a:srgbClr val="0BA4E2"/>
                </a:solidFill>
                <a:latin typeface="Trebuchet MS" pitchFamily="34" charset="0"/>
              </a:rPr>
              <a:t>Водород </a:t>
            </a:r>
            <a:r>
              <a:rPr lang="en-US" sz="2400" dirty="0" smtClean="0">
                <a:solidFill>
                  <a:srgbClr val="0BA4E2"/>
                </a:solidFill>
                <a:latin typeface="Trebuchet MS" pitchFamily="34" charset="0"/>
              </a:rPr>
              <a:t>– </a:t>
            </a:r>
            <a:r>
              <a:rPr lang="ru-RU" sz="2400" dirty="0" smtClean="0">
                <a:solidFill>
                  <a:srgbClr val="0BA4E2"/>
                </a:solidFill>
                <a:latin typeface="Trebuchet MS" pitchFamily="34" charset="0"/>
              </a:rPr>
              <a:t>Толуол</a:t>
            </a:r>
            <a:endParaRPr lang="en-US" sz="2000" baseline="-25000" dirty="0">
              <a:solidFill>
                <a:srgbClr val="0BA4E2"/>
              </a:solidFill>
              <a:latin typeface="Trebuchet MS" pitchFamily="34" charset="0"/>
            </a:endParaRPr>
          </a:p>
        </p:txBody>
      </p:sp>
      <p:sp>
        <p:nvSpPr>
          <p:cNvPr id="7" name="Rectangle 10"/>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Не кубические уравнения состояния</a:t>
            </a:r>
            <a:endParaRPr lang="en-US" sz="3200" b="1" dirty="0">
              <a:solidFill>
                <a:schemeClr val="bg1"/>
              </a:solidFill>
              <a:latin typeface="Trebuchet MS" pitchFamily="34" charset="0"/>
            </a:endParaRPr>
          </a:p>
          <a:p>
            <a:pPr defTabSz="931957"/>
            <a:r>
              <a:rPr lang="en-US" sz="3200" b="1" dirty="0" smtClean="0">
                <a:solidFill>
                  <a:schemeClr val="bg1"/>
                </a:solidFill>
                <a:latin typeface="Trebuchet MS" pitchFamily="34" charset="0"/>
              </a:rPr>
              <a:t>PPC-SAFT</a:t>
            </a:r>
            <a:endParaRPr lang="en-US" sz="3200" b="1" dirty="0">
              <a:solidFill>
                <a:schemeClr val="bg1"/>
              </a:solidFill>
              <a:latin typeface="Trebuchet MS" pitchFamily="34" charset="0"/>
            </a:endParaRPr>
          </a:p>
        </p:txBody>
      </p:sp>
      <p:sp>
        <p:nvSpPr>
          <p:cNvPr id="8"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82829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rotWithShape="1">
          <a:blip r:embed="rId3" cstate="print"/>
          <a:srcRect t="11422" r="6770"/>
          <a:stretch/>
        </p:blipFill>
        <p:spPr bwMode="auto">
          <a:xfrm>
            <a:off x="575556" y="1645302"/>
            <a:ext cx="7720385" cy="4556006"/>
          </a:xfrm>
          <a:prstGeom prst="rect">
            <a:avLst/>
          </a:prstGeom>
          <a:noFill/>
          <a:ln w="9525" algn="ctr">
            <a:noFill/>
            <a:miter lim="800000"/>
            <a:headEnd/>
            <a:tailEnd/>
          </a:ln>
          <a:effectLst/>
        </p:spPr>
      </p:pic>
      <p:sp>
        <p:nvSpPr>
          <p:cNvPr id="5" name="ZoneTexte 4"/>
          <p:cNvSpPr txBox="1"/>
          <p:nvPr/>
        </p:nvSpPr>
        <p:spPr>
          <a:xfrm>
            <a:off x="755576" y="1052736"/>
            <a:ext cx="7308812" cy="453631"/>
          </a:xfrm>
          <a:prstGeom prst="rect">
            <a:avLst/>
          </a:prstGeom>
          <a:noFill/>
        </p:spPr>
        <p:txBody>
          <a:bodyPr wrap="square" lIns="83485" tIns="41742" rIns="83485" bIns="41742" rtlCol="0">
            <a:spAutoFit/>
          </a:bodyPr>
          <a:lstStyle/>
          <a:p>
            <a:r>
              <a:rPr lang="en-US" sz="2400" dirty="0" smtClean="0">
                <a:solidFill>
                  <a:srgbClr val="0BA4E2"/>
                </a:solidFill>
                <a:latin typeface="Trebuchet MS" pitchFamily="34" charset="0"/>
              </a:rPr>
              <a:t>VLLE </a:t>
            </a:r>
            <a:r>
              <a:rPr lang="ru-RU" sz="2400" dirty="0" smtClean="0">
                <a:solidFill>
                  <a:srgbClr val="0BA4E2"/>
                </a:solidFill>
                <a:latin typeface="Trebuchet MS" pitchFamily="34" charset="0"/>
              </a:rPr>
              <a:t>метанол </a:t>
            </a:r>
            <a:r>
              <a:rPr lang="en-US" sz="2400" dirty="0" smtClean="0">
                <a:solidFill>
                  <a:srgbClr val="0BA4E2"/>
                </a:solidFill>
                <a:latin typeface="Trebuchet MS" pitchFamily="34" charset="0"/>
              </a:rPr>
              <a:t>– </a:t>
            </a:r>
            <a:r>
              <a:rPr lang="ru-RU" sz="2400" dirty="0" smtClean="0">
                <a:solidFill>
                  <a:srgbClr val="0BA4E2"/>
                </a:solidFill>
                <a:latin typeface="Trebuchet MS" pitchFamily="34" charset="0"/>
              </a:rPr>
              <a:t>н</a:t>
            </a:r>
            <a:r>
              <a:rPr lang="en-US" sz="2400" dirty="0" smtClean="0">
                <a:solidFill>
                  <a:srgbClr val="0BA4E2"/>
                </a:solidFill>
                <a:latin typeface="Trebuchet MS" pitchFamily="34" charset="0"/>
              </a:rPr>
              <a:t>-</a:t>
            </a:r>
            <a:r>
              <a:rPr lang="ru-RU" sz="2400" dirty="0" smtClean="0">
                <a:solidFill>
                  <a:srgbClr val="0BA4E2"/>
                </a:solidFill>
                <a:latin typeface="Trebuchet MS" pitchFamily="34" charset="0"/>
              </a:rPr>
              <a:t>гептан</a:t>
            </a:r>
            <a:r>
              <a:rPr lang="en-US" sz="2400" dirty="0" smtClean="0">
                <a:solidFill>
                  <a:srgbClr val="0BA4E2"/>
                </a:solidFill>
                <a:latin typeface="Trebuchet MS" pitchFamily="34" charset="0"/>
              </a:rPr>
              <a:t> (</a:t>
            </a:r>
            <a:r>
              <a:rPr lang="ru-RU" sz="2400" dirty="0" smtClean="0">
                <a:solidFill>
                  <a:srgbClr val="0BA4E2"/>
                </a:solidFill>
                <a:latin typeface="Trebuchet MS" pitchFamily="34" charset="0"/>
              </a:rPr>
              <a:t>атмосферное давление</a:t>
            </a:r>
            <a:r>
              <a:rPr lang="en-US" sz="2400" dirty="0" smtClean="0">
                <a:solidFill>
                  <a:srgbClr val="0BA4E2"/>
                </a:solidFill>
                <a:latin typeface="Trebuchet MS" pitchFamily="34" charset="0"/>
              </a:rPr>
              <a:t>)</a:t>
            </a:r>
            <a:endParaRPr lang="en-US" sz="2000" baseline="-25000" dirty="0">
              <a:solidFill>
                <a:srgbClr val="0BA4E2"/>
              </a:solidFill>
              <a:latin typeface="Trebuchet MS" pitchFamily="34" charset="0"/>
            </a:endParaRPr>
          </a:p>
        </p:txBody>
      </p:sp>
      <p:sp>
        <p:nvSpPr>
          <p:cNvPr id="7" name="Rectangle 10"/>
          <p:cNvSpPr>
            <a:spLocks noChangeArrowheads="1"/>
          </p:cNvSpPr>
          <p:nvPr/>
        </p:nvSpPr>
        <p:spPr bwMode="auto">
          <a:xfrm>
            <a:off x="468000" y="-27384"/>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Не кубические уравнения состояния</a:t>
            </a:r>
            <a:endParaRPr lang="en-US" sz="3200" b="1" dirty="0">
              <a:solidFill>
                <a:schemeClr val="bg1"/>
              </a:solidFill>
              <a:latin typeface="Trebuchet MS" pitchFamily="34" charset="0"/>
            </a:endParaRPr>
          </a:p>
          <a:p>
            <a:pPr defTabSz="931957"/>
            <a:r>
              <a:rPr lang="en-US" sz="3200" b="1" dirty="0" smtClean="0">
                <a:solidFill>
                  <a:schemeClr val="bg1"/>
                </a:solidFill>
                <a:latin typeface="Trebuchet MS" pitchFamily="34" charset="0"/>
              </a:rPr>
              <a:t>PPC-SAFT</a:t>
            </a:r>
            <a:endParaRPr lang="en-US" sz="3200" b="1" dirty="0">
              <a:solidFill>
                <a:schemeClr val="bg1"/>
              </a:solidFill>
              <a:latin typeface="Trebuchet MS" pitchFamily="34" charset="0"/>
            </a:endParaRPr>
          </a:p>
        </p:txBody>
      </p:sp>
      <p:sp>
        <p:nvSpPr>
          <p:cNvPr id="8"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149808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Специальные системы</a:t>
            </a:r>
            <a:endParaRPr lang="en-US" sz="3200" b="1" dirty="0">
              <a:solidFill>
                <a:schemeClr val="bg1"/>
              </a:solidFill>
              <a:latin typeface="Trebuchet MS" pitchFamily="34" charset="0"/>
            </a:endParaRPr>
          </a:p>
        </p:txBody>
      </p:sp>
      <p:sp>
        <p:nvSpPr>
          <p:cNvPr id="4" name="Rectangle 2"/>
          <p:cNvSpPr>
            <a:spLocks noChangeArrowheads="1"/>
          </p:cNvSpPr>
          <p:nvPr/>
        </p:nvSpPr>
        <p:spPr bwMode="auto">
          <a:xfrm>
            <a:off x="38100" y="944724"/>
            <a:ext cx="9105900" cy="5272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Карбоновые кислоты </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собственная разработка</a:t>
            </a:r>
            <a:r>
              <a:rPr lang="en-US" b="1" dirty="0" smtClean="0">
                <a:solidFill>
                  <a:srgbClr val="0BA4E2"/>
                </a:solidFill>
                <a:latin typeface="Trebuchet MS" pitchFamily="34" charset="0"/>
              </a:rPr>
              <a:t>)</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Углеводороды с легкими компонентами</a:t>
            </a:r>
            <a:r>
              <a:rPr lang="en-US" b="1" dirty="0" smtClean="0">
                <a:solidFill>
                  <a:srgbClr val="0BA4E2"/>
                </a:solidFill>
                <a:latin typeface="Trebuchet MS" pitchFamily="34" charset="0"/>
              </a:rPr>
              <a:t> (</a:t>
            </a:r>
            <a:r>
              <a:rPr lang="ru-RU" b="1" dirty="0" err="1" smtClean="0">
                <a:solidFill>
                  <a:srgbClr val="0BA4E2"/>
                </a:solidFill>
                <a:latin typeface="Trebuchet MS" pitchFamily="34" charset="0"/>
              </a:rPr>
              <a:t>Чао</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Сидер</a:t>
            </a:r>
            <a:r>
              <a:rPr lang="en-US" b="1" dirty="0" smtClean="0">
                <a:solidFill>
                  <a:srgbClr val="0BA4E2"/>
                </a:solidFill>
                <a:latin typeface="Trebuchet MS" pitchFamily="34" charset="0"/>
              </a:rPr>
              <a:t>, </a:t>
            </a:r>
            <a:r>
              <a:rPr lang="ru-RU" b="1" dirty="0" err="1" smtClean="0">
                <a:solidFill>
                  <a:srgbClr val="0BA4E2"/>
                </a:solidFill>
                <a:latin typeface="Trebuchet MS" pitchFamily="34" charset="0"/>
              </a:rPr>
              <a:t>Грейсон</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Стрид</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Формальдегид – метанол – вода </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Маурер</a:t>
            </a:r>
            <a:r>
              <a:rPr lang="en-US" b="1" dirty="0" smtClean="0">
                <a:solidFill>
                  <a:srgbClr val="0BA4E2"/>
                </a:solidFill>
                <a:latin typeface="Trebuchet MS" pitchFamily="34" charset="0"/>
              </a:rPr>
              <a:t>)</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Смеси с </a:t>
            </a:r>
            <a:r>
              <a:rPr lang="en-US" b="1" dirty="0" smtClean="0">
                <a:solidFill>
                  <a:srgbClr val="0BA4E2"/>
                </a:solidFill>
                <a:latin typeface="Trebuchet MS" pitchFamily="34" charset="0"/>
              </a:rPr>
              <a:t>HF (</a:t>
            </a:r>
            <a:r>
              <a:rPr lang="ru-RU" b="1" dirty="0" smtClean="0">
                <a:solidFill>
                  <a:srgbClr val="0BA4E2"/>
                </a:solidFill>
                <a:latin typeface="Trebuchet MS" pitchFamily="34" charset="0"/>
              </a:rPr>
              <a:t>модель </a:t>
            </a:r>
            <a:r>
              <a:rPr lang="ru-RU" b="1" dirty="0" err="1" smtClean="0">
                <a:solidFill>
                  <a:srgbClr val="0BA4E2"/>
                </a:solidFill>
                <a:latin typeface="Trebuchet MS" pitchFamily="34" charset="0"/>
              </a:rPr>
              <a:t>Андерко</a:t>
            </a:r>
            <a:r>
              <a:rPr lang="ru-RU" b="1" dirty="0" smtClean="0">
                <a:solidFill>
                  <a:srgbClr val="0BA4E2"/>
                </a:solidFill>
                <a:latin typeface="Trebuchet MS" pitchFamily="34" charset="0"/>
              </a:rPr>
              <a:t> с модификациями Ли</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Кима и</a:t>
            </a:r>
            <a:r>
              <a:rPr lang="en-US" b="1" dirty="0" smtClean="0">
                <a:solidFill>
                  <a:srgbClr val="0BA4E2"/>
                </a:solidFill>
                <a:latin typeface="Trebuchet MS" pitchFamily="34" charset="0"/>
              </a:rPr>
              <a:t> </a:t>
            </a:r>
            <a:r>
              <a:rPr lang="ru-RU" b="1" dirty="0" err="1" smtClean="0">
                <a:solidFill>
                  <a:srgbClr val="0BA4E2"/>
                </a:solidFill>
                <a:latin typeface="Trebuchet MS" pitchFamily="34" charset="0"/>
              </a:rPr>
              <a:t>Виско</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Кофке</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Чистая вода </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таблицы для пара </a:t>
            </a:r>
            <a:r>
              <a:rPr lang="en-US" b="1" dirty="0" smtClean="0">
                <a:solidFill>
                  <a:srgbClr val="0BA4E2"/>
                </a:solidFill>
                <a:latin typeface="Trebuchet MS" pitchFamily="34" charset="0"/>
              </a:rPr>
              <a:t>NBS/NRC)</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Изотопы водорода </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Соуэрс</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err="1" smtClean="0">
                <a:solidFill>
                  <a:srgbClr val="0BA4E2"/>
                </a:solidFill>
                <a:latin typeface="Trebuchet MS" pitchFamily="34" charset="0"/>
              </a:rPr>
              <a:t>Водно</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углеродные</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смеси</a:t>
            </a:r>
            <a:r>
              <a:rPr lang="en-US" b="1" dirty="0" smtClean="0">
                <a:solidFill>
                  <a:srgbClr val="0BA4E2"/>
                </a:solidFill>
                <a:latin typeface="Trebuchet MS" pitchFamily="34" charset="0"/>
              </a:rPr>
              <a:t> </a:t>
            </a:r>
            <a:r>
              <a:rPr lang="en-US" b="1" dirty="0">
                <a:solidFill>
                  <a:srgbClr val="0BA4E2"/>
                </a:solidFill>
                <a:latin typeface="Trebuchet MS" pitchFamily="34" charset="0"/>
              </a:rPr>
              <a:t>(API 9A1-4) </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Модель растворимости продувочных газов в криогенных топливах </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Циммерли</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676147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Электролиты</a:t>
            </a:r>
            <a:endParaRPr lang="en-US" sz="3200" b="1" dirty="0">
              <a:solidFill>
                <a:schemeClr val="bg1"/>
              </a:solidFill>
              <a:latin typeface="Trebuchet MS" pitchFamily="34" charset="0"/>
            </a:endParaRPr>
          </a:p>
        </p:txBody>
      </p:sp>
      <p:sp>
        <p:nvSpPr>
          <p:cNvPr id="4" name="Rectangle 2"/>
          <p:cNvSpPr>
            <a:spLocks noChangeArrowheads="1"/>
          </p:cNvSpPr>
          <p:nvPr/>
        </p:nvSpPr>
        <p:spPr bwMode="auto">
          <a:xfrm>
            <a:off x="16848" y="758870"/>
            <a:ext cx="9105900" cy="52445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2" tIns="45717" rIns="91432" bIns="45717">
            <a:spAutoFit/>
          </a:bodyPr>
          <a:lstStyle/>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Водные растворы электролитов</a:t>
            </a:r>
            <a:r>
              <a:rPr lang="en-US" b="1" dirty="0" smtClean="0">
                <a:solidFill>
                  <a:srgbClr val="0BA4E2"/>
                </a:solidFill>
                <a:latin typeface="Trebuchet MS" pitchFamily="34" charset="0"/>
              </a:rPr>
              <a:t>:</a:t>
            </a:r>
          </a:p>
          <a:p>
            <a:pPr marL="831142" lvl="1" indent="-373942" defTabSz="914564">
              <a:lnSpc>
                <a:spcPct val="200000"/>
              </a:lnSpc>
              <a:spcBef>
                <a:spcPct val="10000"/>
              </a:spcBef>
              <a:buFont typeface="Wingdings" pitchFamily="2" charset="2"/>
              <a:buChar char="Ø"/>
            </a:pPr>
            <a:r>
              <a:rPr lang="ru-RU" b="1" dirty="0" smtClean="0">
                <a:solidFill>
                  <a:srgbClr val="0BA4E2"/>
                </a:solidFill>
                <a:latin typeface="Trebuchet MS" pitchFamily="34" charset="0"/>
              </a:rPr>
              <a:t>Модель кислой воды Эдвардса (метод </a:t>
            </a:r>
            <a:r>
              <a:rPr lang="ru-RU" b="1" dirty="0" err="1" smtClean="0">
                <a:solidFill>
                  <a:srgbClr val="0BA4E2"/>
                </a:solidFill>
                <a:latin typeface="Trebuchet MS" pitchFamily="34" charset="0"/>
              </a:rPr>
              <a:t>Питцера</a:t>
            </a:r>
            <a:r>
              <a:rPr lang="ru-RU" b="1" dirty="0" smtClean="0">
                <a:solidFill>
                  <a:srgbClr val="0BA4E2"/>
                </a:solidFill>
                <a:latin typeface="Trebuchet MS" pitchFamily="34" charset="0"/>
              </a:rPr>
              <a:t> с модификациями Эдвардса и </a:t>
            </a:r>
            <a:r>
              <a:rPr lang="ru-RU" b="1" dirty="0" err="1" smtClean="0">
                <a:solidFill>
                  <a:srgbClr val="0BA4E2"/>
                </a:solidFill>
                <a:latin typeface="Trebuchet MS" pitchFamily="34" charset="0"/>
              </a:rPr>
              <a:t>Маурера</a:t>
            </a:r>
            <a:r>
              <a:rPr lang="ru-RU" b="1" dirty="0" smtClean="0">
                <a:solidFill>
                  <a:srgbClr val="0BA4E2"/>
                </a:solidFill>
                <a:latin typeface="Trebuchet MS" pitchFamily="34" charset="0"/>
              </a:rPr>
              <a:t>)</a:t>
            </a:r>
            <a:endParaRPr lang="en-US" b="1" dirty="0" smtClean="0">
              <a:solidFill>
                <a:srgbClr val="0BA4E2"/>
              </a:solidFill>
              <a:latin typeface="Trebuchet MS" pitchFamily="34" charset="0"/>
            </a:endParaRPr>
          </a:p>
          <a:p>
            <a:pPr marL="831142" lvl="1" indent="-373942" defTabSz="914564">
              <a:lnSpc>
                <a:spcPct val="200000"/>
              </a:lnSpc>
              <a:spcBef>
                <a:spcPct val="10000"/>
              </a:spcBef>
              <a:buFont typeface="Wingdings" pitchFamily="2" charset="2"/>
              <a:buChar char="Ø"/>
            </a:pPr>
            <a:r>
              <a:rPr lang="ru-RU" b="1" dirty="0" smtClean="0">
                <a:solidFill>
                  <a:srgbClr val="0BA4E2"/>
                </a:solidFill>
                <a:latin typeface="Trebuchet MS" pitchFamily="34" charset="0"/>
              </a:rPr>
              <a:t>Электролитическая модель </a:t>
            </a:r>
            <a:r>
              <a:rPr lang="en-US" b="1" dirty="0" smtClean="0">
                <a:solidFill>
                  <a:srgbClr val="0BA4E2"/>
                </a:solidFill>
                <a:latin typeface="Trebuchet MS" pitchFamily="34" charset="0"/>
              </a:rPr>
              <a:t>UNIQUAC </a:t>
            </a:r>
            <a:r>
              <a:rPr lang="ru-RU" b="1" dirty="0" smtClean="0">
                <a:solidFill>
                  <a:srgbClr val="0BA4E2"/>
                </a:solidFill>
                <a:latin typeface="Trebuchet MS" pitchFamily="34" charset="0"/>
              </a:rPr>
              <a:t>для кислой воды</a:t>
            </a:r>
            <a:endParaRPr lang="en-US" b="1" dirty="0" smtClean="0">
              <a:solidFill>
                <a:srgbClr val="0BA4E2"/>
              </a:solidFill>
              <a:latin typeface="Trebuchet MS" pitchFamily="34" charset="0"/>
            </a:endParaRPr>
          </a:p>
          <a:p>
            <a:pPr marL="831142" lvl="1" indent="-373942" defTabSz="914564">
              <a:lnSpc>
                <a:spcPct val="200000"/>
              </a:lnSpc>
              <a:spcBef>
                <a:spcPct val="10000"/>
              </a:spcBef>
              <a:buFont typeface="Wingdings" pitchFamily="2" charset="2"/>
              <a:buChar char="Ø"/>
            </a:pPr>
            <a:r>
              <a:rPr lang="ru-RU" b="1" dirty="0" smtClean="0">
                <a:solidFill>
                  <a:srgbClr val="0BA4E2"/>
                </a:solidFill>
                <a:latin typeface="Trebuchet MS" pitchFamily="34" charset="0"/>
              </a:rPr>
              <a:t>Модель </a:t>
            </a:r>
            <a:r>
              <a:rPr lang="en-US" b="1" dirty="0" smtClean="0">
                <a:solidFill>
                  <a:srgbClr val="0BA4E2"/>
                </a:solidFill>
                <a:latin typeface="Trebuchet MS" pitchFamily="34" charset="0"/>
              </a:rPr>
              <a:t>ULPDHS </a:t>
            </a:r>
            <a:r>
              <a:rPr lang="en-US" b="1" dirty="0">
                <a:solidFill>
                  <a:srgbClr val="0BA4E2"/>
                </a:solidFill>
                <a:latin typeface="Trebuchet MS" pitchFamily="34" charset="0"/>
              </a:rPr>
              <a:t>(</a:t>
            </a:r>
            <a:r>
              <a:rPr lang="en-US" b="1" dirty="0" err="1">
                <a:solidFill>
                  <a:srgbClr val="0BA4E2"/>
                </a:solidFill>
                <a:latin typeface="Trebuchet MS" pitchFamily="34" charset="0"/>
              </a:rPr>
              <a:t>Unifac</a:t>
            </a:r>
            <a:r>
              <a:rPr lang="en-US" b="1" dirty="0">
                <a:solidFill>
                  <a:srgbClr val="0BA4E2"/>
                </a:solidFill>
                <a:latin typeface="Trebuchet MS" pitchFamily="34" charset="0"/>
              </a:rPr>
              <a:t> </a:t>
            </a:r>
            <a:r>
              <a:rPr lang="ru-RU" b="1" dirty="0" smtClean="0">
                <a:solidFill>
                  <a:srgbClr val="0BA4E2"/>
                </a:solidFill>
                <a:latin typeface="Trebuchet MS" pitchFamily="34" charset="0"/>
              </a:rPr>
              <a:t>Ларсен с </a:t>
            </a:r>
            <a:r>
              <a:rPr lang="ru-RU" b="1" dirty="0" err="1" smtClean="0">
                <a:solidFill>
                  <a:srgbClr val="0BA4E2"/>
                </a:solidFill>
                <a:latin typeface="Trebuchet MS" pitchFamily="34" charset="0"/>
              </a:rPr>
              <a:t>сольвацией</a:t>
            </a:r>
            <a:r>
              <a:rPr lang="ru-RU" b="1" dirty="0" smtClean="0">
                <a:solidFill>
                  <a:srgbClr val="0BA4E2"/>
                </a:solidFill>
                <a:latin typeface="Trebuchet MS" pitchFamily="34" charset="0"/>
              </a:rPr>
              <a:t> и составляющей</a:t>
            </a:r>
            <a:r>
              <a:rPr lang="en-US" b="1" dirty="0" smtClean="0">
                <a:solidFill>
                  <a:srgbClr val="0BA4E2"/>
                </a:solidFill>
                <a:latin typeface="Trebuchet MS" pitchFamily="34" charset="0"/>
              </a:rPr>
              <a:t> </a:t>
            </a:r>
            <a:r>
              <a:rPr lang="ru-RU" b="1" dirty="0" err="1" smtClean="0">
                <a:solidFill>
                  <a:srgbClr val="0BA4E2"/>
                </a:solidFill>
                <a:latin typeface="Trebuchet MS" pitchFamily="34" charset="0"/>
              </a:rPr>
              <a:t>Питцера</a:t>
            </a:r>
            <a:r>
              <a:rPr lang="ru-RU" b="1" dirty="0" smtClean="0">
                <a:solidFill>
                  <a:srgbClr val="0BA4E2"/>
                </a:solidFill>
                <a:latin typeface="Trebuchet MS" pitchFamily="34" charset="0"/>
              </a:rPr>
              <a:t>-Дебая-Хюккеля для электролитов</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Водные растворы сильных кислот </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Энгельс</a:t>
            </a:r>
            <a:r>
              <a:rPr lang="en-US" b="1" dirty="0" smtClean="0">
                <a:solidFill>
                  <a:srgbClr val="0BA4E2"/>
                </a:solidFill>
                <a:latin typeface="Trebuchet MS" pitchFamily="34" charset="0"/>
              </a:rPr>
              <a:t>)</a:t>
            </a: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Электролитическая модель </a:t>
            </a:r>
            <a:r>
              <a:rPr lang="en-US" b="1" dirty="0" smtClean="0">
                <a:solidFill>
                  <a:srgbClr val="0BA4E2"/>
                </a:solidFill>
                <a:latin typeface="Trebuchet MS" pitchFamily="34" charset="0"/>
              </a:rPr>
              <a:t>UNIQUAC</a:t>
            </a:r>
            <a:r>
              <a:rPr lang="ru-RU" b="1" dirty="0" smtClean="0">
                <a:solidFill>
                  <a:srgbClr val="0BA4E2"/>
                </a:solidFill>
                <a:latin typeface="Trebuchet MS" pitchFamily="34" charset="0"/>
              </a:rPr>
              <a:t> для смесей сольвентов</a:t>
            </a:r>
            <a:endParaRPr lang="en-US" b="1" dirty="0">
              <a:solidFill>
                <a:srgbClr val="0BA4E2"/>
              </a:solidFill>
              <a:latin typeface="Trebuchet MS" pitchFamily="34" charset="0"/>
            </a:endParaRPr>
          </a:p>
          <a:p>
            <a:pPr marL="373942" indent="-373942" defTabSz="914564">
              <a:lnSpc>
                <a:spcPct val="200000"/>
              </a:lnSpc>
              <a:spcBef>
                <a:spcPct val="10000"/>
              </a:spcBef>
              <a:buBlip>
                <a:blip r:embed="rId3"/>
              </a:buBlip>
            </a:pPr>
            <a:r>
              <a:rPr lang="ru-RU" b="1" dirty="0" smtClean="0">
                <a:solidFill>
                  <a:srgbClr val="0BA4E2"/>
                </a:solidFill>
                <a:latin typeface="Trebuchet MS" pitchFamily="34" charset="0"/>
              </a:rPr>
              <a:t>Модель для аминов и кислотных газов </a:t>
            </a:r>
            <a:r>
              <a:rPr lang="en-US" b="1" dirty="0" smtClean="0">
                <a:solidFill>
                  <a:srgbClr val="0BA4E2"/>
                </a:solidFill>
                <a:latin typeface="Trebuchet MS" pitchFamily="34" charset="0"/>
              </a:rPr>
              <a:t>(</a:t>
            </a:r>
            <a:r>
              <a:rPr lang="ru-RU" b="1" dirty="0" err="1" smtClean="0">
                <a:solidFill>
                  <a:srgbClr val="0BA4E2"/>
                </a:solidFill>
                <a:latin typeface="Trebuchet MS" pitchFamily="34" charset="0"/>
              </a:rPr>
              <a:t>Дешмукх</a:t>
            </a:r>
            <a:r>
              <a:rPr lang="en-US" b="1" dirty="0" smtClean="0">
                <a:solidFill>
                  <a:srgbClr val="0BA4E2"/>
                </a:solidFill>
                <a:latin typeface="Trebuchet MS" pitchFamily="34" charset="0"/>
              </a:rPr>
              <a:t>-</a:t>
            </a:r>
            <a:r>
              <a:rPr lang="ru-RU" b="1" dirty="0" smtClean="0">
                <a:solidFill>
                  <a:srgbClr val="0BA4E2"/>
                </a:solidFill>
                <a:latin typeface="Trebuchet MS" pitchFamily="34" charset="0"/>
              </a:rPr>
              <a:t>Мазер</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974869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Термодинамические модели</a:t>
            </a:r>
            <a:endParaRPr lang="en-US" sz="3200" dirty="0">
              <a:solidFill>
                <a:schemeClr val="bg1"/>
              </a:solidFill>
              <a:latin typeface="Trebuchet MS" pitchFamily="34" charset="0"/>
            </a:endParaRPr>
          </a:p>
        </p:txBody>
      </p:sp>
      <p:sp>
        <p:nvSpPr>
          <p:cNvPr id="14" name="Text Box 7"/>
          <p:cNvSpPr txBox="1">
            <a:spLocks noChangeArrowheads="1"/>
          </p:cNvSpPr>
          <p:nvPr/>
        </p:nvSpPr>
        <p:spPr bwMode="auto">
          <a:xfrm>
            <a:off x="1511660" y="5553236"/>
            <a:ext cx="74556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74650" indent="-374650">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spcBef>
                <a:spcPct val="40000"/>
              </a:spcBef>
              <a:buClrTx/>
              <a:buFont typeface="Wingdings" pitchFamily="2" charset="2"/>
              <a:buChar char="ð"/>
            </a:pPr>
            <a:r>
              <a:rPr lang="ru-RU" dirty="0" smtClean="0">
                <a:solidFill>
                  <a:srgbClr val="D21700"/>
                </a:solidFill>
                <a:latin typeface="Trebuchet MS" pitchFamily="34" charset="0"/>
              </a:rPr>
              <a:t>Главная часть системы</a:t>
            </a:r>
            <a:endParaRPr lang="en-US" sz="1300" dirty="0">
              <a:solidFill>
                <a:srgbClr val="D21700"/>
              </a:solidFill>
              <a:latin typeface="Trebuchet MS" pitchFamily="34" charset="0"/>
            </a:endParaRPr>
          </a:p>
        </p:txBody>
      </p:sp>
      <p:sp>
        <p:nvSpPr>
          <p:cNvPr id="13" name="Freeform 16" descr="80 %"/>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16" name="Freeform 19" descr="80 %"/>
          <p:cNvSpPr>
            <a:spLocks/>
          </p:cNvSpPr>
          <p:nvPr/>
        </p:nvSpPr>
        <p:spPr bwMode="gray">
          <a:xfrm rot="1800000">
            <a:off x="402980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17" name="Freeform 17"/>
          <p:cNvSpPr>
            <a:spLocks/>
          </p:cNvSpPr>
          <p:nvPr/>
        </p:nvSpPr>
        <p:spPr bwMode="gray">
          <a:xfrm rot="1800000">
            <a:off x="4535366" y="3066098"/>
            <a:ext cx="1771649" cy="1730217"/>
          </a:xfrm>
          <a:custGeom>
            <a:avLst/>
            <a:gdLst>
              <a:gd name="T0" fmla="*/ 30212243 w 279"/>
              <a:gd name="T1" fmla="*/ 34282882 h 280"/>
              <a:gd name="T2" fmla="*/ 34687532 w 279"/>
              <a:gd name="T3" fmla="*/ 17154909 h 280"/>
              <a:gd name="T4" fmla="*/ 30212243 w 279"/>
              <a:gd name="T5" fmla="*/ 0 h 280"/>
              <a:gd name="T6" fmla="*/ 0 w 279"/>
              <a:gd name="T7" fmla="*/ 17154909 h 280"/>
              <a:gd name="T8" fmla="*/ 30212243 w 279"/>
              <a:gd name="T9" fmla="*/ 34282882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1" name="Freeform 18" descr="80 %"/>
          <p:cNvSpPr>
            <a:spLocks/>
          </p:cNvSpPr>
          <p:nvPr/>
        </p:nvSpPr>
        <p:spPr bwMode="gray">
          <a:xfrm rot="1800000">
            <a:off x="284870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rgbClr val="4D0255"/>
            </a:fgClr>
            <a:bgClr>
              <a:srgbClr val="FFFFFF"/>
            </a:bgClr>
          </a:pattFill>
          <a:ln>
            <a:noFill/>
          </a:ln>
          <a:extLst/>
        </p:spPr>
        <p:txBody>
          <a:bodyPr lIns="83485" tIns="41742" rIns="83485" bIns="41742"/>
          <a:lstStyle/>
          <a:p>
            <a:endParaRPr lang="fr-FR">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23" name="Freeform 14" descr="80 %"/>
          <p:cNvSpPr>
            <a:spLocks/>
          </p:cNvSpPr>
          <p:nvPr/>
        </p:nvSpPr>
        <p:spPr bwMode="gray">
          <a:xfrm rot="1800000">
            <a:off x="357073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4"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5" name="Rectangle 172"/>
          <p:cNvSpPr>
            <a:spLocks noChangeArrowheads="1"/>
          </p:cNvSpPr>
          <p:nvPr/>
        </p:nvSpPr>
        <p:spPr bwMode="gray">
          <a:xfrm>
            <a:off x="2743201" y="2836602"/>
            <a:ext cx="1463228" cy="553998"/>
          </a:xfrm>
          <a:prstGeom prst="rect">
            <a:avLst/>
          </a:prstGeom>
          <a:noFill/>
          <a:ln w="9525">
            <a:noFill/>
            <a:miter lim="800000"/>
            <a:headEnd/>
            <a:tailEnd/>
          </a:ln>
          <a:extLst/>
        </p:spPr>
        <p:txBody>
          <a:bodyPr wrap="square">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a:t>
            </a:r>
            <a:r>
              <a:rPr lang="de-DE" sz="1500" dirty="0" smtClean="0">
                <a:solidFill>
                  <a:schemeClr val="bg1"/>
                </a:solidFill>
                <a:latin typeface="Trebuchet MS" pitchFamily="34" charset="0"/>
                <a:cs typeface="Arial" charset="0"/>
              </a:rPr>
              <a:t>e</a:t>
            </a:r>
            <a:r>
              <a:rPr lang="ru-RU" sz="1500" dirty="0" err="1" smtClean="0">
                <a:solidFill>
                  <a:schemeClr val="bg1"/>
                </a:solidFill>
                <a:latin typeface="Trebuchet MS" pitchFamily="34" charset="0"/>
                <a:cs typeface="Arial" charset="0"/>
              </a:rPr>
              <a:t>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26"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27"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28"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29"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30"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Tree>
    <p:extLst>
      <p:ext uri="{BB962C8B-B14F-4D97-AF65-F5344CB8AC3E}">
        <p14:creationId xmlns:p14="http://schemas.microsoft.com/office/powerpoint/2010/main" xmlns="" val="3623286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3" name="Text Box 2"/>
          <p:cNvSpPr txBox="1">
            <a:spLocks noChangeArrowheads="1"/>
          </p:cNvSpPr>
          <p:nvPr/>
        </p:nvSpPr>
        <p:spPr bwMode="auto">
          <a:xfrm>
            <a:off x="468000" y="151200"/>
            <a:ext cx="8100444"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Графический интерфейс пользователя</a:t>
            </a:r>
            <a:endParaRPr lang="fr-FR" sz="3200" dirty="0">
              <a:solidFill>
                <a:schemeClr val="bg1"/>
              </a:solidFill>
              <a:latin typeface="Trebuchet MS" pitchFamily="34" charset="0"/>
            </a:endParaRPr>
          </a:p>
        </p:txBody>
      </p:sp>
      <p:sp>
        <p:nvSpPr>
          <p:cNvPr id="21" name="Freeform 16" descr="80 %"/>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2" name="Freeform 17" descr="80 %"/>
          <p:cNvSpPr>
            <a:spLocks/>
          </p:cNvSpPr>
          <p:nvPr/>
        </p:nvSpPr>
        <p:spPr bwMode="gray">
          <a:xfrm rot="1800000">
            <a:off x="4535366" y="3066098"/>
            <a:ext cx="1771650" cy="1730217"/>
          </a:xfrm>
          <a:custGeom>
            <a:avLst/>
            <a:gdLst>
              <a:gd name="T0" fmla="*/ 2147483647 w 279"/>
              <a:gd name="T1" fmla="*/ 2147483647 h 280"/>
              <a:gd name="T2" fmla="*/ 2147483647 w 279"/>
              <a:gd name="T3" fmla="*/ 2147483647 h 280"/>
              <a:gd name="T4" fmla="*/ 2147483647 w 279"/>
              <a:gd name="T5" fmla="*/ 0 h 280"/>
              <a:gd name="T6" fmla="*/ 0 w 279"/>
              <a:gd name="T7" fmla="*/ 2147483647 h 280"/>
              <a:gd name="T8" fmla="*/ 2147483647 w 279"/>
              <a:gd name="T9" fmla="*/ 2147483647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4" name="Freeform 18" descr="80 %"/>
          <p:cNvSpPr>
            <a:spLocks/>
          </p:cNvSpPr>
          <p:nvPr/>
        </p:nvSpPr>
        <p:spPr bwMode="gray">
          <a:xfrm rot="1800000">
            <a:off x="284870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rgbClr val="4D0255"/>
            </a:fgClr>
            <a:bgClr>
              <a:srgbClr val="FFFFFF"/>
            </a:bgClr>
          </a:pattFill>
          <a:ln>
            <a:noFill/>
          </a:ln>
          <a:extLst/>
        </p:spPr>
        <p:txBody>
          <a:bodyPr lIns="83485" tIns="41742" rIns="83485" bIns="41742"/>
          <a:lstStyle/>
          <a:p>
            <a:endParaRPr lang="fr-FR">
              <a:latin typeface="Trebuchet MS" pitchFamily="34" charset="0"/>
            </a:endParaRPr>
          </a:p>
        </p:txBody>
      </p:sp>
      <p:sp>
        <p:nvSpPr>
          <p:cNvPr id="25" name="Freeform 19" descr="80 %"/>
          <p:cNvSpPr>
            <a:spLocks/>
          </p:cNvSpPr>
          <p:nvPr/>
        </p:nvSpPr>
        <p:spPr bwMode="gray">
          <a:xfrm rot="1800000">
            <a:off x="402980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30" name="Freeform 14"/>
          <p:cNvSpPr>
            <a:spLocks/>
          </p:cNvSpPr>
          <p:nvPr/>
        </p:nvSpPr>
        <p:spPr bwMode="gray">
          <a:xfrm rot="1800000">
            <a:off x="3585797" y="1371600"/>
            <a:ext cx="1543049" cy="1733074"/>
          </a:xfrm>
          <a:custGeom>
            <a:avLst/>
            <a:gdLst>
              <a:gd name="T0" fmla="*/ 30212243 w 243"/>
              <a:gd name="T1" fmla="*/ 0 h 280"/>
              <a:gd name="T2" fmla="*/ 0 w 243"/>
              <a:gd name="T3" fmla="*/ 17385500 h 280"/>
              <a:gd name="T4" fmla="*/ 30212243 w 243"/>
              <a:gd name="T5" fmla="*/ 34736040 h 280"/>
              <a:gd name="T6" fmla="*/ 30212243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5856" name="Rectangle 19"/>
          <p:cNvSpPr>
            <a:spLocks noChangeArrowheads="1"/>
          </p:cNvSpPr>
          <p:nvPr/>
        </p:nvSpPr>
        <p:spPr bwMode="auto">
          <a:xfrm>
            <a:off x="4803530" y="5737860"/>
            <a:ext cx="4340470" cy="3228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lnSpc>
                <a:spcPct val="100000"/>
              </a:lnSpc>
              <a:buClrTx/>
              <a:buFontTx/>
              <a:buNone/>
            </a:pPr>
            <a:endParaRPr lang="fr-FR" sz="150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33" name="Rectangle 172"/>
          <p:cNvSpPr>
            <a:spLocks noChangeArrowheads="1"/>
          </p:cNvSpPr>
          <p:nvPr/>
        </p:nvSpPr>
        <p:spPr bwMode="gray">
          <a:xfrm>
            <a:off x="2743201" y="2836602"/>
            <a:ext cx="1463228" cy="553998"/>
          </a:xfrm>
          <a:prstGeom prst="rect">
            <a:avLst/>
          </a:prstGeom>
          <a:noFill/>
          <a:ln w="9525">
            <a:noFill/>
            <a:miter lim="800000"/>
            <a:headEnd/>
            <a:tailEnd/>
          </a:ln>
          <a:extLst/>
        </p:spPr>
        <p:txBody>
          <a:bodyPr wrap="square">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a:t>
            </a:r>
            <a:r>
              <a:rPr lang="de-DE" sz="1500" dirty="0" smtClean="0">
                <a:solidFill>
                  <a:schemeClr val="bg1"/>
                </a:solidFill>
                <a:latin typeface="Trebuchet MS" pitchFamily="34" charset="0"/>
                <a:cs typeface="Arial" charset="0"/>
              </a:rPr>
              <a:t>e</a:t>
            </a:r>
            <a:r>
              <a:rPr lang="ru-RU" sz="1500" dirty="0" err="1" smtClean="0">
                <a:solidFill>
                  <a:schemeClr val="bg1"/>
                </a:solidFill>
                <a:latin typeface="Trebuchet MS" pitchFamily="34" charset="0"/>
                <a:cs typeface="Arial" charset="0"/>
              </a:rPr>
              <a:t>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34"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35"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36"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37"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38"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grpSp>
        <p:nvGrpSpPr>
          <p:cNvPr id="3" name="Группа 2"/>
          <p:cNvGrpSpPr/>
          <p:nvPr/>
        </p:nvGrpSpPr>
        <p:grpSpPr>
          <a:xfrm>
            <a:off x="4834143" y="1691640"/>
            <a:ext cx="4260034" cy="4084471"/>
            <a:chOff x="4834143" y="1691640"/>
            <a:chExt cx="4260034" cy="4084471"/>
          </a:xfrm>
        </p:grpSpPr>
        <p:sp>
          <p:nvSpPr>
            <p:cNvPr id="35855" name="Text Box 18"/>
            <p:cNvSpPr txBox="1">
              <a:spLocks noChangeArrowheads="1"/>
            </p:cNvSpPr>
            <p:nvPr/>
          </p:nvSpPr>
          <p:spPr bwMode="auto">
            <a:xfrm>
              <a:off x="5506915" y="1691640"/>
              <a:ext cx="3587262" cy="6457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4650" indent="-374650">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spcBef>
                  <a:spcPct val="60000"/>
                </a:spcBef>
                <a:buBlip>
                  <a:blip r:embed="rId3"/>
                </a:buBlip>
              </a:pPr>
              <a:r>
                <a:rPr lang="ru-RU" dirty="0" smtClean="0">
                  <a:solidFill>
                    <a:srgbClr val="0BA4E2"/>
                  </a:solidFill>
                  <a:latin typeface="Trebuchet MS" pitchFamily="34" charset="0"/>
                </a:rPr>
                <a:t>Настройка правильной модели</a:t>
              </a:r>
              <a:endParaRPr lang="en-US" dirty="0">
                <a:solidFill>
                  <a:srgbClr val="0BA4E2"/>
                </a:solidFill>
                <a:latin typeface="Trebuchet MS" pitchFamily="34" charset="0"/>
              </a:endParaRPr>
            </a:p>
          </p:txBody>
        </p:sp>
        <p:pic>
          <p:nvPicPr>
            <p:cNvPr id="650242" name="Picture 2" descr="G:\Документы\CADMaster 2013\Thermo\Lisin_new\2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34143" y="2713809"/>
              <a:ext cx="4206412" cy="306230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Группа 3"/>
          <p:cNvGrpSpPr/>
          <p:nvPr/>
        </p:nvGrpSpPr>
        <p:grpSpPr>
          <a:xfrm>
            <a:off x="95053" y="1501450"/>
            <a:ext cx="4247209" cy="4284665"/>
            <a:chOff x="95053" y="1501450"/>
            <a:chExt cx="4247209" cy="4284665"/>
          </a:xfrm>
        </p:grpSpPr>
        <p:sp>
          <p:nvSpPr>
            <p:cNvPr id="35858" name="Text Box 15"/>
            <p:cNvSpPr txBox="1">
              <a:spLocks noChangeArrowheads="1"/>
            </p:cNvSpPr>
            <p:nvPr/>
          </p:nvSpPr>
          <p:spPr bwMode="auto">
            <a:xfrm>
              <a:off x="95053" y="1501450"/>
              <a:ext cx="4220308" cy="922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74650" indent="-374650">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spcBef>
                  <a:spcPct val="60000"/>
                </a:spcBef>
                <a:buBlip>
                  <a:blip r:embed="rId3"/>
                </a:buBlip>
              </a:pPr>
              <a:r>
                <a:rPr lang="ru-RU" dirty="0" smtClean="0">
                  <a:solidFill>
                    <a:srgbClr val="0BA4E2"/>
                  </a:solidFill>
                  <a:latin typeface="Trebuchet MS" pitchFamily="34" charset="0"/>
                </a:rPr>
                <a:t>Выбор компонентов </a:t>
              </a:r>
              <a:r>
                <a:rPr lang="en-US" dirty="0" smtClean="0">
                  <a:solidFill>
                    <a:srgbClr val="0BA4E2"/>
                  </a:solidFill>
                  <a:latin typeface="Trebuchet MS" pitchFamily="34" charset="0"/>
                </a:rPr>
                <a:t>(</a:t>
              </a:r>
              <a:r>
                <a:rPr lang="ru-RU" dirty="0" smtClean="0">
                  <a:solidFill>
                    <a:srgbClr val="0BA4E2"/>
                  </a:solidFill>
                  <a:latin typeface="Trebuchet MS" pitchFamily="34" charset="0"/>
                </a:rPr>
                <a:t>из БД</a:t>
              </a:r>
              <a:r>
                <a:rPr lang="en-US" dirty="0" smtClean="0">
                  <a:solidFill>
                    <a:srgbClr val="0BA4E2"/>
                  </a:solidFill>
                  <a:latin typeface="Trebuchet MS" pitchFamily="34" charset="0"/>
                </a:rPr>
                <a:t>, </a:t>
              </a:r>
              <a:r>
                <a:rPr lang="ru-RU" dirty="0" smtClean="0">
                  <a:solidFill>
                    <a:srgbClr val="0BA4E2"/>
                  </a:solidFill>
                  <a:latin typeface="Trebuchet MS" pitchFamily="34" charset="0"/>
                </a:rPr>
                <a:t>внесение изменений</a:t>
              </a:r>
              <a:r>
                <a:rPr lang="en-US" dirty="0" smtClean="0">
                  <a:solidFill>
                    <a:srgbClr val="0BA4E2"/>
                  </a:solidFill>
                  <a:latin typeface="Trebuchet MS" pitchFamily="34" charset="0"/>
                </a:rPr>
                <a:t>, </a:t>
              </a:r>
              <a:r>
                <a:rPr lang="ru-RU" dirty="0" smtClean="0">
                  <a:solidFill>
                    <a:srgbClr val="0BA4E2"/>
                  </a:solidFill>
                  <a:latin typeface="Trebuchet MS" pitchFamily="34" charset="0"/>
                </a:rPr>
                <a:t>сравнение</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p:txBody>
        </p:sp>
        <p:pic>
          <p:nvPicPr>
            <p:cNvPr id="650243" name="Picture 3" descr="G:\Документы\CADMaster 2013\Thermo\Lisin_new\1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2661421"/>
              <a:ext cx="4090742" cy="312469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43319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5458751" y="951300"/>
            <a:ext cx="3887924" cy="1269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marL="342055" indent="-342055">
              <a:spcBef>
                <a:spcPts val="600"/>
              </a:spcBef>
              <a:buBlip>
                <a:blip r:embed="rId3"/>
              </a:buBlip>
            </a:pPr>
            <a:r>
              <a:rPr lang="ru-RU" b="1" dirty="0" smtClean="0">
                <a:solidFill>
                  <a:srgbClr val="0BA4E2"/>
                </a:solidFill>
                <a:latin typeface="Trebuchet MS" pitchFamily="34" charset="0"/>
              </a:rPr>
              <a:t>Сервис интерактивных расчетов</a:t>
            </a:r>
            <a:endParaRPr lang="en-US" b="1" dirty="0" smtClean="0">
              <a:solidFill>
                <a:srgbClr val="0BA4E2"/>
              </a:solidFill>
              <a:latin typeface="Trebuchet MS" pitchFamily="34" charset="0"/>
            </a:endParaRPr>
          </a:p>
          <a:p>
            <a:pPr marL="342055" indent="-342055">
              <a:spcBef>
                <a:spcPts val="600"/>
              </a:spcBef>
              <a:buBlip>
                <a:blip r:embed="rId3"/>
              </a:buBlip>
            </a:pPr>
            <a:r>
              <a:rPr lang="ru-RU" b="1" dirty="0" smtClean="0">
                <a:solidFill>
                  <a:srgbClr val="0BA4E2"/>
                </a:solidFill>
                <a:latin typeface="Trebuchet MS" pitchFamily="34" charset="0"/>
              </a:rPr>
              <a:t>Управление единицами измерения</a:t>
            </a:r>
            <a:r>
              <a:rPr lang="en-US" b="1" dirty="0" smtClean="0">
                <a:solidFill>
                  <a:srgbClr val="0BA4E2"/>
                </a:solidFill>
                <a:latin typeface="Trebuchet MS" pitchFamily="34" charset="0"/>
              </a:rPr>
              <a:t>, </a:t>
            </a:r>
            <a:r>
              <a:rPr lang="ru-RU" b="1" dirty="0" smtClean="0">
                <a:solidFill>
                  <a:srgbClr val="0BA4E2"/>
                </a:solidFill>
                <a:latin typeface="Trebuchet MS" pitchFamily="34" charset="0"/>
              </a:rPr>
              <a:t>и т.д.</a:t>
            </a:r>
            <a:endParaRPr lang="en-US" b="1" dirty="0" smtClean="0">
              <a:solidFill>
                <a:srgbClr val="0BA4E2"/>
              </a:solidFill>
              <a:latin typeface="Trebuchet MS" pitchFamily="34" charset="0"/>
            </a:endParaRPr>
          </a:p>
        </p:txBody>
      </p:sp>
      <p:sp>
        <p:nvSpPr>
          <p:cNvPr id="17" name="Freeform 14" descr="80 %"/>
          <p:cNvSpPr>
            <a:spLocks/>
          </p:cNvSpPr>
          <p:nvPr/>
        </p:nvSpPr>
        <p:spPr bwMode="gray">
          <a:xfrm rot="1800000">
            <a:off x="358579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0" name="Freeform 16" descr="80 %"/>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1" name="Freeform 17" descr="80 %"/>
          <p:cNvSpPr>
            <a:spLocks/>
          </p:cNvSpPr>
          <p:nvPr/>
        </p:nvSpPr>
        <p:spPr bwMode="gray">
          <a:xfrm rot="1800000">
            <a:off x="4535366" y="3066098"/>
            <a:ext cx="1771650" cy="1730217"/>
          </a:xfrm>
          <a:custGeom>
            <a:avLst/>
            <a:gdLst>
              <a:gd name="T0" fmla="*/ 2147483647 w 279"/>
              <a:gd name="T1" fmla="*/ 2147483647 h 280"/>
              <a:gd name="T2" fmla="*/ 2147483647 w 279"/>
              <a:gd name="T3" fmla="*/ 2147483647 h 280"/>
              <a:gd name="T4" fmla="*/ 2147483647 w 279"/>
              <a:gd name="T5" fmla="*/ 0 h 280"/>
              <a:gd name="T6" fmla="*/ 0 w 279"/>
              <a:gd name="T7" fmla="*/ 2147483647 h 280"/>
              <a:gd name="T8" fmla="*/ 2147483647 w 279"/>
              <a:gd name="T9" fmla="*/ 2147483647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2" name="Freeform 18" descr="80 %"/>
          <p:cNvSpPr>
            <a:spLocks/>
          </p:cNvSpPr>
          <p:nvPr/>
        </p:nvSpPr>
        <p:spPr bwMode="gray">
          <a:xfrm rot="1800000">
            <a:off x="284870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rgbClr val="4D0255"/>
            </a:fgClr>
            <a:bgClr>
              <a:srgbClr val="FFFFFF"/>
            </a:bgClr>
          </a:pattFill>
          <a:ln>
            <a:noFill/>
          </a:ln>
          <a:extLst/>
        </p:spPr>
        <p:txBody>
          <a:bodyPr lIns="83485" tIns="41742" rIns="83485" bIns="41742"/>
          <a:lstStyle/>
          <a:p>
            <a:endParaRPr lang="fr-FR">
              <a:latin typeface="Trebuchet MS" pitchFamily="34" charset="0"/>
            </a:endParaRPr>
          </a:p>
        </p:txBody>
      </p:sp>
      <p:sp>
        <p:nvSpPr>
          <p:cNvPr id="23" name="Freeform 19" descr="80 %"/>
          <p:cNvSpPr>
            <a:spLocks/>
          </p:cNvSpPr>
          <p:nvPr/>
        </p:nvSpPr>
        <p:spPr bwMode="gray">
          <a:xfrm rot="1800000">
            <a:off x="402980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80">
            <a:fgClr>
              <a:srgbClr val="4D0255"/>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6" name="Freeform 15"/>
          <p:cNvSpPr>
            <a:spLocks/>
          </p:cNvSpPr>
          <p:nvPr/>
        </p:nvSpPr>
        <p:spPr bwMode="gray">
          <a:xfrm rot="1800000">
            <a:off x="4998428" y="2167415"/>
            <a:ext cx="1543050" cy="1733073"/>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2"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9" name="Rectangle 172"/>
          <p:cNvSpPr>
            <a:spLocks noChangeArrowheads="1"/>
          </p:cNvSpPr>
          <p:nvPr/>
        </p:nvSpPr>
        <p:spPr bwMode="gray">
          <a:xfrm>
            <a:off x="2743201" y="2836602"/>
            <a:ext cx="1463228" cy="553998"/>
          </a:xfrm>
          <a:prstGeom prst="rect">
            <a:avLst/>
          </a:prstGeom>
          <a:noFill/>
          <a:ln w="9525">
            <a:noFill/>
            <a:miter lim="800000"/>
            <a:headEnd/>
            <a:tailEnd/>
          </a:ln>
          <a:extLst/>
        </p:spPr>
        <p:txBody>
          <a:bodyPr wrap="square">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a:t>
            </a:r>
            <a:r>
              <a:rPr lang="de-DE" sz="1500" dirty="0" smtClean="0">
                <a:solidFill>
                  <a:schemeClr val="bg1"/>
                </a:solidFill>
                <a:latin typeface="Trebuchet MS" pitchFamily="34" charset="0"/>
                <a:cs typeface="Arial" charset="0"/>
              </a:rPr>
              <a:t>e</a:t>
            </a:r>
            <a:r>
              <a:rPr lang="ru-RU" sz="1500" dirty="0" err="1" smtClean="0">
                <a:solidFill>
                  <a:schemeClr val="bg1"/>
                </a:solidFill>
                <a:latin typeface="Trebuchet MS" pitchFamily="34" charset="0"/>
                <a:cs typeface="Arial" charset="0"/>
              </a:rPr>
              <a:t>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33"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34"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35"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36"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37"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Tree>
    <p:extLst>
      <p:ext uri="{BB962C8B-B14F-4D97-AF65-F5344CB8AC3E}">
        <p14:creationId xmlns:p14="http://schemas.microsoft.com/office/powerpoint/2010/main" xmlns="" val="183274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79513" y="1208088"/>
            <a:ext cx="8964488" cy="862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3"/>
              </a:buBlip>
            </a:pPr>
            <a:r>
              <a:rPr lang="ru-RU" altLang="en-US" sz="2200" dirty="0" smtClean="0">
                <a:solidFill>
                  <a:srgbClr val="0BA4E2"/>
                </a:solidFill>
                <a:latin typeface="Arial" charset="0"/>
              </a:rPr>
              <a:t>Регрессия свойств чистых компонент по данным экспериментов</a:t>
            </a:r>
            <a:endParaRPr lang="en-US" altLang="en-US" sz="2200" dirty="0">
              <a:solidFill>
                <a:srgbClr val="0BA4E2"/>
              </a:solidFill>
              <a:latin typeface="Arial" charset="0"/>
            </a:endParaRPr>
          </a:p>
          <a:p>
            <a:pPr>
              <a:spcBef>
                <a:spcPct val="30000"/>
              </a:spcBef>
              <a:buFont typeface="Wingdings 2" pitchFamily="18" charset="2"/>
              <a:buBlip>
                <a:blip r:embed="rId4"/>
              </a:buBlip>
            </a:pPr>
            <a:endParaRPr lang="en-US" altLang="en-US" sz="2200" dirty="0">
              <a:solidFill>
                <a:srgbClr val="0BA4E2"/>
              </a:solidFill>
              <a:latin typeface="Arial" charset="0"/>
            </a:endParaRPr>
          </a:p>
        </p:txBody>
      </p:sp>
      <p:pic>
        <p:nvPicPr>
          <p:cNvPr id="1638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14513" y="1664804"/>
            <a:ext cx="551497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5"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658688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719572" y="5177347"/>
            <a:ext cx="8316924" cy="1044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spcBef>
                <a:spcPct val="40000"/>
              </a:spcBef>
              <a:buClrTx/>
              <a:buFont typeface="Wingdings" pitchFamily="2" charset="2"/>
              <a:buChar char="ð"/>
            </a:pPr>
            <a:r>
              <a:rPr lang="ru-RU" sz="2400" dirty="0" smtClean="0">
                <a:solidFill>
                  <a:srgbClr val="D21700"/>
                </a:solidFill>
                <a:latin typeface="Trebuchet MS" pitchFamily="34" charset="0"/>
              </a:rPr>
              <a:t>Расчет теплофизических свойств (ТФС) смесей</a:t>
            </a:r>
            <a:endParaRPr lang="en-US" sz="2400" dirty="0">
              <a:solidFill>
                <a:srgbClr val="D21700"/>
              </a:solidFill>
              <a:latin typeface="Trebuchet MS" pitchFamily="34" charset="0"/>
            </a:endParaRPr>
          </a:p>
          <a:p>
            <a:pPr algn="ctr">
              <a:lnSpc>
                <a:spcPct val="100000"/>
              </a:lnSpc>
              <a:spcBef>
                <a:spcPct val="40000"/>
              </a:spcBef>
              <a:buClrTx/>
              <a:buFont typeface="Wingdings" pitchFamily="2" charset="2"/>
              <a:buNone/>
            </a:pPr>
            <a:r>
              <a:rPr lang="en-US" sz="1600" dirty="0" smtClean="0">
                <a:solidFill>
                  <a:srgbClr val="D21700"/>
                </a:solidFill>
                <a:latin typeface="Trebuchet MS" pitchFamily="34" charset="0"/>
              </a:rPr>
              <a:t>      (</a:t>
            </a:r>
            <a:r>
              <a:rPr lang="ru-RU" sz="1600" dirty="0" smtClean="0">
                <a:solidFill>
                  <a:srgbClr val="D21700"/>
                </a:solidFill>
                <a:latin typeface="Trebuchet MS" pitchFamily="34" charset="0"/>
              </a:rPr>
              <a:t>Транспортных</a:t>
            </a:r>
            <a:r>
              <a:rPr lang="en-US" sz="1600" dirty="0" smtClean="0">
                <a:solidFill>
                  <a:srgbClr val="D21700"/>
                </a:solidFill>
                <a:latin typeface="Trebuchet MS" pitchFamily="34" charset="0"/>
              </a:rPr>
              <a:t>, </a:t>
            </a:r>
            <a:r>
              <a:rPr lang="ru-RU" sz="1600" dirty="0" smtClean="0">
                <a:solidFill>
                  <a:srgbClr val="D21700"/>
                </a:solidFill>
                <a:latin typeface="Trebuchet MS" pitchFamily="34" charset="0"/>
              </a:rPr>
              <a:t>сжимаемости</a:t>
            </a:r>
            <a:r>
              <a:rPr lang="en-US" sz="1600" dirty="0" smtClean="0">
                <a:solidFill>
                  <a:srgbClr val="D21700"/>
                </a:solidFill>
                <a:latin typeface="Trebuchet MS" pitchFamily="34" charset="0"/>
              </a:rPr>
              <a:t>, </a:t>
            </a:r>
            <a:r>
              <a:rPr lang="ru-RU" sz="1600" dirty="0" smtClean="0">
                <a:solidFill>
                  <a:srgbClr val="D21700"/>
                </a:solidFill>
                <a:latin typeface="Trebuchet MS" pitchFamily="34" charset="0"/>
              </a:rPr>
              <a:t>термодинамических</a:t>
            </a:r>
            <a:r>
              <a:rPr lang="en-US" sz="1600" dirty="0" smtClean="0">
                <a:solidFill>
                  <a:srgbClr val="D21700"/>
                </a:solidFill>
                <a:latin typeface="Trebuchet MS" pitchFamily="34" charset="0"/>
              </a:rPr>
              <a:t>, </a:t>
            </a:r>
            <a:r>
              <a:rPr lang="ru-RU" sz="1600" dirty="0" smtClean="0">
                <a:solidFill>
                  <a:srgbClr val="D21700"/>
                </a:solidFill>
                <a:latin typeface="Trebuchet MS" pitchFamily="34" charset="0"/>
              </a:rPr>
              <a:t/>
            </a:r>
            <a:br>
              <a:rPr lang="ru-RU" sz="1600" dirty="0" smtClean="0">
                <a:solidFill>
                  <a:srgbClr val="D21700"/>
                </a:solidFill>
                <a:latin typeface="Trebuchet MS" pitchFamily="34" charset="0"/>
              </a:rPr>
            </a:br>
            <a:r>
              <a:rPr lang="ru-RU" sz="1600" dirty="0" smtClean="0">
                <a:solidFill>
                  <a:srgbClr val="D21700"/>
                </a:solidFill>
                <a:latin typeface="Trebuchet MS" pitchFamily="34" charset="0"/>
              </a:rPr>
              <a:t>характеристик </a:t>
            </a:r>
            <a:r>
              <a:rPr lang="ru-RU" sz="1600" dirty="0" err="1" smtClean="0">
                <a:solidFill>
                  <a:srgbClr val="D21700"/>
                </a:solidFill>
                <a:latin typeface="Trebuchet MS" pitchFamily="34" charset="0"/>
              </a:rPr>
              <a:t>неидеальности</a:t>
            </a:r>
            <a:r>
              <a:rPr lang="ru-RU" sz="1600" dirty="0" smtClean="0">
                <a:solidFill>
                  <a:srgbClr val="D21700"/>
                </a:solidFill>
                <a:latin typeface="Trebuchet MS" pitchFamily="34" charset="0"/>
              </a:rPr>
              <a:t> смеси</a:t>
            </a:r>
            <a:r>
              <a:rPr lang="en-US" sz="1600" dirty="0" smtClean="0">
                <a:solidFill>
                  <a:srgbClr val="D21700"/>
                </a:solidFill>
                <a:latin typeface="Trebuchet MS" pitchFamily="34" charset="0"/>
              </a:rPr>
              <a:t>)</a:t>
            </a:r>
            <a:endParaRPr lang="en-US" sz="1600" dirty="0">
              <a:solidFill>
                <a:srgbClr val="D21700"/>
              </a:solidFill>
              <a:latin typeface="Trebuchet MS" pitchFamily="34" charset="0"/>
            </a:endParaRPr>
          </a:p>
        </p:txBody>
      </p:sp>
      <p:sp>
        <p:nvSpPr>
          <p:cNvPr id="9"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Термодинамические функции</a:t>
            </a:r>
            <a:endParaRPr lang="en-US" sz="3200" dirty="0">
              <a:solidFill>
                <a:schemeClr val="bg1"/>
              </a:solidFill>
              <a:latin typeface="Trebuchet MS" pitchFamily="34" charset="0"/>
            </a:endParaRPr>
          </a:p>
        </p:txBody>
      </p:sp>
      <p:sp>
        <p:nvSpPr>
          <p:cNvPr id="36" name="Freeform 16"/>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p>
        </p:txBody>
      </p:sp>
      <p:sp>
        <p:nvSpPr>
          <p:cNvPr id="37"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a:t>
            </a:r>
            <a:br>
              <a:rPr lang="ru-RU" sz="1500" dirty="0" smtClean="0">
                <a:solidFill>
                  <a:schemeClr val="bg1"/>
                </a:solidFill>
                <a:latin typeface="Trebuchet MS" pitchFamily="34" charset="0"/>
                <a:cs typeface="Arial" charset="0"/>
              </a:rPr>
            </a:br>
            <a:r>
              <a:rPr lang="ru-RU" sz="1500" dirty="0" smtClean="0">
                <a:solidFill>
                  <a:schemeClr val="bg1"/>
                </a:solidFill>
                <a:latin typeface="Trebuchet MS" pitchFamily="34" charset="0"/>
                <a:cs typeface="Arial" charset="0"/>
              </a:rPr>
              <a:t>функции</a:t>
            </a:r>
            <a:endParaRPr lang="en-US" sz="1500" dirty="0">
              <a:solidFill>
                <a:schemeClr val="bg1"/>
              </a:solidFill>
              <a:latin typeface="Trebuchet MS" pitchFamily="34" charset="0"/>
              <a:cs typeface="Arial" charset="0"/>
            </a:endParaRPr>
          </a:p>
        </p:txBody>
      </p:sp>
      <p:sp>
        <p:nvSpPr>
          <p:cNvPr id="38" name="Freeform 14" descr="80 %"/>
          <p:cNvSpPr>
            <a:spLocks/>
          </p:cNvSpPr>
          <p:nvPr/>
        </p:nvSpPr>
        <p:spPr bwMode="gray">
          <a:xfrm rot="1800000">
            <a:off x="357073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39" name="Freeform 17" descr="80 %"/>
          <p:cNvSpPr>
            <a:spLocks/>
          </p:cNvSpPr>
          <p:nvPr/>
        </p:nvSpPr>
        <p:spPr bwMode="gray">
          <a:xfrm rot="1800000">
            <a:off x="4520306" y="3066098"/>
            <a:ext cx="1771650" cy="1730217"/>
          </a:xfrm>
          <a:custGeom>
            <a:avLst/>
            <a:gdLst>
              <a:gd name="T0" fmla="*/ 2147483647 w 279"/>
              <a:gd name="T1" fmla="*/ 2147483647 h 280"/>
              <a:gd name="T2" fmla="*/ 2147483647 w 279"/>
              <a:gd name="T3" fmla="*/ 2147483647 h 280"/>
              <a:gd name="T4" fmla="*/ 2147483647 w 279"/>
              <a:gd name="T5" fmla="*/ 0 h 280"/>
              <a:gd name="T6" fmla="*/ 0 w 279"/>
              <a:gd name="T7" fmla="*/ 2147483647 h 280"/>
              <a:gd name="T8" fmla="*/ 2147483647 w 279"/>
              <a:gd name="T9" fmla="*/ 2147483647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40" name="Freeform 18" descr="80 %"/>
          <p:cNvSpPr>
            <a:spLocks/>
          </p:cNvSpPr>
          <p:nvPr/>
        </p:nvSpPr>
        <p:spPr bwMode="gray">
          <a:xfrm rot="1800000">
            <a:off x="283364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chemeClr val="bg1">
                <a:lumMod val="50000"/>
              </a:schemeClr>
            </a:fgClr>
            <a:bgClr>
              <a:srgbClr val="FFFFFF"/>
            </a:bgClr>
          </a:pattFill>
          <a:ln>
            <a:noFill/>
          </a:ln>
          <a:extLst/>
        </p:spPr>
        <p:txBody>
          <a:bodyPr lIns="83485" tIns="41742" rIns="83485" bIns="41742"/>
          <a:lstStyle/>
          <a:p>
            <a:endParaRPr lang="fr-FR">
              <a:latin typeface="Trebuchet MS" pitchFamily="34" charset="0"/>
            </a:endParaRPr>
          </a:p>
        </p:txBody>
      </p:sp>
      <p:sp>
        <p:nvSpPr>
          <p:cNvPr id="41" name="Freeform 19" descr="80 %"/>
          <p:cNvSpPr>
            <a:spLocks/>
          </p:cNvSpPr>
          <p:nvPr/>
        </p:nvSpPr>
        <p:spPr bwMode="gray">
          <a:xfrm rot="1800000">
            <a:off x="403081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42"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43"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44"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45" name="Rectangle 172"/>
          <p:cNvSpPr>
            <a:spLocks noChangeArrowheads="1"/>
          </p:cNvSpPr>
          <p:nvPr/>
        </p:nvSpPr>
        <p:spPr bwMode="gray">
          <a:xfrm>
            <a:off x="2807804" y="2768918"/>
            <a:ext cx="1534458" cy="54596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веществ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46"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
        <p:nvSpPr>
          <p:cNvPr id="47" name="Rectangle 179"/>
          <p:cNvSpPr>
            <a:spLocks noChangeArrowheads="1"/>
          </p:cNvSpPr>
          <p:nvPr/>
        </p:nvSpPr>
        <p:spPr bwMode="gray">
          <a:xfrm>
            <a:off x="3944409" y="4400550"/>
            <a:ext cx="126169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3984566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Interactive calculation servic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125" y="2141538"/>
            <a:ext cx="5168900" cy="380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1266" name="Picture 2" descr="G:\Документы\CADMaster 2013\Thermo\Lisin_new\0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4994" y="2098979"/>
            <a:ext cx="4799013" cy="3587141"/>
          </a:xfrm>
          <a:prstGeom prst="rect">
            <a:avLst/>
          </a:prstGeom>
          <a:noFill/>
          <a:extLst>
            <a:ext uri="{909E8E84-426E-40DD-AFC4-6F175D3DCCD1}">
              <a14:hiddenFill xmlns:a14="http://schemas.microsoft.com/office/drawing/2010/main" xmlns="">
                <a:solidFill>
                  <a:srgbClr val="FFFFFF"/>
                </a:solidFill>
              </a14:hiddenFill>
            </a:ext>
          </a:extLst>
        </p:spPr>
      </p:pic>
      <p:sp>
        <p:nvSpPr>
          <p:cNvPr id="17410" name="Rectangle 2"/>
          <p:cNvSpPr>
            <a:spLocks noChangeArrowheads="1"/>
          </p:cNvSpPr>
          <p:nvPr/>
        </p:nvSpPr>
        <p:spPr bwMode="auto">
          <a:xfrm>
            <a:off x="238125" y="1208088"/>
            <a:ext cx="8905875" cy="862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5"/>
              </a:buBlip>
            </a:pPr>
            <a:r>
              <a:rPr lang="ru-RU" altLang="en-US" sz="2200" dirty="0" smtClean="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5"/>
              </a:buBlip>
            </a:pPr>
            <a:r>
              <a:rPr lang="ru-RU" altLang="en-US" sz="2200" dirty="0" smtClean="0">
                <a:solidFill>
                  <a:srgbClr val="0BA4E2"/>
                </a:solidFill>
                <a:latin typeface="Arial" charset="0"/>
              </a:rPr>
              <a:t>Сервис расчетов</a:t>
            </a:r>
            <a:endParaRPr lang="en-US" altLang="en-US" sz="2200" dirty="0">
              <a:solidFill>
                <a:srgbClr val="0BA4E2"/>
              </a:solidFill>
              <a:latin typeface="Arial" charset="0"/>
            </a:endParaRPr>
          </a:p>
        </p:txBody>
      </p:sp>
      <p:grpSp>
        <p:nvGrpSpPr>
          <p:cNvPr id="2" name="Group 6"/>
          <p:cNvGrpSpPr>
            <a:grpSpLocks/>
          </p:cNvGrpSpPr>
          <p:nvPr/>
        </p:nvGrpSpPr>
        <p:grpSpPr bwMode="auto">
          <a:xfrm>
            <a:off x="3971925" y="3892550"/>
            <a:ext cx="4948238" cy="2144713"/>
            <a:chOff x="2710" y="2724"/>
            <a:chExt cx="3377" cy="1501"/>
          </a:xfrm>
        </p:grpSpPr>
        <p:pic>
          <p:nvPicPr>
            <p:cNvPr id="1741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10" y="2724"/>
              <a:ext cx="1652" cy="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7416"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34" y="2724"/>
              <a:ext cx="1653" cy="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grpSp>
      <p:sp>
        <p:nvSpPr>
          <p:cNvPr id="9"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458135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15517" y="1208088"/>
            <a:ext cx="8928484" cy="1303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3"/>
              </a:buBlip>
            </a:pPr>
            <a:r>
              <a:rPr lang="ru-RU" altLang="en-US" sz="2200" dirty="0" smtClean="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smtClean="0">
                <a:solidFill>
                  <a:srgbClr val="DDDDDD"/>
                </a:solidFill>
                <a:latin typeface="Arial" charset="0"/>
              </a:rPr>
              <a:t>Сервис расчетов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smtClean="0">
                <a:solidFill>
                  <a:srgbClr val="0BA4E2"/>
                </a:solidFill>
                <a:latin typeface="Arial" charset="0"/>
              </a:rPr>
              <a:t>Графики свойств по температуре</a:t>
            </a:r>
            <a:r>
              <a:rPr lang="en-US" altLang="en-US" sz="2200" dirty="0" smtClean="0">
                <a:solidFill>
                  <a:srgbClr val="0BA4E2"/>
                </a:solidFill>
                <a:latin typeface="Arial" charset="0"/>
              </a:rPr>
              <a:t>, </a:t>
            </a:r>
            <a:r>
              <a:rPr lang="ru-RU" altLang="en-US" sz="2200" dirty="0" smtClean="0">
                <a:solidFill>
                  <a:srgbClr val="0BA4E2"/>
                </a:solidFill>
                <a:latin typeface="Arial" charset="0"/>
              </a:rPr>
              <a:t>давлению</a:t>
            </a:r>
            <a:r>
              <a:rPr lang="en-US" altLang="en-US" sz="2200" dirty="0" smtClean="0">
                <a:solidFill>
                  <a:srgbClr val="0BA4E2"/>
                </a:solidFill>
                <a:latin typeface="Arial" charset="0"/>
              </a:rPr>
              <a:t> </a:t>
            </a:r>
            <a:r>
              <a:rPr lang="ru-RU" altLang="en-US" sz="2200" dirty="0" smtClean="0">
                <a:solidFill>
                  <a:srgbClr val="0BA4E2"/>
                </a:solidFill>
                <a:latin typeface="Arial" charset="0"/>
              </a:rPr>
              <a:t>или</a:t>
            </a:r>
            <a:r>
              <a:rPr lang="en-US" altLang="en-US" sz="2200" dirty="0" smtClean="0">
                <a:solidFill>
                  <a:srgbClr val="0BA4E2"/>
                </a:solidFill>
                <a:latin typeface="Arial" charset="0"/>
              </a:rPr>
              <a:t> </a:t>
            </a:r>
            <a:r>
              <a:rPr lang="ru-RU" altLang="en-US" sz="2200" dirty="0" smtClean="0">
                <a:solidFill>
                  <a:srgbClr val="0BA4E2"/>
                </a:solidFill>
                <a:latin typeface="Arial" charset="0"/>
              </a:rPr>
              <a:t>составу</a:t>
            </a:r>
            <a:endParaRPr lang="en-US" altLang="en-US" sz="2200" dirty="0">
              <a:solidFill>
                <a:srgbClr val="0BA4E2"/>
              </a:solidFill>
              <a:latin typeface="Arial" charset="0"/>
            </a:endParaRPr>
          </a:p>
        </p:txBody>
      </p:sp>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863850"/>
            <a:ext cx="5318125"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87875" y="3766021"/>
            <a:ext cx="3984625"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875303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87525" y="1208088"/>
            <a:ext cx="8856476" cy="2860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3"/>
              </a:buBlip>
            </a:pPr>
            <a:r>
              <a:rPr lang="ru-RU" altLang="en-US" sz="2200" dirty="0" smtClean="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smtClean="0">
                <a:solidFill>
                  <a:srgbClr val="DDDDDD"/>
                </a:solidFill>
                <a:latin typeface="Arial" charset="0"/>
              </a:rPr>
              <a:t>Сервис расчетов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smtClean="0">
                <a:solidFill>
                  <a:srgbClr val="DDDDDD"/>
                </a:solidFill>
                <a:latin typeface="Arial" charset="0"/>
              </a:rPr>
              <a:t>Графики свойств по давлению, температуре или составу</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smtClean="0">
                <a:solidFill>
                  <a:srgbClr val="0BA4E2"/>
                </a:solidFill>
                <a:latin typeface="Arial" charset="0"/>
              </a:rPr>
              <a:t>Генерация и экспорт таблиц ТФС </a:t>
            </a:r>
            <a:r>
              <a:rPr lang="en-US" altLang="en-US" sz="2200" dirty="0" smtClean="0">
                <a:solidFill>
                  <a:srgbClr val="0BA4E2"/>
                </a:solidFill>
                <a:latin typeface="Arial" charset="0"/>
              </a:rPr>
              <a:t>(PSF </a:t>
            </a:r>
            <a:r>
              <a:rPr lang="ru-RU" altLang="en-US" sz="2200" dirty="0" smtClean="0">
                <a:solidFill>
                  <a:srgbClr val="0BA4E2"/>
                </a:solidFill>
                <a:latin typeface="Arial" charset="0"/>
              </a:rPr>
              <a:t>файлы для</a:t>
            </a:r>
            <a:r>
              <a:rPr lang="en-US" altLang="en-US" sz="2200" dirty="0" smtClean="0">
                <a:solidFill>
                  <a:srgbClr val="0BA4E2"/>
                </a:solidFill>
                <a:latin typeface="Arial" charset="0"/>
              </a:rPr>
              <a:t> </a:t>
            </a:r>
            <a:r>
              <a:rPr lang="en-US" altLang="en-US" sz="2200" dirty="0">
                <a:solidFill>
                  <a:srgbClr val="0BA4E2"/>
                </a:solidFill>
                <a:latin typeface="Arial" charset="0"/>
              </a:rPr>
              <a:t>HTFS, PVT </a:t>
            </a:r>
            <a:r>
              <a:rPr lang="ru-RU" altLang="en-US" sz="2200" dirty="0" smtClean="0">
                <a:solidFill>
                  <a:srgbClr val="0BA4E2"/>
                </a:solidFill>
                <a:latin typeface="Arial" charset="0"/>
              </a:rPr>
              <a:t>файлы для</a:t>
            </a:r>
            <a:r>
              <a:rPr lang="en-US" altLang="en-US" sz="2200" dirty="0" smtClean="0">
                <a:solidFill>
                  <a:srgbClr val="0BA4E2"/>
                </a:solidFill>
                <a:latin typeface="Arial" charset="0"/>
              </a:rPr>
              <a:t> </a:t>
            </a:r>
            <a:r>
              <a:rPr lang="en-US" altLang="en-US" sz="2200" dirty="0">
                <a:solidFill>
                  <a:srgbClr val="0BA4E2"/>
                </a:solidFill>
                <a:latin typeface="Arial" charset="0"/>
              </a:rPr>
              <a:t>OLGA…)</a:t>
            </a:r>
            <a:endParaRPr lang="en-US" altLang="en-US" sz="2200" b="1" dirty="0">
              <a:solidFill>
                <a:srgbClr val="0BA4E2"/>
              </a:solidFill>
              <a:latin typeface="Arial" charset="0"/>
            </a:endParaRPr>
          </a:p>
          <a:p>
            <a:pPr algn="ctr">
              <a:spcBef>
                <a:spcPct val="30000"/>
              </a:spcBef>
              <a:buFont typeface="Wingdings 2" pitchFamily="18" charset="2"/>
              <a:buNone/>
            </a:pPr>
            <a:endParaRPr lang="en-US" altLang="en-US" sz="2200" b="1" dirty="0">
              <a:solidFill>
                <a:srgbClr val="3333FF"/>
              </a:solidFill>
              <a:latin typeface="Arial" charset="0"/>
            </a:endParaRPr>
          </a:p>
        </p:txBody>
      </p:sp>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0937" y="3320988"/>
            <a:ext cx="341947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17675" y="5497513"/>
            <a:ext cx="2871787"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3914216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251520" y="1208088"/>
            <a:ext cx="8892481" cy="3402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4"/>
              </a:buBlip>
            </a:pPr>
            <a:r>
              <a:rPr lang="ru-RU" altLang="en-US" sz="2200" dirty="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rgbClr val="DDDDDD"/>
                </a:solidFill>
                <a:latin typeface="Arial" charset="0"/>
              </a:rPr>
              <a:t>Сервис расчетов</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rgbClr val="DDDDDD"/>
                </a:solidFill>
                <a:latin typeface="Arial" charset="0"/>
              </a:rPr>
              <a:t>Графики свойств по давлению, температуре или составу</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chemeClr val="bg1">
                    <a:lumMod val="85000"/>
                  </a:schemeClr>
                </a:solidFill>
                <a:latin typeface="Arial" charset="0"/>
              </a:rPr>
              <a:t>Генерация и экспорт таблиц ТФС </a:t>
            </a:r>
            <a:r>
              <a:rPr lang="en-US" altLang="en-US" sz="2200" dirty="0">
                <a:solidFill>
                  <a:schemeClr val="bg1">
                    <a:lumMod val="85000"/>
                  </a:schemeClr>
                </a:solidFill>
                <a:latin typeface="Arial" charset="0"/>
              </a:rPr>
              <a:t>(PSF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HTFS, PVT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OLGA…</a:t>
            </a:r>
            <a:r>
              <a:rPr lang="en-US" altLang="en-US" sz="2200" dirty="0" smtClean="0">
                <a:solidFill>
                  <a:srgbClr val="DDDDDD"/>
                </a:solidFill>
                <a:latin typeface="Arial" charset="0"/>
              </a:rPr>
              <a:t>)</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smtClean="0">
                <a:solidFill>
                  <a:srgbClr val="0BA4E2"/>
                </a:solidFill>
                <a:latin typeface="Arial" charset="0"/>
              </a:rPr>
              <a:t>Расчет свойств нефтяных фракций</a:t>
            </a:r>
            <a:endParaRPr lang="en-US" altLang="en-US" sz="2200" dirty="0">
              <a:solidFill>
                <a:srgbClr val="0BA4E2"/>
              </a:solidFill>
              <a:latin typeface="Arial" charset="0"/>
            </a:endParaRPr>
          </a:p>
          <a:p>
            <a:pPr>
              <a:spcBef>
                <a:spcPct val="30000"/>
              </a:spcBef>
              <a:buFont typeface="Wingdings 2" pitchFamily="18" charset="2"/>
              <a:buBlip>
                <a:blip r:embed="rId5"/>
              </a:buBlip>
            </a:pPr>
            <a:endParaRPr lang="fr-FR" altLang="en-US" sz="2200" dirty="0">
              <a:solidFill>
                <a:srgbClr val="3333FF"/>
              </a:solidFill>
              <a:latin typeface="Arial" charset="0"/>
            </a:endParaRPr>
          </a:p>
          <a:p>
            <a:pPr algn="ctr">
              <a:spcBef>
                <a:spcPct val="30000"/>
              </a:spcBef>
              <a:buFont typeface="Wingdings 2" pitchFamily="18" charset="2"/>
              <a:buNone/>
            </a:pPr>
            <a:endParaRPr lang="fr-FR" altLang="en-US" sz="2200" dirty="0">
              <a:solidFill>
                <a:srgbClr val="3333FF"/>
              </a:solidFill>
              <a:latin typeface="Arial" charset="0"/>
            </a:endParaRPr>
          </a:p>
        </p:txBody>
      </p:sp>
      <p:pic>
        <p:nvPicPr>
          <p:cNvPr id="2052"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5638" y="4041068"/>
            <a:ext cx="3341687" cy="213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50" name="Object 2"/>
          <p:cNvGraphicFramePr>
            <a:graphicFrameLocks noChangeAspect="1"/>
          </p:cNvGraphicFramePr>
          <p:nvPr>
            <p:extLst>
              <p:ext uri="{D42A27DB-BD31-4B8C-83A1-F6EECF244321}">
                <p14:modId xmlns:p14="http://schemas.microsoft.com/office/powerpoint/2010/main" xmlns="" val="4052292276"/>
              </p:ext>
            </p:extLst>
          </p:nvPr>
        </p:nvGraphicFramePr>
        <p:xfrm>
          <a:off x="5883721" y="3933056"/>
          <a:ext cx="3152775" cy="2281238"/>
        </p:xfrm>
        <a:graphic>
          <a:graphicData uri="http://schemas.openxmlformats.org/presentationml/2006/ole">
            <p:oleObj spid="_x0000_s644298" name="Image" r:id="rId7" imgW="4829556" imgH="3323844" progId="Word.Picture.8">
              <p:embed/>
            </p:oleObj>
          </a:graphicData>
        </a:graphic>
      </p:graphicFrame>
      <p:sp>
        <p:nvSpPr>
          <p:cNvPr id="6"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863044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251520" y="1208088"/>
            <a:ext cx="8892481" cy="4620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4"/>
              </a:buBlip>
            </a:pPr>
            <a:r>
              <a:rPr lang="ru-RU" altLang="en-US" sz="2200" dirty="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rgbClr val="DDDDDD"/>
                </a:solidFill>
                <a:latin typeface="Arial" charset="0"/>
              </a:rPr>
              <a:t>Сервис расчетов</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rgbClr val="DDDDDD"/>
                </a:solidFill>
                <a:latin typeface="Arial" charset="0"/>
              </a:rPr>
              <a:t>Графики свойств по давлению, температуре или составу</a:t>
            </a:r>
            <a:endParaRPr lang="en-US" altLang="en-US" sz="2200" dirty="0">
              <a:solidFill>
                <a:srgbClr val="DDDDDD"/>
              </a:solidFill>
              <a:latin typeface="Arial" charset="0"/>
            </a:endParaRPr>
          </a:p>
          <a:p>
            <a:pPr marL="342900" indent="-342900">
              <a:spcBef>
                <a:spcPct val="30000"/>
              </a:spcBef>
              <a:buBlip>
                <a:blip r:embed="rId4"/>
              </a:buBlip>
            </a:pPr>
            <a:r>
              <a:rPr lang="ru-RU" altLang="en-US" sz="2200" dirty="0">
                <a:solidFill>
                  <a:schemeClr val="bg1">
                    <a:lumMod val="85000"/>
                  </a:schemeClr>
                </a:solidFill>
                <a:latin typeface="Arial" charset="0"/>
              </a:rPr>
              <a:t>Генерация и экспорт таблиц ТФС </a:t>
            </a:r>
            <a:r>
              <a:rPr lang="en-US" altLang="en-US" sz="2200" dirty="0">
                <a:solidFill>
                  <a:schemeClr val="bg1">
                    <a:lumMod val="85000"/>
                  </a:schemeClr>
                </a:solidFill>
                <a:latin typeface="Arial" charset="0"/>
              </a:rPr>
              <a:t>(PSF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HTFS, PVT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OLGA…</a:t>
            </a:r>
            <a:r>
              <a:rPr lang="en-US" altLang="en-US" sz="2200" dirty="0">
                <a:solidFill>
                  <a:srgbClr val="DDDDDD"/>
                </a:solidFill>
                <a:latin typeface="Arial" charset="0"/>
              </a:rPr>
              <a:t>)</a:t>
            </a:r>
          </a:p>
          <a:p>
            <a:pPr marL="342900" indent="-342900">
              <a:spcBef>
                <a:spcPct val="30000"/>
              </a:spcBef>
              <a:buBlip>
                <a:blip r:embed="rId4"/>
              </a:buBlip>
            </a:pPr>
            <a:r>
              <a:rPr lang="ru-RU" altLang="en-US" sz="2200" dirty="0">
                <a:solidFill>
                  <a:schemeClr val="bg1">
                    <a:lumMod val="85000"/>
                  </a:schemeClr>
                </a:solidFill>
                <a:latin typeface="Arial" charset="0"/>
              </a:rPr>
              <a:t>Расчет свойств нефтяных фракций</a:t>
            </a:r>
            <a:endParaRPr lang="en-US" altLang="en-US" sz="2200" dirty="0">
              <a:solidFill>
                <a:schemeClr val="bg1">
                  <a:lumMod val="85000"/>
                </a:schemeClr>
              </a:solidFill>
              <a:latin typeface="Arial" charset="0"/>
            </a:endParaRPr>
          </a:p>
          <a:p>
            <a:pPr marL="342900" indent="-342900">
              <a:spcBef>
                <a:spcPct val="30000"/>
              </a:spcBef>
              <a:buBlip>
                <a:blip r:embed="rId4"/>
              </a:buBlip>
            </a:pPr>
            <a:r>
              <a:rPr lang="ru-RU" altLang="en-US" sz="2200" dirty="0" smtClean="0">
                <a:solidFill>
                  <a:srgbClr val="0BA4E2"/>
                </a:solidFill>
                <a:latin typeface="Arial" charset="0"/>
              </a:rPr>
              <a:t>Управление предиктивными моделями на основе групповых вкладов</a:t>
            </a:r>
            <a:endParaRPr lang="en-US" altLang="en-US" sz="2200" dirty="0">
              <a:solidFill>
                <a:srgbClr val="0BA4E2"/>
              </a:solidFill>
              <a:latin typeface="Arial" charset="0"/>
            </a:endParaRPr>
          </a:p>
          <a:p>
            <a:pPr>
              <a:spcBef>
                <a:spcPct val="30000"/>
              </a:spcBef>
              <a:buFont typeface="Wingdings 2" pitchFamily="18" charset="2"/>
              <a:buBlip>
                <a:blip r:embed="rId5"/>
              </a:buBlip>
            </a:pPr>
            <a:endParaRPr lang="fr-FR" altLang="en-US" sz="2200" dirty="0">
              <a:solidFill>
                <a:srgbClr val="3333FF"/>
              </a:solidFill>
              <a:latin typeface="Arial" charset="0"/>
            </a:endParaRPr>
          </a:p>
          <a:p>
            <a:pPr algn="ctr">
              <a:spcBef>
                <a:spcPct val="30000"/>
              </a:spcBef>
              <a:buFont typeface="Wingdings 2" pitchFamily="18" charset="2"/>
              <a:buNone/>
            </a:pPr>
            <a:endParaRPr lang="fr-FR" altLang="en-US" sz="2200" dirty="0">
              <a:solidFill>
                <a:srgbClr val="3333FF"/>
              </a:solidFill>
              <a:latin typeface="Arial" charset="0"/>
            </a:endParaRPr>
          </a:p>
          <a:p>
            <a:pPr algn="ctr">
              <a:spcBef>
                <a:spcPct val="30000"/>
              </a:spcBef>
              <a:buFont typeface="Wingdings 2" pitchFamily="18" charset="2"/>
              <a:buNone/>
            </a:pPr>
            <a:endParaRPr lang="fr-FR" altLang="en-US" sz="2200" b="1" dirty="0">
              <a:solidFill>
                <a:srgbClr val="3333FF"/>
              </a:solidFill>
              <a:latin typeface="Arial" charset="0"/>
            </a:endParaRPr>
          </a:p>
        </p:txBody>
      </p:sp>
      <p:graphicFrame>
        <p:nvGraphicFramePr>
          <p:cNvPr id="3074" name="Object 6"/>
          <p:cNvGraphicFramePr>
            <a:graphicFrameLocks noChangeAspect="1"/>
          </p:cNvGraphicFramePr>
          <p:nvPr/>
        </p:nvGraphicFramePr>
        <p:xfrm>
          <a:off x="1139825" y="5002213"/>
          <a:ext cx="1109663" cy="795337"/>
        </p:xfrm>
        <a:graphic>
          <a:graphicData uri="http://schemas.openxmlformats.org/presentationml/2006/ole">
            <p:oleObj spid="_x0000_s645322" name="Image bitmap" r:id="rId6" imgW="2838846" imgH="2085714" progId="PBrush">
              <p:embed/>
            </p:oleObj>
          </a:graphicData>
        </a:graphic>
      </p:graphicFrame>
      <p:pic>
        <p:nvPicPr>
          <p:cNvPr id="3077"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792538" y="5002213"/>
            <a:ext cx="1435100"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8" descr="Logo univ med"/>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26250" y="4775200"/>
            <a:ext cx="1476375"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4137207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1" y="946115"/>
            <a:ext cx="8964489" cy="5061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341313" indent="-341313"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marL="342900" indent="-342900">
              <a:spcBef>
                <a:spcPct val="30000"/>
              </a:spcBef>
              <a:buBlip>
                <a:blip r:embed="rId3"/>
              </a:buBlip>
            </a:pPr>
            <a:r>
              <a:rPr lang="ru-RU" altLang="en-US" sz="2200" dirty="0">
                <a:solidFill>
                  <a:srgbClr val="DDDDDD"/>
                </a:solidFill>
                <a:latin typeface="Arial" charset="0"/>
              </a:rPr>
              <a:t>Регрессия свойств чистых компонент по данным экспериментов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a:solidFill>
                  <a:srgbClr val="DDDDDD"/>
                </a:solidFill>
                <a:latin typeface="Arial" charset="0"/>
              </a:rPr>
              <a:t>Сервис расчетов</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a:solidFill>
                  <a:srgbClr val="DDDDDD"/>
                </a:solidFill>
                <a:latin typeface="Arial" charset="0"/>
              </a:rPr>
              <a:t>Графики свойств по давлению, температуре или составу</a:t>
            </a:r>
            <a:endParaRPr lang="en-US" altLang="en-US" sz="2200" dirty="0">
              <a:solidFill>
                <a:srgbClr val="DDDDDD"/>
              </a:solidFill>
              <a:latin typeface="Arial" charset="0"/>
            </a:endParaRPr>
          </a:p>
          <a:p>
            <a:pPr marL="342900" indent="-342900">
              <a:spcBef>
                <a:spcPct val="30000"/>
              </a:spcBef>
              <a:buBlip>
                <a:blip r:embed="rId3"/>
              </a:buBlip>
            </a:pPr>
            <a:r>
              <a:rPr lang="ru-RU" altLang="en-US" sz="2200" dirty="0">
                <a:solidFill>
                  <a:schemeClr val="bg1">
                    <a:lumMod val="85000"/>
                  </a:schemeClr>
                </a:solidFill>
                <a:latin typeface="Arial" charset="0"/>
              </a:rPr>
              <a:t>Генерация и экспорт таблиц ТФС </a:t>
            </a:r>
            <a:r>
              <a:rPr lang="en-US" altLang="en-US" sz="2200" dirty="0">
                <a:solidFill>
                  <a:schemeClr val="bg1">
                    <a:lumMod val="85000"/>
                  </a:schemeClr>
                </a:solidFill>
                <a:latin typeface="Arial" charset="0"/>
              </a:rPr>
              <a:t>(PSF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HTFS, PVT </a:t>
            </a:r>
            <a:r>
              <a:rPr lang="ru-RU" altLang="en-US" sz="2200" dirty="0">
                <a:solidFill>
                  <a:schemeClr val="bg1">
                    <a:lumMod val="85000"/>
                  </a:schemeClr>
                </a:solidFill>
                <a:latin typeface="Arial" charset="0"/>
              </a:rPr>
              <a:t>файлы для</a:t>
            </a:r>
            <a:r>
              <a:rPr lang="en-US" altLang="en-US" sz="2200" dirty="0">
                <a:solidFill>
                  <a:schemeClr val="bg1">
                    <a:lumMod val="85000"/>
                  </a:schemeClr>
                </a:solidFill>
                <a:latin typeface="Arial" charset="0"/>
              </a:rPr>
              <a:t> OLGA…</a:t>
            </a:r>
            <a:r>
              <a:rPr lang="en-US" altLang="en-US" sz="2200" dirty="0">
                <a:solidFill>
                  <a:srgbClr val="DDDDDD"/>
                </a:solidFill>
                <a:latin typeface="Arial" charset="0"/>
              </a:rPr>
              <a:t>)</a:t>
            </a:r>
          </a:p>
          <a:p>
            <a:pPr marL="342900" indent="-342900">
              <a:spcBef>
                <a:spcPct val="30000"/>
              </a:spcBef>
              <a:buBlip>
                <a:blip r:embed="rId3"/>
              </a:buBlip>
            </a:pPr>
            <a:r>
              <a:rPr lang="ru-RU" altLang="en-US" sz="2200" dirty="0">
                <a:solidFill>
                  <a:schemeClr val="bg1">
                    <a:lumMod val="85000"/>
                  </a:schemeClr>
                </a:solidFill>
                <a:latin typeface="Arial" charset="0"/>
              </a:rPr>
              <a:t>Расчет свойств нефтяных фракций</a:t>
            </a:r>
            <a:endParaRPr lang="en-US" altLang="en-US" sz="2200" dirty="0">
              <a:solidFill>
                <a:schemeClr val="bg1">
                  <a:lumMod val="85000"/>
                </a:schemeClr>
              </a:solidFill>
              <a:latin typeface="Arial" charset="0"/>
            </a:endParaRPr>
          </a:p>
          <a:p>
            <a:pPr marL="342900" indent="-342900">
              <a:spcBef>
                <a:spcPct val="30000"/>
              </a:spcBef>
              <a:buBlip>
                <a:blip r:embed="rId3"/>
              </a:buBlip>
            </a:pPr>
            <a:r>
              <a:rPr lang="ru-RU" altLang="en-US" sz="2200" dirty="0">
                <a:solidFill>
                  <a:schemeClr val="bg1">
                    <a:lumMod val="85000"/>
                  </a:schemeClr>
                </a:solidFill>
                <a:latin typeface="Arial" charset="0"/>
              </a:rPr>
              <a:t>Управление предиктивными моделями на основе групповых вкладов</a:t>
            </a:r>
            <a:endParaRPr lang="en-US" altLang="en-US" sz="2200" dirty="0">
              <a:solidFill>
                <a:schemeClr val="bg1">
                  <a:lumMod val="85000"/>
                </a:schemeClr>
              </a:solidFill>
              <a:latin typeface="Arial" charset="0"/>
            </a:endParaRPr>
          </a:p>
          <a:p>
            <a:pPr marL="342900" indent="-342900">
              <a:spcBef>
                <a:spcPct val="30000"/>
              </a:spcBef>
              <a:buBlip>
                <a:blip r:embed="rId3"/>
              </a:buBlip>
            </a:pPr>
            <a:r>
              <a:rPr lang="ru-RU" altLang="en-US" sz="2200" dirty="0" smtClean="0">
                <a:solidFill>
                  <a:srgbClr val="0BA4E2"/>
                </a:solidFill>
                <a:latin typeface="Arial" charset="0"/>
              </a:rPr>
              <a:t>Оценка свойств чистых компонент</a:t>
            </a:r>
            <a:endParaRPr lang="en-US" altLang="en-US" sz="2200" dirty="0">
              <a:solidFill>
                <a:srgbClr val="0BA4E2"/>
              </a:solidFill>
              <a:latin typeface="Arial" charset="0"/>
            </a:endParaRPr>
          </a:p>
          <a:p>
            <a:pPr marL="342900" indent="-342900">
              <a:spcBef>
                <a:spcPct val="30000"/>
              </a:spcBef>
              <a:buBlip>
                <a:blip r:embed="rId3"/>
              </a:buBlip>
            </a:pPr>
            <a:r>
              <a:rPr lang="ru-RU" altLang="en-US" sz="2200" dirty="0" smtClean="0">
                <a:solidFill>
                  <a:srgbClr val="0BA4E2"/>
                </a:solidFill>
                <a:latin typeface="Arial" charset="0"/>
              </a:rPr>
              <a:t>Управление единицами измерения</a:t>
            </a:r>
            <a:endParaRPr lang="en-US" altLang="en-US" sz="2200" dirty="0">
              <a:solidFill>
                <a:srgbClr val="0BA4E2"/>
              </a:solidFill>
              <a:latin typeface="Arial" charset="0"/>
            </a:endParaRPr>
          </a:p>
          <a:p>
            <a:pPr marL="342900" indent="-342900">
              <a:spcBef>
                <a:spcPct val="30000"/>
              </a:spcBef>
              <a:buBlip>
                <a:blip r:embed="rId3"/>
              </a:buBlip>
            </a:pPr>
            <a:r>
              <a:rPr lang="en-US" altLang="en-US" sz="2200" dirty="0">
                <a:solidFill>
                  <a:srgbClr val="0BA4E2"/>
                </a:solidFill>
                <a:latin typeface="Arial" charset="0"/>
              </a:rPr>
              <a:t>…</a:t>
            </a:r>
            <a:endParaRPr lang="fr-FR" altLang="en-US" sz="2200" dirty="0">
              <a:solidFill>
                <a:srgbClr val="0BA4E2"/>
              </a:solidFill>
              <a:latin typeface="Arial" charset="0"/>
            </a:endParaRPr>
          </a:p>
          <a:p>
            <a:pPr algn="ctr">
              <a:spcBef>
                <a:spcPct val="30000"/>
              </a:spcBef>
              <a:buFont typeface="Wingdings 2" pitchFamily="18" charset="2"/>
              <a:buNone/>
            </a:pPr>
            <a:endParaRPr lang="fr-FR" altLang="en-US" sz="2200" b="1" dirty="0">
              <a:solidFill>
                <a:srgbClr val="3333FF"/>
              </a:solidFill>
              <a:latin typeface="Arial" charset="0"/>
            </a:endParaRPr>
          </a:p>
        </p:txBody>
      </p:sp>
      <p:pic>
        <p:nvPicPr>
          <p:cNvPr id="2048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35750" y="3860068"/>
            <a:ext cx="2362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0484" name="Text Box 5"/>
          <p:cNvSpPr txBox="1">
            <a:spLocks noChangeArrowheads="1"/>
          </p:cNvSpPr>
          <p:nvPr/>
        </p:nvSpPr>
        <p:spPr bwMode="auto">
          <a:xfrm>
            <a:off x="187067" y="5552897"/>
            <a:ext cx="6456238" cy="576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marL="263525" indent="-263525"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algn="ctr">
              <a:buFont typeface="Wingdings" pitchFamily="2" charset="2"/>
              <a:buChar char="ð"/>
            </a:pPr>
            <a:r>
              <a:rPr lang="ru-RU" altLang="en-US" sz="1600" b="1" dirty="0" smtClean="0">
                <a:solidFill>
                  <a:srgbClr val="FF0000"/>
                </a:solidFill>
                <a:latin typeface="Arial" charset="0"/>
              </a:rPr>
              <a:t>Обеспечивает пользователя всеми инструментами, нужными для термодинамических расчетов</a:t>
            </a:r>
            <a:endParaRPr lang="fr-FR" altLang="en-US" sz="1600" b="1" dirty="0">
              <a:solidFill>
                <a:srgbClr val="FF0000"/>
              </a:solidFill>
              <a:latin typeface="Arial" charset="0"/>
            </a:endParaRPr>
          </a:p>
        </p:txBody>
      </p:sp>
      <p:sp>
        <p:nvSpPr>
          <p:cNvPr id="20485" name="Rectangle 6"/>
          <p:cNvSpPr>
            <a:spLocks noChangeArrowheads="1"/>
          </p:cNvSpPr>
          <p:nvPr/>
        </p:nvSpPr>
        <p:spPr bwMode="auto">
          <a:xfrm>
            <a:off x="467544" y="157163"/>
            <a:ext cx="74549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1020763"/>
            <a:r>
              <a:rPr lang="en-US" altLang="en-US" sz="3200" b="1" dirty="0" err="1" smtClean="0">
                <a:solidFill>
                  <a:schemeClr val="bg1"/>
                </a:solidFill>
                <a:latin typeface="Trebuchet MS" pitchFamily="34" charset="0"/>
              </a:rPr>
              <a:t>Simulis</a:t>
            </a:r>
            <a:r>
              <a:rPr lang="en-US" altLang="en-US" sz="3200" b="1" baseline="30000" dirty="0">
                <a:solidFill>
                  <a:schemeClr val="bg1"/>
                </a:solidFill>
                <a:latin typeface="Trebuchet MS" pitchFamily="34" charset="0"/>
              </a:rPr>
              <a:t>®</a:t>
            </a:r>
            <a:r>
              <a:rPr lang="en-US" altLang="en-US" sz="3200" b="1" dirty="0">
                <a:solidFill>
                  <a:schemeClr val="bg1"/>
                </a:solidFill>
                <a:latin typeface="Trebuchet MS" pitchFamily="34" charset="0"/>
              </a:rPr>
              <a:t> Thermodynamics – </a:t>
            </a:r>
            <a:r>
              <a:rPr lang="ru-RU" altLang="en-US" sz="3200" b="1" dirty="0" smtClean="0">
                <a:solidFill>
                  <a:schemeClr val="bg1"/>
                </a:solidFill>
                <a:latin typeface="Trebuchet MS" pitchFamily="34" charset="0"/>
              </a:rPr>
              <a:t>Сервисы</a:t>
            </a:r>
            <a:endParaRPr lang="en-US" altLang="en-US" sz="3200" b="1"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2725072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fr-FR" sz="3200" dirty="0" smtClean="0">
                <a:solidFill>
                  <a:schemeClr val="bg1"/>
                </a:solidFill>
                <a:latin typeface="Trebuchet MS" pitchFamily="34" charset="0"/>
              </a:rPr>
              <a:t>Simulis </a:t>
            </a:r>
            <a:r>
              <a:rPr lang="fr-FR" sz="3200" dirty="0">
                <a:solidFill>
                  <a:schemeClr val="bg1"/>
                </a:solidFill>
                <a:latin typeface="Trebuchet MS" pitchFamily="34" charset="0"/>
              </a:rPr>
              <a:t>Thermodynamics</a:t>
            </a:r>
          </a:p>
        </p:txBody>
      </p:sp>
      <p:sp>
        <p:nvSpPr>
          <p:cNvPr id="26" name="AutoShape 2"/>
          <p:cNvSpPr>
            <a:spLocks noChangeArrowheads="1"/>
          </p:cNvSpPr>
          <p:nvPr/>
        </p:nvSpPr>
        <p:spPr bwMode="auto">
          <a:xfrm>
            <a:off x="4712677" y="3017520"/>
            <a:ext cx="1406769" cy="82296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grpSp>
        <p:nvGrpSpPr>
          <p:cNvPr id="27" name="Group 3"/>
          <p:cNvGrpSpPr>
            <a:grpSpLocks/>
          </p:cNvGrpSpPr>
          <p:nvPr/>
        </p:nvGrpSpPr>
        <p:grpSpPr bwMode="auto">
          <a:xfrm>
            <a:off x="2804746" y="2167415"/>
            <a:ext cx="1543050" cy="1733073"/>
            <a:chOff x="1914" y="1517"/>
            <a:chExt cx="1053" cy="1213"/>
          </a:xfrm>
          <a:solidFill>
            <a:srgbClr val="4D0255"/>
          </a:solidFill>
        </p:grpSpPr>
        <p:sp>
          <p:nvSpPr>
            <p:cNvPr id="28" name="Freeform 15"/>
            <p:cNvSpPr>
              <a:spLocks/>
            </p:cNvSpPr>
            <p:nvPr/>
          </p:nvSpPr>
          <p:spPr bwMode="gray">
            <a:xfrm rot="1800000">
              <a:off x="1914" y="1517"/>
              <a:ext cx="1053" cy="1213"/>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grp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0" name="Rectangle 57"/>
            <p:cNvSpPr>
              <a:spLocks noChangeArrowheads="1"/>
            </p:cNvSpPr>
            <p:nvPr/>
          </p:nvSpPr>
          <p:spPr bwMode="gray">
            <a:xfrm>
              <a:off x="2059" y="1938"/>
              <a:ext cx="733" cy="3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fr-FR" sz="1500" dirty="0">
                <a:solidFill>
                  <a:schemeClr val="bg1"/>
                </a:solidFill>
                <a:latin typeface="Trebuchet MS" pitchFamily="34" charset="0"/>
                <a:cs typeface="Arial" charset="0"/>
              </a:endParaRPr>
            </a:p>
          </p:txBody>
        </p:sp>
      </p:grpSp>
      <p:grpSp>
        <p:nvGrpSpPr>
          <p:cNvPr id="5" name="Groupe 4"/>
          <p:cNvGrpSpPr/>
          <p:nvPr/>
        </p:nvGrpSpPr>
        <p:grpSpPr>
          <a:xfrm>
            <a:off x="1392116" y="1371600"/>
            <a:ext cx="1739412" cy="1733074"/>
            <a:chOff x="1392116" y="1371600"/>
            <a:chExt cx="1739412" cy="1733074"/>
          </a:xfrm>
        </p:grpSpPr>
        <p:sp>
          <p:nvSpPr>
            <p:cNvPr id="31" name="Freeform 14"/>
            <p:cNvSpPr>
              <a:spLocks/>
            </p:cNvSpPr>
            <p:nvPr/>
          </p:nvSpPr>
          <p:spPr bwMode="gray">
            <a:xfrm rot="1800000">
              <a:off x="1392116" y="1371600"/>
              <a:ext cx="1543050" cy="1733074"/>
            </a:xfrm>
            <a:custGeom>
              <a:avLst/>
              <a:gdLst>
                <a:gd name="T0" fmla="*/ 30212243 w 243"/>
                <a:gd name="T1" fmla="*/ 0 h 280"/>
                <a:gd name="T2" fmla="*/ 0 w 243"/>
                <a:gd name="T3" fmla="*/ 17385500 h 280"/>
                <a:gd name="T4" fmla="*/ 30212243 w 243"/>
                <a:gd name="T5" fmla="*/ 34736040 h 280"/>
                <a:gd name="T6" fmla="*/ 30212243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2" name="Rectangle 56"/>
            <p:cNvSpPr>
              <a:spLocks noChangeArrowheads="1"/>
            </p:cNvSpPr>
            <p:nvPr/>
          </p:nvSpPr>
          <p:spPr bwMode="gray">
            <a:xfrm>
              <a:off x="1730620" y="1808798"/>
              <a:ext cx="1400908" cy="1015663"/>
            </a:xfrm>
            <a:prstGeom prst="rect">
              <a:avLst/>
            </a:prstGeom>
            <a:noFill/>
            <a:ln>
              <a:noFill/>
            </a:ln>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Графический интерфейс </a:t>
              </a:r>
              <a:r>
                <a:rPr lang="ru-RU" sz="1500" dirty="0" err="1" smtClean="0">
                  <a:solidFill>
                    <a:schemeClr val="bg1"/>
                  </a:solidFill>
                  <a:latin typeface="Trebuchet MS" pitchFamily="34" charset="0"/>
                  <a:cs typeface="Arial" charset="0"/>
                </a:rPr>
                <a:t>пользо-вателя</a:t>
              </a:r>
              <a:endParaRPr lang="fr-FR" sz="1500" dirty="0">
                <a:solidFill>
                  <a:schemeClr val="bg1"/>
                </a:solidFill>
                <a:latin typeface="Trebuchet MS" pitchFamily="34" charset="0"/>
                <a:cs typeface="Arial" charset="0"/>
              </a:endParaRPr>
            </a:p>
          </p:txBody>
        </p:sp>
      </p:grpSp>
      <p:grpSp>
        <p:nvGrpSpPr>
          <p:cNvPr id="3" name="Groupe 2"/>
          <p:cNvGrpSpPr/>
          <p:nvPr/>
        </p:nvGrpSpPr>
        <p:grpSpPr>
          <a:xfrm>
            <a:off x="655028" y="2115979"/>
            <a:ext cx="1771650" cy="1730216"/>
            <a:chOff x="655028" y="2115979"/>
            <a:chExt cx="1771650" cy="1730216"/>
          </a:xfrm>
        </p:grpSpPr>
        <p:sp>
          <p:nvSpPr>
            <p:cNvPr id="33" name="Freeform 18"/>
            <p:cNvSpPr>
              <a:spLocks/>
            </p:cNvSpPr>
            <p:nvPr/>
          </p:nvSpPr>
          <p:spPr bwMode="gray">
            <a:xfrm rot="1800000">
              <a:off x="65502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solidFill>
              <a:srgbClr val="4D025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atin typeface="Trebuchet MS" pitchFamily="34" charset="0"/>
              </a:endParaRPr>
            </a:p>
          </p:txBody>
        </p:sp>
        <p:sp>
          <p:nvSpPr>
            <p:cNvPr id="34" name="Rectangle 172"/>
            <p:cNvSpPr>
              <a:spLocks noChangeArrowheads="1"/>
            </p:cNvSpPr>
            <p:nvPr/>
          </p:nvSpPr>
          <p:spPr bwMode="gray">
            <a:xfrm>
              <a:off x="741486" y="2447449"/>
              <a:ext cx="1460988" cy="784830"/>
            </a:xfrm>
            <a:prstGeom prst="rect">
              <a:avLst/>
            </a:prstGeom>
            <a:noFill/>
            <a:ln>
              <a:noFill/>
            </a:ln>
            <a:extLst/>
          </p:spPr>
          <p:txBody>
            <a:bodyPr>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fr-FR" sz="1500" dirty="0">
                <a:solidFill>
                  <a:schemeClr val="bg1"/>
                </a:solidFill>
                <a:latin typeface="Trebuchet MS" pitchFamily="34" charset="0"/>
                <a:cs typeface="Arial" charset="0"/>
              </a:endParaRPr>
            </a:p>
            <a:p>
              <a:pPr eaLnBrk="1" hangingPunct="1">
                <a:lnSpc>
                  <a:spcPct val="100000"/>
                </a:lnSpc>
                <a:buClrTx/>
                <a:buFontTx/>
                <a:buNone/>
              </a:pPr>
              <a:r>
                <a:rPr lang="fr-FR" sz="1500" dirty="0">
                  <a:solidFill>
                    <a:schemeClr val="bg1"/>
                  </a:solidFill>
                  <a:latin typeface="Trebuchet MS" pitchFamily="34" charset="0"/>
                  <a:cs typeface="Arial" charset="0"/>
                </a:rPr>
                <a:t>(BIP, </a:t>
              </a:r>
              <a:r>
                <a:rPr lang="ru-RU" sz="1500" dirty="0" smtClean="0">
                  <a:solidFill>
                    <a:schemeClr val="bg1"/>
                  </a:solidFill>
                  <a:latin typeface="Trebuchet MS" pitchFamily="34" charset="0"/>
                  <a:cs typeface="Arial" charset="0"/>
                </a:rPr>
                <a:t>Вещества</a:t>
              </a:r>
              <a:r>
                <a:rPr lang="fr-FR" sz="1500" dirty="0" smtClean="0">
                  <a:solidFill>
                    <a:schemeClr val="bg1"/>
                  </a:solidFill>
                  <a:latin typeface="Trebuchet MS" pitchFamily="34" charset="0"/>
                  <a:cs typeface="Arial" charset="0"/>
                </a:rPr>
                <a:t>)</a:t>
              </a:r>
              <a:endParaRPr lang="fr-FR" sz="1500" dirty="0">
                <a:solidFill>
                  <a:schemeClr val="bg1"/>
                </a:solidFill>
                <a:latin typeface="Trebuchet MS" pitchFamily="34" charset="0"/>
                <a:cs typeface="Arial" charset="0"/>
              </a:endParaRPr>
            </a:p>
          </p:txBody>
        </p:sp>
      </p:grpSp>
      <p:grpSp>
        <p:nvGrpSpPr>
          <p:cNvPr id="4" name="Groupe 3"/>
          <p:cNvGrpSpPr/>
          <p:nvPr/>
        </p:nvGrpSpPr>
        <p:grpSpPr>
          <a:xfrm>
            <a:off x="1783374" y="3801904"/>
            <a:ext cx="1595803" cy="1740218"/>
            <a:chOff x="1783374" y="3801904"/>
            <a:chExt cx="1595803" cy="1740218"/>
          </a:xfrm>
        </p:grpSpPr>
        <p:sp>
          <p:nvSpPr>
            <p:cNvPr id="35" name="Freeform 19"/>
            <p:cNvSpPr>
              <a:spLocks/>
            </p:cNvSpPr>
            <p:nvPr/>
          </p:nvSpPr>
          <p:spPr bwMode="gray">
            <a:xfrm rot="1800000">
              <a:off x="1836128" y="3801904"/>
              <a:ext cx="1543049" cy="1740218"/>
            </a:xfrm>
            <a:custGeom>
              <a:avLst/>
              <a:gdLst>
                <a:gd name="T0" fmla="*/ 0 w 243"/>
                <a:gd name="T1" fmla="*/ 35010348 h 281"/>
                <a:gd name="T2" fmla="*/ 30212243 w 243"/>
                <a:gd name="T3" fmla="*/ 17448734 h 281"/>
                <a:gd name="T4" fmla="*/ 0 w 243"/>
                <a:gd name="T5" fmla="*/ 0 h 281"/>
                <a:gd name="T6" fmla="*/ 0 w 243"/>
                <a:gd name="T7" fmla="*/ 35010348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6" name="Rectangle 179"/>
            <p:cNvSpPr>
              <a:spLocks noChangeArrowheads="1"/>
            </p:cNvSpPr>
            <p:nvPr/>
          </p:nvSpPr>
          <p:spPr bwMode="gray">
            <a:xfrm>
              <a:off x="1783374" y="4400550"/>
              <a:ext cx="1261695" cy="784384"/>
            </a:xfrm>
            <a:prstGeom prst="rect">
              <a:avLst/>
            </a:prstGeom>
            <a:noFill/>
            <a:ln>
              <a:noFill/>
            </a:ln>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fr-FR" sz="1500" dirty="0">
                <a:solidFill>
                  <a:schemeClr val="bg1"/>
                </a:solidFill>
                <a:latin typeface="Trebuchet MS" pitchFamily="34" charset="0"/>
                <a:cs typeface="Arial" charset="0"/>
              </a:endParaRPr>
            </a:p>
            <a:p>
              <a:pPr algn="ctr" eaLnBrk="1" hangingPunct="1">
                <a:lnSpc>
                  <a:spcPct val="100000"/>
                </a:lnSpc>
                <a:buClrTx/>
                <a:buFontTx/>
                <a:buNone/>
              </a:pPr>
              <a:r>
                <a:rPr lang="fr-FR" sz="1500" dirty="0">
                  <a:solidFill>
                    <a:schemeClr val="bg1"/>
                  </a:solidFill>
                  <a:latin typeface="Trebuchet MS" pitchFamily="34" charset="0"/>
                  <a:cs typeface="Arial" charset="0"/>
                </a:rPr>
                <a:t>(LV, LLV, LL,...)</a:t>
              </a:r>
            </a:p>
          </p:txBody>
        </p:sp>
      </p:grpSp>
      <p:grpSp>
        <p:nvGrpSpPr>
          <p:cNvPr id="2" name="Groupe 1"/>
          <p:cNvGrpSpPr/>
          <p:nvPr/>
        </p:nvGrpSpPr>
        <p:grpSpPr>
          <a:xfrm>
            <a:off x="422031" y="3006090"/>
            <a:ext cx="1937238" cy="1740218"/>
            <a:chOff x="422031" y="3006090"/>
            <a:chExt cx="1937238" cy="1740218"/>
          </a:xfrm>
        </p:grpSpPr>
        <p:sp>
          <p:nvSpPr>
            <p:cNvPr id="37" name="Freeform 16"/>
            <p:cNvSpPr>
              <a:spLocks/>
            </p:cNvSpPr>
            <p:nvPr/>
          </p:nvSpPr>
          <p:spPr bwMode="gray">
            <a:xfrm rot="1800000">
              <a:off x="422031" y="3006090"/>
              <a:ext cx="1543050" cy="1740218"/>
            </a:xfrm>
            <a:custGeom>
              <a:avLst/>
              <a:gdLst>
                <a:gd name="T0" fmla="*/ 0 w 243"/>
                <a:gd name="T1" fmla="*/ 17562008 h 281"/>
                <a:gd name="T2" fmla="*/ 30212243 w 243"/>
                <a:gd name="T3" fmla="*/ 35010348 h 281"/>
                <a:gd name="T4" fmla="*/ 30212243 w 243"/>
                <a:gd name="T5" fmla="*/ 0 h 281"/>
                <a:gd name="T6" fmla="*/ 0 w 243"/>
                <a:gd name="T7" fmla="*/ 17562008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38" name="Rectangle 176"/>
            <p:cNvSpPr>
              <a:spLocks noChangeArrowheads="1"/>
            </p:cNvSpPr>
            <p:nvPr/>
          </p:nvSpPr>
          <p:spPr bwMode="gray">
            <a:xfrm>
              <a:off x="501162" y="3467576"/>
              <a:ext cx="1858107" cy="800219"/>
            </a:xfrm>
            <a:prstGeom prst="rect">
              <a:avLst/>
            </a:prstGeom>
            <a:noFill/>
            <a:ln>
              <a:noFill/>
            </a:ln>
            <a:extLst/>
          </p:spPr>
          <p:txBody>
            <a:bodyPr>
              <a:spAutoFit/>
            </a:bodyPr>
            <a:lstStyle/>
            <a:p>
              <a:pPr algn="ctr" eaLnBrk="1" hangingPunct="1">
                <a:lnSpc>
                  <a:spcPct val="100000"/>
                </a:lnSpc>
                <a:buClrTx/>
                <a:buFontTx/>
                <a:buNone/>
              </a:pPr>
              <a:r>
                <a:rPr lang="fr-FR" sz="1600" dirty="0">
                  <a:solidFill>
                    <a:schemeClr val="bg1"/>
                  </a:solidFill>
                  <a:latin typeface="Trebuchet MS" pitchFamily="34" charset="0"/>
                  <a:cs typeface="Arial" charset="0"/>
                </a:rPr>
                <a:t> </a:t>
              </a:r>
              <a:r>
                <a:rPr lang="ru-RU" sz="1500" dirty="0" err="1" smtClean="0">
                  <a:solidFill>
                    <a:schemeClr val="bg1"/>
                  </a:solidFill>
                  <a:latin typeface="Trebuchet MS" pitchFamily="34" charset="0"/>
                  <a:cs typeface="Arial" charset="0"/>
                </a:rPr>
                <a:t>Термодина-мические</a:t>
              </a:r>
              <a:endParaRPr lang="ru-RU" sz="1500" dirty="0" smtClean="0">
                <a:solidFill>
                  <a:schemeClr val="bg1"/>
                </a:solidFill>
                <a:latin typeface="Trebuchet MS" pitchFamily="34" charset="0"/>
                <a:cs typeface="Arial" charset="0"/>
              </a:endParaRPr>
            </a:p>
            <a:p>
              <a:pPr algn="ctr" eaLnBrk="1" hangingPunct="1">
                <a:lnSpc>
                  <a:spcPct val="100000"/>
                </a:lnSpc>
                <a:buClrTx/>
                <a:buFontTx/>
                <a:buNone/>
              </a:pPr>
              <a:r>
                <a:rPr lang="ru-RU" sz="1500" dirty="0" smtClean="0">
                  <a:solidFill>
                    <a:schemeClr val="bg1"/>
                  </a:solidFill>
                  <a:latin typeface="Trebuchet MS" pitchFamily="34" charset="0"/>
                  <a:cs typeface="Arial" charset="0"/>
                </a:rPr>
                <a:t>функции</a:t>
              </a:r>
              <a:endParaRPr lang="fr-FR" sz="1500" dirty="0">
                <a:solidFill>
                  <a:schemeClr val="bg1"/>
                </a:solidFill>
                <a:latin typeface="Trebuchet MS" pitchFamily="34" charset="0"/>
                <a:cs typeface="Arial" charset="0"/>
              </a:endParaRPr>
            </a:p>
          </p:txBody>
        </p:sp>
      </p:grpSp>
      <p:grpSp>
        <p:nvGrpSpPr>
          <p:cNvPr id="6" name="Groupe 5"/>
          <p:cNvGrpSpPr/>
          <p:nvPr/>
        </p:nvGrpSpPr>
        <p:grpSpPr>
          <a:xfrm>
            <a:off x="2341685" y="3066098"/>
            <a:ext cx="2000191" cy="1730217"/>
            <a:chOff x="2341685" y="3066098"/>
            <a:chExt cx="2000191" cy="1730217"/>
          </a:xfrm>
        </p:grpSpPr>
        <p:sp>
          <p:nvSpPr>
            <p:cNvPr id="39" name="Freeform 17"/>
            <p:cNvSpPr>
              <a:spLocks/>
            </p:cNvSpPr>
            <p:nvPr/>
          </p:nvSpPr>
          <p:spPr bwMode="gray">
            <a:xfrm rot="1800000">
              <a:off x="2341685" y="3066098"/>
              <a:ext cx="1771650" cy="1730217"/>
            </a:xfrm>
            <a:custGeom>
              <a:avLst/>
              <a:gdLst>
                <a:gd name="T0" fmla="*/ 30212243 w 279"/>
                <a:gd name="T1" fmla="*/ 34282882 h 280"/>
                <a:gd name="T2" fmla="*/ 34687532 w 279"/>
                <a:gd name="T3" fmla="*/ 17154909 h 280"/>
                <a:gd name="T4" fmla="*/ 30212243 w 279"/>
                <a:gd name="T5" fmla="*/ 0 h 280"/>
                <a:gd name="T6" fmla="*/ 0 w 279"/>
                <a:gd name="T7" fmla="*/ 17154909 h 280"/>
                <a:gd name="T8" fmla="*/ 30212243 w 279"/>
                <a:gd name="T9" fmla="*/ 34282882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solidFill>
              <a:srgbClr val="4D0255"/>
            </a:solid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40" name="Rectangle 176"/>
            <p:cNvSpPr>
              <a:spLocks noChangeArrowheads="1"/>
            </p:cNvSpPr>
            <p:nvPr/>
          </p:nvSpPr>
          <p:spPr bwMode="gray">
            <a:xfrm>
              <a:off x="2483768" y="3518145"/>
              <a:ext cx="1858108" cy="784830"/>
            </a:xfrm>
            <a:prstGeom prst="rect">
              <a:avLst/>
            </a:prstGeom>
            <a:noFill/>
            <a:ln>
              <a:noFill/>
            </a:ln>
            <a:extLst/>
          </p:spPr>
          <p:txBody>
            <a:bodyPr>
              <a:spAutoFit/>
            </a:bodyPr>
            <a:lstStyle/>
            <a:p>
              <a:pPr algn="ctr" eaLnBrk="1" hangingPunct="1">
                <a:lnSpc>
                  <a:spcPct val="100000"/>
                </a:lnSpc>
                <a:buClrTx/>
                <a:buFontTx/>
                <a:buNone/>
              </a:pPr>
              <a:r>
                <a:rPr lang="fr-FR" sz="1300" dirty="0">
                  <a:solidFill>
                    <a:schemeClr val="bg1"/>
                  </a:solidFill>
                  <a:latin typeface="Trebuchet MS" pitchFamily="34" charset="0"/>
                  <a:cs typeface="Arial" charset="0"/>
                </a:rPr>
                <a:t> </a:t>
              </a:r>
              <a:r>
                <a:rPr lang="ru-RU" sz="1500" dirty="0" err="1" smtClean="0">
                  <a:solidFill>
                    <a:schemeClr val="bg1"/>
                  </a:solidFill>
                  <a:latin typeface="Trebuchet MS" pitchFamily="34" charset="0"/>
                  <a:cs typeface="Arial" charset="0"/>
                </a:rPr>
                <a:t>Термодина-мические</a:t>
              </a:r>
              <a:r>
                <a:rPr lang="ru-RU" sz="1500" dirty="0" smtClean="0">
                  <a:solidFill>
                    <a:schemeClr val="bg1"/>
                  </a:solidFill>
                  <a:latin typeface="Trebuchet MS" pitchFamily="34" charset="0"/>
                  <a:cs typeface="Arial" charset="0"/>
                </a:rPr>
                <a:t> </a:t>
              </a:r>
              <a:br>
                <a:rPr lang="ru-RU" sz="1500" dirty="0" smtClean="0">
                  <a:solidFill>
                    <a:schemeClr val="bg1"/>
                  </a:solidFill>
                  <a:latin typeface="Trebuchet MS" pitchFamily="34" charset="0"/>
                  <a:cs typeface="Arial" charset="0"/>
                </a:rPr>
              </a:br>
              <a:r>
                <a:rPr lang="ru-RU" sz="1500" dirty="0" smtClean="0">
                  <a:solidFill>
                    <a:schemeClr val="bg1"/>
                  </a:solidFill>
                  <a:latin typeface="Trebuchet MS" pitchFamily="34" charset="0"/>
                  <a:cs typeface="Arial" charset="0"/>
                </a:rPr>
                <a:t>модели</a:t>
              </a:r>
              <a:endParaRPr lang="fr-FR" sz="1300" dirty="0">
                <a:solidFill>
                  <a:schemeClr val="bg1"/>
                </a:solidFill>
                <a:latin typeface="Trebuchet MS" pitchFamily="34" charset="0"/>
                <a:cs typeface="Arial" charset="0"/>
              </a:endParaRPr>
            </a:p>
          </p:txBody>
        </p:sp>
      </p:grpSp>
      <p:sp>
        <p:nvSpPr>
          <p:cNvPr id="41" name="Oval 15"/>
          <p:cNvSpPr>
            <a:spLocks noChangeArrowheads="1"/>
          </p:cNvSpPr>
          <p:nvPr>
            <p:custDataLst>
              <p:tags r:id="rId1"/>
            </p:custDataLst>
          </p:nvPr>
        </p:nvSpPr>
        <p:spPr bwMode="gray">
          <a:xfrm>
            <a:off x="6589835" y="2611754"/>
            <a:ext cx="1708639" cy="1660207"/>
          </a:xfrm>
          <a:prstGeom prst="ellipse">
            <a:avLst/>
          </a:prstGeom>
          <a:solidFill>
            <a:srgbClr val="4D0255"/>
          </a:solidFill>
          <a:ln w="19050">
            <a:solidFill>
              <a:srgbClr val="080B7A"/>
            </a:solidFill>
            <a:miter lim="800000"/>
            <a:headEnd/>
            <a:tailEnd/>
          </a:ln>
          <a:effectLst>
            <a:outerShdw dist="53882" dir="2700000" algn="ctr" rotWithShape="0">
              <a:srgbClr val="808080"/>
            </a:outerShdw>
          </a:effectLst>
        </p:spPr>
        <p:txBody>
          <a:bodyPr/>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42" name="Picture 16"/>
          <p:cNvPicPr preferRelativeResize="0">
            <a:picLocks noChangeAspect="1" noChangeArrowheads="1"/>
          </p:cNvPicPr>
          <p:nvPr/>
        </p:nvPicPr>
        <p:blipFill>
          <a:blip r:embed="rId4" cstate="print">
            <a:lum bright="72000" contrast="54000"/>
            <a:extLst>
              <a:ext uri="{28A0092B-C50C-407E-A947-70E740481C1C}">
                <a14:useLocalDpi xmlns:a14="http://schemas.microsoft.com/office/drawing/2010/main" xmlns="" val="0"/>
              </a:ext>
            </a:extLst>
          </a:blip>
          <a:srcRect/>
          <a:stretch>
            <a:fillRect/>
          </a:stretch>
        </p:blipFill>
        <p:spPr bwMode="gray">
          <a:xfrm>
            <a:off x="6907824" y="2661760"/>
            <a:ext cx="1088781" cy="765810"/>
          </a:xfrm>
          <a:prstGeom prst="rect">
            <a:avLst/>
          </a:prstGeom>
          <a:noFill/>
          <a:ln>
            <a:noFill/>
          </a:ln>
          <a:extLst/>
        </p:spPr>
      </p:pic>
      <p:sp>
        <p:nvSpPr>
          <p:cNvPr id="43" name="Rectangle 26"/>
          <p:cNvSpPr>
            <a:spLocks noChangeArrowheads="1"/>
          </p:cNvSpPr>
          <p:nvPr/>
        </p:nvSpPr>
        <p:spPr bwMode="gray">
          <a:xfrm>
            <a:off x="6566389" y="2853213"/>
            <a:ext cx="1758462" cy="908685"/>
          </a:xfrm>
          <a:prstGeom prst="rect">
            <a:avLst/>
          </a:prstGeom>
          <a:noFill/>
          <a:ln>
            <a:noFill/>
          </a:ln>
          <a:extLst/>
        </p:spPr>
        <p:txBody>
          <a:bodyPr lIns="90000" tIns="90000" rIns="72000" bIns="90000">
            <a:spAutoFit/>
          </a:bodyPr>
          <a:lstStyle/>
          <a:p>
            <a:pPr algn="ctr" defTabSz="731941">
              <a:spcBef>
                <a:spcPct val="20000"/>
              </a:spcBef>
            </a:pPr>
            <a:r>
              <a:rPr lang="fr-FR" sz="2800" dirty="0" smtClean="0">
                <a:solidFill>
                  <a:schemeClr val="bg1"/>
                </a:solidFill>
                <a:latin typeface="Trebuchet MS" pitchFamily="34" charset="0"/>
                <a:cs typeface="Arial" charset="0"/>
              </a:rPr>
              <a:t>Simulis</a:t>
            </a:r>
            <a:r>
              <a:rPr lang="fr-FR" sz="2800" baseline="30000" dirty="0" smtClean="0">
                <a:solidFill>
                  <a:schemeClr val="bg1"/>
                </a:solidFill>
                <a:latin typeface="Trebuchet MS" pitchFamily="34" charset="0"/>
                <a:cs typeface="Arial" charset="0"/>
              </a:rPr>
              <a:t>®</a:t>
            </a:r>
          </a:p>
          <a:p>
            <a:pPr algn="ctr" defTabSz="731941">
              <a:spcBef>
                <a:spcPct val="20000"/>
              </a:spcBef>
            </a:pPr>
            <a:r>
              <a:rPr lang="fr-FR" sz="1600" dirty="0" smtClean="0">
                <a:solidFill>
                  <a:schemeClr val="bg1"/>
                </a:solidFill>
                <a:latin typeface="Trebuchet MS" pitchFamily="34" charset="0"/>
                <a:cs typeface="Arial" charset="0"/>
              </a:rPr>
              <a:t>Thermodynamics</a:t>
            </a:r>
            <a:endParaRPr lang="fr-FR" sz="1600" dirty="0">
              <a:solidFill>
                <a:schemeClr val="bg1"/>
              </a:solidFill>
              <a:latin typeface="Trebuchet MS" pitchFamily="34" charset="0"/>
              <a:cs typeface="Arial" charset="0"/>
            </a:endParaRPr>
          </a:p>
        </p:txBody>
      </p:sp>
      <p:sp>
        <p:nvSpPr>
          <p:cNvPr id="7" name="Espace réservé du pied de page 6"/>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44" name="Text Box 5"/>
          <p:cNvSpPr txBox="1">
            <a:spLocks noChangeArrowheads="1"/>
          </p:cNvSpPr>
          <p:nvPr/>
        </p:nvSpPr>
        <p:spPr bwMode="auto">
          <a:xfrm>
            <a:off x="539552" y="5841268"/>
            <a:ext cx="7381875"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lvl1pPr marL="263525" indent="-263525" defTabSz="835025" eaLnBrk="0" hangingPunct="0">
              <a:defRPr sz="2000">
                <a:solidFill>
                  <a:srgbClr val="62BDC4"/>
                </a:solidFill>
                <a:latin typeface="Tahoma" pitchFamily="34" charset="0"/>
              </a:defRPr>
            </a:lvl1pPr>
            <a:lvl2pPr marL="742950" indent="-285750" defTabSz="835025" eaLnBrk="0" hangingPunct="0">
              <a:defRPr sz="2000">
                <a:solidFill>
                  <a:srgbClr val="62BDC4"/>
                </a:solidFill>
                <a:latin typeface="Tahoma" pitchFamily="34" charset="0"/>
              </a:defRPr>
            </a:lvl2pPr>
            <a:lvl3pPr marL="1143000" indent="-228600" defTabSz="835025" eaLnBrk="0" hangingPunct="0">
              <a:defRPr sz="2000">
                <a:solidFill>
                  <a:srgbClr val="62BDC4"/>
                </a:solidFill>
                <a:latin typeface="Tahoma" pitchFamily="34" charset="0"/>
              </a:defRPr>
            </a:lvl3pPr>
            <a:lvl4pPr marL="1600200" indent="-228600" defTabSz="835025" eaLnBrk="0" hangingPunct="0">
              <a:defRPr sz="2000">
                <a:solidFill>
                  <a:srgbClr val="62BDC4"/>
                </a:solidFill>
                <a:latin typeface="Tahoma" pitchFamily="34" charset="0"/>
              </a:defRPr>
            </a:lvl4pPr>
            <a:lvl5pPr marL="2057400" indent="-228600" defTabSz="835025" eaLnBrk="0" hangingPunct="0">
              <a:defRPr sz="2000">
                <a:solidFill>
                  <a:srgbClr val="62BDC4"/>
                </a:solidFill>
                <a:latin typeface="Tahoma" pitchFamily="34" charset="0"/>
              </a:defRPr>
            </a:lvl5pPr>
            <a:lvl6pPr marL="2514600" indent="-228600" defTabSz="835025" eaLnBrk="0" fontAlgn="base" hangingPunct="0">
              <a:spcBef>
                <a:spcPct val="0"/>
              </a:spcBef>
              <a:spcAft>
                <a:spcPct val="0"/>
              </a:spcAft>
              <a:defRPr sz="2000">
                <a:solidFill>
                  <a:srgbClr val="62BDC4"/>
                </a:solidFill>
                <a:latin typeface="Tahoma" pitchFamily="34" charset="0"/>
              </a:defRPr>
            </a:lvl6pPr>
            <a:lvl7pPr marL="2971800" indent="-228600" defTabSz="835025" eaLnBrk="0" fontAlgn="base" hangingPunct="0">
              <a:spcBef>
                <a:spcPct val="0"/>
              </a:spcBef>
              <a:spcAft>
                <a:spcPct val="0"/>
              </a:spcAft>
              <a:defRPr sz="2000">
                <a:solidFill>
                  <a:srgbClr val="62BDC4"/>
                </a:solidFill>
                <a:latin typeface="Tahoma" pitchFamily="34" charset="0"/>
              </a:defRPr>
            </a:lvl7pPr>
            <a:lvl8pPr marL="3429000" indent="-228600" defTabSz="835025" eaLnBrk="0" fontAlgn="base" hangingPunct="0">
              <a:spcBef>
                <a:spcPct val="0"/>
              </a:spcBef>
              <a:spcAft>
                <a:spcPct val="0"/>
              </a:spcAft>
              <a:defRPr sz="2000">
                <a:solidFill>
                  <a:srgbClr val="62BDC4"/>
                </a:solidFill>
                <a:latin typeface="Tahoma" pitchFamily="34" charset="0"/>
              </a:defRPr>
            </a:lvl8pPr>
            <a:lvl9pPr marL="3886200" indent="-228600" defTabSz="835025" eaLnBrk="0" fontAlgn="base" hangingPunct="0">
              <a:spcBef>
                <a:spcPct val="0"/>
              </a:spcBef>
              <a:spcAft>
                <a:spcPct val="0"/>
              </a:spcAft>
              <a:defRPr sz="2000">
                <a:solidFill>
                  <a:srgbClr val="62BDC4"/>
                </a:solidFill>
                <a:latin typeface="Tahoma" pitchFamily="34" charset="0"/>
              </a:defRPr>
            </a:lvl9pPr>
          </a:lstStyle>
          <a:p>
            <a:pPr algn="ctr">
              <a:buFont typeface="Wingdings" pitchFamily="2" charset="2"/>
              <a:buChar char="ð"/>
            </a:pPr>
            <a:r>
              <a:rPr lang="ru-RU" altLang="en-US" sz="1600" b="1" dirty="0" smtClean="0">
                <a:solidFill>
                  <a:srgbClr val="FF0000"/>
                </a:solidFill>
                <a:latin typeface="Arial" charset="0"/>
              </a:rPr>
              <a:t>И</a:t>
            </a:r>
            <a:r>
              <a:rPr lang="en-US" altLang="en-US" sz="1600" b="1" dirty="0" smtClean="0">
                <a:solidFill>
                  <a:srgbClr val="FF0000"/>
                </a:solidFill>
                <a:latin typeface="Arial" charset="0"/>
              </a:rPr>
              <a:t> Simulis Thermodynamics </a:t>
            </a:r>
            <a:r>
              <a:rPr lang="ru-RU" altLang="en-US" sz="1600" b="1" dirty="0" smtClean="0">
                <a:solidFill>
                  <a:srgbClr val="FF0000"/>
                </a:solidFill>
                <a:latin typeface="Arial" charset="0"/>
              </a:rPr>
              <a:t>можно дополнить</a:t>
            </a:r>
            <a:r>
              <a:rPr lang="en-US" altLang="en-US" sz="1600" b="1" dirty="0" smtClean="0">
                <a:solidFill>
                  <a:srgbClr val="FF0000"/>
                </a:solidFill>
                <a:latin typeface="Arial" charset="0"/>
              </a:rPr>
              <a:t>!</a:t>
            </a:r>
            <a:endParaRPr lang="fr-FR" altLang="en-US" sz="1600" b="1" dirty="0">
              <a:solidFill>
                <a:srgbClr val="FF0000"/>
              </a:solidFill>
              <a:latin typeface="Arial" charset="0"/>
            </a:endParaRPr>
          </a:p>
        </p:txBody>
      </p:sp>
    </p:spTree>
    <p:extLst>
      <p:ext uri="{BB962C8B-B14F-4D97-AF65-F5344CB8AC3E}">
        <p14:creationId xmlns:p14="http://schemas.microsoft.com/office/powerpoint/2010/main" xmlns="" val="2473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90"/>
                                          </p:val>
                                        </p:tav>
                                        <p:tav tm="100000">
                                          <p:val>
                                            <p:fltVal val="0"/>
                                          </p:val>
                                        </p:tav>
                                      </p:tavLst>
                                    </p:anim>
                                    <p:animEffect transition="in" filter="fade">
                                      <p:cBhvr>
                                        <p:cTn id="24" dur="500"/>
                                        <p:tgtEl>
                                          <p:spTgt spid="5"/>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 calcmode="lin" valueType="num">
                                      <p:cBhvr>
                                        <p:cTn id="30" dur="500" fill="hold"/>
                                        <p:tgtEl>
                                          <p:spTgt spid="27"/>
                                        </p:tgtEl>
                                        <p:attrNameLst>
                                          <p:attrName>style.rotation</p:attrName>
                                        </p:attrNameLst>
                                      </p:cBhvr>
                                      <p:tavLst>
                                        <p:tav tm="0">
                                          <p:val>
                                            <p:fltVal val="90"/>
                                          </p:val>
                                        </p:tav>
                                        <p:tav tm="100000">
                                          <p:val>
                                            <p:fltVal val="0"/>
                                          </p:val>
                                        </p:tav>
                                      </p:tavLst>
                                    </p:anim>
                                    <p:animEffect transition="in" filter="fade">
                                      <p:cBhvr>
                                        <p:cTn id="31" dur="500"/>
                                        <p:tgtEl>
                                          <p:spTgt spid="27"/>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style.rotation</p:attrName>
                                        </p:attrNameLst>
                                      </p:cBhvr>
                                      <p:tavLst>
                                        <p:tav tm="0">
                                          <p:val>
                                            <p:fltVal val="90"/>
                                          </p:val>
                                        </p:tav>
                                        <p:tav tm="100000">
                                          <p:val>
                                            <p:fltVal val="0"/>
                                          </p:val>
                                        </p:tav>
                                      </p:tavLst>
                                    </p:anim>
                                    <p:animEffect transition="in" filter="fade">
                                      <p:cBhvr>
                                        <p:cTn id="38" dur="500"/>
                                        <p:tgtEl>
                                          <p:spTgt spid="6"/>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 calcmode="lin" valueType="num">
                                      <p:cBhvr>
                                        <p:cTn id="44" dur="500" fill="hold"/>
                                        <p:tgtEl>
                                          <p:spTgt spid="4"/>
                                        </p:tgtEl>
                                        <p:attrNameLst>
                                          <p:attrName>style.rotation</p:attrName>
                                        </p:attrNameLst>
                                      </p:cBhvr>
                                      <p:tavLst>
                                        <p:tav tm="0">
                                          <p:val>
                                            <p:fltVal val="90"/>
                                          </p:val>
                                        </p:tav>
                                        <p:tav tm="100000">
                                          <p:val>
                                            <p:fltVal val="0"/>
                                          </p:val>
                                        </p:tav>
                                      </p:tavLst>
                                    </p:anim>
                                    <p:animEffect transition="in" filter="fade">
                                      <p:cBhvr>
                                        <p:cTn id="45" dur="500"/>
                                        <p:tgtEl>
                                          <p:spTgt spid="4"/>
                                        </p:tgtEl>
                                      </p:cBhvr>
                                    </p:animEffect>
                                  </p:childTnLst>
                                </p:cTn>
                              </p:par>
                            </p:childTnLst>
                          </p:cTn>
                        </p:par>
                        <p:par>
                          <p:cTn id="46" fill="hold">
                            <p:stCondLst>
                              <p:cond delay="3000"/>
                            </p:stCondLst>
                            <p:childTnLst>
                              <p:par>
                                <p:cTn id="47" presetID="2" presetClass="entr" presetSubtype="8"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0-#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1"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1" grpId="0" animBg="1"/>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60" name="Text Box 24"/>
          <p:cNvSpPr txBox="1">
            <a:spLocks noChangeArrowheads="1"/>
          </p:cNvSpPr>
          <p:nvPr/>
        </p:nvSpPr>
        <p:spPr bwMode="auto">
          <a:xfrm>
            <a:off x="70339" y="1097280"/>
            <a:ext cx="9003323" cy="1156901"/>
          </a:xfrm>
          <a:prstGeom prst="rect">
            <a:avLst/>
          </a:prstGeom>
          <a:noFill/>
          <a:ln w="9525">
            <a:noFill/>
            <a:miter lim="800000"/>
            <a:headEnd/>
            <a:tailEnd/>
          </a:ln>
        </p:spPr>
        <p:txBody>
          <a:bodyPr lIns="83485" tIns="41742" rIns="83485" bIns="41742">
            <a:spAutoFit/>
          </a:bodyPr>
          <a:lstStyle/>
          <a:p>
            <a:pPr marL="342055" indent="-342055">
              <a:spcBef>
                <a:spcPct val="40000"/>
              </a:spcBef>
            </a:pPr>
            <a:endParaRPr lang="en-US" dirty="0">
              <a:solidFill>
                <a:srgbClr val="D21700"/>
              </a:solidFill>
            </a:endParaRPr>
          </a:p>
          <a:p>
            <a:pPr marL="342055" indent="-342055">
              <a:spcBef>
                <a:spcPct val="35000"/>
              </a:spcBef>
            </a:pPr>
            <a:r>
              <a:rPr lang="en-US" sz="2200" b="1" dirty="0" smtClean="0">
                <a:solidFill>
                  <a:srgbClr val="D21700"/>
                </a:solidFill>
                <a:latin typeface="Trebuchet MS" pitchFamily="34" charset="0"/>
                <a:sym typeface="Wingdings" pitchFamily="2" charset="2"/>
              </a:rPr>
              <a:t> </a:t>
            </a:r>
            <a:r>
              <a:rPr lang="ru-RU" sz="2200" b="1" dirty="0" smtClean="0">
                <a:solidFill>
                  <a:srgbClr val="D21700"/>
                </a:solidFill>
                <a:latin typeface="Trebuchet MS" pitchFamily="34" charset="0"/>
              </a:rPr>
              <a:t>Можно пополнить БД индивидуальных веществ своими компонентами</a:t>
            </a:r>
            <a:r>
              <a:rPr lang="en-US" sz="2200" b="1" dirty="0" smtClean="0">
                <a:solidFill>
                  <a:srgbClr val="D21700"/>
                </a:solidFill>
                <a:latin typeface="Trebuchet MS" pitchFamily="34" charset="0"/>
              </a:rPr>
              <a:t> </a:t>
            </a:r>
            <a:r>
              <a:rPr lang="en-US" sz="2000" dirty="0" smtClean="0">
                <a:solidFill>
                  <a:srgbClr val="D21700"/>
                </a:solidFill>
                <a:latin typeface="Trebuchet MS" pitchFamily="34" charset="0"/>
              </a:rPr>
              <a:t>(</a:t>
            </a:r>
            <a:r>
              <a:rPr lang="ru-RU" sz="2000" dirty="0" smtClean="0">
                <a:solidFill>
                  <a:srgbClr val="D21700"/>
                </a:solidFill>
                <a:latin typeface="Trebuchet MS" pitchFamily="34" charset="0"/>
              </a:rPr>
              <a:t>формат интерфейса описан</a:t>
            </a:r>
            <a:r>
              <a:rPr lang="en-US" sz="2000" dirty="0" smtClean="0">
                <a:solidFill>
                  <a:srgbClr val="D21700"/>
                </a:solidFill>
                <a:latin typeface="Trebuchet MS" pitchFamily="34" charset="0"/>
              </a:rPr>
              <a:t>)</a:t>
            </a:r>
            <a:endParaRPr lang="en-US" dirty="0">
              <a:solidFill>
                <a:srgbClr val="D21700"/>
              </a:solidFill>
              <a:latin typeface="Trebuchet MS" pitchFamily="34" charset="0"/>
            </a:endParaRPr>
          </a:p>
        </p:txBody>
      </p:sp>
      <p:sp>
        <p:nvSpPr>
          <p:cNvPr id="25"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Новые компоненты</a:t>
            </a:r>
            <a:endParaRPr lang="en-US" sz="3200" dirty="0">
              <a:solidFill>
                <a:schemeClr val="bg1"/>
              </a:solidFill>
              <a:latin typeface="Trebuchet MS" pitchFamily="34" charset="0"/>
            </a:endParaRPr>
          </a:p>
        </p:txBody>
      </p:sp>
      <p:sp>
        <p:nvSpPr>
          <p:cNvPr id="26"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27" name="Picture 16"/>
          <p:cNvPicPr>
            <a:picLocks noChangeAspect="1" noChangeArrowheads="1"/>
          </p:cNvPicPr>
          <p:nvPr/>
        </p:nvPicPr>
        <p:blipFill>
          <a:blip r:embed="rId4"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28" name="Rectangle 26"/>
          <p:cNvSpPr>
            <a:spLocks noChangeArrowheads="1"/>
          </p:cNvSpPr>
          <p:nvPr/>
        </p:nvSpPr>
        <p:spPr bwMode="gray">
          <a:xfrm>
            <a:off x="3808536" y="3084672"/>
            <a:ext cx="1525465" cy="726098"/>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200" b="1" dirty="0">
                <a:solidFill>
                  <a:schemeClr val="bg1"/>
                </a:solidFill>
                <a:cs typeface="Arial" charset="0"/>
              </a:rPr>
              <a:t>Simulis</a:t>
            </a:r>
          </a:p>
          <a:p>
            <a:pPr algn="ctr" defTabSz="731941">
              <a:spcBef>
                <a:spcPct val="20000"/>
              </a:spcBef>
            </a:pPr>
            <a:r>
              <a:rPr lang="de-DE" sz="1100" b="1" dirty="0">
                <a:solidFill>
                  <a:schemeClr val="bg1"/>
                </a:solidFill>
                <a:cs typeface="Arial" charset="0"/>
              </a:rPr>
              <a:t>Thermodynamics</a:t>
            </a:r>
          </a:p>
        </p:txBody>
      </p:sp>
      <p:grpSp>
        <p:nvGrpSpPr>
          <p:cNvPr id="29" name="Group 29"/>
          <p:cNvGrpSpPr>
            <a:grpSpLocks/>
          </p:cNvGrpSpPr>
          <p:nvPr/>
        </p:nvGrpSpPr>
        <p:grpSpPr bwMode="auto">
          <a:xfrm>
            <a:off x="6260120" y="4732020"/>
            <a:ext cx="1804267" cy="1234440"/>
            <a:chOff x="1328" y="3408"/>
            <a:chExt cx="1005" cy="864"/>
          </a:xfrm>
        </p:grpSpPr>
        <p:grpSp>
          <p:nvGrpSpPr>
            <p:cNvPr id="30" name="Group 30"/>
            <p:cNvGrpSpPr>
              <a:grpSpLocks/>
            </p:cNvGrpSpPr>
            <p:nvPr/>
          </p:nvGrpSpPr>
          <p:grpSpPr bwMode="auto">
            <a:xfrm>
              <a:off x="1328" y="3408"/>
              <a:ext cx="890" cy="864"/>
              <a:chOff x="528" y="3312"/>
              <a:chExt cx="890" cy="864"/>
            </a:xfrm>
          </p:grpSpPr>
          <p:sp>
            <p:nvSpPr>
              <p:cNvPr id="32" name="Oval 31"/>
              <p:cNvSpPr>
                <a:spLocks noChangeArrowheads="1"/>
              </p:cNvSpPr>
              <p:nvPr/>
            </p:nvSpPr>
            <p:spPr bwMode="auto">
              <a:xfrm>
                <a:off x="528" y="3312"/>
                <a:ext cx="864" cy="240"/>
              </a:xfrm>
              <a:prstGeom prst="ellipse">
                <a:avLst/>
              </a:prstGeom>
              <a:noFill/>
              <a:ln w="9525">
                <a:solidFill>
                  <a:schemeClr val="tx1"/>
                </a:solidFill>
                <a:round/>
                <a:headEnd/>
                <a:tailEnd/>
              </a:ln>
            </p:spPr>
            <p:txBody>
              <a:bodyPr wrap="none" anchor="ctr"/>
              <a:lstStyle/>
              <a:p>
                <a:endParaRPr lang="fr-FR"/>
              </a:p>
            </p:txBody>
          </p:sp>
          <p:sp>
            <p:nvSpPr>
              <p:cNvPr id="33" name="Line 32"/>
              <p:cNvSpPr>
                <a:spLocks noChangeShapeType="1"/>
              </p:cNvSpPr>
              <p:nvPr/>
            </p:nvSpPr>
            <p:spPr bwMode="auto">
              <a:xfrm>
                <a:off x="1391" y="3456"/>
                <a:ext cx="0" cy="558"/>
              </a:xfrm>
              <a:prstGeom prst="line">
                <a:avLst/>
              </a:prstGeom>
              <a:noFill/>
              <a:ln w="9525">
                <a:solidFill>
                  <a:schemeClr val="tx1"/>
                </a:solidFill>
                <a:round/>
                <a:headEnd/>
                <a:tailEnd/>
              </a:ln>
            </p:spPr>
            <p:txBody>
              <a:bodyPr/>
              <a:lstStyle/>
              <a:p>
                <a:endParaRPr lang="fr-FR"/>
              </a:p>
            </p:txBody>
          </p:sp>
          <p:sp>
            <p:nvSpPr>
              <p:cNvPr id="34" name="Line 33"/>
              <p:cNvSpPr>
                <a:spLocks noChangeShapeType="1"/>
              </p:cNvSpPr>
              <p:nvPr/>
            </p:nvSpPr>
            <p:spPr bwMode="auto">
              <a:xfrm>
                <a:off x="528" y="3456"/>
                <a:ext cx="0" cy="558"/>
              </a:xfrm>
              <a:prstGeom prst="line">
                <a:avLst/>
              </a:prstGeom>
              <a:noFill/>
              <a:ln w="9525">
                <a:solidFill>
                  <a:schemeClr val="tx1"/>
                </a:solidFill>
                <a:round/>
                <a:headEnd/>
                <a:tailEnd/>
              </a:ln>
            </p:spPr>
            <p:txBody>
              <a:bodyPr/>
              <a:lstStyle/>
              <a:p>
                <a:endParaRPr lang="fr-FR"/>
              </a:p>
            </p:txBody>
          </p:sp>
          <p:sp>
            <p:nvSpPr>
              <p:cNvPr id="35" name="Arc 34"/>
              <p:cNvSpPr>
                <a:spLocks/>
              </p:cNvSpPr>
              <p:nvPr/>
            </p:nvSpPr>
            <p:spPr bwMode="auto">
              <a:xfrm flipV="1">
                <a:off x="960" y="4014"/>
                <a:ext cx="431" cy="162"/>
              </a:xfrm>
              <a:custGeom>
                <a:avLst/>
                <a:gdLst>
                  <a:gd name="T0" fmla="*/ 0 w 21600"/>
                  <a:gd name="T1" fmla="*/ 0 h 21600"/>
                  <a:gd name="T2" fmla="*/ 431 w 21600"/>
                  <a:gd name="T3" fmla="*/ 162 h 21600"/>
                  <a:gd name="T4" fmla="*/ 0 w 21600"/>
                  <a:gd name="T5" fmla="*/ 1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fr-FR"/>
              </a:p>
            </p:txBody>
          </p:sp>
          <p:sp>
            <p:nvSpPr>
              <p:cNvPr id="36" name="Arc 35"/>
              <p:cNvSpPr>
                <a:spLocks/>
              </p:cNvSpPr>
              <p:nvPr/>
            </p:nvSpPr>
            <p:spPr bwMode="auto">
              <a:xfrm flipH="1" flipV="1">
                <a:off x="529" y="4014"/>
                <a:ext cx="431" cy="162"/>
              </a:xfrm>
              <a:custGeom>
                <a:avLst/>
                <a:gdLst>
                  <a:gd name="T0" fmla="*/ 0 w 21600"/>
                  <a:gd name="T1" fmla="*/ 0 h 21600"/>
                  <a:gd name="T2" fmla="*/ 431 w 21600"/>
                  <a:gd name="T3" fmla="*/ 162 h 21600"/>
                  <a:gd name="T4" fmla="*/ 0 w 21600"/>
                  <a:gd name="T5" fmla="*/ 1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fr-FR"/>
              </a:p>
            </p:txBody>
          </p:sp>
          <p:sp>
            <p:nvSpPr>
              <p:cNvPr id="37" name="Text Box 36"/>
              <p:cNvSpPr txBox="1">
                <a:spLocks noChangeArrowheads="1"/>
              </p:cNvSpPr>
              <p:nvPr/>
            </p:nvSpPr>
            <p:spPr bwMode="auto">
              <a:xfrm>
                <a:off x="979" y="3504"/>
                <a:ext cx="23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r</a:t>
                </a:r>
              </a:p>
            </p:txBody>
          </p:sp>
          <p:sp>
            <p:nvSpPr>
              <p:cNvPr id="38" name="Text Box 37"/>
              <p:cNvSpPr txBox="1">
                <a:spLocks noChangeArrowheads="1"/>
              </p:cNvSpPr>
              <p:nvPr/>
            </p:nvSpPr>
            <p:spPr bwMode="auto">
              <a:xfrm>
                <a:off x="1181" y="3648"/>
                <a:ext cx="237"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m</a:t>
                </a:r>
              </a:p>
            </p:txBody>
          </p:sp>
          <p:sp>
            <p:nvSpPr>
              <p:cNvPr id="39" name="Text Box 38"/>
              <p:cNvSpPr txBox="1">
                <a:spLocks noChangeArrowheads="1"/>
              </p:cNvSpPr>
              <p:nvPr/>
            </p:nvSpPr>
            <p:spPr bwMode="auto">
              <a:xfrm>
                <a:off x="528" y="3648"/>
                <a:ext cx="23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l</a:t>
                </a:r>
              </a:p>
            </p:txBody>
          </p:sp>
          <p:sp>
            <p:nvSpPr>
              <p:cNvPr id="40" name="Text Box 39"/>
              <p:cNvSpPr txBox="1">
                <a:spLocks noChangeArrowheads="1"/>
              </p:cNvSpPr>
              <p:nvPr/>
            </p:nvSpPr>
            <p:spPr bwMode="auto">
              <a:xfrm>
                <a:off x="863" y="3738"/>
                <a:ext cx="24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s</a:t>
                </a:r>
              </a:p>
            </p:txBody>
          </p:sp>
          <p:sp>
            <p:nvSpPr>
              <p:cNvPr id="41" name="Text Box 40"/>
              <p:cNvSpPr txBox="1">
                <a:spLocks noChangeArrowheads="1"/>
              </p:cNvSpPr>
              <p:nvPr/>
            </p:nvSpPr>
            <p:spPr bwMode="auto">
              <a:xfrm>
                <a:off x="588" y="3870"/>
                <a:ext cx="364"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D</a:t>
                </a:r>
                <a:r>
                  <a:rPr lang="fr-FR" sz="2200" dirty="0"/>
                  <a:t>H</a:t>
                </a:r>
              </a:p>
            </p:txBody>
          </p:sp>
          <p:sp>
            <p:nvSpPr>
              <p:cNvPr id="42" name="Text Box 41"/>
              <p:cNvSpPr txBox="1">
                <a:spLocks noChangeArrowheads="1"/>
              </p:cNvSpPr>
              <p:nvPr/>
            </p:nvSpPr>
            <p:spPr bwMode="auto">
              <a:xfrm>
                <a:off x="638" y="3552"/>
                <a:ext cx="329" cy="302"/>
              </a:xfrm>
              <a:prstGeom prst="rect">
                <a:avLst/>
              </a:prstGeom>
              <a:noFill/>
              <a:ln w="9525">
                <a:noFill/>
                <a:miter lim="800000"/>
                <a:headEnd/>
                <a:tailEnd/>
              </a:ln>
            </p:spPr>
            <p:txBody>
              <a:bodyPr wrap="none">
                <a:spAutoFit/>
              </a:bodyPr>
              <a:lstStyle/>
              <a:p>
                <a:pPr>
                  <a:lnSpc>
                    <a:spcPct val="100000"/>
                  </a:lnSpc>
                  <a:buClrTx/>
                  <a:buFontTx/>
                  <a:buNone/>
                </a:pPr>
                <a:r>
                  <a:rPr lang="fr-FR" sz="2200" dirty="0"/>
                  <a:t>Cp</a:t>
                </a:r>
              </a:p>
            </p:txBody>
          </p:sp>
          <p:sp>
            <p:nvSpPr>
              <p:cNvPr id="43" name="Text Box 42"/>
              <p:cNvSpPr txBox="1">
                <a:spLocks noChangeArrowheads="1"/>
              </p:cNvSpPr>
              <p:nvPr/>
            </p:nvSpPr>
            <p:spPr bwMode="auto">
              <a:xfrm>
                <a:off x="1008" y="3775"/>
                <a:ext cx="307" cy="345"/>
              </a:xfrm>
              <a:prstGeom prst="rect">
                <a:avLst/>
              </a:prstGeom>
              <a:noFill/>
              <a:ln w="9525">
                <a:noFill/>
                <a:miter lim="800000"/>
                <a:headEnd/>
                <a:tailEnd/>
              </a:ln>
            </p:spPr>
            <p:txBody>
              <a:bodyPr wrap="none">
                <a:spAutoFit/>
              </a:bodyPr>
              <a:lstStyle/>
              <a:p>
                <a:pPr>
                  <a:lnSpc>
                    <a:spcPct val="100000"/>
                  </a:lnSpc>
                  <a:buClrTx/>
                  <a:buFontTx/>
                  <a:buNone/>
                </a:pPr>
                <a:r>
                  <a:rPr lang="fr-FR" sz="2600" dirty="0" err="1"/>
                  <a:t>k</a:t>
                </a:r>
                <a:r>
                  <a:rPr lang="fr-FR" sz="2600" baseline="-25000" dirty="0" err="1"/>
                  <a:t>ij</a:t>
                </a:r>
                <a:endParaRPr lang="fr-FR" sz="2600" baseline="-25000" dirty="0"/>
              </a:p>
            </p:txBody>
          </p:sp>
        </p:grpSp>
        <p:sp>
          <p:nvSpPr>
            <p:cNvPr id="31" name="Text Box 43"/>
            <p:cNvSpPr txBox="1">
              <a:spLocks noChangeArrowheads="1"/>
            </p:cNvSpPr>
            <p:nvPr/>
          </p:nvSpPr>
          <p:spPr bwMode="auto">
            <a:xfrm>
              <a:off x="1373" y="3426"/>
              <a:ext cx="960" cy="205"/>
            </a:xfrm>
            <a:prstGeom prst="rect">
              <a:avLst/>
            </a:prstGeom>
            <a:noFill/>
            <a:ln w="9525">
              <a:noFill/>
              <a:miter lim="800000"/>
              <a:headEnd/>
              <a:tailEnd/>
            </a:ln>
          </p:spPr>
          <p:txBody>
            <a:bodyPr wrap="none">
              <a:spAutoFit/>
            </a:bodyPr>
            <a:lstStyle/>
            <a:p>
              <a:pPr>
                <a:lnSpc>
                  <a:spcPct val="100000"/>
                </a:lnSpc>
                <a:buClrTx/>
                <a:buFontTx/>
                <a:buNone/>
              </a:pPr>
              <a:r>
                <a:rPr lang="ru-RU" sz="1300" b="1" dirty="0" smtClean="0"/>
                <a:t>Своя БД веществ</a:t>
              </a:r>
              <a:endParaRPr lang="fr-FR" sz="1300" b="1" dirty="0"/>
            </a:p>
          </p:txBody>
        </p:sp>
      </p:grpSp>
      <p:sp>
        <p:nvSpPr>
          <p:cNvPr id="44" name="Freeform 8"/>
          <p:cNvSpPr>
            <a:spLocks noChangeAspect="1"/>
          </p:cNvSpPr>
          <p:nvPr/>
        </p:nvSpPr>
        <p:spPr bwMode="gray">
          <a:xfrm>
            <a:off x="4621823" y="3477578"/>
            <a:ext cx="1644162" cy="1601629"/>
          </a:xfrm>
          <a:custGeom>
            <a:avLst/>
            <a:gdLst>
              <a:gd name="T0" fmla="*/ 0 w 1058"/>
              <a:gd name="T1" fmla="*/ 773113 h 1057"/>
              <a:gd name="T2" fmla="*/ 0 w 1058"/>
              <a:gd name="T3" fmla="*/ 1677988 h 1057"/>
              <a:gd name="T4" fmla="*/ 1679575 w 1058"/>
              <a:gd name="T5" fmla="*/ 0 h 1057"/>
              <a:gd name="T6" fmla="*/ 793750 w 1058"/>
              <a:gd name="T7" fmla="*/ 0 h 1057"/>
              <a:gd name="T8" fmla="*/ 0 w 1058"/>
              <a:gd name="T9" fmla="*/ 773113 h 1057"/>
              <a:gd name="T10" fmla="*/ 0 60000 65536"/>
              <a:gd name="T11" fmla="*/ 0 60000 65536"/>
              <a:gd name="T12" fmla="*/ 0 60000 65536"/>
              <a:gd name="T13" fmla="*/ 0 60000 65536"/>
              <a:gd name="T14" fmla="*/ 0 60000 65536"/>
              <a:gd name="T15" fmla="*/ 0 w 1058"/>
              <a:gd name="T16" fmla="*/ 0 h 1057"/>
              <a:gd name="T17" fmla="*/ 1058 w 1058"/>
              <a:gd name="T18" fmla="*/ 1057 h 1057"/>
            </a:gdLst>
            <a:ahLst/>
            <a:cxnLst>
              <a:cxn ang="T10">
                <a:pos x="T0" y="T1"/>
              </a:cxn>
              <a:cxn ang="T11">
                <a:pos x="T2" y="T3"/>
              </a:cxn>
              <a:cxn ang="T12">
                <a:pos x="T4" y="T5"/>
              </a:cxn>
              <a:cxn ang="T13">
                <a:pos x="T6" y="T7"/>
              </a:cxn>
              <a:cxn ang="T14">
                <a:pos x="T8" y="T9"/>
              </a:cxn>
            </a:cxnLst>
            <a:rect l="T15" t="T16" r="T17" b="T18"/>
            <a:pathLst>
              <a:path w="1058" h="1057">
                <a:moveTo>
                  <a:pt x="0" y="487"/>
                </a:moveTo>
                <a:lnTo>
                  <a:pt x="0" y="1057"/>
                </a:lnTo>
                <a:cubicBezTo>
                  <a:pt x="276" y="1052"/>
                  <a:pt x="1028" y="822"/>
                  <a:pt x="1058" y="0"/>
                </a:cubicBezTo>
                <a:lnTo>
                  <a:pt x="500" y="0"/>
                </a:lnTo>
                <a:cubicBezTo>
                  <a:pt x="479" y="408"/>
                  <a:pt x="136" y="482"/>
                  <a:pt x="0" y="487"/>
                </a:cubicBezTo>
                <a:close/>
              </a:path>
            </a:pathLst>
          </a:custGeom>
          <a:solidFill>
            <a:srgbClr val="4D0255"/>
          </a:solidFill>
          <a:ln w="19050">
            <a:solidFill>
              <a:schemeClr val="bg1"/>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45" name="AutoShape 45"/>
          <p:cNvSpPr>
            <a:spLocks noChangeArrowheads="1"/>
          </p:cNvSpPr>
          <p:nvPr/>
        </p:nvSpPr>
        <p:spPr bwMode="auto">
          <a:xfrm rot="-8067175">
            <a:off x="5823837" y="4650889"/>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46" name="Rectangle 20"/>
          <p:cNvSpPr>
            <a:spLocks noChangeArrowheads="1"/>
          </p:cNvSpPr>
          <p:nvPr/>
        </p:nvSpPr>
        <p:spPr bwMode="gray">
          <a:xfrm>
            <a:off x="4772758" y="4183380"/>
            <a:ext cx="1135673" cy="268965"/>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1200" b="1" dirty="0" smtClean="0">
                <a:solidFill>
                  <a:schemeClr val="bg1"/>
                </a:solidFill>
                <a:cs typeface="Arial" charset="0"/>
              </a:rPr>
              <a:t>Импорт БД</a:t>
            </a:r>
            <a:endParaRPr lang="de-DE" sz="1200" b="1" dirty="0">
              <a:solidFill>
                <a:schemeClr val="bg1"/>
              </a:solidFill>
              <a:cs typeface="Arial"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11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6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4"/>
          <p:cNvSpPr txBox="1">
            <a:spLocks noChangeArrowheads="1"/>
          </p:cNvSpPr>
          <p:nvPr/>
        </p:nvSpPr>
        <p:spPr bwMode="auto">
          <a:xfrm>
            <a:off x="140677" y="5013176"/>
            <a:ext cx="9003323" cy="1069184"/>
          </a:xfrm>
          <a:prstGeom prst="rect">
            <a:avLst/>
          </a:prstGeom>
          <a:noFill/>
          <a:ln w="9525">
            <a:noFill/>
            <a:miter lim="800000"/>
            <a:headEnd/>
            <a:tailEnd/>
          </a:ln>
        </p:spPr>
        <p:txBody>
          <a:bodyPr lIns="83485" tIns="41742" rIns="83485" bIns="41742">
            <a:spAutoFit/>
          </a:bodyPr>
          <a:lstStyle/>
          <a:p>
            <a:pPr marL="342055" indent="-342055">
              <a:spcBef>
                <a:spcPct val="35000"/>
              </a:spcBef>
            </a:pPr>
            <a:r>
              <a:rPr lang="en-US" sz="2200" b="1" dirty="0" smtClean="0">
                <a:solidFill>
                  <a:srgbClr val="D21700"/>
                </a:solidFill>
                <a:latin typeface="Trebuchet MS" pitchFamily="34" charset="0"/>
                <a:sym typeface="Wingdings" pitchFamily="2" charset="2"/>
              </a:rPr>
              <a:t> </a:t>
            </a:r>
            <a:r>
              <a:rPr lang="ru-RU" sz="2200" b="1" dirty="0" smtClean="0">
                <a:solidFill>
                  <a:srgbClr val="D21700"/>
                </a:solidFill>
                <a:latin typeface="Trebuchet MS" pitchFamily="34" charset="0"/>
              </a:rPr>
              <a:t>Другие коммерческие термодинамические пакеты можно использовать внутри </a:t>
            </a:r>
            <a:r>
              <a:rPr lang="en-US" sz="2200" b="1" dirty="0" err="1" smtClean="0">
                <a:solidFill>
                  <a:srgbClr val="D21700"/>
                </a:solidFill>
                <a:latin typeface="Trebuchet MS" pitchFamily="34" charset="0"/>
              </a:rPr>
              <a:t>Simulis</a:t>
            </a:r>
            <a:r>
              <a:rPr lang="en-US" sz="2200" b="1" dirty="0" smtClean="0">
                <a:solidFill>
                  <a:srgbClr val="D21700"/>
                </a:solidFill>
                <a:latin typeface="Trebuchet MS" pitchFamily="34" charset="0"/>
              </a:rPr>
              <a:t> Thermodynamics </a:t>
            </a:r>
            <a:r>
              <a:rPr lang="en-US" sz="2000" b="1" dirty="0" smtClean="0">
                <a:solidFill>
                  <a:srgbClr val="D21700"/>
                </a:solidFill>
                <a:latin typeface="Trebuchet MS" pitchFamily="34" charset="0"/>
              </a:rPr>
              <a:t>(</a:t>
            </a:r>
            <a:r>
              <a:rPr lang="ru-RU" sz="2000" b="1" dirty="0" smtClean="0">
                <a:solidFill>
                  <a:srgbClr val="D21700"/>
                </a:solidFill>
                <a:latin typeface="Trebuchet MS" pitchFamily="34" charset="0"/>
              </a:rPr>
              <a:t>без всякого программирования</a:t>
            </a:r>
            <a:r>
              <a:rPr lang="en-US" sz="2000" b="1" dirty="0" smtClean="0">
                <a:solidFill>
                  <a:srgbClr val="D21700"/>
                </a:solidFill>
                <a:latin typeface="Trebuchet MS" pitchFamily="34" charset="0"/>
              </a:rPr>
              <a:t>)</a:t>
            </a:r>
            <a:endParaRPr lang="en-US" sz="2200" b="1" dirty="0" smtClean="0">
              <a:solidFill>
                <a:srgbClr val="D21700"/>
              </a:solidFill>
              <a:latin typeface="Trebuchet MS" pitchFamily="34" charset="0"/>
            </a:endParaRPr>
          </a:p>
        </p:txBody>
      </p:sp>
      <p:sp>
        <p:nvSpPr>
          <p:cNvPr id="26"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en-US" sz="3200" dirty="0" smtClean="0">
                <a:solidFill>
                  <a:schemeClr val="bg1"/>
                </a:solidFill>
                <a:latin typeface="Trebuchet MS" pitchFamily="34" charset="0"/>
              </a:rPr>
              <a:t>CAPE-OPEN</a:t>
            </a:r>
            <a:endParaRPr lang="en-US" sz="3200" dirty="0">
              <a:solidFill>
                <a:schemeClr val="bg1"/>
              </a:solidFill>
              <a:latin typeface="Trebuchet MS" pitchFamily="34" charset="0"/>
            </a:endParaRPr>
          </a:p>
        </p:txBody>
      </p:sp>
      <p:sp>
        <p:nvSpPr>
          <p:cNvPr id="19"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20" name="Picture 16"/>
          <p:cNvPicPr>
            <a:picLocks noChangeAspect="1" noChangeArrowheads="1"/>
          </p:cNvPicPr>
          <p:nvPr/>
        </p:nvPicPr>
        <p:blipFill>
          <a:blip r:embed="rId4"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21" name="Rectangle 26"/>
          <p:cNvSpPr>
            <a:spLocks noChangeArrowheads="1"/>
          </p:cNvSpPr>
          <p:nvPr/>
        </p:nvSpPr>
        <p:spPr bwMode="gray">
          <a:xfrm>
            <a:off x="3808536" y="3084672"/>
            <a:ext cx="1525465" cy="726098"/>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200" b="1" dirty="0">
                <a:solidFill>
                  <a:schemeClr val="bg1"/>
                </a:solidFill>
                <a:cs typeface="Arial" charset="0"/>
              </a:rPr>
              <a:t>Simulis</a:t>
            </a:r>
          </a:p>
          <a:p>
            <a:pPr algn="ctr" defTabSz="731941">
              <a:spcBef>
                <a:spcPct val="20000"/>
              </a:spcBef>
            </a:pPr>
            <a:r>
              <a:rPr lang="de-DE" sz="1100" b="1" dirty="0">
                <a:solidFill>
                  <a:schemeClr val="bg1"/>
                </a:solidFill>
                <a:cs typeface="Arial" charset="0"/>
              </a:rPr>
              <a:t>Thermodynamics</a:t>
            </a:r>
          </a:p>
        </p:txBody>
      </p:sp>
      <p:sp>
        <p:nvSpPr>
          <p:cNvPr id="22" name="Freeform 9"/>
          <p:cNvSpPr>
            <a:spLocks noChangeAspect="1"/>
          </p:cNvSpPr>
          <p:nvPr/>
        </p:nvSpPr>
        <p:spPr bwMode="gray">
          <a:xfrm>
            <a:off x="2882412" y="1777365"/>
            <a:ext cx="1641231" cy="1601629"/>
          </a:xfrm>
          <a:custGeom>
            <a:avLst/>
            <a:gdLst>
              <a:gd name="T0" fmla="*/ 1676400 w 1056"/>
              <a:gd name="T1" fmla="*/ 911225 h 1057"/>
              <a:gd name="T2" fmla="*/ 1676400 w 1056"/>
              <a:gd name="T3" fmla="*/ 0 h 1057"/>
              <a:gd name="T4" fmla="*/ 0 w 1056"/>
              <a:gd name="T5" fmla="*/ 1677987 h 1057"/>
              <a:gd name="T6" fmla="*/ 890587 w 1056"/>
              <a:gd name="T7" fmla="*/ 1677987 h 1057"/>
              <a:gd name="T8" fmla="*/ 1676400 w 1056"/>
              <a:gd name="T9" fmla="*/ 911225 h 1057"/>
              <a:gd name="T10" fmla="*/ 0 60000 65536"/>
              <a:gd name="T11" fmla="*/ 0 60000 65536"/>
              <a:gd name="T12" fmla="*/ 0 60000 65536"/>
              <a:gd name="T13" fmla="*/ 0 60000 65536"/>
              <a:gd name="T14" fmla="*/ 0 60000 65536"/>
              <a:gd name="T15" fmla="*/ 0 w 1056"/>
              <a:gd name="T16" fmla="*/ 0 h 1057"/>
              <a:gd name="T17" fmla="*/ 1056 w 1056"/>
              <a:gd name="T18" fmla="*/ 1057 h 1057"/>
            </a:gdLst>
            <a:ahLst/>
            <a:cxnLst>
              <a:cxn ang="T10">
                <a:pos x="T0" y="T1"/>
              </a:cxn>
              <a:cxn ang="T11">
                <a:pos x="T2" y="T3"/>
              </a:cxn>
              <a:cxn ang="T12">
                <a:pos x="T4" y="T5"/>
              </a:cxn>
              <a:cxn ang="T13">
                <a:pos x="T6" y="T7"/>
              </a:cxn>
              <a:cxn ang="T14">
                <a:pos x="T8" y="T9"/>
              </a:cxn>
            </a:cxnLst>
            <a:rect l="T15" t="T16" r="T17" b="T18"/>
            <a:pathLst>
              <a:path w="1056" h="1057">
                <a:moveTo>
                  <a:pt x="1056" y="574"/>
                </a:moveTo>
                <a:lnTo>
                  <a:pt x="1056" y="0"/>
                </a:lnTo>
                <a:cubicBezTo>
                  <a:pt x="776" y="9"/>
                  <a:pt x="51" y="226"/>
                  <a:pt x="0" y="1057"/>
                </a:cubicBezTo>
                <a:lnTo>
                  <a:pt x="561" y="1057"/>
                </a:lnTo>
                <a:cubicBezTo>
                  <a:pt x="618" y="664"/>
                  <a:pt x="927" y="585"/>
                  <a:pt x="1056" y="574"/>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3" name="Rectangle 20"/>
          <p:cNvSpPr>
            <a:spLocks noChangeArrowheads="1"/>
          </p:cNvSpPr>
          <p:nvPr/>
        </p:nvSpPr>
        <p:spPr bwMode="gray">
          <a:xfrm>
            <a:off x="3229708" y="2371725"/>
            <a:ext cx="1125415" cy="453631"/>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a:solidFill>
                  <a:schemeClr val="bg1"/>
                </a:solidFill>
                <a:cs typeface="Arial" charset="0"/>
              </a:rPr>
              <a:t>CAPE-OPEN "socket"</a:t>
            </a:r>
          </a:p>
        </p:txBody>
      </p:sp>
      <p:grpSp>
        <p:nvGrpSpPr>
          <p:cNvPr id="24" name="Group 26"/>
          <p:cNvGrpSpPr>
            <a:grpSpLocks/>
          </p:cNvGrpSpPr>
          <p:nvPr/>
        </p:nvGrpSpPr>
        <p:grpSpPr bwMode="auto">
          <a:xfrm>
            <a:off x="1264628" y="1028700"/>
            <a:ext cx="1689588" cy="1647349"/>
            <a:chOff x="239" y="1856"/>
            <a:chExt cx="1153" cy="1153"/>
          </a:xfrm>
        </p:grpSpPr>
        <p:sp>
          <p:nvSpPr>
            <p:cNvPr id="27" name="Rectangle 27"/>
            <p:cNvSpPr>
              <a:spLocks noChangeArrowheads="1"/>
            </p:cNvSpPr>
            <p:nvPr/>
          </p:nvSpPr>
          <p:spPr bwMode="auto">
            <a:xfrm>
              <a:off x="240" y="1856"/>
              <a:ext cx="1152" cy="1152"/>
            </a:xfrm>
            <a:prstGeom prst="rect">
              <a:avLst/>
            </a:prstGeom>
            <a:solidFill>
              <a:srgbClr val="FFCC01"/>
            </a:solidFill>
            <a:ln w="0">
              <a:noFill/>
              <a:miter lim="800000"/>
              <a:headEnd/>
              <a:tailEnd/>
            </a:ln>
          </p:spPr>
          <p:txBody>
            <a:bodyPr wrap="none" anchor="ctr"/>
            <a:lstStyle/>
            <a:p>
              <a:pPr algn="ctr">
                <a:lnSpc>
                  <a:spcPct val="100000"/>
                </a:lnSpc>
                <a:buClrTx/>
                <a:buFontTx/>
                <a:buNone/>
              </a:pPr>
              <a:endParaRPr lang="en-US" sz="2200" dirty="0">
                <a:latin typeface="Times" charset="0"/>
              </a:endParaRPr>
            </a:p>
          </p:txBody>
        </p:sp>
        <p:sp>
          <p:nvSpPr>
            <p:cNvPr id="28" name="Line 28"/>
            <p:cNvSpPr>
              <a:spLocks noChangeShapeType="1"/>
            </p:cNvSpPr>
            <p:nvPr/>
          </p:nvSpPr>
          <p:spPr bwMode="auto">
            <a:xfrm>
              <a:off x="240" y="1856"/>
              <a:ext cx="0" cy="1152"/>
            </a:xfrm>
            <a:prstGeom prst="line">
              <a:avLst/>
            </a:prstGeom>
            <a:noFill/>
            <a:ln w="38100">
              <a:solidFill>
                <a:srgbClr val="006600"/>
              </a:solidFill>
              <a:round/>
              <a:headEnd/>
              <a:tailEnd/>
            </a:ln>
          </p:spPr>
          <p:txBody>
            <a:bodyPr/>
            <a:lstStyle/>
            <a:p>
              <a:endParaRPr lang="fr-FR"/>
            </a:p>
          </p:txBody>
        </p:sp>
        <p:sp>
          <p:nvSpPr>
            <p:cNvPr id="29" name="Line 29"/>
            <p:cNvSpPr>
              <a:spLocks noChangeShapeType="1"/>
            </p:cNvSpPr>
            <p:nvPr/>
          </p:nvSpPr>
          <p:spPr bwMode="auto">
            <a:xfrm rot="5400000">
              <a:off x="815" y="1281"/>
              <a:ext cx="1" cy="1152"/>
            </a:xfrm>
            <a:prstGeom prst="line">
              <a:avLst/>
            </a:prstGeom>
            <a:noFill/>
            <a:ln w="38100">
              <a:solidFill>
                <a:srgbClr val="006600"/>
              </a:solidFill>
              <a:round/>
              <a:headEnd/>
              <a:tailEnd/>
            </a:ln>
          </p:spPr>
          <p:txBody>
            <a:bodyPr/>
            <a:lstStyle/>
            <a:p>
              <a:endParaRPr lang="fr-FR"/>
            </a:p>
          </p:txBody>
        </p:sp>
        <p:sp>
          <p:nvSpPr>
            <p:cNvPr id="30" name="Line 30"/>
            <p:cNvSpPr>
              <a:spLocks noChangeShapeType="1"/>
            </p:cNvSpPr>
            <p:nvPr/>
          </p:nvSpPr>
          <p:spPr bwMode="auto">
            <a:xfrm rot="5400000">
              <a:off x="815" y="2433"/>
              <a:ext cx="1" cy="1152"/>
            </a:xfrm>
            <a:prstGeom prst="line">
              <a:avLst/>
            </a:prstGeom>
            <a:noFill/>
            <a:ln w="38100">
              <a:solidFill>
                <a:srgbClr val="006600"/>
              </a:solidFill>
              <a:round/>
              <a:headEnd/>
              <a:tailEnd/>
            </a:ln>
          </p:spPr>
          <p:txBody>
            <a:bodyPr/>
            <a:lstStyle/>
            <a:p>
              <a:endParaRPr lang="fr-FR"/>
            </a:p>
          </p:txBody>
        </p:sp>
        <p:sp>
          <p:nvSpPr>
            <p:cNvPr id="31" name="Text Box 31"/>
            <p:cNvSpPr txBox="1">
              <a:spLocks noChangeArrowheads="1"/>
            </p:cNvSpPr>
            <p:nvPr/>
          </p:nvSpPr>
          <p:spPr bwMode="auto">
            <a:xfrm>
              <a:off x="239" y="1856"/>
              <a:ext cx="1152" cy="884"/>
            </a:xfrm>
            <a:prstGeom prst="rect">
              <a:avLst/>
            </a:prstGeom>
            <a:noFill/>
            <a:ln w="9525">
              <a:noFill/>
              <a:miter lim="800000"/>
              <a:headEnd/>
              <a:tailEnd/>
            </a:ln>
          </p:spPr>
          <p:txBody>
            <a:bodyPr>
              <a:spAutoFit/>
            </a:bodyPr>
            <a:lstStyle/>
            <a:p>
              <a:pPr algn="ctr">
                <a:lnSpc>
                  <a:spcPct val="100000"/>
                </a:lnSpc>
                <a:buClrTx/>
                <a:buFontTx/>
                <a:buNone/>
              </a:pPr>
              <a:r>
                <a:rPr lang="ru-RU" b="1" dirty="0" smtClean="0">
                  <a:solidFill>
                    <a:srgbClr val="006600"/>
                  </a:solidFill>
                </a:rPr>
                <a:t>Внешнее ПО генерирующее пакет </a:t>
              </a:r>
              <a:r>
                <a:rPr lang="en-US" b="1" dirty="0" smtClean="0">
                  <a:solidFill>
                    <a:srgbClr val="006600"/>
                  </a:solidFill>
                </a:rPr>
                <a:t>CO</a:t>
              </a:r>
              <a:endParaRPr lang="en-US" b="1" dirty="0">
                <a:solidFill>
                  <a:srgbClr val="006600"/>
                </a:solidFill>
              </a:endParaRPr>
            </a:p>
            <a:p>
              <a:pPr algn="ctr">
                <a:lnSpc>
                  <a:spcPct val="85000"/>
                </a:lnSpc>
                <a:buClrTx/>
                <a:buFontTx/>
                <a:buNone/>
              </a:pPr>
              <a:r>
                <a:rPr lang="en-US" sz="1300" b="1" dirty="0">
                  <a:solidFill>
                    <a:srgbClr val="006600"/>
                  </a:solidFill>
                </a:rPr>
                <a:t>(Aspen Properties, </a:t>
              </a:r>
              <a:r>
                <a:rPr lang="en-US" sz="1300" b="1" dirty="0" err="1">
                  <a:solidFill>
                    <a:srgbClr val="006600"/>
                  </a:solidFill>
                </a:rPr>
                <a:t>Multiflash</a:t>
              </a:r>
              <a:r>
                <a:rPr lang="en-US" sz="1300" b="1" dirty="0">
                  <a:solidFill>
                    <a:srgbClr val="006600"/>
                  </a:solidFill>
                </a:rPr>
                <a:t>, PPDS,…)</a:t>
              </a:r>
              <a:endParaRPr lang="en-US" sz="700" dirty="0">
                <a:solidFill>
                  <a:srgbClr val="006600"/>
                </a:solidFill>
              </a:endParaRPr>
            </a:p>
          </p:txBody>
        </p:sp>
        <p:sp>
          <p:nvSpPr>
            <p:cNvPr id="32" name="Line 32"/>
            <p:cNvSpPr>
              <a:spLocks noChangeShapeType="1"/>
            </p:cNvSpPr>
            <p:nvPr/>
          </p:nvSpPr>
          <p:spPr bwMode="auto">
            <a:xfrm>
              <a:off x="1391" y="1856"/>
              <a:ext cx="0" cy="1152"/>
            </a:xfrm>
            <a:prstGeom prst="line">
              <a:avLst/>
            </a:prstGeom>
            <a:noFill/>
            <a:ln w="38100">
              <a:solidFill>
                <a:srgbClr val="006600"/>
              </a:solidFill>
              <a:round/>
              <a:headEnd/>
              <a:tailEnd/>
            </a:ln>
          </p:spPr>
          <p:txBody>
            <a:bodyPr/>
            <a:lstStyle/>
            <a:p>
              <a:endParaRPr lang="fr-FR"/>
            </a:p>
          </p:txBody>
        </p:sp>
      </p:grpSp>
      <p:sp>
        <p:nvSpPr>
          <p:cNvPr id="33" name="AutoShape 48"/>
          <p:cNvSpPr>
            <a:spLocks noChangeArrowheads="1"/>
          </p:cNvSpPr>
          <p:nvPr/>
        </p:nvSpPr>
        <p:spPr bwMode="auto">
          <a:xfrm rot="2732825">
            <a:off x="3077308" y="1930681"/>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34" name="Freeform 8" descr="75 %"/>
          <p:cNvSpPr>
            <a:spLocks noChangeAspect="1"/>
          </p:cNvSpPr>
          <p:nvPr/>
        </p:nvSpPr>
        <p:spPr bwMode="gray">
          <a:xfrm>
            <a:off x="4621823" y="3477578"/>
            <a:ext cx="1644162" cy="1601629"/>
          </a:xfrm>
          <a:custGeom>
            <a:avLst/>
            <a:gdLst>
              <a:gd name="T0" fmla="*/ 0 w 1058"/>
              <a:gd name="T1" fmla="*/ 773113 h 1057"/>
              <a:gd name="T2" fmla="*/ 0 w 1058"/>
              <a:gd name="T3" fmla="*/ 1677988 h 1057"/>
              <a:gd name="T4" fmla="*/ 1679575 w 1058"/>
              <a:gd name="T5" fmla="*/ 0 h 1057"/>
              <a:gd name="T6" fmla="*/ 793750 w 1058"/>
              <a:gd name="T7" fmla="*/ 0 h 1057"/>
              <a:gd name="T8" fmla="*/ 0 w 1058"/>
              <a:gd name="T9" fmla="*/ 773113 h 1057"/>
              <a:gd name="T10" fmla="*/ 0 60000 65536"/>
              <a:gd name="T11" fmla="*/ 0 60000 65536"/>
              <a:gd name="T12" fmla="*/ 0 60000 65536"/>
              <a:gd name="T13" fmla="*/ 0 60000 65536"/>
              <a:gd name="T14" fmla="*/ 0 60000 65536"/>
              <a:gd name="T15" fmla="*/ 0 w 1058"/>
              <a:gd name="T16" fmla="*/ 0 h 1057"/>
              <a:gd name="T17" fmla="*/ 1058 w 1058"/>
              <a:gd name="T18" fmla="*/ 1057 h 1057"/>
            </a:gdLst>
            <a:ahLst/>
            <a:cxnLst>
              <a:cxn ang="T10">
                <a:pos x="T0" y="T1"/>
              </a:cxn>
              <a:cxn ang="T11">
                <a:pos x="T2" y="T3"/>
              </a:cxn>
              <a:cxn ang="T12">
                <a:pos x="T4" y="T5"/>
              </a:cxn>
              <a:cxn ang="T13">
                <a:pos x="T6" y="T7"/>
              </a:cxn>
              <a:cxn ang="T14">
                <a:pos x="T8" y="T9"/>
              </a:cxn>
            </a:cxnLst>
            <a:rect l="T15" t="T16" r="T17" b="T18"/>
            <a:pathLst>
              <a:path w="1058" h="1057">
                <a:moveTo>
                  <a:pt x="0" y="487"/>
                </a:moveTo>
                <a:lnTo>
                  <a:pt x="0" y="1057"/>
                </a:lnTo>
                <a:cubicBezTo>
                  <a:pt x="276" y="1052"/>
                  <a:pt x="1028" y="822"/>
                  <a:pt x="1058" y="0"/>
                </a:cubicBezTo>
                <a:lnTo>
                  <a:pt x="500" y="0"/>
                </a:lnTo>
                <a:cubicBezTo>
                  <a:pt x="479" y="408"/>
                  <a:pt x="136" y="482"/>
                  <a:pt x="0" y="48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35" name="Rectangle 20"/>
          <p:cNvSpPr>
            <a:spLocks noChangeArrowheads="1"/>
          </p:cNvSpPr>
          <p:nvPr/>
        </p:nvSpPr>
        <p:spPr bwMode="gray">
          <a:xfrm>
            <a:off x="4772758" y="4183380"/>
            <a:ext cx="1135673" cy="268965"/>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1200" b="1" dirty="0" smtClean="0">
                <a:solidFill>
                  <a:schemeClr val="bg1"/>
                </a:solidFill>
                <a:cs typeface="Arial" charset="0"/>
              </a:rPr>
              <a:t>Импорт БД</a:t>
            </a:r>
            <a:endParaRPr lang="de-DE" sz="1200" b="1" dirty="0">
              <a:solidFill>
                <a:schemeClr val="bg1"/>
              </a:solidFill>
              <a:cs typeface="Arial"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5" name="Text Box 1027"/>
          <p:cNvSpPr txBox="1">
            <a:spLocks noChangeArrowheads="1"/>
          </p:cNvSpPr>
          <p:nvPr/>
        </p:nvSpPr>
        <p:spPr bwMode="auto">
          <a:xfrm>
            <a:off x="4923692" y="1154430"/>
            <a:ext cx="4290646" cy="2688089"/>
          </a:xfrm>
          <a:prstGeom prst="rect">
            <a:avLst/>
          </a:prstGeom>
          <a:noFill/>
          <a:ln w="9525">
            <a:noFill/>
            <a:miter lim="800000"/>
            <a:headEnd/>
            <a:tailEnd/>
          </a:ln>
        </p:spPr>
        <p:txBody>
          <a:bodyPr lIns="83485" tIns="41742" rIns="83485" bIns="41742">
            <a:spAutoFit/>
          </a:bodyPr>
          <a:lstStyle/>
          <a:p>
            <a:pPr marL="263789" indent="-263789">
              <a:spcBef>
                <a:spcPct val="35000"/>
              </a:spcBef>
              <a:buBlip>
                <a:blip r:embed="rId3"/>
              </a:buBlip>
            </a:pPr>
            <a:r>
              <a:rPr lang="ru-RU" dirty="0" smtClean="0">
                <a:solidFill>
                  <a:srgbClr val="0BA4E2"/>
                </a:solidFill>
              </a:rPr>
              <a:t>Успешно протестировано с</a:t>
            </a:r>
            <a:endParaRPr lang="en-US" dirty="0">
              <a:solidFill>
                <a:srgbClr val="0BA4E2"/>
              </a:solidFill>
            </a:endParaRPr>
          </a:p>
          <a:p>
            <a:pPr marL="437715" lvl="1">
              <a:spcBef>
                <a:spcPct val="20000"/>
              </a:spcBef>
              <a:buFont typeface="Wingdings" pitchFamily="2" charset="2"/>
              <a:buChar char="ð"/>
            </a:pPr>
            <a:r>
              <a:rPr lang="en-US" dirty="0" err="1">
                <a:solidFill>
                  <a:srgbClr val="0BA4E2"/>
                </a:solidFill>
              </a:rPr>
              <a:t>Multiflash</a:t>
            </a:r>
            <a:r>
              <a:rPr lang="en-US" dirty="0">
                <a:solidFill>
                  <a:srgbClr val="0BA4E2"/>
                </a:solidFill>
              </a:rPr>
              <a:t> </a:t>
            </a:r>
            <a:r>
              <a:rPr lang="en-US" sz="1500" dirty="0">
                <a:solidFill>
                  <a:srgbClr val="0BA4E2"/>
                </a:solidFill>
              </a:rPr>
              <a:t>(</a:t>
            </a:r>
            <a:r>
              <a:rPr lang="en-US" sz="1500" dirty="0" err="1">
                <a:solidFill>
                  <a:srgbClr val="0BA4E2"/>
                </a:solidFill>
              </a:rPr>
              <a:t>Infochem</a:t>
            </a:r>
            <a:r>
              <a:rPr lang="en-US" sz="1500" dirty="0">
                <a:solidFill>
                  <a:srgbClr val="0BA4E2"/>
                </a:solidFill>
              </a:rPr>
              <a:t>)</a:t>
            </a:r>
            <a:r>
              <a:rPr lang="en-US" dirty="0">
                <a:solidFill>
                  <a:srgbClr val="0BA4E2"/>
                </a:solidFill>
              </a:rPr>
              <a:t> </a:t>
            </a:r>
          </a:p>
          <a:p>
            <a:pPr marL="437715" lvl="1">
              <a:spcBef>
                <a:spcPct val="20000"/>
              </a:spcBef>
              <a:buFont typeface="Wingdings" pitchFamily="2" charset="2"/>
              <a:buChar char="ð"/>
            </a:pPr>
            <a:r>
              <a:rPr lang="en-US" dirty="0">
                <a:solidFill>
                  <a:srgbClr val="0BA4E2"/>
                </a:solidFill>
              </a:rPr>
              <a:t>PPDS </a:t>
            </a:r>
            <a:r>
              <a:rPr lang="en-US" sz="1500" dirty="0">
                <a:solidFill>
                  <a:srgbClr val="0BA4E2"/>
                </a:solidFill>
              </a:rPr>
              <a:t>(TUV-NEL)</a:t>
            </a:r>
            <a:r>
              <a:rPr lang="en-US" dirty="0">
                <a:solidFill>
                  <a:srgbClr val="0BA4E2"/>
                </a:solidFill>
              </a:rPr>
              <a:t> </a:t>
            </a:r>
          </a:p>
          <a:p>
            <a:pPr marL="437715" lvl="1">
              <a:spcBef>
                <a:spcPct val="20000"/>
              </a:spcBef>
              <a:buFont typeface="Wingdings" pitchFamily="2" charset="2"/>
              <a:buChar char="ð"/>
            </a:pPr>
            <a:r>
              <a:rPr lang="en-US" dirty="0">
                <a:solidFill>
                  <a:srgbClr val="0BA4E2"/>
                </a:solidFill>
              </a:rPr>
              <a:t>Aspen Properties </a:t>
            </a:r>
            <a:r>
              <a:rPr lang="en-US" sz="1500" dirty="0">
                <a:solidFill>
                  <a:srgbClr val="0BA4E2"/>
                </a:solidFill>
              </a:rPr>
              <a:t>(</a:t>
            </a:r>
            <a:r>
              <a:rPr lang="en-US" sz="1500" dirty="0" err="1">
                <a:solidFill>
                  <a:srgbClr val="0BA4E2"/>
                </a:solidFill>
              </a:rPr>
              <a:t>AspenTech</a:t>
            </a:r>
            <a:r>
              <a:rPr lang="en-US" sz="1500" dirty="0">
                <a:solidFill>
                  <a:srgbClr val="0BA4E2"/>
                </a:solidFill>
              </a:rPr>
              <a:t>)</a:t>
            </a:r>
          </a:p>
          <a:p>
            <a:pPr marL="437715" lvl="1">
              <a:spcBef>
                <a:spcPct val="20000"/>
              </a:spcBef>
              <a:buFont typeface="Wingdings" pitchFamily="2" charset="2"/>
              <a:buChar char="ð"/>
            </a:pPr>
            <a:r>
              <a:rPr lang="en-US" dirty="0">
                <a:solidFill>
                  <a:srgbClr val="0BA4E2"/>
                </a:solidFill>
              </a:rPr>
              <a:t>COM Thermo </a:t>
            </a:r>
            <a:r>
              <a:rPr lang="en-US" sz="1500" dirty="0">
                <a:solidFill>
                  <a:srgbClr val="0BA4E2"/>
                </a:solidFill>
              </a:rPr>
              <a:t>(</a:t>
            </a:r>
            <a:r>
              <a:rPr lang="en-US" sz="1500" dirty="0" err="1">
                <a:solidFill>
                  <a:srgbClr val="0BA4E2"/>
                </a:solidFill>
              </a:rPr>
              <a:t>AspenTech</a:t>
            </a:r>
            <a:r>
              <a:rPr lang="en-US" sz="1500" dirty="0">
                <a:solidFill>
                  <a:srgbClr val="0BA4E2"/>
                </a:solidFill>
              </a:rPr>
              <a:t>)</a:t>
            </a:r>
          </a:p>
          <a:p>
            <a:pPr marL="437715" lvl="1">
              <a:spcBef>
                <a:spcPct val="20000"/>
              </a:spcBef>
              <a:buFont typeface="Wingdings" pitchFamily="2" charset="2"/>
              <a:buChar char="ð"/>
            </a:pPr>
            <a:r>
              <a:rPr lang="en-US" dirty="0" err="1">
                <a:solidFill>
                  <a:srgbClr val="0BA4E2"/>
                </a:solidFill>
              </a:rPr>
              <a:t>IVCSEPThermoSystem</a:t>
            </a:r>
            <a:r>
              <a:rPr lang="en-US" sz="1500" dirty="0">
                <a:solidFill>
                  <a:srgbClr val="0BA4E2"/>
                </a:solidFill>
              </a:rPr>
              <a:t> (IVC-SEP)</a:t>
            </a:r>
          </a:p>
          <a:p>
            <a:pPr marL="437715" lvl="1">
              <a:spcBef>
                <a:spcPct val="20000"/>
              </a:spcBef>
              <a:buFont typeface="Wingdings" pitchFamily="2" charset="2"/>
              <a:buChar char="ð"/>
            </a:pPr>
            <a:r>
              <a:rPr lang="en-US" dirty="0">
                <a:solidFill>
                  <a:srgbClr val="0BA4E2"/>
                </a:solidFill>
              </a:rPr>
              <a:t>COCO TEA</a:t>
            </a:r>
            <a:r>
              <a:rPr lang="en-US" sz="1500" dirty="0">
                <a:solidFill>
                  <a:srgbClr val="0BA4E2"/>
                </a:solidFill>
              </a:rPr>
              <a:t> (</a:t>
            </a:r>
            <a:r>
              <a:rPr lang="en-US" sz="1500" dirty="0" err="1">
                <a:solidFill>
                  <a:srgbClr val="0BA4E2"/>
                </a:solidFill>
              </a:rPr>
              <a:t>AmsterCHEM</a:t>
            </a:r>
            <a:r>
              <a:rPr lang="en-US" sz="1500" dirty="0">
                <a:solidFill>
                  <a:srgbClr val="0BA4E2"/>
                </a:solidFill>
              </a:rPr>
              <a:t>), </a:t>
            </a:r>
          </a:p>
          <a:p>
            <a:pPr marL="437715" lvl="1">
              <a:spcBef>
                <a:spcPct val="20000"/>
              </a:spcBef>
              <a:buFont typeface="Wingdings" pitchFamily="2" charset="2"/>
              <a:buChar char="ð"/>
            </a:pPr>
            <a:r>
              <a:rPr lang="ru-RU" dirty="0" smtClean="0">
                <a:solidFill>
                  <a:srgbClr val="0BA4E2"/>
                </a:solidFill>
              </a:rPr>
              <a:t>И </a:t>
            </a:r>
            <a:r>
              <a:rPr lang="ru-RU" dirty="0" err="1" smtClean="0">
                <a:solidFill>
                  <a:srgbClr val="0BA4E2"/>
                </a:solidFill>
              </a:rPr>
              <a:t>др</a:t>
            </a:r>
            <a:r>
              <a:rPr lang="en-US" dirty="0" smtClean="0">
                <a:solidFill>
                  <a:srgbClr val="0BA4E2"/>
                </a:solidFill>
              </a:rPr>
              <a:t>…</a:t>
            </a:r>
            <a:endParaRPr lang="en-US" dirty="0">
              <a:solidFill>
                <a:srgbClr val="0BA4E2"/>
              </a:solidFill>
            </a:endParaRPr>
          </a:p>
        </p:txBody>
      </p:sp>
      <p:sp>
        <p:nvSpPr>
          <p:cNvPr id="91139" name="Rectangle 1028"/>
          <p:cNvSpPr>
            <a:spLocks noChangeArrowheads="1"/>
          </p:cNvSpPr>
          <p:nvPr/>
        </p:nvSpPr>
        <p:spPr bwMode="auto">
          <a:xfrm>
            <a:off x="0" y="1071563"/>
            <a:ext cx="4360985" cy="1438516"/>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2200" b="1" dirty="0" smtClean="0">
                <a:solidFill>
                  <a:srgbClr val="0BA4E2"/>
                </a:solidFill>
              </a:rPr>
              <a:t>Возможность использовать внешние термодинамические модели</a:t>
            </a:r>
            <a:endParaRPr lang="en-US" sz="2200" b="1" dirty="0">
              <a:solidFill>
                <a:srgbClr val="0BA4E2"/>
              </a:solidFill>
            </a:endParaRPr>
          </a:p>
          <a:p>
            <a:pPr algn="ctr" eaLnBrk="1" hangingPunct="1">
              <a:lnSpc>
                <a:spcPct val="100000"/>
              </a:lnSpc>
              <a:buClrTx/>
              <a:buFontTx/>
              <a:buNone/>
            </a:pPr>
            <a:r>
              <a:rPr lang="en-US" sz="2200" b="1" i="1" dirty="0">
                <a:solidFill>
                  <a:srgbClr val="0BA4E2"/>
                </a:solidFill>
              </a:rPr>
              <a:t>(CAPE-OPEN "Property Package")</a:t>
            </a:r>
          </a:p>
        </p:txBody>
      </p:sp>
      <p:grpSp>
        <p:nvGrpSpPr>
          <p:cNvPr id="10" name="Groupe 9"/>
          <p:cNvGrpSpPr/>
          <p:nvPr/>
        </p:nvGrpSpPr>
        <p:grpSpPr>
          <a:xfrm>
            <a:off x="351693" y="3852623"/>
            <a:ext cx="8562244" cy="2302852"/>
            <a:chOff x="351693" y="3852623"/>
            <a:chExt cx="8562244" cy="2302852"/>
          </a:xfrm>
        </p:grpSpPr>
        <p:grpSp>
          <p:nvGrpSpPr>
            <p:cNvPr id="8" name="Groupe 7"/>
            <p:cNvGrpSpPr/>
            <p:nvPr/>
          </p:nvGrpSpPr>
          <p:grpSpPr>
            <a:xfrm>
              <a:off x="351693" y="3852623"/>
              <a:ext cx="8562244" cy="2302852"/>
              <a:chOff x="351693" y="3852623"/>
              <a:chExt cx="8562244" cy="2302852"/>
            </a:xfrm>
          </p:grpSpPr>
          <p:sp>
            <p:nvSpPr>
              <p:cNvPr id="735237" name="Rectangle 1029"/>
              <p:cNvSpPr>
                <a:spLocks noChangeArrowheads="1"/>
              </p:cNvSpPr>
              <p:nvPr/>
            </p:nvSpPr>
            <p:spPr bwMode="auto">
              <a:xfrm>
                <a:off x="351693" y="5486400"/>
                <a:ext cx="8299938" cy="669075"/>
              </a:xfrm>
              <a:prstGeom prst="rect">
                <a:avLst/>
              </a:prstGeom>
              <a:noFill/>
              <a:ln w="9525">
                <a:noFill/>
                <a:miter lim="800000"/>
                <a:headEnd/>
                <a:tailEnd/>
              </a:ln>
            </p:spPr>
            <p:txBody>
              <a:bodyPr lIns="83485" tIns="41742" rIns="83485" bIns="41742">
                <a:spAutoFit/>
              </a:bodyPr>
              <a:lstStyle/>
              <a:p>
                <a:pPr marL="263789" indent="-263789"/>
                <a:r>
                  <a:rPr lang="en-US" sz="2200" b="1" dirty="0" smtClean="0">
                    <a:solidFill>
                      <a:srgbClr val="D21700"/>
                    </a:solidFill>
                    <a:sym typeface="Wingdings" pitchFamily="2" charset="2"/>
                  </a:rPr>
                  <a:t></a:t>
                </a:r>
                <a:r>
                  <a:rPr lang="ru-RU" sz="1600" b="1" i="1" dirty="0" smtClean="0">
                    <a:solidFill>
                      <a:srgbClr val="D21700"/>
                    </a:solidFill>
                  </a:rPr>
                  <a:t>Если требуется</a:t>
                </a:r>
                <a:r>
                  <a:rPr lang="en-US" sz="1600" b="1" i="1" dirty="0" smtClean="0">
                    <a:solidFill>
                      <a:srgbClr val="D21700"/>
                    </a:solidFill>
                  </a:rPr>
                  <a:t>, </a:t>
                </a:r>
                <a:r>
                  <a:rPr lang="ru-RU" sz="1600" b="1" i="1" dirty="0" smtClean="0">
                    <a:solidFill>
                      <a:srgbClr val="D21700"/>
                    </a:solidFill>
                  </a:rPr>
                  <a:t>дополнительный коммерческий термодинамический пакет</a:t>
                </a:r>
                <a:r>
                  <a:rPr lang="en-US" sz="1600" b="1" i="1" dirty="0" smtClean="0">
                    <a:solidFill>
                      <a:srgbClr val="D21700"/>
                    </a:solidFill>
                  </a:rPr>
                  <a:t> </a:t>
                </a:r>
                <a:r>
                  <a:rPr lang="ru-RU" sz="1600" b="1" i="1" dirty="0" smtClean="0">
                    <a:solidFill>
                      <a:srgbClr val="D21700"/>
                    </a:solidFill>
                  </a:rPr>
                  <a:t>может использоваться с любым приложением,</a:t>
                </a:r>
                <a:r>
                  <a:rPr lang="en-US" sz="1600" b="1" i="1" dirty="0" smtClean="0">
                    <a:solidFill>
                      <a:srgbClr val="D21700"/>
                    </a:solidFill>
                  </a:rPr>
                  <a:t> </a:t>
                </a:r>
                <a:r>
                  <a:rPr lang="ru-RU" sz="1600" b="1" i="1" dirty="0" smtClean="0">
                    <a:solidFill>
                      <a:srgbClr val="D21700"/>
                    </a:solidFill>
                  </a:rPr>
                  <a:t>обращающимся к</a:t>
                </a:r>
                <a:r>
                  <a:rPr lang="en-US" sz="1600" b="1" i="1" dirty="0" smtClean="0">
                    <a:solidFill>
                      <a:srgbClr val="D21700"/>
                    </a:solidFill>
                  </a:rPr>
                  <a:t> </a:t>
                </a:r>
                <a:r>
                  <a:rPr lang="en-US" sz="1600" b="1" i="1" dirty="0">
                    <a:solidFill>
                      <a:srgbClr val="D21700"/>
                    </a:solidFill>
                  </a:rPr>
                  <a:t>Simulis</a:t>
                </a:r>
                <a:r>
                  <a:rPr lang="en-US" sz="1600" b="1" i="1" baseline="30000" dirty="0">
                    <a:solidFill>
                      <a:srgbClr val="D21700"/>
                    </a:solidFill>
                    <a:cs typeface="Arial" charset="0"/>
                  </a:rPr>
                  <a:t>®</a:t>
                </a:r>
                <a:r>
                  <a:rPr lang="en-US" sz="1600" b="1" i="1" dirty="0">
                    <a:solidFill>
                      <a:srgbClr val="D21700"/>
                    </a:solidFill>
                  </a:rPr>
                  <a:t> Thermodynamics</a:t>
                </a:r>
              </a:p>
            </p:txBody>
          </p:sp>
          <p:grpSp>
            <p:nvGrpSpPr>
              <p:cNvPr id="7" name="Groupe 6"/>
              <p:cNvGrpSpPr/>
              <p:nvPr/>
            </p:nvGrpSpPr>
            <p:grpSpPr>
              <a:xfrm>
                <a:off x="7225081" y="3852623"/>
                <a:ext cx="1688856" cy="1647349"/>
                <a:chOff x="7225081" y="3852623"/>
                <a:chExt cx="1688856" cy="1647349"/>
              </a:xfrm>
            </p:grpSpPr>
            <p:sp>
              <p:nvSpPr>
                <p:cNvPr id="91165" name="Rectangle 1032"/>
                <p:cNvSpPr>
                  <a:spLocks noChangeArrowheads="1"/>
                </p:cNvSpPr>
                <p:nvPr/>
              </p:nvSpPr>
              <p:spPr bwMode="auto">
                <a:xfrm>
                  <a:off x="7225813" y="3853338"/>
                  <a:ext cx="1688124" cy="1645920"/>
                </a:xfrm>
                <a:prstGeom prst="rect">
                  <a:avLst/>
                </a:prstGeom>
                <a:solidFill>
                  <a:srgbClr val="3333FF"/>
                </a:solidFill>
                <a:ln w="0">
                  <a:solidFill>
                    <a:srgbClr val="3333FF"/>
                  </a:solidFill>
                  <a:miter lim="800000"/>
                  <a:headEnd/>
                  <a:tailEnd/>
                </a:ln>
              </p:spPr>
              <p:txBody>
                <a:bodyPr wrap="none" anchor="ctr"/>
                <a:lstStyle/>
                <a:p>
                  <a:endParaRPr lang="fr-FR"/>
                </a:p>
              </p:txBody>
            </p:sp>
            <p:sp>
              <p:nvSpPr>
                <p:cNvPr id="91170" name="Line 1037"/>
                <p:cNvSpPr>
                  <a:spLocks noChangeShapeType="1"/>
                </p:cNvSpPr>
                <p:nvPr/>
              </p:nvSpPr>
              <p:spPr bwMode="auto">
                <a:xfrm rot="5400000">
                  <a:off x="8068428" y="3009276"/>
                  <a:ext cx="1429" cy="1688124"/>
                </a:xfrm>
                <a:prstGeom prst="line">
                  <a:avLst/>
                </a:prstGeom>
                <a:noFill/>
                <a:ln w="38100">
                  <a:solidFill>
                    <a:srgbClr val="FF0000"/>
                  </a:solidFill>
                  <a:round/>
                  <a:headEnd/>
                  <a:tailEnd/>
                </a:ln>
              </p:spPr>
              <p:txBody>
                <a:bodyPr/>
                <a:lstStyle/>
                <a:p>
                  <a:endParaRPr lang="fr-FR"/>
                </a:p>
              </p:txBody>
            </p:sp>
            <p:sp>
              <p:nvSpPr>
                <p:cNvPr id="91171" name="Line 1038"/>
                <p:cNvSpPr>
                  <a:spLocks noChangeShapeType="1"/>
                </p:cNvSpPr>
                <p:nvPr/>
              </p:nvSpPr>
              <p:spPr bwMode="auto">
                <a:xfrm rot="5400000" flipV="1">
                  <a:off x="8068428" y="4655196"/>
                  <a:ext cx="1429" cy="1688124"/>
                </a:xfrm>
                <a:prstGeom prst="line">
                  <a:avLst/>
                </a:prstGeom>
                <a:noFill/>
                <a:ln w="38100">
                  <a:solidFill>
                    <a:srgbClr val="FF0000"/>
                  </a:solidFill>
                  <a:round/>
                  <a:headEnd/>
                  <a:tailEnd/>
                </a:ln>
              </p:spPr>
              <p:txBody>
                <a:bodyPr/>
                <a:lstStyle/>
                <a:p>
                  <a:endParaRPr lang="fr-FR"/>
                </a:p>
              </p:txBody>
            </p:sp>
            <p:sp>
              <p:nvSpPr>
                <p:cNvPr id="91172" name="Line 1039"/>
                <p:cNvSpPr>
                  <a:spLocks noChangeShapeType="1"/>
                </p:cNvSpPr>
                <p:nvPr/>
              </p:nvSpPr>
              <p:spPr bwMode="auto">
                <a:xfrm>
                  <a:off x="8913937" y="3853338"/>
                  <a:ext cx="0" cy="1645920"/>
                </a:xfrm>
                <a:prstGeom prst="line">
                  <a:avLst/>
                </a:prstGeom>
                <a:noFill/>
                <a:ln w="38100">
                  <a:solidFill>
                    <a:srgbClr val="FF0000"/>
                  </a:solidFill>
                  <a:round/>
                  <a:headEnd/>
                  <a:tailEnd/>
                </a:ln>
              </p:spPr>
              <p:txBody>
                <a:bodyPr/>
                <a:lstStyle/>
                <a:p>
                  <a:endParaRPr lang="fr-FR"/>
                </a:p>
              </p:txBody>
            </p:sp>
            <p:sp>
              <p:nvSpPr>
                <p:cNvPr id="91174" name="Text Box 1041"/>
                <p:cNvSpPr txBox="1">
                  <a:spLocks noChangeArrowheads="1"/>
                </p:cNvSpPr>
                <p:nvPr/>
              </p:nvSpPr>
              <p:spPr bwMode="auto">
                <a:xfrm>
                  <a:off x="7261344" y="3853338"/>
                  <a:ext cx="1609736" cy="1563505"/>
                </a:xfrm>
                <a:prstGeom prst="rect">
                  <a:avLst/>
                </a:prstGeom>
                <a:noFill/>
                <a:ln w="9525">
                  <a:noFill/>
                  <a:miter lim="800000"/>
                  <a:headEnd/>
                  <a:tailEnd/>
                </a:ln>
              </p:spPr>
              <p:txBody>
                <a:bodyPr wrap="none">
                  <a:spAutoFit/>
                </a:bodyPr>
                <a:lstStyle/>
                <a:p>
                  <a:pPr algn="ctr">
                    <a:lnSpc>
                      <a:spcPct val="95000"/>
                    </a:lnSpc>
                    <a:buClrTx/>
                    <a:buFontTx/>
                    <a:buNone/>
                  </a:pPr>
                  <a:r>
                    <a:rPr lang="ru-RU" sz="2200" b="1" dirty="0" smtClean="0">
                      <a:solidFill>
                        <a:schemeClr val="bg1"/>
                      </a:solidFill>
                    </a:rPr>
                    <a:t>ПО клиента</a:t>
                  </a:r>
                  <a:endParaRPr lang="en-US" sz="2200" b="1" dirty="0">
                    <a:solidFill>
                      <a:schemeClr val="bg1"/>
                    </a:solidFill>
                  </a:endParaRPr>
                </a:p>
                <a:p>
                  <a:pPr algn="ctr">
                    <a:lnSpc>
                      <a:spcPct val="85000"/>
                    </a:lnSpc>
                    <a:buClrTx/>
                    <a:buFontTx/>
                    <a:buNone/>
                  </a:pPr>
                  <a:endParaRPr lang="en-US" sz="2200" b="1" dirty="0">
                    <a:solidFill>
                      <a:schemeClr val="bg1"/>
                    </a:solidFill>
                  </a:endParaRPr>
                </a:p>
                <a:p>
                  <a:pPr algn="ctr">
                    <a:lnSpc>
                      <a:spcPct val="100000"/>
                    </a:lnSpc>
                    <a:buClrTx/>
                    <a:buFontTx/>
                    <a:buNone/>
                  </a:pPr>
                  <a:r>
                    <a:rPr lang="en-US" sz="1500" b="1" dirty="0">
                      <a:solidFill>
                        <a:schemeClr val="bg1"/>
                      </a:solidFill>
                    </a:rPr>
                    <a:t>MS-Excel</a:t>
                  </a:r>
                </a:p>
                <a:p>
                  <a:pPr algn="ctr">
                    <a:lnSpc>
                      <a:spcPct val="100000"/>
                    </a:lnSpc>
                    <a:buClrTx/>
                    <a:buFontTx/>
                    <a:buNone/>
                  </a:pPr>
                  <a:r>
                    <a:rPr lang="en-US" sz="1500" b="1" dirty="0">
                      <a:solidFill>
                        <a:schemeClr val="bg1"/>
                      </a:solidFill>
                    </a:rPr>
                    <a:t>ProSimPlus,</a:t>
                  </a:r>
                </a:p>
                <a:p>
                  <a:pPr algn="ctr">
                    <a:lnSpc>
                      <a:spcPct val="100000"/>
                    </a:lnSpc>
                    <a:buClrTx/>
                    <a:buFontTx/>
                    <a:buNone/>
                  </a:pPr>
                  <a:r>
                    <a:rPr lang="en-US" sz="1500" b="1" dirty="0">
                      <a:solidFill>
                        <a:schemeClr val="bg1"/>
                      </a:solidFill>
                    </a:rPr>
                    <a:t>MATLAB, etc</a:t>
                  </a:r>
                </a:p>
                <a:p>
                  <a:pPr algn="ctr">
                    <a:lnSpc>
                      <a:spcPct val="100000"/>
                    </a:lnSpc>
                    <a:buClrTx/>
                    <a:buFontTx/>
                    <a:buNone/>
                  </a:pPr>
                  <a:endParaRPr lang="en-US" sz="1100" b="1" dirty="0">
                    <a:solidFill>
                      <a:schemeClr val="bg1"/>
                    </a:solidFill>
                  </a:endParaRPr>
                </a:p>
              </p:txBody>
            </p:sp>
            <p:sp>
              <p:nvSpPr>
                <p:cNvPr id="91178" name="Freeform 1045"/>
                <p:cNvSpPr>
                  <a:spLocks/>
                </p:cNvSpPr>
                <p:nvPr/>
              </p:nvSpPr>
              <p:spPr bwMode="auto">
                <a:xfrm>
                  <a:off x="7225813" y="4413408"/>
                  <a:ext cx="351692" cy="525780"/>
                </a:xfrm>
                <a:custGeom>
                  <a:avLst/>
                  <a:gdLst>
                    <a:gd name="T0" fmla="*/ 0 w 280"/>
                    <a:gd name="T1" fmla="*/ 88 h 368"/>
                    <a:gd name="T2" fmla="*/ 240 w 280"/>
                    <a:gd name="T3" fmla="*/ 40 h 368"/>
                    <a:gd name="T4" fmla="*/ 240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rgbClr val="FF0000"/>
                  </a:solidFill>
                  <a:round/>
                  <a:headEnd/>
                  <a:tailEnd/>
                </a:ln>
              </p:spPr>
              <p:txBody>
                <a:bodyPr/>
                <a:lstStyle/>
                <a:p>
                  <a:endParaRPr lang="fr-FR"/>
                </a:p>
              </p:txBody>
            </p:sp>
          </p:grpSp>
        </p:grpSp>
        <p:sp>
          <p:nvSpPr>
            <p:cNvPr id="91179" name="Line 1046"/>
            <p:cNvSpPr>
              <a:spLocks noChangeShapeType="1"/>
            </p:cNvSpPr>
            <p:nvPr/>
          </p:nvSpPr>
          <p:spPr bwMode="auto">
            <a:xfrm flipV="1">
              <a:off x="7225813" y="3853338"/>
              <a:ext cx="0" cy="685800"/>
            </a:xfrm>
            <a:prstGeom prst="line">
              <a:avLst/>
            </a:prstGeom>
            <a:noFill/>
            <a:ln w="38100">
              <a:solidFill>
                <a:srgbClr val="FF0000"/>
              </a:solidFill>
              <a:round/>
              <a:headEnd/>
              <a:tailEnd/>
            </a:ln>
          </p:spPr>
          <p:txBody>
            <a:bodyPr/>
            <a:lstStyle/>
            <a:p>
              <a:endParaRPr lang="fr-FR"/>
            </a:p>
          </p:txBody>
        </p:sp>
        <p:sp>
          <p:nvSpPr>
            <p:cNvPr id="91180" name="Line 1047"/>
            <p:cNvSpPr>
              <a:spLocks noChangeShapeType="1"/>
            </p:cNvSpPr>
            <p:nvPr/>
          </p:nvSpPr>
          <p:spPr bwMode="auto">
            <a:xfrm flipV="1">
              <a:off x="7225813" y="4813458"/>
              <a:ext cx="0" cy="685800"/>
            </a:xfrm>
            <a:prstGeom prst="line">
              <a:avLst/>
            </a:prstGeom>
            <a:noFill/>
            <a:ln w="38100">
              <a:solidFill>
                <a:srgbClr val="FF0000"/>
              </a:solidFill>
              <a:round/>
              <a:headEnd/>
              <a:tailEnd/>
            </a:ln>
          </p:spPr>
          <p:txBody>
            <a:bodyPr/>
            <a:lstStyle/>
            <a:p>
              <a:endParaRPr lang="fr-FR"/>
            </a:p>
          </p:txBody>
        </p:sp>
      </p:grpSp>
      <p:grpSp>
        <p:nvGrpSpPr>
          <p:cNvPr id="9" name="Groupe 8"/>
          <p:cNvGrpSpPr/>
          <p:nvPr/>
        </p:nvGrpSpPr>
        <p:grpSpPr>
          <a:xfrm>
            <a:off x="5114927" y="3851909"/>
            <a:ext cx="2040548" cy="1648063"/>
            <a:chOff x="5114927" y="3851909"/>
            <a:chExt cx="2040548" cy="1648063"/>
          </a:xfrm>
        </p:grpSpPr>
        <p:sp>
          <p:nvSpPr>
            <p:cNvPr id="91166" name="Rectangle 1033"/>
            <p:cNvSpPr>
              <a:spLocks noChangeArrowheads="1"/>
            </p:cNvSpPr>
            <p:nvPr/>
          </p:nvSpPr>
          <p:spPr bwMode="auto">
            <a:xfrm>
              <a:off x="5134709" y="3853338"/>
              <a:ext cx="1688124" cy="1645920"/>
            </a:xfrm>
            <a:prstGeom prst="rect">
              <a:avLst/>
            </a:prstGeom>
            <a:solidFill>
              <a:srgbClr val="CC0099"/>
            </a:solidFill>
            <a:ln w="0">
              <a:noFill/>
              <a:miter lim="800000"/>
              <a:headEnd/>
              <a:tailEnd/>
            </a:ln>
          </p:spPr>
          <p:txBody>
            <a:bodyPr wrap="none" anchor="ctr"/>
            <a:lstStyle/>
            <a:p>
              <a:endParaRPr lang="fr-FR"/>
            </a:p>
          </p:txBody>
        </p:sp>
        <p:sp>
          <p:nvSpPr>
            <p:cNvPr id="91167" name="Freeform 1034"/>
            <p:cNvSpPr>
              <a:spLocks/>
            </p:cNvSpPr>
            <p:nvPr/>
          </p:nvSpPr>
          <p:spPr bwMode="auto">
            <a:xfrm>
              <a:off x="5115659" y="4411979"/>
              <a:ext cx="351692" cy="525780"/>
            </a:xfrm>
            <a:custGeom>
              <a:avLst/>
              <a:gdLst>
                <a:gd name="T0" fmla="*/ 0 w 280"/>
                <a:gd name="T1" fmla="*/ 88 h 368"/>
                <a:gd name="T2" fmla="*/ 240 w 280"/>
                <a:gd name="T3" fmla="*/ 40 h 368"/>
                <a:gd name="T4" fmla="*/ 240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chemeClr val="tx1"/>
              </a:solidFill>
              <a:round/>
              <a:headEnd/>
              <a:tailEnd/>
            </a:ln>
          </p:spPr>
          <p:txBody>
            <a:bodyPr/>
            <a:lstStyle/>
            <a:p>
              <a:endParaRPr lang="fr-FR"/>
            </a:p>
          </p:txBody>
        </p:sp>
        <p:sp>
          <p:nvSpPr>
            <p:cNvPr id="91168" name="Line 1035"/>
            <p:cNvSpPr>
              <a:spLocks noChangeShapeType="1"/>
            </p:cNvSpPr>
            <p:nvPr/>
          </p:nvSpPr>
          <p:spPr bwMode="auto">
            <a:xfrm rot="5400000">
              <a:off x="5958274" y="4655196"/>
              <a:ext cx="1429" cy="1688124"/>
            </a:xfrm>
            <a:prstGeom prst="line">
              <a:avLst/>
            </a:prstGeom>
            <a:noFill/>
            <a:ln w="38100">
              <a:solidFill>
                <a:schemeClr val="tx1"/>
              </a:solidFill>
              <a:round/>
              <a:headEnd/>
              <a:tailEnd/>
            </a:ln>
          </p:spPr>
          <p:txBody>
            <a:bodyPr/>
            <a:lstStyle/>
            <a:p>
              <a:endParaRPr lang="fr-FR"/>
            </a:p>
          </p:txBody>
        </p:sp>
        <p:sp>
          <p:nvSpPr>
            <p:cNvPr id="91169" name="Line 1036"/>
            <p:cNvSpPr>
              <a:spLocks noChangeShapeType="1"/>
            </p:cNvSpPr>
            <p:nvPr/>
          </p:nvSpPr>
          <p:spPr bwMode="auto">
            <a:xfrm rot="5400000" flipV="1">
              <a:off x="5959721" y="3009276"/>
              <a:ext cx="0" cy="1688124"/>
            </a:xfrm>
            <a:prstGeom prst="line">
              <a:avLst/>
            </a:prstGeom>
            <a:noFill/>
            <a:ln w="38100">
              <a:solidFill>
                <a:schemeClr val="tx1"/>
              </a:solidFill>
              <a:round/>
              <a:headEnd/>
              <a:tailEnd/>
            </a:ln>
          </p:spPr>
          <p:txBody>
            <a:bodyPr/>
            <a:lstStyle/>
            <a:p>
              <a:endParaRPr lang="fr-FR"/>
            </a:p>
          </p:txBody>
        </p:sp>
        <p:sp>
          <p:nvSpPr>
            <p:cNvPr id="91173" name="Text Box 1040"/>
            <p:cNvSpPr txBox="1">
              <a:spLocks noChangeArrowheads="1"/>
            </p:cNvSpPr>
            <p:nvPr/>
          </p:nvSpPr>
          <p:spPr bwMode="auto">
            <a:xfrm>
              <a:off x="5147897" y="3921918"/>
              <a:ext cx="1620716" cy="1401604"/>
            </a:xfrm>
            <a:prstGeom prst="rect">
              <a:avLst/>
            </a:prstGeom>
            <a:noFill/>
            <a:ln w="9525">
              <a:noFill/>
              <a:miter lim="800000"/>
              <a:headEnd/>
              <a:tailEnd/>
            </a:ln>
          </p:spPr>
          <p:txBody>
            <a:bodyPr wrap="none">
              <a:spAutoFit/>
            </a:bodyPr>
            <a:lstStyle/>
            <a:p>
              <a:pPr algn="ctr">
                <a:lnSpc>
                  <a:spcPct val="115000"/>
                </a:lnSpc>
                <a:buClrTx/>
                <a:buFontTx/>
                <a:buNone/>
              </a:pPr>
              <a:r>
                <a:rPr lang="en-US" sz="2900" b="1" dirty="0">
                  <a:solidFill>
                    <a:schemeClr val="bg1"/>
                  </a:solidFill>
                </a:rPr>
                <a:t>Simulis</a:t>
              </a:r>
              <a:r>
                <a:rPr lang="en-US" sz="2900" b="1" baseline="30000" dirty="0">
                  <a:solidFill>
                    <a:schemeClr val="bg1"/>
                  </a:solidFill>
                  <a:cs typeface="Arial" charset="0"/>
                </a:rPr>
                <a:t>®</a:t>
              </a:r>
              <a:endParaRPr lang="en-US" sz="2900" b="1" baseline="30000" dirty="0">
                <a:solidFill>
                  <a:schemeClr val="bg1"/>
                </a:solidFill>
              </a:endParaRPr>
            </a:p>
            <a:p>
              <a:pPr algn="ctr">
                <a:lnSpc>
                  <a:spcPct val="115000"/>
                </a:lnSpc>
                <a:buClrTx/>
                <a:buFontTx/>
                <a:buNone/>
              </a:pPr>
              <a:endParaRPr lang="en-US" sz="2900" b="1" dirty="0">
                <a:solidFill>
                  <a:schemeClr val="bg1"/>
                </a:solidFill>
              </a:endParaRPr>
            </a:p>
            <a:p>
              <a:pPr algn="ctr">
                <a:lnSpc>
                  <a:spcPct val="115000"/>
                </a:lnSpc>
                <a:buClrTx/>
                <a:buFontTx/>
                <a:buNone/>
              </a:pPr>
              <a:r>
                <a:rPr lang="en-US" sz="1600" dirty="0">
                  <a:solidFill>
                    <a:schemeClr val="bg1"/>
                  </a:solidFill>
                </a:rPr>
                <a:t>Thermodynamics</a:t>
              </a:r>
              <a:endParaRPr lang="en-US" sz="900" dirty="0">
                <a:solidFill>
                  <a:schemeClr val="bg1"/>
                </a:solidFill>
              </a:endParaRPr>
            </a:p>
          </p:txBody>
        </p:sp>
        <p:sp>
          <p:nvSpPr>
            <p:cNvPr id="91175" name="Freeform 1042"/>
            <p:cNvSpPr>
              <a:spLocks/>
            </p:cNvSpPr>
            <p:nvPr/>
          </p:nvSpPr>
          <p:spPr bwMode="auto">
            <a:xfrm>
              <a:off x="6803783" y="4413408"/>
              <a:ext cx="351692" cy="525780"/>
            </a:xfrm>
            <a:custGeom>
              <a:avLst/>
              <a:gdLst>
                <a:gd name="T0" fmla="*/ 0 w 280"/>
                <a:gd name="T1" fmla="*/ 88 h 368"/>
                <a:gd name="T2" fmla="*/ 240 w 280"/>
                <a:gd name="T3" fmla="*/ 40 h 368"/>
                <a:gd name="T4" fmla="*/ 240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rgbClr val="CC0099"/>
            </a:solidFill>
            <a:ln w="38100" cmpd="sng">
              <a:solidFill>
                <a:schemeClr val="tx1"/>
              </a:solidFill>
              <a:round/>
              <a:headEnd/>
              <a:tailEnd/>
            </a:ln>
          </p:spPr>
          <p:txBody>
            <a:bodyPr/>
            <a:lstStyle/>
            <a:p>
              <a:endParaRPr lang="fr-FR"/>
            </a:p>
          </p:txBody>
        </p:sp>
        <p:sp>
          <p:nvSpPr>
            <p:cNvPr id="91176" name="Line 1043"/>
            <p:cNvSpPr>
              <a:spLocks noChangeShapeType="1"/>
            </p:cNvSpPr>
            <p:nvPr/>
          </p:nvSpPr>
          <p:spPr bwMode="auto">
            <a:xfrm flipV="1">
              <a:off x="6803783" y="3853338"/>
              <a:ext cx="0" cy="685800"/>
            </a:xfrm>
            <a:prstGeom prst="line">
              <a:avLst/>
            </a:prstGeom>
            <a:noFill/>
            <a:ln w="38100">
              <a:solidFill>
                <a:schemeClr val="tx1"/>
              </a:solidFill>
              <a:round/>
              <a:headEnd/>
              <a:tailEnd/>
            </a:ln>
          </p:spPr>
          <p:txBody>
            <a:bodyPr/>
            <a:lstStyle/>
            <a:p>
              <a:endParaRPr lang="fr-FR"/>
            </a:p>
          </p:txBody>
        </p:sp>
        <p:sp>
          <p:nvSpPr>
            <p:cNvPr id="91177" name="Line 1044"/>
            <p:cNvSpPr>
              <a:spLocks noChangeShapeType="1"/>
            </p:cNvSpPr>
            <p:nvPr/>
          </p:nvSpPr>
          <p:spPr bwMode="auto">
            <a:xfrm flipV="1">
              <a:off x="6803783" y="4813458"/>
              <a:ext cx="0" cy="685800"/>
            </a:xfrm>
            <a:prstGeom prst="line">
              <a:avLst/>
            </a:prstGeom>
            <a:noFill/>
            <a:ln w="38100">
              <a:solidFill>
                <a:schemeClr val="tx1"/>
              </a:solidFill>
              <a:round/>
              <a:headEnd/>
              <a:tailEnd/>
            </a:ln>
          </p:spPr>
          <p:txBody>
            <a:bodyPr/>
            <a:lstStyle/>
            <a:p>
              <a:endParaRPr lang="fr-FR"/>
            </a:p>
          </p:txBody>
        </p:sp>
        <p:sp>
          <p:nvSpPr>
            <p:cNvPr id="91163" name="Line 1048"/>
            <p:cNvSpPr>
              <a:spLocks noChangeShapeType="1"/>
            </p:cNvSpPr>
            <p:nvPr/>
          </p:nvSpPr>
          <p:spPr bwMode="auto">
            <a:xfrm flipV="1">
              <a:off x="5115659" y="3851909"/>
              <a:ext cx="0" cy="685800"/>
            </a:xfrm>
            <a:prstGeom prst="line">
              <a:avLst/>
            </a:prstGeom>
            <a:noFill/>
            <a:ln w="38100">
              <a:solidFill>
                <a:schemeClr val="tx1"/>
              </a:solidFill>
              <a:round/>
              <a:headEnd/>
              <a:tailEnd/>
            </a:ln>
          </p:spPr>
          <p:txBody>
            <a:bodyPr/>
            <a:lstStyle/>
            <a:p>
              <a:endParaRPr lang="fr-FR"/>
            </a:p>
          </p:txBody>
        </p:sp>
        <p:sp>
          <p:nvSpPr>
            <p:cNvPr id="91164" name="Line 1049"/>
            <p:cNvSpPr>
              <a:spLocks noChangeShapeType="1"/>
            </p:cNvSpPr>
            <p:nvPr/>
          </p:nvSpPr>
          <p:spPr bwMode="auto">
            <a:xfrm flipV="1">
              <a:off x="5115659" y="4812029"/>
              <a:ext cx="0" cy="685800"/>
            </a:xfrm>
            <a:prstGeom prst="line">
              <a:avLst/>
            </a:prstGeom>
            <a:noFill/>
            <a:ln w="38100">
              <a:solidFill>
                <a:schemeClr val="tx1"/>
              </a:solidFill>
              <a:round/>
              <a:headEnd/>
              <a:tailEnd/>
            </a:ln>
          </p:spPr>
          <p:txBody>
            <a:bodyPr/>
            <a:lstStyle/>
            <a:p>
              <a:endParaRPr lang="fr-FR"/>
            </a:p>
          </p:txBody>
        </p:sp>
      </p:grpSp>
      <p:grpSp>
        <p:nvGrpSpPr>
          <p:cNvPr id="4" name="Group 1050"/>
          <p:cNvGrpSpPr>
            <a:grpSpLocks/>
          </p:cNvGrpSpPr>
          <p:nvPr/>
        </p:nvGrpSpPr>
        <p:grpSpPr bwMode="auto">
          <a:xfrm>
            <a:off x="70339" y="3853340"/>
            <a:ext cx="4974981" cy="1647349"/>
            <a:chOff x="48" y="2697"/>
            <a:chExt cx="3395" cy="1153"/>
          </a:xfrm>
        </p:grpSpPr>
        <p:sp>
          <p:nvSpPr>
            <p:cNvPr id="91147" name="Rectangle 1051"/>
            <p:cNvSpPr>
              <a:spLocks noChangeArrowheads="1"/>
            </p:cNvSpPr>
            <p:nvPr/>
          </p:nvSpPr>
          <p:spPr bwMode="auto">
            <a:xfrm>
              <a:off x="2051" y="2697"/>
              <a:ext cx="1152" cy="1152"/>
            </a:xfrm>
            <a:prstGeom prst="rect">
              <a:avLst/>
            </a:prstGeom>
            <a:solidFill>
              <a:srgbClr val="FFCC01"/>
            </a:solidFill>
            <a:ln w="0">
              <a:noFill/>
              <a:miter lim="800000"/>
              <a:headEnd/>
              <a:tailEnd/>
            </a:ln>
          </p:spPr>
          <p:txBody>
            <a:bodyPr wrap="none" anchor="ctr"/>
            <a:lstStyle/>
            <a:p>
              <a:pPr algn="ctr">
                <a:lnSpc>
                  <a:spcPct val="100000"/>
                </a:lnSpc>
                <a:buClrTx/>
                <a:buFontTx/>
                <a:buNone/>
              </a:pPr>
              <a:endParaRPr lang="en-US" sz="2200" dirty="0">
                <a:latin typeface="Times" charset="0"/>
              </a:endParaRPr>
            </a:p>
          </p:txBody>
        </p:sp>
        <p:sp>
          <p:nvSpPr>
            <p:cNvPr id="91148" name="Line 1052"/>
            <p:cNvSpPr>
              <a:spLocks noChangeShapeType="1"/>
            </p:cNvSpPr>
            <p:nvPr/>
          </p:nvSpPr>
          <p:spPr bwMode="auto">
            <a:xfrm>
              <a:off x="2051" y="2697"/>
              <a:ext cx="0" cy="1152"/>
            </a:xfrm>
            <a:prstGeom prst="line">
              <a:avLst/>
            </a:prstGeom>
            <a:noFill/>
            <a:ln w="38100">
              <a:solidFill>
                <a:srgbClr val="006600"/>
              </a:solidFill>
              <a:round/>
              <a:headEnd/>
              <a:tailEnd/>
            </a:ln>
          </p:spPr>
          <p:txBody>
            <a:bodyPr/>
            <a:lstStyle/>
            <a:p>
              <a:endParaRPr lang="fr-FR"/>
            </a:p>
          </p:txBody>
        </p:sp>
        <p:sp>
          <p:nvSpPr>
            <p:cNvPr id="91149" name="Line 1053"/>
            <p:cNvSpPr>
              <a:spLocks noChangeShapeType="1"/>
            </p:cNvSpPr>
            <p:nvPr/>
          </p:nvSpPr>
          <p:spPr bwMode="auto">
            <a:xfrm flipV="1">
              <a:off x="3208" y="3369"/>
              <a:ext cx="0" cy="480"/>
            </a:xfrm>
            <a:prstGeom prst="line">
              <a:avLst/>
            </a:prstGeom>
            <a:noFill/>
            <a:ln w="38100">
              <a:solidFill>
                <a:srgbClr val="006600"/>
              </a:solidFill>
              <a:round/>
              <a:headEnd/>
              <a:tailEnd/>
            </a:ln>
          </p:spPr>
          <p:txBody>
            <a:bodyPr/>
            <a:lstStyle/>
            <a:p>
              <a:endParaRPr lang="fr-FR"/>
            </a:p>
          </p:txBody>
        </p:sp>
        <p:sp>
          <p:nvSpPr>
            <p:cNvPr id="91150" name="Freeform 1054"/>
            <p:cNvSpPr>
              <a:spLocks/>
            </p:cNvSpPr>
            <p:nvPr/>
          </p:nvSpPr>
          <p:spPr bwMode="auto">
            <a:xfrm>
              <a:off x="3203" y="3089"/>
              <a:ext cx="240" cy="368"/>
            </a:xfrm>
            <a:custGeom>
              <a:avLst/>
              <a:gdLst>
                <a:gd name="T0" fmla="*/ 0 w 280"/>
                <a:gd name="T1" fmla="*/ 88 h 368"/>
                <a:gd name="T2" fmla="*/ 240 w 280"/>
                <a:gd name="T3" fmla="*/ 40 h 368"/>
                <a:gd name="T4" fmla="*/ 240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rgbClr val="FFCC01"/>
            </a:solidFill>
            <a:ln w="38100" cmpd="sng">
              <a:solidFill>
                <a:srgbClr val="006600"/>
              </a:solidFill>
              <a:round/>
              <a:headEnd/>
              <a:tailEnd/>
            </a:ln>
          </p:spPr>
          <p:txBody>
            <a:bodyPr/>
            <a:lstStyle/>
            <a:p>
              <a:endParaRPr lang="fr-FR"/>
            </a:p>
          </p:txBody>
        </p:sp>
        <p:sp>
          <p:nvSpPr>
            <p:cNvPr id="91151" name="Line 1055"/>
            <p:cNvSpPr>
              <a:spLocks noChangeShapeType="1"/>
            </p:cNvSpPr>
            <p:nvPr/>
          </p:nvSpPr>
          <p:spPr bwMode="auto">
            <a:xfrm flipV="1">
              <a:off x="3203" y="2697"/>
              <a:ext cx="0" cy="480"/>
            </a:xfrm>
            <a:prstGeom prst="line">
              <a:avLst/>
            </a:prstGeom>
            <a:noFill/>
            <a:ln w="38100">
              <a:solidFill>
                <a:srgbClr val="006600"/>
              </a:solidFill>
              <a:round/>
              <a:headEnd/>
              <a:tailEnd/>
            </a:ln>
          </p:spPr>
          <p:txBody>
            <a:bodyPr/>
            <a:lstStyle/>
            <a:p>
              <a:endParaRPr lang="fr-FR"/>
            </a:p>
          </p:txBody>
        </p:sp>
        <p:sp>
          <p:nvSpPr>
            <p:cNvPr id="91152" name="Line 1056"/>
            <p:cNvSpPr>
              <a:spLocks noChangeShapeType="1"/>
            </p:cNvSpPr>
            <p:nvPr/>
          </p:nvSpPr>
          <p:spPr bwMode="auto">
            <a:xfrm rot="5400000">
              <a:off x="2626" y="2122"/>
              <a:ext cx="1" cy="1152"/>
            </a:xfrm>
            <a:prstGeom prst="line">
              <a:avLst/>
            </a:prstGeom>
            <a:noFill/>
            <a:ln w="38100">
              <a:solidFill>
                <a:srgbClr val="006600"/>
              </a:solidFill>
              <a:round/>
              <a:headEnd/>
              <a:tailEnd/>
            </a:ln>
          </p:spPr>
          <p:txBody>
            <a:bodyPr/>
            <a:lstStyle/>
            <a:p>
              <a:endParaRPr lang="fr-FR"/>
            </a:p>
          </p:txBody>
        </p:sp>
        <p:sp>
          <p:nvSpPr>
            <p:cNvPr id="91153" name="Line 1057"/>
            <p:cNvSpPr>
              <a:spLocks noChangeShapeType="1"/>
            </p:cNvSpPr>
            <p:nvPr/>
          </p:nvSpPr>
          <p:spPr bwMode="auto">
            <a:xfrm rot="5400000">
              <a:off x="2626" y="3274"/>
              <a:ext cx="1" cy="1152"/>
            </a:xfrm>
            <a:prstGeom prst="line">
              <a:avLst/>
            </a:prstGeom>
            <a:noFill/>
            <a:ln w="38100">
              <a:solidFill>
                <a:srgbClr val="006600"/>
              </a:solidFill>
              <a:round/>
              <a:headEnd/>
              <a:tailEnd/>
            </a:ln>
          </p:spPr>
          <p:txBody>
            <a:bodyPr/>
            <a:lstStyle/>
            <a:p>
              <a:endParaRPr lang="fr-FR"/>
            </a:p>
          </p:txBody>
        </p:sp>
        <p:sp>
          <p:nvSpPr>
            <p:cNvPr id="91154" name="Text Box 1058"/>
            <p:cNvSpPr txBox="1">
              <a:spLocks noChangeArrowheads="1"/>
            </p:cNvSpPr>
            <p:nvPr/>
          </p:nvSpPr>
          <p:spPr bwMode="auto">
            <a:xfrm>
              <a:off x="2182" y="2884"/>
              <a:ext cx="893" cy="660"/>
            </a:xfrm>
            <a:prstGeom prst="rect">
              <a:avLst/>
            </a:prstGeom>
            <a:noFill/>
            <a:ln w="9525">
              <a:noFill/>
              <a:miter lim="800000"/>
              <a:headEnd/>
              <a:tailEnd/>
            </a:ln>
          </p:spPr>
          <p:txBody>
            <a:bodyPr wrap="none">
              <a:spAutoFit/>
            </a:bodyPr>
            <a:lstStyle/>
            <a:p>
              <a:pPr algn="ctr">
                <a:lnSpc>
                  <a:spcPct val="85000"/>
                </a:lnSpc>
                <a:buClrTx/>
                <a:buFontTx/>
                <a:buNone/>
              </a:pPr>
              <a:r>
                <a:rPr lang="ru-RU" b="1" i="1" dirty="0" smtClean="0">
                  <a:solidFill>
                    <a:srgbClr val="006600"/>
                  </a:solidFill>
                </a:rPr>
                <a:t>Внешний</a:t>
              </a:r>
            </a:p>
            <a:p>
              <a:pPr algn="ctr">
                <a:lnSpc>
                  <a:spcPct val="85000"/>
                </a:lnSpc>
                <a:buClrTx/>
                <a:buFontTx/>
                <a:buNone/>
              </a:pPr>
              <a:r>
                <a:rPr lang="ru-RU" b="1" i="1" dirty="0" smtClean="0">
                  <a:solidFill>
                    <a:srgbClr val="006600"/>
                  </a:solidFill>
                </a:rPr>
                <a:t>Пакет ТФС</a:t>
              </a:r>
              <a:endParaRPr lang="en-US" b="1" i="1" dirty="0">
                <a:solidFill>
                  <a:srgbClr val="006600"/>
                </a:solidFill>
              </a:endParaRPr>
            </a:p>
            <a:p>
              <a:pPr algn="ctr">
                <a:lnSpc>
                  <a:spcPct val="85000"/>
                </a:lnSpc>
                <a:buClrTx/>
                <a:buFontTx/>
                <a:buNone/>
              </a:pPr>
              <a:r>
                <a:rPr lang="en-US" b="1" i="1" dirty="0">
                  <a:solidFill>
                    <a:srgbClr val="006600"/>
                  </a:solidFill>
                </a:rPr>
                <a:t>CAPE-OPEN</a:t>
              </a:r>
            </a:p>
            <a:p>
              <a:pPr algn="ctr">
                <a:lnSpc>
                  <a:spcPct val="85000"/>
                </a:lnSpc>
                <a:buClrTx/>
                <a:buFontTx/>
                <a:buNone/>
              </a:pPr>
              <a:endParaRPr lang="en-US" sz="1100" dirty="0">
                <a:solidFill>
                  <a:srgbClr val="006600"/>
                </a:solidFill>
              </a:endParaRPr>
            </a:p>
          </p:txBody>
        </p:sp>
        <p:sp>
          <p:nvSpPr>
            <p:cNvPr id="91155" name="Rectangle 1059"/>
            <p:cNvSpPr>
              <a:spLocks noChangeArrowheads="1"/>
            </p:cNvSpPr>
            <p:nvPr/>
          </p:nvSpPr>
          <p:spPr bwMode="auto">
            <a:xfrm>
              <a:off x="49" y="2697"/>
              <a:ext cx="1152" cy="1152"/>
            </a:xfrm>
            <a:prstGeom prst="rect">
              <a:avLst/>
            </a:prstGeom>
            <a:solidFill>
              <a:srgbClr val="FFCC01"/>
            </a:solidFill>
            <a:ln w="0">
              <a:noFill/>
              <a:miter lim="800000"/>
              <a:headEnd/>
              <a:tailEnd/>
            </a:ln>
          </p:spPr>
          <p:txBody>
            <a:bodyPr wrap="none" anchor="ctr"/>
            <a:lstStyle/>
            <a:p>
              <a:pPr algn="ctr">
                <a:lnSpc>
                  <a:spcPct val="100000"/>
                </a:lnSpc>
                <a:buClrTx/>
                <a:buFontTx/>
                <a:buNone/>
              </a:pPr>
              <a:endParaRPr lang="en-US" sz="2200" dirty="0">
                <a:latin typeface="Times" charset="0"/>
              </a:endParaRPr>
            </a:p>
          </p:txBody>
        </p:sp>
        <p:sp>
          <p:nvSpPr>
            <p:cNvPr id="91156" name="Line 1060"/>
            <p:cNvSpPr>
              <a:spLocks noChangeShapeType="1"/>
            </p:cNvSpPr>
            <p:nvPr/>
          </p:nvSpPr>
          <p:spPr bwMode="auto">
            <a:xfrm>
              <a:off x="49" y="2697"/>
              <a:ext cx="0" cy="1152"/>
            </a:xfrm>
            <a:prstGeom prst="line">
              <a:avLst/>
            </a:prstGeom>
            <a:noFill/>
            <a:ln w="38100">
              <a:solidFill>
                <a:srgbClr val="006600"/>
              </a:solidFill>
              <a:round/>
              <a:headEnd/>
              <a:tailEnd/>
            </a:ln>
          </p:spPr>
          <p:txBody>
            <a:bodyPr/>
            <a:lstStyle/>
            <a:p>
              <a:endParaRPr lang="fr-FR"/>
            </a:p>
          </p:txBody>
        </p:sp>
        <p:sp>
          <p:nvSpPr>
            <p:cNvPr id="91157" name="Line 1061"/>
            <p:cNvSpPr>
              <a:spLocks noChangeShapeType="1"/>
            </p:cNvSpPr>
            <p:nvPr/>
          </p:nvSpPr>
          <p:spPr bwMode="auto">
            <a:xfrm rot="5400000">
              <a:off x="624" y="2122"/>
              <a:ext cx="1" cy="1152"/>
            </a:xfrm>
            <a:prstGeom prst="line">
              <a:avLst/>
            </a:prstGeom>
            <a:noFill/>
            <a:ln w="38100">
              <a:solidFill>
                <a:srgbClr val="006600"/>
              </a:solidFill>
              <a:round/>
              <a:headEnd/>
              <a:tailEnd/>
            </a:ln>
          </p:spPr>
          <p:txBody>
            <a:bodyPr/>
            <a:lstStyle/>
            <a:p>
              <a:endParaRPr lang="fr-FR"/>
            </a:p>
          </p:txBody>
        </p:sp>
        <p:sp>
          <p:nvSpPr>
            <p:cNvPr id="91158" name="Line 1062"/>
            <p:cNvSpPr>
              <a:spLocks noChangeShapeType="1"/>
            </p:cNvSpPr>
            <p:nvPr/>
          </p:nvSpPr>
          <p:spPr bwMode="auto">
            <a:xfrm rot="5400000">
              <a:off x="624" y="3274"/>
              <a:ext cx="1" cy="1152"/>
            </a:xfrm>
            <a:prstGeom prst="line">
              <a:avLst/>
            </a:prstGeom>
            <a:noFill/>
            <a:ln w="38100">
              <a:solidFill>
                <a:srgbClr val="006600"/>
              </a:solidFill>
              <a:round/>
              <a:headEnd/>
              <a:tailEnd/>
            </a:ln>
          </p:spPr>
          <p:txBody>
            <a:bodyPr/>
            <a:lstStyle/>
            <a:p>
              <a:endParaRPr lang="fr-FR"/>
            </a:p>
          </p:txBody>
        </p:sp>
        <p:sp>
          <p:nvSpPr>
            <p:cNvPr id="91159" name="Text Box 1063"/>
            <p:cNvSpPr txBox="1">
              <a:spLocks noChangeArrowheads="1"/>
            </p:cNvSpPr>
            <p:nvPr/>
          </p:nvSpPr>
          <p:spPr bwMode="auto">
            <a:xfrm>
              <a:off x="48" y="2697"/>
              <a:ext cx="1152" cy="926"/>
            </a:xfrm>
            <a:prstGeom prst="rect">
              <a:avLst/>
            </a:prstGeom>
            <a:noFill/>
            <a:ln w="9525">
              <a:noFill/>
              <a:miter lim="800000"/>
              <a:headEnd/>
              <a:tailEnd/>
            </a:ln>
          </p:spPr>
          <p:txBody>
            <a:bodyPr>
              <a:spAutoFit/>
            </a:bodyPr>
            <a:lstStyle/>
            <a:p>
              <a:pPr algn="ctr">
                <a:lnSpc>
                  <a:spcPct val="100000"/>
                </a:lnSpc>
                <a:buClrTx/>
                <a:buFontTx/>
                <a:buNone/>
              </a:pPr>
              <a:r>
                <a:rPr lang="ru-RU" b="1" dirty="0" smtClean="0">
                  <a:solidFill>
                    <a:srgbClr val="006600"/>
                  </a:solidFill>
                </a:rPr>
                <a:t>Внешнее ПО генерирующее</a:t>
              </a:r>
              <a:r>
                <a:rPr lang="en-US" b="1" dirty="0" smtClean="0">
                  <a:solidFill>
                    <a:srgbClr val="006600"/>
                  </a:solidFill>
                </a:rPr>
                <a:t> </a:t>
              </a:r>
              <a:r>
                <a:rPr lang="ru-RU" b="1" dirty="0" smtClean="0">
                  <a:solidFill>
                    <a:srgbClr val="006600"/>
                  </a:solidFill>
                </a:rPr>
                <a:t>пакет </a:t>
              </a:r>
              <a:r>
                <a:rPr lang="en-US" b="1" dirty="0" smtClean="0">
                  <a:solidFill>
                    <a:srgbClr val="006600"/>
                  </a:solidFill>
                </a:rPr>
                <a:t>CO </a:t>
              </a:r>
              <a:r>
                <a:rPr lang="en-US" sz="1300" b="1" dirty="0" smtClean="0">
                  <a:solidFill>
                    <a:srgbClr val="006600"/>
                  </a:solidFill>
                </a:rPr>
                <a:t>(</a:t>
              </a:r>
              <a:r>
                <a:rPr lang="en-US" sz="1300" b="1" dirty="0">
                  <a:solidFill>
                    <a:srgbClr val="006600"/>
                  </a:solidFill>
                </a:rPr>
                <a:t>Aspen Properties, </a:t>
              </a:r>
              <a:r>
                <a:rPr lang="en-US" sz="1300" b="1" dirty="0" err="1">
                  <a:solidFill>
                    <a:srgbClr val="006600"/>
                  </a:solidFill>
                </a:rPr>
                <a:t>Multiflash</a:t>
              </a:r>
              <a:r>
                <a:rPr lang="en-US" sz="1300" b="1" dirty="0">
                  <a:solidFill>
                    <a:srgbClr val="006600"/>
                  </a:solidFill>
                </a:rPr>
                <a:t>, PPDS,…)</a:t>
              </a:r>
              <a:endParaRPr lang="en-US" sz="700" dirty="0">
                <a:solidFill>
                  <a:srgbClr val="006600"/>
                </a:solidFill>
              </a:endParaRPr>
            </a:p>
          </p:txBody>
        </p:sp>
        <p:sp>
          <p:nvSpPr>
            <p:cNvPr id="91160" name="Line 1064"/>
            <p:cNvSpPr>
              <a:spLocks noChangeShapeType="1"/>
            </p:cNvSpPr>
            <p:nvPr/>
          </p:nvSpPr>
          <p:spPr bwMode="auto">
            <a:xfrm>
              <a:off x="1200" y="2697"/>
              <a:ext cx="0" cy="1152"/>
            </a:xfrm>
            <a:prstGeom prst="line">
              <a:avLst/>
            </a:prstGeom>
            <a:noFill/>
            <a:ln w="38100">
              <a:solidFill>
                <a:srgbClr val="006600"/>
              </a:solidFill>
              <a:round/>
              <a:headEnd/>
              <a:tailEnd/>
            </a:ln>
          </p:spPr>
          <p:txBody>
            <a:bodyPr/>
            <a:lstStyle/>
            <a:p>
              <a:endParaRPr lang="fr-FR"/>
            </a:p>
          </p:txBody>
        </p:sp>
        <p:sp>
          <p:nvSpPr>
            <p:cNvPr id="91161" name="AutoShape 1065"/>
            <p:cNvSpPr>
              <a:spLocks noChangeArrowheads="1"/>
            </p:cNvSpPr>
            <p:nvPr/>
          </p:nvSpPr>
          <p:spPr bwMode="auto">
            <a:xfrm>
              <a:off x="1296" y="3129"/>
              <a:ext cx="672" cy="336"/>
            </a:xfrm>
            <a:custGeom>
              <a:avLst/>
              <a:gdLst>
                <a:gd name="T0" fmla="*/ 504 w 21600"/>
                <a:gd name="T1" fmla="*/ 0 h 21600"/>
                <a:gd name="T2" fmla="*/ 0 w 21600"/>
                <a:gd name="T3" fmla="*/ 168 h 21600"/>
                <a:gd name="T4" fmla="*/ 504 w 21600"/>
                <a:gd name="T5" fmla="*/ 336 h 21600"/>
                <a:gd name="T6" fmla="*/ 672 w 21600"/>
                <a:gd name="T7" fmla="*/ 16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01"/>
            </a:solidFill>
            <a:ln w="9525">
              <a:solidFill>
                <a:srgbClr val="006600"/>
              </a:solidFill>
              <a:miter lim="800000"/>
              <a:headEnd/>
              <a:tailEnd/>
            </a:ln>
          </p:spPr>
          <p:txBody>
            <a:bodyPr wrap="none" anchor="ctr"/>
            <a:lstStyle/>
            <a:p>
              <a:endParaRPr lang="fr-FR"/>
            </a:p>
          </p:txBody>
        </p:sp>
      </p:grpSp>
      <p:sp>
        <p:nvSpPr>
          <p:cNvPr id="91143" name="Rectangle 1066"/>
          <p:cNvSpPr>
            <a:spLocks noChangeArrowheads="1"/>
          </p:cNvSpPr>
          <p:nvPr/>
        </p:nvSpPr>
        <p:spPr bwMode="auto">
          <a:xfrm>
            <a:off x="7978764" y="945833"/>
            <a:ext cx="907585" cy="222799"/>
          </a:xfrm>
          <a:prstGeom prst="rect">
            <a:avLst/>
          </a:prstGeom>
          <a:noFill/>
          <a:ln w="9525">
            <a:noFill/>
            <a:miter lim="800000"/>
            <a:headEnd/>
            <a:tailEnd/>
          </a:ln>
        </p:spPr>
        <p:txBody>
          <a:bodyPr wrap="none" lIns="83485" tIns="41742" rIns="83485" bIns="41742">
            <a:spAutoFit/>
          </a:bodyPr>
          <a:lstStyle/>
          <a:p>
            <a:pPr algn="ctr">
              <a:lnSpc>
                <a:spcPct val="100000"/>
              </a:lnSpc>
              <a:buClrTx/>
              <a:buFontTx/>
              <a:buNone/>
            </a:pPr>
            <a:r>
              <a:rPr lang="en-US" sz="900" b="1" dirty="0">
                <a:solidFill>
                  <a:srgbClr val="3333FF"/>
                </a:solidFill>
              </a:rPr>
              <a:t>www.colan.org</a:t>
            </a:r>
          </a:p>
        </p:txBody>
      </p:sp>
      <p:pic>
        <p:nvPicPr>
          <p:cNvPr id="91144" name="Picture 1067"/>
          <p:cNvPicPr>
            <a:picLocks noChangeAspect="1" noChangeArrowheads="1"/>
          </p:cNvPicPr>
          <p:nvPr/>
        </p:nvPicPr>
        <p:blipFill>
          <a:blip r:embed="rId4" cstate="print"/>
          <a:srcRect/>
          <a:stretch>
            <a:fillRect/>
          </a:stretch>
        </p:blipFill>
        <p:spPr bwMode="auto">
          <a:xfrm>
            <a:off x="7757741" y="-27384"/>
            <a:ext cx="1370139" cy="936104"/>
          </a:xfrm>
          <a:prstGeom prst="rect">
            <a:avLst/>
          </a:prstGeom>
          <a:noFill/>
          <a:ln w="9525">
            <a:noFill/>
            <a:miter lim="800000"/>
            <a:headEnd/>
            <a:tailEnd/>
          </a:ln>
        </p:spPr>
      </p:pic>
      <p:sp>
        <p:nvSpPr>
          <p:cNvPr id="735276" name="Text Box 1068"/>
          <p:cNvSpPr txBox="1">
            <a:spLocks noChangeArrowheads="1"/>
          </p:cNvSpPr>
          <p:nvPr/>
        </p:nvSpPr>
        <p:spPr bwMode="auto">
          <a:xfrm>
            <a:off x="0" y="2728913"/>
            <a:ext cx="5345723" cy="638297"/>
          </a:xfrm>
          <a:prstGeom prst="rect">
            <a:avLst/>
          </a:prstGeom>
          <a:noFill/>
          <a:ln w="9525">
            <a:noFill/>
            <a:miter lim="800000"/>
            <a:headEnd/>
            <a:tailEnd/>
          </a:ln>
        </p:spPr>
        <p:txBody>
          <a:bodyPr lIns="83485" tIns="41742" rIns="83485" bIns="41742">
            <a:spAutoFit/>
          </a:bodyPr>
          <a:lstStyle/>
          <a:p>
            <a:pPr marL="263789" indent="-263789">
              <a:spcBef>
                <a:spcPct val="20000"/>
              </a:spcBef>
              <a:buFont typeface="Wingdings" pitchFamily="2" charset="2"/>
              <a:buChar char="ð"/>
            </a:pPr>
            <a:r>
              <a:rPr lang="ru-RU" dirty="0" smtClean="0">
                <a:solidFill>
                  <a:srgbClr val="0BA4E2"/>
                </a:solidFill>
              </a:rPr>
              <a:t>Реализованы стандарты </a:t>
            </a:r>
            <a:br>
              <a:rPr lang="ru-RU" dirty="0" smtClean="0">
                <a:solidFill>
                  <a:srgbClr val="0BA4E2"/>
                </a:solidFill>
              </a:rPr>
            </a:br>
            <a:r>
              <a:rPr lang="en-US" dirty="0" smtClean="0">
                <a:solidFill>
                  <a:srgbClr val="0BA4E2"/>
                </a:solidFill>
              </a:rPr>
              <a:t>Thermo </a:t>
            </a:r>
            <a:r>
              <a:rPr lang="en-US" b="1" dirty="0">
                <a:solidFill>
                  <a:srgbClr val="0BA4E2"/>
                </a:solidFill>
              </a:rPr>
              <a:t>1.0</a:t>
            </a:r>
            <a:r>
              <a:rPr lang="en-US" dirty="0">
                <a:solidFill>
                  <a:srgbClr val="0BA4E2"/>
                </a:solidFill>
              </a:rPr>
              <a:t> and Thermo </a:t>
            </a:r>
            <a:r>
              <a:rPr lang="en-US" b="1" dirty="0" smtClean="0">
                <a:solidFill>
                  <a:srgbClr val="0BA4E2"/>
                </a:solidFill>
              </a:rPr>
              <a:t>1.1</a:t>
            </a:r>
            <a:endParaRPr lang="en-US" dirty="0">
              <a:solidFill>
                <a:srgbClr val="0BA4E2"/>
              </a:solidFill>
            </a:endParaRPr>
          </a:p>
        </p:txBody>
      </p:sp>
      <p:sp>
        <p:nvSpPr>
          <p:cNvPr id="45" name="Text Box 2"/>
          <p:cNvSpPr txBox="1">
            <a:spLocks noChangeArrowheads="1"/>
          </p:cNvSpPr>
          <p:nvPr/>
        </p:nvSpPr>
        <p:spPr bwMode="auto">
          <a:xfrm>
            <a:off x="468000" y="151200"/>
            <a:ext cx="7236348"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en-US" sz="3200" dirty="0" smtClean="0">
                <a:solidFill>
                  <a:schemeClr val="bg1"/>
                </a:solidFill>
                <a:latin typeface="Trebuchet MS" pitchFamily="34" charset="0"/>
              </a:rPr>
              <a:t>CAPE-OPEN Thermodynamic socket</a:t>
            </a:r>
            <a:endParaRPr lang="en-US" sz="3200" dirty="0">
              <a:solidFill>
                <a:schemeClr val="bg1"/>
              </a:solidFill>
              <a:latin typeface="Trebuchet MS" pitchFamily="34" charset="0"/>
            </a:endParaRPr>
          </a:p>
        </p:txBody>
      </p:sp>
      <p:sp>
        <p:nvSpPr>
          <p:cNvPr id="5" name="Espace réservé du pied de page 4"/>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8695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52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7352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autoUpdateAnimBg="0"/>
      <p:bldP spid="73527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Рассчитываемые свойства смеси</a:t>
            </a:r>
            <a:endParaRPr lang="en-US" sz="3200" dirty="0">
              <a:solidFill>
                <a:schemeClr val="bg1"/>
              </a:solidFill>
              <a:latin typeface="Trebuchet MS" pitchFamily="34" charset="0"/>
            </a:endParaRPr>
          </a:p>
        </p:txBody>
      </p:sp>
      <p:sp>
        <p:nvSpPr>
          <p:cNvPr id="5" name="Rectangle 3"/>
          <p:cNvSpPr>
            <a:spLocks noChangeArrowheads="1"/>
          </p:cNvSpPr>
          <p:nvPr/>
        </p:nvSpPr>
        <p:spPr bwMode="auto">
          <a:xfrm>
            <a:off x="179512" y="928942"/>
            <a:ext cx="4392488" cy="5254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Коэффициенты активности</a:t>
            </a:r>
            <a:endParaRPr lang="en-US" sz="2000" b="1" dirty="0" smtClean="0">
              <a:solidFill>
                <a:srgbClr val="0BA4E2"/>
              </a:solidFill>
              <a:latin typeface="Trebuchet MS" pitchFamily="34" charset="0"/>
            </a:endParaRPr>
          </a:p>
          <a:p>
            <a:pPr marL="271463" lvl="0" indent="-271463">
              <a:lnSpc>
                <a:spcPct val="120000"/>
              </a:lnSpc>
              <a:buClr>
                <a:srgbClr val="FF0000"/>
              </a:buClr>
              <a:buBlip>
                <a:blip r:embed="rId3"/>
              </a:buBlip>
            </a:pPr>
            <a:r>
              <a:rPr lang="ru-RU" sz="2000" b="1" dirty="0" smtClean="0">
                <a:solidFill>
                  <a:srgbClr val="0BA4E2"/>
                </a:solidFill>
                <a:latin typeface="Trebuchet MS" pitchFamily="34" charset="0"/>
              </a:rPr>
              <a:t>Коэффициент сжимаемости </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Плотность</a:t>
            </a:r>
            <a:endParaRPr lang="en-US" sz="2000" b="1" dirty="0">
              <a:solidFill>
                <a:srgbClr val="0BA4E2"/>
              </a:solidFill>
              <a:latin typeface="Trebuchet MS" pitchFamily="34" charset="0"/>
            </a:endParaRPr>
          </a:p>
          <a:p>
            <a:pPr marL="271463" lvl="0" indent="-271463">
              <a:lnSpc>
                <a:spcPct val="120000"/>
              </a:lnSpc>
              <a:buClr>
                <a:srgbClr val="FF0000"/>
              </a:buClr>
              <a:buBlip>
                <a:blip r:embed="rId3"/>
              </a:buBlip>
            </a:pPr>
            <a:r>
              <a:rPr lang="ru-RU" sz="2000" b="1" dirty="0" smtClean="0">
                <a:solidFill>
                  <a:srgbClr val="0BA4E2"/>
                </a:solidFill>
                <a:latin typeface="Trebuchet MS" pitchFamily="34" charset="0"/>
              </a:rPr>
              <a:t>Динамическая вязкость</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Энтальпия</a:t>
            </a:r>
            <a:endParaRPr lang="pt-BR"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Энтальпия испарения</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Энтропия</a:t>
            </a:r>
            <a:endParaRPr lang="pt-BR"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dirty="0" err="1" smtClean="0">
                <a:solidFill>
                  <a:srgbClr val="0BA4E2"/>
                </a:solidFill>
                <a:latin typeface="Trebuchet MS" pitchFamily="34" charset="0"/>
              </a:rPr>
              <a:t>Эксергия</a:t>
            </a:r>
            <a:r>
              <a:rPr lang="pt-BR" sz="2000" b="1" dirty="0" smtClean="0">
                <a:solidFill>
                  <a:srgbClr val="0BA4E2"/>
                </a:solidFill>
                <a:latin typeface="Trebuchet MS" pitchFamily="34" charset="0"/>
              </a:rPr>
              <a:t> (Availability)</a:t>
            </a:r>
            <a:endParaRPr lang="pt-BR"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Коэффициент </a:t>
            </a:r>
            <a:r>
              <a:rPr lang="ru-RU" sz="2000" b="1" dirty="0" err="1" smtClean="0">
                <a:solidFill>
                  <a:srgbClr val="0BA4E2"/>
                </a:solidFill>
                <a:latin typeface="Trebuchet MS" pitchFamily="34" charset="0"/>
              </a:rPr>
              <a:t>фугитивности</a:t>
            </a:r>
            <a:endParaRPr lang="en-US"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dirty="0" err="1" smtClean="0">
                <a:solidFill>
                  <a:srgbClr val="0BA4E2"/>
                </a:solidFill>
                <a:latin typeface="Trebuchet MS" pitchFamily="34" charset="0"/>
              </a:rPr>
              <a:t>Фугитивность</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Отношение</a:t>
            </a:r>
            <a:r>
              <a:rPr lang="en-US" sz="2000" b="1" dirty="0" smtClean="0">
                <a:solidFill>
                  <a:srgbClr val="0BA4E2"/>
                </a:solidFill>
                <a:latin typeface="Trebuchet MS" pitchFamily="34" charset="0"/>
              </a:rPr>
              <a:t> </a:t>
            </a:r>
            <a:r>
              <a:rPr lang="en-US" sz="2000" b="1" dirty="0" err="1" smtClean="0">
                <a:solidFill>
                  <a:srgbClr val="0BA4E2"/>
                </a:solidFill>
                <a:latin typeface="Trebuchet MS" pitchFamily="34" charset="0"/>
              </a:rPr>
              <a:t>Cp</a:t>
            </a:r>
            <a:r>
              <a:rPr lang="en-US" sz="2000" b="1" dirty="0" smtClean="0">
                <a:solidFill>
                  <a:srgbClr val="0BA4E2"/>
                </a:solidFill>
                <a:latin typeface="Trebuchet MS" pitchFamily="34" charset="0"/>
              </a:rPr>
              <a:t>/</a:t>
            </a:r>
            <a:r>
              <a:rPr lang="en-US" sz="2000" b="1" dirty="0" err="1" smtClean="0">
                <a:solidFill>
                  <a:srgbClr val="0BA4E2"/>
                </a:solidFill>
                <a:latin typeface="Trebuchet MS" pitchFamily="34" charset="0"/>
              </a:rPr>
              <a:t>Cv</a:t>
            </a:r>
            <a:endParaRPr lang="en-US"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smtClean="0">
                <a:solidFill>
                  <a:srgbClr val="0BA4E2"/>
                </a:solidFill>
                <a:latin typeface="Trebuchet MS" pitchFamily="34" charset="0"/>
              </a:rPr>
              <a:t>Свободная энергия Гиббса</a:t>
            </a:r>
            <a:endParaRPr lang="en-US"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Внутренняя энергия</a:t>
            </a:r>
            <a:endParaRPr lang="en-US" sz="2000" b="1" dirty="0" smtClean="0">
              <a:solidFill>
                <a:srgbClr val="0BA4E2"/>
              </a:solidFill>
              <a:latin typeface="Trebuchet MS" pitchFamily="34" charset="0"/>
            </a:endParaRPr>
          </a:p>
          <a:p>
            <a:pPr marL="271463" lvl="0" indent="-271463">
              <a:lnSpc>
                <a:spcPct val="120000"/>
              </a:lnSpc>
              <a:buClr>
                <a:srgbClr val="FF0000"/>
              </a:buClr>
              <a:buBlip>
                <a:blip r:embed="rId3"/>
              </a:buBlip>
            </a:pPr>
            <a:r>
              <a:rPr lang="ru-RU" sz="2000" b="1" dirty="0" smtClean="0">
                <a:solidFill>
                  <a:srgbClr val="0BA4E2"/>
                </a:solidFill>
                <a:latin typeface="Trebuchet MS" pitchFamily="34" charset="0"/>
              </a:rPr>
              <a:t>Изобарная теплоемкость</a:t>
            </a:r>
            <a:endParaRPr lang="en-US" sz="2000" b="1" dirty="0">
              <a:solidFill>
                <a:srgbClr val="0BA4E2"/>
              </a:solidFill>
              <a:latin typeface="Trebuchet MS" pitchFamily="34" charset="0"/>
            </a:endParaRPr>
          </a:p>
        </p:txBody>
      </p:sp>
      <p:sp>
        <p:nvSpPr>
          <p:cNvPr id="7" name="Rectangle 3"/>
          <p:cNvSpPr>
            <a:spLocks noChangeArrowheads="1"/>
          </p:cNvSpPr>
          <p:nvPr/>
        </p:nvSpPr>
        <p:spPr bwMode="auto">
          <a:xfrm>
            <a:off x="4644008" y="928942"/>
            <a:ext cx="4499992" cy="4516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Изохорная теплоемкость</a:t>
            </a:r>
            <a:endParaRPr lang="en-US" sz="2000" b="1" dirty="0" smtClean="0">
              <a:solidFill>
                <a:srgbClr val="0BA4E2"/>
              </a:solidFill>
              <a:latin typeface="Trebuchet MS" pitchFamily="34" charset="0"/>
            </a:endParaRPr>
          </a:p>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Изотермическая сжимаемость</a:t>
            </a:r>
            <a:endParaRPr lang="en-US" sz="2000" b="1" dirty="0" smtClean="0">
              <a:solidFill>
                <a:srgbClr val="0BA4E2"/>
              </a:solidFill>
              <a:latin typeface="Trebuchet MS" pitchFamily="34" charset="0"/>
            </a:endParaRPr>
          </a:p>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Изобарная сжимаемость</a:t>
            </a:r>
            <a:endParaRPr lang="en-US" sz="2000" b="1" dirty="0" smtClean="0">
              <a:solidFill>
                <a:srgbClr val="0BA4E2"/>
              </a:solidFill>
              <a:latin typeface="Trebuchet MS" pitchFamily="34" charset="0"/>
            </a:endParaRPr>
          </a:p>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Изохорная сжимаемость</a:t>
            </a:r>
            <a:endParaRPr lang="en-US" sz="2000" b="1" dirty="0" smtClean="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Коэффициент Джоуля-Томсона</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Кинематическая вязкость</a:t>
            </a:r>
            <a:endParaRPr lang="en-US" sz="2000" b="1" dirty="0">
              <a:solidFill>
                <a:srgbClr val="0BA4E2"/>
              </a:solidFill>
              <a:latin typeface="Trebuchet MS" pitchFamily="34" charset="0"/>
            </a:endParaRPr>
          </a:p>
          <a:p>
            <a:pPr marL="271463" lvl="0" indent="-271463">
              <a:lnSpc>
                <a:spcPct val="120000"/>
              </a:lnSpc>
              <a:buClr>
                <a:srgbClr val="FF0000"/>
              </a:buClr>
              <a:buBlip>
                <a:blip r:embed="rId3"/>
              </a:buBlip>
            </a:pPr>
            <a:r>
              <a:rPr lang="ru-RU" sz="2000" b="1" dirty="0" smtClean="0">
                <a:solidFill>
                  <a:srgbClr val="0BA4E2"/>
                </a:solidFill>
                <a:latin typeface="Trebuchet MS" pitchFamily="34" charset="0"/>
              </a:rPr>
              <a:t>Мольная плотность</a:t>
            </a:r>
            <a:r>
              <a:rPr lang="en-US" sz="2000" b="1" dirty="0">
                <a:solidFill>
                  <a:srgbClr val="0BA4E2"/>
                </a:solidFill>
                <a:latin typeface="Trebuchet MS" pitchFamily="34" charset="0"/>
              </a:rPr>
              <a:t>		</a:t>
            </a:r>
          </a:p>
          <a:p>
            <a:pPr marL="271463" lvl="0" indent="-271463">
              <a:lnSpc>
                <a:spcPct val="120000"/>
              </a:lnSpc>
              <a:buClr>
                <a:srgbClr val="FF0000"/>
              </a:buClr>
              <a:buBlip>
                <a:blip r:embed="rId3"/>
              </a:buBlip>
            </a:pPr>
            <a:r>
              <a:rPr lang="ru-RU" sz="2000" b="1" dirty="0" smtClean="0">
                <a:solidFill>
                  <a:srgbClr val="0BA4E2"/>
                </a:solidFill>
                <a:latin typeface="Trebuchet MS" pitchFamily="34" charset="0"/>
              </a:rPr>
              <a:t>Мольный объем</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Молекулярная масса</a:t>
            </a:r>
            <a:endParaRPr lang="en-US" sz="2000" b="1" dirty="0">
              <a:solidFill>
                <a:srgbClr val="0BA4E2"/>
              </a:solidFill>
              <a:latin typeface="Trebuchet MS" pitchFamily="34" charset="0"/>
            </a:endParaRPr>
          </a:p>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Поверхностное натяжение</a:t>
            </a:r>
            <a:endParaRPr lang="en-US" sz="2000" b="1" dirty="0" smtClean="0">
              <a:solidFill>
                <a:srgbClr val="0BA4E2"/>
              </a:solidFill>
              <a:latin typeface="Trebuchet MS" pitchFamily="34" charset="0"/>
            </a:endParaRPr>
          </a:p>
          <a:p>
            <a:pPr marL="271463" lvl="0" indent="-271463" fontAlgn="auto">
              <a:lnSpc>
                <a:spcPct val="120000"/>
              </a:lnSpc>
              <a:spcBef>
                <a:spcPts val="0"/>
              </a:spcBef>
              <a:spcAft>
                <a:spcPts val="0"/>
              </a:spcAft>
              <a:buClr>
                <a:srgbClr val="FF0000"/>
              </a:buClr>
              <a:buBlip>
                <a:blip r:embed="rId3"/>
              </a:buBlip>
            </a:pPr>
            <a:r>
              <a:rPr lang="ru-RU" sz="2000" b="1" dirty="0" smtClean="0">
                <a:solidFill>
                  <a:srgbClr val="0BA4E2"/>
                </a:solidFill>
                <a:latin typeface="Trebuchet MS" pitchFamily="34" charset="0"/>
              </a:rPr>
              <a:t>Скорость звука</a:t>
            </a:r>
            <a:endParaRPr lang="en-US" sz="2000" b="1" dirty="0">
              <a:solidFill>
                <a:srgbClr val="0BA4E2"/>
              </a:solidFill>
              <a:latin typeface="Trebuchet MS" pitchFamily="34" charset="0"/>
            </a:endParaRPr>
          </a:p>
          <a:p>
            <a:pPr marL="271463" indent="-271463">
              <a:lnSpc>
                <a:spcPct val="120000"/>
              </a:lnSpc>
              <a:buClr>
                <a:srgbClr val="FF0000"/>
              </a:buClr>
              <a:buBlip>
                <a:blip r:embed="rId3"/>
              </a:buBlip>
            </a:pPr>
            <a:r>
              <a:rPr lang="ru-RU" sz="2000" b="1" dirty="0" smtClean="0">
                <a:solidFill>
                  <a:srgbClr val="0BA4E2"/>
                </a:solidFill>
                <a:latin typeface="Trebuchet MS" pitchFamily="34" charset="0"/>
              </a:rPr>
              <a:t>Теплопроводность</a:t>
            </a:r>
            <a:endParaRPr lang="en-US" sz="2000" b="1" dirty="0">
              <a:solidFill>
                <a:srgbClr val="0BA4E2"/>
              </a:solidFill>
              <a:latin typeface="Trebuchet MS" pitchFamily="34" charset="0"/>
            </a:endParaRPr>
          </a:p>
        </p:txBody>
      </p:sp>
      <p:sp>
        <p:nvSpPr>
          <p:cNvPr id="6" name="Text Box 1027"/>
          <p:cNvSpPr txBox="1">
            <a:spLocks noChangeArrowheads="1"/>
          </p:cNvSpPr>
          <p:nvPr/>
        </p:nvSpPr>
        <p:spPr bwMode="auto">
          <a:xfrm>
            <a:off x="3383868" y="5445224"/>
            <a:ext cx="5688632" cy="646331"/>
          </a:xfrm>
          <a:prstGeom prst="rect">
            <a:avLst/>
          </a:prstGeom>
          <a:noFill/>
          <a:ln w="9525">
            <a:noFill/>
            <a:miter lim="800000"/>
            <a:headEnd/>
            <a:tailEnd/>
          </a:ln>
        </p:spPr>
        <p:txBody>
          <a:bodyPr wrap="square">
            <a:spAutoFit/>
          </a:bodyPr>
          <a:lstStyle/>
          <a:p>
            <a:pPr marL="374650" indent="-374650">
              <a:lnSpc>
                <a:spcPct val="100000"/>
              </a:lnSpc>
              <a:spcBef>
                <a:spcPct val="40000"/>
              </a:spcBef>
              <a:buClrTx/>
              <a:buFont typeface="Wingdings" pitchFamily="2" charset="2"/>
              <a:buChar char="ð"/>
            </a:pPr>
            <a:r>
              <a:rPr lang="ru-RU" b="1" dirty="0" smtClean="0">
                <a:solidFill>
                  <a:srgbClr val="D21700"/>
                </a:solidFill>
                <a:latin typeface="Trebuchet MS" pitchFamily="34" charset="0"/>
              </a:rPr>
              <a:t>Рассчитываются также производные свойств по температуре, давлению и числу молей</a:t>
            </a:r>
            <a:endParaRPr lang="en-US" b="1" dirty="0">
              <a:solidFill>
                <a:srgbClr val="D21700"/>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dirty="0" smtClean="0"/>
              <a:t>ASPO Seminar – Nov 27th 2013 - Olivier </a:t>
            </a:r>
            <a:r>
              <a:rPr lang="en-US" i="1" dirty="0" err="1" smtClean="0"/>
              <a:t>Baudouin</a:t>
            </a:r>
            <a:endParaRPr lang="fr-FR" dirty="0"/>
          </a:p>
        </p:txBody>
      </p:sp>
    </p:spTree>
    <p:extLst>
      <p:ext uri="{BB962C8B-B14F-4D97-AF65-F5344CB8AC3E}">
        <p14:creationId xmlns:p14="http://schemas.microsoft.com/office/powerpoint/2010/main" xmlns="" val="1514837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2" name="Rectangle 12"/>
          <p:cNvSpPr>
            <a:spLocks noChangeArrowheads="1"/>
          </p:cNvSpPr>
          <p:nvPr/>
        </p:nvSpPr>
        <p:spPr bwMode="auto">
          <a:xfrm>
            <a:off x="0" y="800708"/>
            <a:ext cx="6768752" cy="1081495"/>
          </a:xfrm>
          <a:prstGeom prst="rect">
            <a:avLst/>
          </a:prstGeom>
          <a:noFill/>
          <a:ln w="9525">
            <a:noFill/>
            <a:miter lim="800000"/>
            <a:headEnd/>
            <a:tailEnd/>
          </a:ln>
        </p:spPr>
        <p:txBody>
          <a:bodyPr wrap="square" lIns="83485" tIns="41742" rIns="83485" bIns="41742">
            <a:spAutoFit/>
          </a:bodyPr>
          <a:lstStyle/>
          <a:p>
            <a:pPr marL="347853" indent="-347853">
              <a:lnSpc>
                <a:spcPct val="135000"/>
              </a:lnSpc>
              <a:buBlip>
                <a:blip r:embed="rId4"/>
              </a:buBlip>
            </a:pPr>
            <a:r>
              <a:rPr lang="ru-RU" sz="2400" b="1" dirty="0" smtClean="0">
                <a:solidFill>
                  <a:srgbClr val="0BA4E2"/>
                </a:solidFill>
                <a:latin typeface="Trebuchet MS" pitchFamily="34" charset="0"/>
              </a:rPr>
              <a:t>Можно добавить специализированные существующие библиотеки</a:t>
            </a:r>
            <a:endParaRPr lang="en-US" sz="2400" b="1" dirty="0">
              <a:solidFill>
                <a:srgbClr val="0BA4E2"/>
              </a:solidFill>
              <a:latin typeface="Trebuchet MS" pitchFamily="34" charset="0"/>
            </a:endParaRPr>
          </a:p>
        </p:txBody>
      </p:sp>
      <p:sp>
        <p:nvSpPr>
          <p:cNvPr id="78857" name="AutoShape 26"/>
          <p:cNvSpPr>
            <a:spLocks noChangeArrowheads="1"/>
          </p:cNvSpPr>
          <p:nvPr/>
        </p:nvSpPr>
        <p:spPr bwMode="auto">
          <a:xfrm>
            <a:off x="6408204" y="1016732"/>
            <a:ext cx="2628292" cy="1057275"/>
          </a:xfrm>
          <a:prstGeom prst="flowChartMultidocument">
            <a:avLst/>
          </a:prstGeom>
          <a:noFill/>
          <a:ln w="9525">
            <a:solidFill>
              <a:srgbClr val="D217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CC0000"/>
              </a:solidFill>
            </a:endParaRPr>
          </a:p>
          <a:p>
            <a:pPr algn="ctr">
              <a:lnSpc>
                <a:spcPct val="100000"/>
              </a:lnSpc>
              <a:spcBef>
                <a:spcPct val="5000"/>
              </a:spcBef>
              <a:buClrTx/>
              <a:buFontTx/>
              <a:buNone/>
            </a:pPr>
            <a:r>
              <a:rPr lang="ru-RU" sz="2200" b="1" dirty="0" smtClean="0">
                <a:solidFill>
                  <a:srgbClr val="D21700"/>
                </a:solidFill>
              </a:rPr>
              <a:t>Ваши библиотеки</a:t>
            </a:r>
            <a:endParaRPr lang="en-US" sz="2200" b="1" dirty="0">
              <a:solidFill>
                <a:srgbClr val="D21700"/>
              </a:solidFill>
            </a:endParaRPr>
          </a:p>
          <a:p>
            <a:pPr algn="ctr">
              <a:lnSpc>
                <a:spcPct val="100000"/>
              </a:lnSpc>
              <a:buClrTx/>
              <a:buFontTx/>
              <a:buNone/>
            </a:pPr>
            <a:r>
              <a:rPr lang="en-US" sz="1300" b="1" dirty="0">
                <a:solidFill>
                  <a:srgbClr val="D21700"/>
                </a:solidFill>
              </a:rPr>
              <a:t>(C++, VB, FORTRAN,…)</a:t>
            </a:r>
          </a:p>
          <a:p>
            <a:pPr algn="ctr">
              <a:lnSpc>
                <a:spcPct val="100000"/>
              </a:lnSpc>
              <a:buClrTx/>
              <a:buFontTx/>
              <a:buNone/>
            </a:pPr>
            <a:endParaRPr lang="fr-FR" dirty="0">
              <a:solidFill>
                <a:srgbClr val="D21700"/>
              </a:solidFill>
              <a:latin typeface="Times" charset="0"/>
            </a:endParaRPr>
          </a:p>
        </p:txBody>
      </p:sp>
      <p:sp>
        <p:nvSpPr>
          <p:cNvPr id="14"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Существующие библиотеки</a:t>
            </a:r>
            <a:endParaRPr lang="en-US" sz="3200" dirty="0">
              <a:solidFill>
                <a:schemeClr val="bg1"/>
              </a:solidFill>
              <a:latin typeface="Trebuchet MS" pitchFamily="34" charset="0"/>
            </a:endParaRPr>
          </a:p>
        </p:txBody>
      </p:sp>
      <p:sp>
        <p:nvSpPr>
          <p:cNvPr id="18" name="Rectangle 1029"/>
          <p:cNvSpPr>
            <a:spLocks noChangeArrowheads="1"/>
          </p:cNvSpPr>
          <p:nvPr/>
        </p:nvSpPr>
        <p:spPr bwMode="auto">
          <a:xfrm>
            <a:off x="6228184" y="2771297"/>
            <a:ext cx="2915816" cy="2546512"/>
          </a:xfrm>
          <a:prstGeom prst="rect">
            <a:avLst/>
          </a:prstGeom>
          <a:noFill/>
          <a:ln w="9525">
            <a:noFill/>
            <a:miter lim="800000"/>
            <a:headEnd/>
            <a:tailEnd/>
          </a:ln>
        </p:spPr>
        <p:txBody>
          <a:bodyPr wrap="square" lIns="83485" tIns="41742" rIns="83485" bIns="41742">
            <a:spAutoFit/>
          </a:bodyPr>
          <a:lstStyle/>
          <a:p>
            <a:pPr marL="263789" indent="-263789"/>
            <a:r>
              <a:rPr lang="en-US" sz="1600" b="1" dirty="0" smtClean="0">
                <a:solidFill>
                  <a:srgbClr val="D21700"/>
                </a:solidFill>
                <a:latin typeface="Trebuchet MS" pitchFamily="34" charset="0"/>
                <a:sym typeface="Wingdings" pitchFamily="2" charset="2"/>
              </a:rPr>
              <a:t> </a:t>
            </a:r>
            <a:r>
              <a:rPr lang="ru-RU" sz="1600" b="1" dirty="0" smtClean="0">
                <a:solidFill>
                  <a:srgbClr val="D21700"/>
                </a:solidFill>
                <a:latin typeface="Trebuchet MS" pitchFamily="34" charset="0"/>
              </a:rPr>
              <a:t>Интерфейс должен быть разработан командой</a:t>
            </a:r>
            <a:r>
              <a:rPr lang="en-US" sz="1600" b="1" dirty="0" smtClean="0">
                <a:solidFill>
                  <a:srgbClr val="D21700"/>
                </a:solidFill>
                <a:latin typeface="Trebuchet MS" pitchFamily="34" charset="0"/>
              </a:rPr>
              <a:t> </a:t>
            </a:r>
            <a:r>
              <a:rPr lang="en-US" sz="1600" b="1" dirty="0" err="1" smtClean="0">
                <a:solidFill>
                  <a:srgbClr val="D21700"/>
                </a:solidFill>
                <a:latin typeface="Trebuchet MS" pitchFamily="34" charset="0"/>
              </a:rPr>
              <a:t>ProSim</a:t>
            </a:r>
            <a:r>
              <a:rPr lang="en-US" sz="1600" b="1" dirty="0" smtClean="0">
                <a:solidFill>
                  <a:srgbClr val="D21700"/>
                </a:solidFill>
                <a:latin typeface="Trebuchet MS" pitchFamily="34" charset="0"/>
              </a:rPr>
              <a:t> </a:t>
            </a:r>
          </a:p>
          <a:p>
            <a:pPr marL="263789" indent="-263789"/>
            <a:r>
              <a:rPr lang="en-US" sz="1600" b="1" dirty="0" smtClean="0">
                <a:solidFill>
                  <a:srgbClr val="D21700"/>
                </a:solidFill>
                <a:latin typeface="Trebuchet MS" pitchFamily="34" charset="0"/>
                <a:sym typeface="Wingdings" pitchFamily="2" charset="2"/>
              </a:rPr>
              <a:t> </a:t>
            </a:r>
            <a:r>
              <a:rPr lang="ru-RU" sz="1600" b="1" dirty="0" smtClean="0">
                <a:solidFill>
                  <a:srgbClr val="D21700"/>
                </a:solidFill>
                <a:latin typeface="Trebuchet MS" pitchFamily="34" charset="0"/>
              </a:rPr>
              <a:t>Хороший вариант , когда у Вас есть большая разработка и нет желания самому заниматься ее интеграцией в </a:t>
            </a:r>
            <a:r>
              <a:rPr lang="en-US" sz="1600" b="1" dirty="0" err="1" smtClean="0">
                <a:solidFill>
                  <a:srgbClr val="D21700"/>
                </a:solidFill>
                <a:latin typeface="Trebuchet MS" pitchFamily="34" charset="0"/>
              </a:rPr>
              <a:t>Simulis</a:t>
            </a:r>
            <a:r>
              <a:rPr lang="en-US" sz="1600" b="1" dirty="0" smtClean="0">
                <a:solidFill>
                  <a:srgbClr val="D21700"/>
                </a:solidFill>
                <a:latin typeface="Trebuchet MS" pitchFamily="34" charset="0"/>
              </a:rPr>
              <a:t> Thermodynamics</a:t>
            </a:r>
          </a:p>
        </p:txBody>
      </p:sp>
      <p:grpSp>
        <p:nvGrpSpPr>
          <p:cNvPr id="28" name="Groupe 27"/>
          <p:cNvGrpSpPr/>
          <p:nvPr/>
        </p:nvGrpSpPr>
        <p:grpSpPr>
          <a:xfrm>
            <a:off x="215467" y="2708920"/>
            <a:ext cx="2687715" cy="738664"/>
            <a:chOff x="215467" y="2708920"/>
            <a:chExt cx="2687715" cy="738664"/>
          </a:xfrm>
        </p:grpSpPr>
        <p:pic>
          <p:nvPicPr>
            <p:cNvPr id="20" name="Picture 27" descr="NIST logo"/>
            <p:cNvPicPr>
              <a:picLocks noChangeAspect="1" noChangeArrowheads="1"/>
            </p:cNvPicPr>
            <p:nvPr/>
          </p:nvPicPr>
          <p:blipFill>
            <a:blip r:embed="rId5" cstate="print"/>
            <a:srcRect/>
            <a:stretch>
              <a:fillRect/>
            </a:stretch>
          </p:blipFill>
          <p:spPr bwMode="auto">
            <a:xfrm>
              <a:off x="215467" y="2852936"/>
              <a:ext cx="1068043" cy="398922"/>
            </a:xfrm>
            <a:prstGeom prst="rect">
              <a:avLst/>
            </a:prstGeom>
            <a:noFill/>
            <a:ln w="9525">
              <a:noFill/>
              <a:miter lim="800000"/>
              <a:headEnd/>
              <a:tailEnd/>
            </a:ln>
          </p:spPr>
        </p:pic>
        <p:sp>
          <p:nvSpPr>
            <p:cNvPr id="21" name="Text Box 28"/>
            <p:cNvSpPr txBox="1">
              <a:spLocks noChangeArrowheads="1"/>
            </p:cNvSpPr>
            <p:nvPr/>
          </p:nvSpPr>
          <p:spPr bwMode="auto">
            <a:xfrm>
              <a:off x="1043608" y="2708920"/>
              <a:ext cx="1859574" cy="738664"/>
            </a:xfrm>
            <a:prstGeom prst="rect">
              <a:avLst/>
            </a:prstGeom>
            <a:noFill/>
            <a:ln w="9525">
              <a:noFill/>
              <a:miter lim="800000"/>
              <a:headEnd/>
              <a:tailEnd/>
            </a:ln>
          </p:spPr>
          <p:txBody>
            <a:bodyPr>
              <a:spAutoFit/>
            </a:bodyPr>
            <a:lstStyle/>
            <a:p>
              <a:pPr algn="ctr">
                <a:lnSpc>
                  <a:spcPct val="100000"/>
                </a:lnSpc>
                <a:buClrTx/>
                <a:buFontTx/>
                <a:buNone/>
              </a:pPr>
              <a:r>
                <a:rPr lang="fr-FR" b="1" dirty="0">
                  <a:solidFill>
                    <a:srgbClr val="0BA4E2"/>
                  </a:solidFill>
                </a:rPr>
                <a:t>REFPROP</a:t>
              </a:r>
              <a:r>
                <a:rPr lang="fr-FR" dirty="0">
                  <a:solidFill>
                    <a:srgbClr val="0BA4E2"/>
                  </a:solidFill>
                </a:rPr>
                <a:t> </a:t>
              </a:r>
            </a:p>
            <a:p>
              <a:pPr algn="ctr">
                <a:lnSpc>
                  <a:spcPct val="100000"/>
                </a:lnSpc>
                <a:buClrTx/>
                <a:buFontTx/>
                <a:buNone/>
              </a:pPr>
              <a:r>
                <a:rPr lang="fr-FR" sz="1200" dirty="0">
                  <a:solidFill>
                    <a:srgbClr val="0BA4E2"/>
                  </a:solidFill>
                </a:rPr>
                <a:t>Standard </a:t>
              </a:r>
              <a:r>
                <a:rPr lang="fr-FR" sz="1200" dirty="0" err="1">
                  <a:solidFill>
                    <a:srgbClr val="0BA4E2"/>
                  </a:solidFill>
                </a:rPr>
                <a:t>Reference</a:t>
              </a:r>
              <a:r>
                <a:rPr lang="fr-FR" sz="1200" dirty="0">
                  <a:solidFill>
                    <a:srgbClr val="0BA4E2"/>
                  </a:solidFill>
                </a:rPr>
                <a:t> </a:t>
              </a:r>
              <a:r>
                <a:rPr lang="fr-FR" sz="1200" dirty="0" err="1">
                  <a:solidFill>
                    <a:srgbClr val="0BA4E2"/>
                  </a:solidFill>
                </a:rPr>
                <a:t>Database</a:t>
              </a:r>
              <a:r>
                <a:rPr lang="fr-FR" sz="1200" dirty="0">
                  <a:solidFill>
                    <a:srgbClr val="0BA4E2"/>
                  </a:solidFill>
                </a:rPr>
                <a:t> 23</a:t>
              </a:r>
            </a:p>
          </p:txBody>
        </p:sp>
      </p:grpSp>
      <p:grpSp>
        <p:nvGrpSpPr>
          <p:cNvPr id="27" name="Groupe 26"/>
          <p:cNvGrpSpPr/>
          <p:nvPr/>
        </p:nvGrpSpPr>
        <p:grpSpPr>
          <a:xfrm>
            <a:off x="179512" y="3870823"/>
            <a:ext cx="3961666" cy="915296"/>
            <a:chOff x="179512" y="3870823"/>
            <a:chExt cx="3961666" cy="915296"/>
          </a:xfrm>
        </p:grpSpPr>
        <p:pic>
          <p:nvPicPr>
            <p:cNvPr id="22" name="Picture 4" descr="Air Liquide log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9512" y="4042376"/>
              <a:ext cx="1188656" cy="368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ZoneTexte 5"/>
            <p:cNvSpPr txBox="1">
              <a:spLocks noChangeArrowheads="1"/>
            </p:cNvSpPr>
            <p:nvPr/>
          </p:nvSpPr>
          <p:spPr bwMode="auto">
            <a:xfrm>
              <a:off x="1367644" y="3870823"/>
              <a:ext cx="2773534" cy="915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buFont typeface="Wingdings" pitchFamily="2" charset="2"/>
                <a:buNone/>
              </a:pPr>
              <a:r>
                <a:rPr lang="ru-RU" dirty="0" smtClean="0">
                  <a:solidFill>
                    <a:srgbClr val="0BA4E2"/>
                  </a:solidFill>
                  <a:latin typeface="Trebuchet MS" pitchFamily="34" charset="0"/>
                </a:rPr>
                <a:t>Уравнение состояния </a:t>
              </a:r>
              <a:r>
                <a:rPr lang="ru-RU" dirty="0" err="1" smtClean="0">
                  <a:solidFill>
                    <a:srgbClr val="0BA4E2"/>
                  </a:solidFill>
                  <a:latin typeface="Trebuchet MS" pitchFamily="34" charset="0"/>
                </a:rPr>
                <a:t>Бендера</a:t>
              </a:r>
              <a:r>
                <a:rPr lang="ru-RU" dirty="0" smtClean="0">
                  <a:solidFill>
                    <a:srgbClr val="0BA4E2"/>
                  </a:solidFill>
                  <a:latin typeface="Trebuchet MS" pitchFamily="34" charset="0"/>
                </a:rPr>
                <a:t> (своя разработка)</a:t>
              </a:r>
              <a:endParaRPr lang="en-US" i="1" dirty="0">
                <a:solidFill>
                  <a:srgbClr val="0BA4E2"/>
                </a:solidFill>
                <a:latin typeface="Trebuchet MS" pitchFamily="34" charset="0"/>
              </a:endParaRPr>
            </a:p>
          </p:txBody>
        </p:sp>
      </p:grpSp>
      <p:grpSp>
        <p:nvGrpSpPr>
          <p:cNvPr id="26" name="Groupe 25"/>
          <p:cNvGrpSpPr/>
          <p:nvPr/>
        </p:nvGrpSpPr>
        <p:grpSpPr>
          <a:xfrm>
            <a:off x="179512" y="4889968"/>
            <a:ext cx="4932548" cy="1192295"/>
            <a:chOff x="179512" y="4889968"/>
            <a:chExt cx="4572508" cy="1192295"/>
          </a:xfrm>
        </p:grpSpPr>
        <p:pic>
          <p:nvPicPr>
            <p:cNvPr id="23" name="Picture 4" descr="Logo Total"/>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9512" y="5121188"/>
              <a:ext cx="1225802" cy="39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ZoneTexte 6"/>
            <p:cNvSpPr txBox="1">
              <a:spLocks noChangeArrowheads="1"/>
            </p:cNvSpPr>
            <p:nvPr/>
          </p:nvSpPr>
          <p:spPr bwMode="auto">
            <a:xfrm>
              <a:off x="1403648" y="4889968"/>
              <a:ext cx="3348372" cy="119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buFont typeface="Wingdings" pitchFamily="2" charset="2"/>
                <a:buNone/>
              </a:pPr>
              <a:r>
                <a:rPr lang="ru-RU" dirty="0" smtClean="0">
                  <a:solidFill>
                    <a:srgbClr val="0BA4E2"/>
                  </a:solidFill>
                  <a:latin typeface="Trebuchet MS" pitchFamily="34" charset="0"/>
                </a:rPr>
                <a:t>Собственная разработка термодинамической модели очистки от кислотных газов</a:t>
              </a:r>
              <a:r>
                <a:rPr lang="en-US" dirty="0" smtClean="0">
                  <a:solidFill>
                    <a:srgbClr val="0BA4E2"/>
                  </a:solidFill>
                  <a:latin typeface="Trebuchet MS" pitchFamily="34" charset="0"/>
                </a:rPr>
                <a:t> (</a:t>
              </a:r>
              <a:r>
                <a:rPr lang="ru-RU" dirty="0" smtClean="0">
                  <a:solidFill>
                    <a:srgbClr val="0BA4E2"/>
                  </a:solidFill>
                  <a:latin typeface="Trebuchet MS" pitchFamily="34" charset="0"/>
                </a:rPr>
                <a:t>гибридный растворитель</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p:txBody>
        </p:sp>
      </p:grpSp>
      <p:sp>
        <p:nvSpPr>
          <p:cNvPr id="29"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30" name="Picture 16"/>
          <p:cNvPicPr>
            <a:picLocks noChangeAspect="1" noChangeArrowheads="1"/>
          </p:cNvPicPr>
          <p:nvPr/>
        </p:nvPicPr>
        <p:blipFill>
          <a:blip r:embed="rId8"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31" name="Rectangle 26"/>
          <p:cNvSpPr>
            <a:spLocks noChangeArrowheads="1"/>
          </p:cNvSpPr>
          <p:nvPr/>
        </p:nvSpPr>
        <p:spPr bwMode="gray">
          <a:xfrm>
            <a:off x="3808536" y="3084672"/>
            <a:ext cx="1525465" cy="726098"/>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200" b="1" dirty="0">
                <a:solidFill>
                  <a:schemeClr val="bg1"/>
                </a:solidFill>
                <a:cs typeface="Arial" charset="0"/>
              </a:rPr>
              <a:t>Simulis</a:t>
            </a:r>
          </a:p>
          <a:p>
            <a:pPr algn="ctr" defTabSz="731941">
              <a:spcBef>
                <a:spcPct val="20000"/>
              </a:spcBef>
            </a:pPr>
            <a:r>
              <a:rPr lang="de-DE" sz="1100" b="1" dirty="0">
                <a:solidFill>
                  <a:schemeClr val="bg1"/>
                </a:solidFill>
                <a:cs typeface="Arial" charset="0"/>
              </a:rPr>
              <a:t>Thermodynamics</a:t>
            </a:r>
          </a:p>
        </p:txBody>
      </p:sp>
      <p:sp>
        <p:nvSpPr>
          <p:cNvPr id="32" name="Freeform 6"/>
          <p:cNvSpPr>
            <a:spLocks noChangeAspect="1"/>
          </p:cNvSpPr>
          <p:nvPr/>
        </p:nvSpPr>
        <p:spPr bwMode="gray">
          <a:xfrm>
            <a:off x="4621823" y="1777365"/>
            <a:ext cx="1644162" cy="1605915"/>
          </a:xfrm>
          <a:custGeom>
            <a:avLst/>
            <a:gdLst>
              <a:gd name="T0" fmla="*/ 798512 w 1058"/>
              <a:gd name="T1" fmla="*/ 1677988 h 1060"/>
              <a:gd name="T2" fmla="*/ 1679575 w 1058"/>
              <a:gd name="T3" fmla="*/ 1682750 h 1060"/>
              <a:gd name="T4" fmla="*/ 0 w 1058"/>
              <a:gd name="T5" fmla="*/ 0 h 1060"/>
              <a:gd name="T6" fmla="*/ 0 w 1058"/>
              <a:gd name="T7" fmla="*/ 920750 h 1060"/>
              <a:gd name="T8" fmla="*/ 798512 w 1058"/>
              <a:gd name="T9" fmla="*/ 1677988 h 1060"/>
              <a:gd name="T10" fmla="*/ 0 60000 65536"/>
              <a:gd name="T11" fmla="*/ 0 60000 65536"/>
              <a:gd name="T12" fmla="*/ 0 60000 65536"/>
              <a:gd name="T13" fmla="*/ 0 60000 65536"/>
              <a:gd name="T14" fmla="*/ 0 60000 65536"/>
              <a:gd name="T15" fmla="*/ 0 w 1058"/>
              <a:gd name="T16" fmla="*/ 0 h 1060"/>
              <a:gd name="T17" fmla="*/ 1058 w 1058"/>
              <a:gd name="T18" fmla="*/ 1060 h 1060"/>
            </a:gdLst>
            <a:ahLst/>
            <a:cxnLst>
              <a:cxn ang="T10">
                <a:pos x="T0" y="T1"/>
              </a:cxn>
              <a:cxn ang="T11">
                <a:pos x="T2" y="T3"/>
              </a:cxn>
              <a:cxn ang="T12">
                <a:pos x="T4" y="T5"/>
              </a:cxn>
              <a:cxn ang="T13">
                <a:pos x="T6" y="T7"/>
              </a:cxn>
              <a:cxn ang="T14">
                <a:pos x="T8" y="T9"/>
              </a:cxn>
            </a:cxnLst>
            <a:rect l="T15" t="T16" r="T17" b="T18"/>
            <a:pathLst>
              <a:path w="1058" h="1060">
                <a:moveTo>
                  <a:pt x="503" y="1057"/>
                </a:moveTo>
                <a:lnTo>
                  <a:pt x="1058" y="1060"/>
                </a:lnTo>
                <a:cubicBezTo>
                  <a:pt x="1016" y="211"/>
                  <a:pt x="276" y="9"/>
                  <a:pt x="0" y="0"/>
                </a:cubicBezTo>
                <a:lnTo>
                  <a:pt x="0" y="580"/>
                </a:lnTo>
                <a:cubicBezTo>
                  <a:pt x="131" y="585"/>
                  <a:pt x="470" y="682"/>
                  <a:pt x="503" y="105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33" name="Rectangle 20"/>
          <p:cNvSpPr>
            <a:spLocks noChangeArrowheads="1"/>
          </p:cNvSpPr>
          <p:nvPr/>
        </p:nvSpPr>
        <p:spPr bwMode="gray">
          <a:xfrm>
            <a:off x="4910505" y="2371725"/>
            <a:ext cx="997926" cy="453631"/>
          </a:xfrm>
          <a:prstGeom prst="rect">
            <a:avLst/>
          </a:prstGeom>
          <a:noFill/>
          <a:ln w="9525">
            <a:noFill/>
            <a:miter lim="800000"/>
            <a:headEnd/>
            <a:tailEnd/>
          </a:ln>
        </p:spPr>
        <p:txBody>
          <a:bodyPr wrap="square" lIns="83485" tIns="41742" rIns="83485" bIns="41742">
            <a:spAutoFit/>
          </a:bodyPr>
          <a:lstStyle/>
          <a:p>
            <a:pPr algn="ctr" eaLnBrk="1" hangingPunct="1">
              <a:lnSpc>
                <a:spcPct val="100000"/>
              </a:lnSpc>
              <a:buClrTx/>
              <a:buFontTx/>
              <a:buNone/>
            </a:pPr>
            <a:r>
              <a:rPr lang="ru-RU" sz="1200" b="1" dirty="0" smtClean="0">
                <a:solidFill>
                  <a:schemeClr val="bg1"/>
                </a:solidFill>
                <a:cs typeface="Arial" charset="0"/>
              </a:rPr>
              <a:t>Спец. библиотеки</a:t>
            </a:r>
            <a:endParaRPr lang="de-DE" sz="1200" b="1" dirty="0">
              <a:solidFill>
                <a:schemeClr val="bg1"/>
              </a:solidFill>
              <a:cs typeface="Arial" charset="0"/>
            </a:endParaRPr>
          </a:p>
        </p:txBody>
      </p:sp>
      <p:sp>
        <p:nvSpPr>
          <p:cNvPr id="34" name="AutoShape 28"/>
          <p:cNvSpPr>
            <a:spLocks noChangeArrowheads="1"/>
          </p:cNvSpPr>
          <p:nvPr/>
        </p:nvSpPr>
        <p:spPr bwMode="auto">
          <a:xfrm rot="18867175" flipH="1">
            <a:off x="5729654" y="192496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35" name="Freeform 8" descr="75 %"/>
          <p:cNvSpPr>
            <a:spLocks noChangeAspect="1"/>
          </p:cNvSpPr>
          <p:nvPr/>
        </p:nvSpPr>
        <p:spPr bwMode="gray">
          <a:xfrm>
            <a:off x="4621823" y="3477578"/>
            <a:ext cx="1644162" cy="1601629"/>
          </a:xfrm>
          <a:custGeom>
            <a:avLst/>
            <a:gdLst>
              <a:gd name="T0" fmla="*/ 0 w 1058"/>
              <a:gd name="T1" fmla="*/ 773113 h 1057"/>
              <a:gd name="T2" fmla="*/ 0 w 1058"/>
              <a:gd name="T3" fmla="*/ 1677988 h 1057"/>
              <a:gd name="T4" fmla="*/ 1679575 w 1058"/>
              <a:gd name="T5" fmla="*/ 0 h 1057"/>
              <a:gd name="T6" fmla="*/ 793750 w 1058"/>
              <a:gd name="T7" fmla="*/ 0 h 1057"/>
              <a:gd name="T8" fmla="*/ 0 w 1058"/>
              <a:gd name="T9" fmla="*/ 773113 h 1057"/>
              <a:gd name="T10" fmla="*/ 0 60000 65536"/>
              <a:gd name="T11" fmla="*/ 0 60000 65536"/>
              <a:gd name="T12" fmla="*/ 0 60000 65536"/>
              <a:gd name="T13" fmla="*/ 0 60000 65536"/>
              <a:gd name="T14" fmla="*/ 0 60000 65536"/>
              <a:gd name="T15" fmla="*/ 0 w 1058"/>
              <a:gd name="T16" fmla="*/ 0 h 1057"/>
              <a:gd name="T17" fmla="*/ 1058 w 1058"/>
              <a:gd name="T18" fmla="*/ 1057 h 1057"/>
            </a:gdLst>
            <a:ahLst/>
            <a:cxnLst>
              <a:cxn ang="T10">
                <a:pos x="T0" y="T1"/>
              </a:cxn>
              <a:cxn ang="T11">
                <a:pos x="T2" y="T3"/>
              </a:cxn>
              <a:cxn ang="T12">
                <a:pos x="T4" y="T5"/>
              </a:cxn>
              <a:cxn ang="T13">
                <a:pos x="T6" y="T7"/>
              </a:cxn>
              <a:cxn ang="T14">
                <a:pos x="T8" y="T9"/>
              </a:cxn>
            </a:cxnLst>
            <a:rect l="T15" t="T16" r="T17" b="T18"/>
            <a:pathLst>
              <a:path w="1058" h="1057">
                <a:moveTo>
                  <a:pt x="0" y="487"/>
                </a:moveTo>
                <a:lnTo>
                  <a:pt x="0" y="1057"/>
                </a:lnTo>
                <a:cubicBezTo>
                  <a:pt x="276" y="1052"/>
                  <a:pt x="1028" y="822"/>
                  <a:pt x="1058" y="0"/>
                </a:cubicBezTo>
                <a:lnTo>
                  <a:pt x="500" y="0"/>
                </a:lnTo>
                <a:cubicBezTo>
                  <a:pt x="479" y="408"/>
                  <a:pt x="136" y="482"/>
                  <a:pt x="0" y="48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36" name="Rectangle 20"/>
          <p:cNvSpPr>
            <a:spLocks noChangeArrowheads="1"/>
          </p:cNvSpPr>
          <p:nvPr/>
        </p:nvSpPr>
        <p:spPr bwMode="gray">
          <a:xfrm>
            <a:off x="4772758" y="4183380"/>
            <a:ext cx="1135673" cy="268965"/>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1200" b="1" dirty="0" smtClean="0">
                <a:solidFill>
                  <a:schemeClr val="bg1"/>
                </a:solidFill>
                <a:cs typeface="Arial" charset="0"/>
              </a:rPr>
              <a:t>Импорт БД</a:t>
            </a:r>
            <a:endParaRPr lang="de-DE" sz="1200" b="1" dirty="0">
              <a:solidFill>
                <a:schemeClr val="bg1"/>
              </a:solidFill>
              <a:cs typeface="Arial" charset="0"/>
            </a:endParaRPr>
          </a:p>
        </p:txBody>
      </p:sp>
      <p:sp>
        <p:nvSpPr>
          <p:cNvPr id="37" name="Freeform 9"/>
          <p:cNvSpPr>
            <a:spLocks noChangeAspect="1"/>
          </p:cNvSpPr>
          <p:nvPr/>
        </p:nvSpPr>
        <p:spPr bwMode="gray">
          <a:xfrm>
            <a:off x="2882412" y="1777365"/>
            <a:ext cx="1641231" cy="1601629"/>
          </a:xfrm>
          <a:custGeom>
            <a:avLst/>
            <a:gdLst>
              <a:gd name="T0" fmla="*/ 1676400 w 1056"/>
              <a:gd name="T1" fmla="*/ 911225 h 1057"/>
              <a:gd name="T2" fmla="*/ 1676400 w 1056"/>
              <a:gd name="T3" fmla="*/ 0 h 1057"/>
              <a:gd name="T4" fmla="*/ 0 w 1056"/>
              <a:gd name="T5" fmla="*/ 1677987 h 1057"/>
              <a:gd name="T6" fmla="*/ 890587 w 1056"/>
              <a:gd name="T7" fmla="*/ 1677987 h 1057"/>
              <a:gd name="T8" fmla="*/ 1676400 w 1056"/>
              <a:gd name="T9" fmla="*/ 911225 h 1057"/>
              <a:gd name="T10" fmla="*/ 0 60000 65536"/>
              <a:gd name="T11" fmla="*/ 0 60000 65536"/>
              <a:gd name="T12" fmla="*/ 0 60000 65536"/>
              <a:gd name="T13" fmla="*/ 0 60000 65536"/>
              <a:gd name="T14" fmla="*/ 0 60000 65536"/>
              <a:gd name="T15" fmla="*/ 0 w 1056"/>
              <a:gd name="T16" fmla="*/ 0 h 1057"/>
              <a:gd name="T17" fmla="*/ 1056 w 1056"/>
              <a:gd name="T18" fmla="*/ 1057 h 1057"/>
            </a:gdLst>
            <a:ahLst/>
            <a:cxnLst>
              <a:cxn ang="T10">
                <a:pos x="T0" y="T1"/>
              </a:cxn>
              <a:cxn ang="T11">
                <a:pos x="T2" y="T3"/>
              </a:cxn>
              <a:cxn ang="T12">
                <a:pos x="T4" y="T5"/>
              </a:cxn>
              <a:cxn ang="T13">
                <a:pos x="T6" y="T7"/>
              </a:cxn>
              <a:cxn ang="T14">
                <a:pos x="T8" y="T9"/>
              </a:cxn>
            </a:cxnLst>
            <a:rect l="T15" t="T16" r="T17" b="T18"/>
            <a:pathLst>
              <a:path w="1056" h="1057">
                <a:moveTo>
                  <a:pt x="1056" y="574"/>
                </a:moveTo>
                <a:lnTo>
                  <a:pt x="1056" y="0"/>
                </a:lnTo>
                <a:cubicBezTo>
                  <a:pt x="776" y="9"/>
                  <a:pt x="51" y="226"/>
                  <a:pt x="0" y="1057"/>
                </a:cubicBezTo>
                <a:lnTo>
                  <a:pt x="561" y="1057"/>
                </a:lnTo>
                <a:cubicBezTo>
                  <a:pt x="618" y="664"/>
                  <a:pt x="927" y="585"/>
                  <a:pt x="1056" y="574"/>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38" name="Rectangle 20"/>
          <p:cNvSpPr>
            <a:spLocks noChangeArrowheads="1"/>
          </p:cNvSpPr>
          <p:nvPr/>
        </p:nvSpPr>
        <p:spPr bwMode="gray">
          <a:xfrm>
            <a:off x="3229708" y="2371725"/>
            <a:ext cx="1125415" cy="453631"/>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a:solidFill>
                  <a:schemeClr val="bg1"/>
                </a:solidFill>
                <a:cs typeface="Arial" charset="0"/>
              </a:rPr>
              <a:t>CAPE-OPEN "socket"</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1" name="Rectangle 53"/>
          <p:cNvSpPr>
            <a:spLocks noChangeArrowheads="1"/>
          </p:cNvSpPr>
          <p:nvPr/>
        </p:nvSpPr>
        <p:spPr bwMode="auto">
          <a:xfrm>
            <a:off x="468000" y="151984"/>
            <a:ext cx="7948246" cy="576716"/>
          </a:xfrm>
          <a:prstGeom prst="rect">
            <a:avLst/>
          </a:prstGeom>
          <a:noFill/>
          <a:ln w="9525" algn="ctr">
            <a:noFill/>
            <a:miter lim="800000"/>
            <a:headEnd/>
            <a:tailEnd/>
          </a:ln>
        </p:spPr>
        <p:txBody>
          <a:bodyPr lIns="83457" tIns="41729" rIns="83457" bIns="41729">
            <a:spAutoFit/>
          </a:bodyPr>
          <a:lstStyle/>
          <a:p>
            <a:pPr defTabSz="931957"/>
            <a:r>
              <a:rPr lang="en-US" sz="3200" b="1" dirty="0" smtClean="0">
                <a:solidFill>
                  <a:schemeClr val="bg1"/>
                </a:solidFill>
                <a:latin typeface="Trebuchet MS" pitchFamily="34" charset="0"/>
              </a:rPr>
              <a:t>«</a:t>
            </a:r>
            <a:r>
              <a:rPr lang="ru-RU" sz="3200" b="1" dirty="0" smtClean="0">
                <a:solidFill>
                  <a:schemeClr val="bg1"/>
                </a:solidFill>
                <a:latin typeface="Trebuchet MS" pitchFamily="34" charset="0"/>
              </a:rPr>
              <a:t>Режим эксперта</a:t>
            </a:r>
            <a:r>
              <a:rPr lang="en-US" sz="3200" b="1" dirty="0" smtClean="0">
                <a:solidFill>
                  <a:schemeClr val="bg1"/>
                </a:solidFill>
                <a:latin typeface="Trebuchet MS" pitchFamily="34" charset="0"/>
              </a:rPr>
              <a:t>"</a:t>
            </a:r>
            <a:endParaRPr lang="en-US" sz="3200" b="1" dirty="0">
              <a:solidFill>
                <a:schemeClr val="bg1"/>
              </a:solidFill>
              <a:latin typeface="Trebuchet MS" pitchFamily="34" charset="0"/>
            </a:endParaRPr>
          </a:p>
        </p:txBody>
      </p:sp>
      <p:pic>
        <p:nvPicPr>
          <p:cNvPr id="50198" name="Picture 96" descr="j0178880"/>
          <p:cNvPicPr>
            <a:picLocks noChangeAspect="1" noChangeArrowheads="1"/>
          </p:cNvPicPr>
          <p:nvPr/>
        </p:nvPicPr>
        <p:blipFill>
          <a:blip r:embed="rId4" cstate="print"/>
          <a:srcRect/>
          <a:stretch>
            <a:fillRect/>
          </a:stretch>
        </p:blipFill>
        <p:spPr bwMode="auto">
          <a:xfrm>
            <a:off x="1598735" y="4250532"/>
            <a:ext cx="1336431" cy="864393"/>
          </a:xfrm>
          <a:prstGeom prst="rect">
            <a:avLst/>
          </a:prstGeom>
          <a:noFill/>
          <a:ln w="9525">
            <a:noFill/>
            <a:miter lim="800000"/>
            <a:headEnd/>
            <a:tailEnd/>
          </a:ln>
        </p:spPr>
      </p:pic>
      <p:sp>
        <p:nvSpPr>
          <p:cNvPr id="50199" name="Rectangle 97"/>
          <p:cNvSpPr>
            <a:spLocks noChangeArrowheads="1"/>
          </p:cNvSpPr>
          <p:nvPr/>
        </p:nvSpPr>
        <p:spPr bwMode="auto">
          <a:xfrm>
            <a:off x="1598735" y="4251960"/>
            <a:ext cx="1336431" cy="864394"/>
          </a:xfrm>
          <a:prstGeom prst="rect">
            <a:avLst/>
          </a:prstGeom>
          <a:noFill/>
          <a:ln w="9525">
            <a:solidFill>
              <a:schemeClr val="tx1"/>
            </a:solidFill>
            <a:miter lim="800000"/>
            <a:headEnd/>
            <a:tailEnd/>
          </a:ln>
        </p:spPr>
        <p:txBody>
          <a:bodyPr wrap="none" lIns="83485" tIns="41742" rIns="83485" bIns="41742" anchor="ctr"/>
          <a:lstStyle/>
          <a:p>
            <a:endParaRPr lang="fr-FR"/>
          </a:p>
        </p:txBody>
      </p:sp>
      <p:sp>
        <p:nvSpPr>
          <p:cNvPr id="50200" name="AutoShape 98"/>
          <p:cNvSpPr>
            <a:spLocks noChangeArrowheads="1"/>
          </p:cNvSpPr>
          <p:nvPr/>
        </p:nvSpPr>
        <p:spPr bwMode="auto">
          <a:xfrm>
            <a:off x="1106366" y="5114925"/>
            <a:ext cx="2340219" cy="1057275"/>
          </a:xfrm>
          <a:prstGeom prst="flowChartMultidocument">
            <a:avLst/>
          </a:prstGeom>
          <a:noFill/>
          <a:ln w="9525">
            <a:solidFill>
              <a:srgbClr val="D217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D21700"/>
              </a:solidFill>
            </a:endParaRPr>
          </a:p>
          <a:p>
            <a:pPr algn="ctr">
              <a:lnSpc>
                <a:spcPct val="100000"/>
              </a:lnSpc>
              <a:spcBef>
                <a:spcPct val="5000"/>
              </a:spcBef>
              <a:buClrTx/>
              <a:buFontTx/>
              <a:buNone/>
            </a:pPr>
            <a:r>
              <a:rPr lang="ru-RU" sz="2200" b="1" dirty="0" smtClean="0">
                <a:solidFill>
                  <a:srgbClr val="D21700"/>
                </a:solidFill>
                <a:latin typeface="Trebuchet MS" pitchFamily="34" charset="0"/>
              </a:rPr>
              <a:t>Ваша модель</a:t>
            </a:r>
            <a:endParaRPr lang="en-US" sz="2200" b="1" dirty="0">
              <a:solidFill>
                <a:srgbClr val="D21700"/>
              </a:solidFill>
              <a:latin typeface="Trebuchet MS" pitchFamily="34" charset="0"/>
            </a:endParaRPr>
          </a:p>
          <a:p>
            <a:pPr algn="ctr">
              <a:lnSpc>
                <a:spcPct val="100000"/>
              </a:lnSpc>
              <a:buClrTx/>
              <a:buFontTx/>
              <a:buNone/>
            </a:pPr>
            <a:r>
              <a:rPr lang="en-US" sz="1300" b="1" dirty="0">
                <a:solidFill>
                  <a:srgbClr val="D21700"/>
                </a:solidFill>
                <a:latin typeface="Trebuchet MS" pitchFamily="34" charset="0"/>
              </a:rPr>
              <a:t>(C++, VB, FORTRAN,…)</a:t>
            </a:r>
          </a:p>
          <a:p>
            <a:pPr algn="ctr">
              <a:lnSpc>
                <a:spcPct val="100000"/>
              </a:lnSpc>
              <a:buClrTx/>
              <a:buFontTx/>
              <a:buNone/>
            </a:pPr>
            <a:endParaRPr lang="fr-FR" dirty="0">
              <a:solidFill>
                <a:srgbClr val="D21700"/>
              </a:solidFill>
              <a:latin typeface="Times" charset="0"/>
            </a:endParaRPr>
          </a:p>
        </p:txBody>
      </p:sp>
      <p:sp>
        <p:nvSpPr>
          <p:cNvPr id="20" name="Rectangle 12"/>
          <p:cNvSpPr>
            <a:spLocks noChangeArrowheads="1"/>
          </p:cNvSpPr>
          <p:nvPr/>
        </p:nvSpPr>
        <p:spPr bwMode="auto">
          <a:xfrm>
            <a:off x="0" y="1016732"/>
            <a:ext cx="9144000" cy="582897"/>
          </a:xfrm>
          <a:prstGeom prst="rect">
            <a:avLst/>
          </a:prstGeom>
          <a:noFill/>
          <a:ln w="9525">
            <a:noFill/>
            <a:miter lim="800000"/>
            <a:headEnd/>
            <a:tailEnd/>
          </a:ln>
        </p:spPr>
        <p:txBody>
          <a:bodyPr wrap="square" lIns="83485" tIns="41742" rIns="83485" bIns="41742">
            <a:spAutoFit/>
          </a:bodyPr>
          <a:lstStyle/>
          <a:p>
            <a:pPr marL="347853" indent="-347853">
              <a:lnSpc>
                <a:spcPct val="135000"/>
              </a:lnSpc>
              <a:buBlip>
                <a:blip r:embed="rId5"/>
              </a:buBlip>
            </a:pPr>
            <a:r>
              <a:rPr lang="ru-RU" sz="2400" b="1" dirty="0" smtClean="0">
                <a:solidFill>
                  <a:srgbClr val="0BA4E2"/>
                </a:solidFill>
                <a:latin typeface="Trebuchet MS" pitchFamily="34" charset="0"/>
              </a:rPr>
              <a:t>Можно разработать свою собственную </a:t>
            </a:r>
            <a:r>
              <a:rPr lang="ru-RU" sz="2400" b="1" dirty="0" err="1" smtClean="0">
                <a:solidFill>
                  <a:srgbClr val="0BA4E2"/>
                </a:solidFill>
                <a:latin typeface="Trebuchet MS" pitchFamily="34" charset="0"/>
              </a:rPr>
              <a:t>термодин</a:t>
            </a:r>
            <a:r>
              <a:rPr lang="ru-RU" sz="2400" b="1" dirty="0" smtClean="0">
                <a:solidFill>
                  <a:srgbClr val="0BA4E2"/>
                </a:solidFill>
                <a:latin typeface="Trebuchet MS" pitchFamily="34" charset="0"/>
              </a:rPr>
              <a:t>. модель</a:t>
            </a:r>
            <a:endParaRPr lang="en-US" sz="2400" b="1" dirty="0" smtClean="0">
              <a:solidFill>
                <a:srgbClr val="0BA4E2"/>
              </a:solidFill>
              <a:latin typeface="Trebuchet MS" pitchFamily="34" charset="0"/>
            </a:endParaRPr>
          </a:p>
        </p:txBody>
      </p:sp>
      <p:sp>
        <p:nvSpPr>
          <p:cNvPr id="21" name="Rectangle 1029"/>
          <p:cNvSpPr>
            <a:spLocks noChangeArrowheads="1"/>
          </p:cNvSpPr>
          <p:nvPr/>
        </p:nvSpPr>
        <p:spPr bwMode="auto">
          <a:xfrm>
            <a:off x="3671900" y="5132124"/>
            <a:ext cx="5472100" cy="1069184"/>
          </a:xfrm>
          <a:prstGeom prst="rect">
            <a:avLst/>
          </a:prstGeom>
          <a:noFill/>
          <a:ln w="9525">
            <a:noFill/>
            <a:miter lim="800000"/>
            <a:headEnd/>
            <a:tailEnd/>
          </a:ln>
        </p:spPr>
        <p:txBody>
          <a:bodyPr wrap="square" lIns="83485" tIns="41742" rIns="83485" bIns="41742">
            <a:spAutoFit/>
          </a:bodyPr>
          <a:lstStyle/>
          <a:p>
            <a:pPr marL="263789" indent="-263789"/>
            <a:r>
              <a:rPr lang="en-US" sz="1600" b="1" dirty="0" smtClean="0">
                <a:solidFill>
                  <a:srgbClr val="D21700"/>
                </a:solidFill>
                <a:latin typeface="Trebuchet MS" pitchFamily="34" charset="0"/>
                <a:sym typeface="Wingdings" pitchFamily="2" charset="2"/>
              </a:rPr>
              <a:t> </a:t>
            </a:r>
            <a:r>
              <a:rPr lang="ru-RU" sz="1600" b="1" dirty="0" smtClean="0">
                <a:solidFill>
                  <a:srgbClr val="D21700"/>
                </a:solidFill>
                <a:latin typeface="Trebuchet MS" pitchFamily="34" charset="0"/>
              </a:rPr>
              <a:t>Простая и стандартизированная среда разработки</a:t>
            </a:r>
            <a:endParaRPr lang="en-US" sz="1600" b="1" dirty="0" smtClean="0">
              <a:solidFill>
                <a:srgbClr val="D21700"/>
              </a:solidFill>
              <a:latin typeface="Trebuchet MS" pitchFamily="34" charset="0"/>
            </a:endParaRPr>
          </a:p>
          <a:p>
            <a:pPr marL="263789" indent="-263789"/>
            <a:r>
              <a:rPr lang="en-US" sz="1600" b="1" dirty="0" smtClean="0">
                <a:solidFill>
                  <a:srgbClr val="D21700"/>
                </a:solidFill>
                <a:latin typeface="Trebuchet MS" pitchFamily="34" charset="0"/>
                <a:sym typeface="Wingdings" pitchFamily="2" charset="2"/>
              </a:rPr>
              <a:t> </a:t>
            </a:r>
            <a:r>
              <a:rPr lang="ru-RU" sz="1600" b="1" dirty="0" smtClean="0">
                <a:solidFill>
                  <a:srgbClr val="D21700"/>
                </a:solidFill>
                <a:latin typeface="Trebuchet MS" pitchFamily="34" charset="0"/>
                <a:sym typeface="Wingdings" pitchFamily="2" charset="2"/>
              </a:rPr>
              <a:t>Все возможности</a:t>
            </a:r>
            <a:r>
              <a:rPr lang="en-US" sz="1600" b="1" dirty="0" smtClean="0">
                <a:solidFill>
                  <a:srgbClr val="D21700"/>
                </a:solidFill>
                <a:latin typeface="Trebuchet MS" pitchFamily="34" charset="0"/>
              </a:rPr>
              <a:t> Simulis Thermodynamics (</a:t>
            </a:r>
            <a:r>
              <a:rPr lang="ru-RU" sz="1600" b="1" dirty="0" smtClean="0">
                <a:solidFill>
                  <a:srgbClr val="D21700"/>
                </a:solidFill>
                <a:latin typeface="Trebuchet MS" pitchFamily="34" charset="0"/>
              </a:rPr>
              <a:t>свойства чистых веществ</a:t>
            </a:r>
            <a:r>
              <a:rPr lang="en-US" sz="1600" b="1" dirty="0" smtClean="0">
                <a:solidFill>
                  <a:srgbClr val="D21700"/>
                </a:solidFill>
                <a:latin typeface="Trebuchet MS" pitchFamily="34" charset="0"/>
              </a:rPr>
              <a:t>, </a:t>
            </a:r>
            <a:r>
              <a:rPr lang="ru-RU" sz="1600" b="1" dirty="0" smtClean="0">
                <a:solidFill>
                  <a:srgbClr val="D21700"/>
                </a:solidFill>
                <a:latin typeface="Trebuchet MS" pitchFamily="34" charset="0"/>
              </a:rPr>
              <a:t>управление единицами измерения</a:t>
            </a:r>
            <a:r>
              <a:rPr lang="en-US" sz="1600" b="1" dirty="0" smtClean="0">
                <a:solidFill>
                  <a:srgbClr val="D21700"/>
                </a:solidFill>
                <a:latin typeface="Trebuchet MS" pitchFamily="34" charset="0"/>
              </a:rPr>
              <a:t>…)</a:t>
            </a:r>
          </a:p>
        </p:txBody>
      </p:sp>
      <p:sp>
        <p:nvSpPr>
          <p:cNvPr id="22" name="Rectangle 21"/>
          <p:cNvSpPr/>
          <p:nvPr/>
        </p:nvSpPr>
        <p:spPr>
          <a:xfrm>
            <a:off x="5472608" y="1520788"/>
            <a:ext cx="3779912" cy="1169551"/>
          </a:xfrm>
          <a:prstGeom prst="rect">
            <a:avLst/>
          </a:prstGeom>
        </p:spPr>
        <p:txBody>
          <a:bodyPr wrap="square">
            <a:spAutoFit/>
          </a:bodyPr>
          <a:lstStyle/>
          <a:p>
            <a:pPr marL="342055" indent="-342055" defTabSz="695706">
              <a:spcBef>
                <a:spcPct val="35000"/>
              </a:spcBef>
            </a:pPr>
            <a:r>
              <a:rPr lang="ru-RU" sz="2000" b="1" dirty="0" smtClean="0">
                <a:solidFill>
                  <a:srgbClr val="0BA4E2"/>
                </a:solidFill>
                <a:latin typeface="Trebuchet MS" pitchFamily="34" charset="0"/>
              </a:rPr>
              <a:t>Две возможности</a:t>
            </a:r>
            <a:r>
              <a:rPr lang="en-US" sz="2000" b="1" dirty="0" smtClean="0">
                <a:solidFill>
                  <a:srgbClr val="0BA4E2"/>
                </a:solidFill>
                <a:latin typeface="Trebuchet MS" pitchFamily="34" charset="0"/>
              </a:rPr>
              <a:t>:</a:t>
            </a:r>
          </a:p>
          <a:p>
            <a:pPr marL="869633" lvl="1" indent="-342055" defTabSz="695706">
              <a:spcBef>
                <a:spcPct val="25000"/>
              </a:spcBef>
              <a:buFont typeface="Wingdings" pitchFamily="2" charset="2"/>
              <a:buChar char="Ø"/>
            </a:pPr>
            <a:r>
              <a:rPr lang="en-US" sz="2000" b="1" dirty="0" smtClean="0">
                <a:solidFill>
                  <a:srgbClr val="0BA4E2"/>
                </a:solidFill>
                <a:latin typeface="Trebuchet MS" pitchFamily="34" charset="0"/>
              </a:rPr>
              <a:t>VBScript </a:t>
            </a:r>
            <a:endParaRPr lang="ru-RU" sz="2000" b="1" dirty="0" smtClean="0">
              <a:solidFill>
                <a:srgbClr val="0BA4E2"/>
              </a:solidFill>
              <a:latin typeface="Trebuchet MS" pitchFamily="34" charset="0"/>
            </a:endParaRPr>
          </a:p>
          <a:p>
            <a:pPr marL="869633" lvl="1" indent="-342055" defTabSz="695706">
              <a:spcBef>
                <a:spcPct val="25000"/>
              </a:spcBef>
              <a:buFont typeface="Wingdings" pitchFamily="2" charset="2"/>
              <a:buChar char="Ø"/>
            </a:pPr>
            <a:r>
              <a:rPr lang="ru-RU" sz="2000" b="1" dirty="0" err="1" smtClean="0">
                <a:solidFill>
                  <a:srgbClr val="0BA4E2"/>
                </a:solidFill>
                <a:latin typeface="Trebuchet MS" pitchFamily="34" charset="0"/>
              </a:rPr>
              <a:t>Внешяя</a:t>
            </a:r>
            <a:r>
              <a:rPr lang="en-US" sz="2000" b="1" dirty="0" smtClean="0">
                <a:solidFill>
                  <a:srgbClr val="0BA4E2"/>
                </a:solidFill>
                <a:latin typeface="Trebuchet MS" pitchFamily="34" charset="0"/>
              </a:rPr>
              <a:t> DLL</a:t>
            </a:r>
            <a:endParaRPr lang="en-US" sz="2000" b="1" dirty="0">
              <a:solidFill>
                <a:srgbClr val="0BA4E2"/>
              </a:solidFill>
              <a:latin typeface="Trebuchet MS" pitchFamily="34" charset="0"/>
            </a:endParaRPr>
          </a:p>
        </p:txBody>
      </p:sp>
      <p:sp>
        <p:nvSpPr>
          <p:cNvPr id="23" name="Freeform 6"/>
          <p:cNvSpPr>
            <a:spLocks noChangeAspect="1"/>
          </p:cNvSpPr>
          <p:nvPr/>
        </p:nvSpPr>
        <p:spPr bwMode="gray">
          <a:xfrm>
            <a:off x="4621823" y="1777365"/>
            <a:ext cx="1644162" cy="1605915"/>
          </a:xfrm>
          <a:custGeom>
            <a:avLst/>
            <a:gdLst>
              <a:gd name="T0" fmla="*/ 798512 w 1058"/>
              <a:gd name="T1" fmla="*/ 1677988 h 1060"/>
              <a:gd name="T2" fmla="*/ 1679575 w 1058"/>
              <a:gd name="T3" fmla="*/ 1682750 h 1060"/>
              <a:gd name="T4" fmla="*/ 0 w 1058"/>
              <a:gd name="T5" fmla="*/ 0 h 1060"/>
              <a:gd name="T6" fmla="*/ 0 w 1058"/>
              <a:gd name="T7" fmla="*/ 920750 h 1060"/>
              <a:gd name="T8" fmla="*/ 798512 w 1058"/>
              <a:gd name="T9" fmla="*/ 1677988 h 1060"/>
              <a:gd name="T10" fmla="*/ 0 60000 65536"/>
              <a:gd name="T11" fmla="*/ 0 60000 65536"/>
              <a:gd name="T12" fmla="*/ 0 60000 65536"/>
              <a:gd name="T13" fmla="*/ 0 60000 65536"/>
              <a:gd name="T14" fmla="*/ 0 60000 65536"/>
              <a:gd name="T15" fmla="*/ 0 w 1058"/>
              <a:gd name="T16" fmla="*/ 0 h 1060"/>
              <a:gd name="T17" fmla="*/ 1058 w 1058"/>
              <a:gd name="T18" fmla="*/ 1060 h 1060"/>
            </a:gdLst>
            <a:ahLst/>
            <a:cxnLst>
              <a:cxn ang="T10">
                <a:pos x="T0" y="T1"/>
              </a:cxn>
              <a:cxn ang="T11">
                <a:pos x="T2" y="T3"/>
              </a:cxn>
              <a:cxn ang="T12">
                <a:pos x="T4" y="T5"/>
              </a:cxn>
              <a:cxn ang="T13">
                <a:pos x="T6" y="T7"/>
              </a:cxn>
              <a:cxn ang="T14">
                <a:pos x="T8" y="T9"/>
              </a:cxn>
            </a:cxnLst>
            <a:rect l="T15" t="T16" r="T17" b="T18"/>
            <a:pathLst>
              <a:path w="1058" h="1060">
                <a:moveTo>
                  <a:pt x="503" y="1057"/>
                </a:moveTo>
                <a:lnTo>
                  <a:pt x="1058" y="1060"/>
                </a:lnTo>
                <a:cubicBezTo>
                  <a:pt x="1016" y="211"/>
                  <a:pt x="276" y="9"/>
                  <a:pt x="0" y="0"/>
                </a:cubicBezTo>
                <a:lnTo>
                  <a:pt x="0" y="580"/>
                </a:lnTo>
                <a:cubicBezTo>
                  <a:pt x="131" y="585"/>
                  <a:pt x="470" y="682"/>
                  <a:pt x="503" y="105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4" name="Freeform 9"/>
          <p:cNvSpPr>
            <a:spLocks noChangeAspect="1"/>
          </p:cNvSpPr>
          <p:nvPr/>
        </p:nvSpPr>
        <p:spPr bwMode="gray">
          <a:xfrm>
            <a:off x="2882412" y="1777365"/>
            <a:ext cx="1641231" cy="1601629"/>
          </a:xfrm>
          <a:custGeom>
            <a:avLst/>
            <a:gdLst>
              <a:gd name="T0" fmla="*/ 1676400 w 1056"/>
              <a:gd name="T1" fmla="*/ 911225 h 1057"/>
              <a:gd name="T2" fmla="*/ 1676400 w 1056"/>
              <a:gd name="T3" fmla="*/ 0 h 1057"/>
              <a:gd name="T4" fmla="*/ 0 w 1056"/>
              <a:gd name="T5" fmla="*/ 1677987 h 1057"/>
              <a:gd name="T6" fmla="*/ 890587 w 1056"/>
              <a:gd name="T7" fmla="*/ 1677987 h 1057"/>
              <a:gd name="T8" fmla="*/ 1676400 w 1056"/>
              <a:gd name="T9" fmla="*/ 911225 h 1057"/>
              <a:gd name="T10" fmla="*/ 0 60000 65536"/>
              <a:gd name="T11" fmla="*/ 0 60000 65536"/>
              <a:gd name="T12" fmla="*/ 0 60000 65536"/>
              <a:gd name="T13" fmla="*/ 0 60000 65536"/>
              <a:gd name="T14" fmla="*/ 0 60000 65536"/>
              <a:gd name="T15" fmla="*/ 0 w 1056"/>
              <a:gd name="T16" fmla="*/ 0 h 1057"/>
              <a:gd name="T17" fmla="*/ 1056 w 1056"/>
              <a:gd name="T18" fmla="*/ 1057 h 1057"/>
            </a:gdLst>
            <a:ahLst/>
            <a:cxnLst>
              <a:cxn ang="T10">
                <a:pos x="T0" y="T1"/>
              </a:cxn>
              <a:cxn ang="T11">
                <a:pos x="T2" y="T3"/>
              </a:cxn>
              <a:cxn ang="T12">
                <a:pos x="T4" y="T5"/>
              </a:cxn>
              <a:cxn ang="T13">
                <a:pos x="T6" y="T7"/>
              </a:cxn>
              <a:cxn ang="T14">
                <a:pos x="T8" y="T9"/>
              </a:cxn>
            </a:cxnLst>
            <a:rect l="T15" t="T16" r="T17" b="T18"/>
            <a:pathLst>
              <a:path w="1056" h="1057">
                <a:moveTo>
                  <a:pt x="1056" y="574"/>
                </a:moveTo>
                <a:lnTo>
                  <a:pt x="1056" y="0"/>
                </a:lnTo>
                <a:cubicBezTo>
                  <a:pt x="776" y="9"/>
                  <a:pt x="51" y="226"/>
                  <a:pt x="0" y="1057"/>
                </a:cubicBezTo>
                <a:lnTo>
                  <a:pt x="561" y="1057"/>
                </a:lnTo>
                <a:cubicBezTo>
                  <a:pt x="618" y="664"/>
                  <a:pt x="927" y="585"/>
                  <a:pt x="1056" y="574"/>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5" name="Freeform 5"/>
          <p:cNvSpPr>
            <a:spLocks noChangeAspect="1"/>
          </p:cNvSpPr>
          <p:nvPr/>
        </p:nvSpPr>
        <p:spPr bwMode="gray">
          <a:xfrm>
            <a:off x="2878016" y="3477578"/>
            <a:ext cx="1645627" cy="1601629"/>
          </a:xfrm>
          <a:custGeom>
            <a:avLst/>
            <a:gdLst>
              <a:gd name="T0" fmla="*/ 909638 w 1059"/>
              <a:gd name="T1" fmla="*/ 0 h 1057"/>
              <a:gd name="T2" fmla="*/ 0 w 1059"/>
              <a:gd name="T3" fmla="*/ 0 h 1057"/>
              <a:gd name="T4" fmla="*/ 1681163 w 1059"/>
              <a:gd name="T5" fmla="*/ 1677988 h 1057"/>
              <a:gd name="T6" fmla="*/ 1681163 w 1059"/>
              <a:gd name="T7" fmla="*/ 768350 h 1057"/>
              <a:gd name="T8" fmla="*/ 909638 w 1059"/>
              <a:gd name="T9" fmla="*/ 0 h 1057"/>
              <a:gd name="T10" fmla="*/ 0 60000 65536"/>
              <a:gd name="T11" fmla="*/ 0 60000 65536"/>
              <a:gd name="T12" fmla="*/ 0 60000 65536"/>
              <a:gd name="T13" fmla="*/ 0 60000 65536"/>
              <a:gd name="T14" fmla="*/ 0 60000 65536"/>
              <a:gd name="T15" fmla="*/ 0 w 1059"/>
              <a:gd name="T16" fmla="*/ 0 h 1057"/>
              <a:gd name="T17" fmla="*/ 1059 w 1059"/>
              <a:gd name="T18" fmla="*/ 1057 h 1057"/>
            </a:gdLst>
            <a:ahLst/>
            <a:cxnLst>
              <a:cxn ang="T10">
                <a:pos x="T0" y="T1"/>
              </a:cxn>
              <a:cxn ang="T11">
                <a:pos x="T2" y="T3"/>
              </a:cxn>
              <a:cxn ang="T12">
                <a:pos x="T4" y="T5"/>
              </a:cxn>
              <a:cxn ang="T13">
                <a:pos x="T6" y="T7"/>
              </a:cxn>
              <a:cxn ang="T14">
                <a:pos x="T8" y="T9"/>
              </a:cxn>
            </a:cxnLst>
            <a:rect l="T15" t="T16" r="T17" b="T18"/>
            <a:pathLst>
              <a:path w="1059" h="1057">
                <a:moveTo>
                  <a:pt x="573" y="0"/>
                </a:moveTo>
                <a:lnTo>
                  <a:pt x="0" y="0"/>
                </a:lnTo>
                <a:cubicBezTo>
                  <a:pt x="42" y="837"/>
                  <a:pt x="779" y="1052"/>
                  <a:pt x="1059" y="1057"/>
                </a:cubicBezTo>
                <a:lnTo>
                  <a:pt x="1059" y="484"/>
                </a:lnTo>
                <a:cubicBezTo>
                  <a:pt x="915" y="461"/>
                  <a:pt x="633" y="387"/>
                  <a:pt x="573" y="0"/>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6" name="Freeform 8"/>
          <p:cNvSpPr>
            <a:spLocks noChangeAspect="1"/>
          </p:cNvSpPr>
          <p:nvPr/>
        </p:nvSpPr>
        <p:spPr bwMode="gray">
          <a:xfrm>
            <a:off x="4621823" y="3477578"/>
            <a:ext cx="1644162" cy="1601629"/>
          </a:xfrm>
          <a:custGeom>
            <a:avLst/>
            <a:gdLst>
              <a:gd name="T0" fmla="*/ 0 w 1058"/>
              <a:gd name="T1" fmla="*/ 773113 h 1057"/>
              <a:gd name="T2" fmla="*/ 0 w 1058"/>
              <a:gd name="T3" fmla="*/ 1677988 h 1057"/>
              <a:gd name="T4" fmla="*/ 1679575 w 1058"/>
              <a:gd name="T5" fmla="*/ 0 h 1057"/>
              <a:gd name="T6" fmla="*/ 793750 w 1058"/>
              <a:gd name="T7" fmla="*/ 0 h 1057"/>
              <a:gd name="T8" fmla="*/ 0 w 1058"/>
              <a:gd name="T9" fmla="*/ 773113 h 1057"/>
              <a:gd name="T10" fmla="*/ 0 60000 65536"/>
              <a:gd name="T11" fmla="*/ 0 60000 65536"/>
              <a:gd name="T12" fmla="*/ 0 60000 65536"/>
              <a:gd name="T13" fmla="*/ 0 60000 65536"/>
              <a:gd name="T14" fmla="*/ 0 60000 65536"/>
              <a:gd name="T15" fmla="*/ 0 w 1058"/>
              <a:gd name="T16" fmla="*/ 0 h 1057"/>
              <a:gd name="T17" fmla="*/ 1058 w 1058"/>
              <a:gd name="T18" fmla="*/ 1057 h 1057"/>
            </a:gdLst>
            <a:ahLst/>
            <a:cxnLst>
              <a:cxn ang="T10">
                <a:pos x="T0" y="T1"/>
              </a:cxn>
              <a:cxn ang="T11">
                <a:pos x="T2" y="T3"/>
              </a:cxn>
              <a:cxn ang="T12">
                <a:pos x="T4" y="T5"/>
              </a:cxn>
              <a:cxn ang="T13">
                <a:pos x="T6" y="T7"/>
              </a:cxn>
              <a:cxn ang="T14">
                <a:pos x="T8" y="T9"/>
              </a:cxn>
            </a:cxnLst>
            <a:rect l="T15" t="T16" r="T17" b="T18"/>
            <a:pathLst>
              <a:path w="1058" h="1057">
                <a:moveTo>
                  <a:pt x="0" y="487"/>
                </a:moveTo>
                <a:lnTo>
                  <a:pt x="0" y="1057"/>
                </a:lnTo>
                <a:cubicBezTo>
                  <a:pt x="276" y="1052"/>
                  <a:pt x="1028" y="822"/>
                  <a:pt x="1058" y="0"/>
                </a:cubicBezTo>
                <a:lnTo>
                  <a:pt x="500" y="0"/>
                </a:lnTo>
                <a:cubicBezTo>
                  <a:pt x="479" y="408"/>
                  <a:pt x="136" y="482"/>
                  <a:pt x="0" y="48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7"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28" name="Picture 16"/>
          <p:cNvPicPr>
            <a:picLocks noChangeAspect="1" noChangeArrowheads="1"/>
          </p:cNvPicPr>
          <p:nvPr/>
        </p:nvPicPr>
        <p:blipFill>
          <a:blip r:embed="rId6"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29" name="Rectangle 26"/>
          <p:cNvSpPr>
            <a:spLocks noChangeArrowheads="1"/>
          </p:cNvSpPr>
          <p:nvPr/>
        </p:nvSpPr>
        <p:spPr bwMode="gray">
          <a:xfrm>
            <a:off x="3808536" y="3084672"/>
            <a:ext cx="1525465" cy="775342"/>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30" name="Rectangle 20"/>
          <p:cNvSpPr>
            <a:spLocks noChangeArrowheads="1"/>
          </p:cNvSpPr>
          <p:nvPr/>
        </p:nvSpPr>
        <p:spPr bwMode="gray">
          <a:xfrm>
            <a:off x="3229708" y="2371725"/>
            <a:ext cx="1125415" cy="453631"/>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a:solidFill>
                  <a:schemeClr val="bg1"/>
                </a:solidFill>
                <a:latin typeface="Trebuchet MS" pitchFamily="34" charset="0"/>
                <a:cs typeface="Arial" charset="0"/>
              </a:rPr>
              <a:t>CAPE-OPEN "socket"</a:t>
            </a:r>
          </a:p>
        </p:txBody>
      </p:sp>
      <p:sp>
        <p:nvSpPr>
          <p:cNvPr id="31" name="Rectangle 20"/>
          <p:cNvSpPr>
            <a:spLocks noChangeArrowheads="1"/>
          </p:cNvSpPr>
          <p:nvPr/>
        </p:nvSpPr>
        <p:spPr bwMode="gray">
          <a:xfrm>
            <a:off x="4910504" y="2371725"/>
            <a:ext cx="1101655" cy="453631"/>
          </a:xfrm>
          <a:prstGeom prst="rect">
            <a:avLst/>
          </a:prstGeom>
          <a:noFill/>
          <a:ln w="9525">
            <a:noFill/>
            <a:miter lim="800000"/>
            <a:headEnd/>
            <a:tailEnd/>
          </a:ln>
        </p:spPr>
        <p:txBody>
          <a:bodyPr wrap="square" lIns="83485" tIns="41742" rIns="83485" bIns="41742">
            <a:spAutoFit/>
          </a:bodyPr>
          <a:lstStyle/>
          <a:p>
            <a:pPr algn="ctr" eaLnBrk="1" hangingPunct="1">
              <a:lnSpc>
                <a:spcPct val="100000"/>
              </a:lnSpc>
              <a:buClrTx/>
              <a:buFontTx/>
              <a:buNone/>
            </a:pPr>
            <a:r>
              <a:rPr lang="ru-RU" sz="1200" b="1" dirty="0" smtClean="0">
                <a:solidFill>
                  <a:schemeClr val="bg1"/>
                </a:solidFill>
                <a:latin typeface="Trebuchet MS" pitchFamily="34" charset="0"/>
                <a:cs typeface="Arial" charset="0"/>
              </a:rPr>
              <a:t>Спец. библиотеки</a:t>
            </a:r>
            <a:endParaRPr lang="de-DE" sz="1200" b="1" dirty="0">
              <a:solidFill>
                <a:schemeClr val="bg1"/>
              </a:solidFill>
              <a:latin typeface="Trebuchet MS" pitchFamily="34" charset="0"/>
              <a:cs typeface="Arial" charset="0"/>
            </a:endParaRPr>
          </a:p>
        </p:txBody>
      </p:sp>
      <p:sp>
        <p:nvSpPr>
          <p:cNvPr id="32" name="AutoShape 78"/>
          <p:cNvSpPr>
            <a:spLocks noChangeArrowheads="1"/>
          </p:cNvSpPr>
          <p:nvPr/>
        </p:nvSpPr>
        <p:spPr bwMode="auto">
          <a:xfrm rot="8067175" flipH="1">
            <a:off x="3075842" y="450814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33" name="Rectangle 20"/>
          <p:cNvSpPr>
            <a:spLocks noChangeArrowheads="1"/>
          </p:cNvSpPr>
          <p:nvPr/>
        </p:nvSpPr>
        <p:spPr bwMode="gray">
          <a:xfrm>
            <a:off x="3180746" y="3998713"/>
            <a:ext cx="1305657" cy="822963"/>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smtClean="0">
                <a:solidFill>
                  <a:schemeClr val="bg1"/>
                </a:solidFill>
                <a:latin typeface="Trebuchet MS" pitchFamily="34" charset="0"/>
                <a:cs typeface="Arial" charset="0"/>
              </a:rPr>
              <a:t>«</a:t>
            </a:r>
            <a:r>
              <a:rPr lang="ru-RU" sz="1200" b="1" dirty="0" smtClean="0">
                <a:solidFill>
                  <a:schemeClr val="bg1"/>
                </a:solidFill>
                <a:latin typeface="Trebuchet MS" pitchFamily="34" charset="0"/>
                <a:cs typeface="Arial" charset="0"/>
              </a:rPr>
              <a:t>Режим эксперта</a:t>
            </a:r>
            <a:r>
              <a:rPr lang="de-DE" sz="1200" b="1" dirty="0" smtClean="0">
                <a:solidFill>
                  <a:schemeClr val="bg1"/>
                </a:solidFill>
                <a:latin typeface="Trebuchet MS" pitchFamily="34" charset="0"/>
                <a:cs typeface="Arial" charset="0"/>
              </a:rPr>
              <a:t>"</a:t>
            </a:r>
            <a:endParaRPr lang="de-DE" sz="1200" b="1" dirty="0">
              <a:solidFill>
                <a:schemeClr val="bg1"/>
              </a:solidFill>
              <a:latin typeface="Trebuchet MS" pitchFamily="34" charset="0"/>
              <a:cs typeface="Arial" charset="0"/>
            </a:endParaRPr>
          </a:p>
          <a:p>
            <a:pPr algn="ctr" eaLnBrk="1" hangingPunct="1">
              <a:lnSpc>
                <a:spcPct val="100000"/>
              </a:lnSpc>
              <a:buClrTx/>
              <a:buFontTx/>
              <a:buNone/>
            </a:pPr>
            <a:r>
              <a:rPr lang="de-DE" sz="1200" b="1" dirty="0">
                <a:solidFill>
                  <a:schemeClr val="bg1"/>
                </a:solidFill>
                <a:latin typeface="Trebuchet MS" pitchFamily="34" charset="0"/>
                <a:cs typeface="Arial" charset="0"/>
              </a:rPr>
              <a:t>VBScript </a:t>
            </a:r>
            <a:r>
              <a:rPr lang="ru-RU" sz="1200" b="1" dirty="0" smtClean="0">
                <a:solidFill>
                  <a:schemeClr val="bg1"/>
                </a:solidFill>
                <a:latin typeface="Trebuchet MS" pitchFamily="34" charset="0"/>
                <a:cs typeface="Arial" charset="0"/>
              </a:rPr>
              <a:t>или</a:t>
            </a:r>
            <a:r>
              <a:rPr lang="de-DE" sz="1200" b="1" dirty="0" smtClean="0">
                <a:solidFill>
                  <a:schemeClr val="bg1"/>
                </a:solidFill>
                <a:latin typeface="Trebuchet MS" pitchFamily="34" charset="0"/>
                <a:cs typeface="Arial" charset="0"/>
              </a:rPr>
              <a:t> </a:t>
            </a:r>
            <a:r>
              <a:rPr lang="de-DE" sz="1200" b="1" dirty="0">
                <a:solidFill>
                  <a:schemeClr val="bg1"/>
                </a:solidFill>
                <a:latin typeface="Trebuchet MS" pitchFamily="34" charset="0"/>
                <a:cs typeface="Arial" charset="0"/>
              </a:rPr>
              <a:t>DLL</a:t>
            </a:r>
          </a:p>
        </p:txBody>
      </p:sp>
      <p:sp>
        <p:nvSpPr>
          <p:cNvPr id="34" name="Rectangle 20"/>
          <p:cNvSpPr>
            <a:spLocks noChangeArrowheads="1"/>
          </p:cNvSpPr>
          <p:nvPr/>
        </p:nvSpPr>
        <p:spPr bwMode="gray">
          <a:xfrm>
            <a:off x="4772758" y="4183380"/>
            <a:ext cx="1135673" cy="268965"/>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1200" b="1" dirty="0" smtClean="0">
                <a:solidFill>
                  <a:schemeClr val="bg1"/>
                </a:solidFill>
                <a:latin typeface="Trebuchet MS" pitchFamily="34" charset="0"/>
                <a:cs typeface="Arial" charset="0"/>
              </a:rPr>
              <a:t>Импорт БД</a:t>
            </a:r>
            <a:endParaRPr lang="de-DE" sz="1200" b="1" dirty="0">
              <a:solidFill>
                <a:schemeClr val="bg1"/>
              </a:solidFill>
              <a:latin typeface="Trebuchet MS" pitchFamily="34" charset="0"/>
              <a:cs typeface="Arial"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V:\Congrès\ESAT 2008\Conference\VBScrip Expert mode.bmp"/>
          <p:cNvPicPr>
            <a:picLocks noChangeAspect="1" noChangeArrowheads="1"/>
          </p:cNvPicPr>
          <p:nvPr/>
        </p:nvPicPr>
        <p:blipFill>
          <a:blip r:embed="rId3" cstate="print"/>
          <a:srcRect/>
          <a:stretch>
            <a:fillRect/>
          </a:stretch>
        </p:blipFill>
        <p:spPr bwMode="auto">
          <a:xfrm>
            <a:off x="35496" y="958084"/>
            <a:ext cx="7308812" cy="5236364"/>
          </a:xfrm>
          <a:prstGeom prst="rect">
            <a:avLst/>
          </a:prstGeom>
          <a:noFill/>
          <a:ln w="9525">
            <a:noFill/>
            <a:miter lim="800000"/>
            <a:headEnd/>
            <a:tailEnd/>
          </a:ln>
        </p:spPr>
      </p:pic>
      <p:sp>
        <p:nvSpPr>
          <p:cNvPr id="846852" name="AutoShape 4"/>
          <p:cNvSpPr>
            <a:spLocks noChangeArrowheads="1"/>
          </p:cNvSpPr>
          <p:nvPr/>
        </p:nvSpPr>
        <p:spPr bwMode="auto">
          <a:xfrm>
            <a:off x="4994031" y="4594860"/>
            <a:ext cx="3657600" cy="1165860"/>
          </a:xfrm>
          <a:prstGeom prst="wedgeRoundRectCallout">
            <a:avLst>
              <a:gd name="adj1" fmla="val -93792"/>
              <a:gd name="adj2" fmla="val -18995"/>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200" dirty="0" smtClean="0">
                <a:solidFill>
                  <a:srgbClr val="D21700"/>
                </a:solidFill>
                <a:latin typeface="Trebuchet MS" pitchFamily="34" charset="0"/>
              </a:rPr>
              <a:t>Справка по синтаксису параметров функции </a:t>
            </a:r>
            <a:r>
              <a:rPr lang="en-US" sz="2200" dirty="0" smtClean="0">
                <a:solidFill>
                  <a:srgbClr val="D21700"/>
                </a:solidFill>
                <a:latin typeface="Trebuchet MS" pitchFamily="34" charset="0"/>
              </a:rPr>
              <a:t>(</a:t>
            </a:r>
            <a:r>
              <a:rPr lang="ru-RU" sz="2200" dirty="0" smtClean="0">
                <a:solidFill>
                  <a:srgbClr val="D21700"/>
                </a:solidFill>
                <a:latin typeface="Trebuchet MS" pitchFamily="34" charset="0"/>
              </a:rPr>
              <a:t>имя</a:t>
            </a:r>
            <a:r>
              <a:rPr lang="en-US" sz="2200" dirty="0" smtClean="0">
                <a:solidFill>
                  <a:srgbClr val="D21700"/>
                </a:solidFill>
                <a:latin typeface="Trebuchet MS" pitchFamily="34" charset="0"/>
              </a:rPr>
              <a:t>, </a:t>
            </a:r>
            <a:r>
              <a:rPr lang="ru-RU" sz="2200" dirty="0" smtClean="0">
                <a:solidFill>
                  <a:srgbClr val="D21700"/>
                </a:solidFill>
                <a:latin typeface="Trebuchet MS" pitchFamily="34" charset="0"/>
              </a:rPr>
              <a:t>тип</a:t>
            </a:r>
            <a:r>
              <a:rPr lang="en-US" sz="2200" dirty="0" smtClean="0">
                <a:solidFill>
                  <a:srgbClr val="D21700"/>
                </a:solidFill>
                <a:latin typeface="Trebuchet MS" pitchFamily="34" charset="0"/>
              </a:rPr>
              <a:t>, </a:t>
            </a:r>
            <a:r>
              <a:rPr lang="ru-RU" sz="2200" dirty="0" smtClean="0">
                <a:solidFill>
                  <a:srgbClr val="D21700"/>
                </a:solidFill>
                <a:latin typeface="Trebuchet MS" pitchFamily="34" charset="0"/>
              </a:rPr>
              <a:t>единицы</a:t>
            </a:r>
            <a:r>
              <a:rPr lang="en-US" sz="2200" dirty="0" smtClean="0">
                <a:solidFill>
                  <a:srgbClr val="D21700"/>
                </a:solidFill>
                <a:latin typeface="Trebuchet MS" pitchFamily="34" charset="0"/>
              </a:rPr>
              <a:t>)</a:t>
            </a:r>
            <a:endParaRPr lang="en-US" sz="2200" dirty="0">
              <a:solidFill>
                <a:srgbClr val="D21700"/>
              </a:solidFill>
              <a:latin typeface="Trebuchet MS" pitchFamily="34" charset="0"/>
            </a:endParaRPr>
          </a:p>
        </p:txBody>
      </p:sp>
      <p:sp>
        <p:nvSpPr>
          <p:cNvPr id="846853" name="AutoShape 5"/>
          <p:cNvSpPr>
            <a:spLocks noChangeArrowheads="1"/>
          </p:cNvSpPr>
          <p:nvPr/>
        </p:nvSpPr>
        <p:spPr bwMode="auto">
          <a:xfrm>
            <a:off x="4876800" y="1448780"/>
            <a:ext cx="3979676" cy="837220"/>
          </a:xfrm>
          <a:prstGeom prst="wedgeRoundRectCallout">
            <a:avLst>
              <a:gd name="adj1" fmla="val -93347"/>
              <a:gd name="adj2" fmla="val 60051"/>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200" dirty="0" smtClean="0">
                <a:solidFill>
                  <a:srgbClr val="D21700"/>
                </a:solidFill>
                <a:latin typeface="Trebuchet MS" pitchFamily="34" charset="0"/>
              </a:rPr>
              <a:t>Код напрямую вводится в </a:t>
            </a:r>
            <a:r>
              <a:rPr lang="en-US" sz="2200" dirty="0" err="1" smtClean="0">
                <a:solidFill>
                  <a:srgbClr val="D21700"/>
                </a:solidFill>
                <a:latin typeface="Trebuchet MS" pitchFamily="34" charset="0"/>
              </a:rPr>
              <a:t>Simulis</a:t>
            </a:r>
            <a:r>
              <a:rPr lang="en-US" sz="2200" baseline="30000" dirty="0">
                <a:solidFill>
                  <a:srgbClr val="D21700"/>
                </a:solidFill>
                <a:latin typeface="Trebuchet MS" pitchFamily="34" charset="0"/>
                <a:cs typeface="Arial" charset="0"/>
              </a:rPr>
              <a:t>®</a:t>
            </a:r>
            <a:r>
              <a:rPr lang="en-US" sz="2200" dirty="0">
                <a:solidFill>
                  <a:srgbClr val="D21700"/>
                </a:solidFill>
                <a:latin typeface="Trebuchet MS" pitchFamily="34" charset="0"/>
              </a:rPr>
              <a:t> Thermodynamics</a:t>
            </a:r>
          </a:p>
        </p:txBody>
      </p:sp>
      <p:sp>
        <p:nvSpPr>
          <p:cNvPr id="846854" name="AutoShape 6"/>
          <p:cNvSpPr>
            <a:spLocks noChangeArrowheads="1"/>
          </p:cNvSpPr>
          <p:nvPr/>
        </p:nvSpPr>
        <p:spPr bwMode="auto">
          <a:xfrm>
            <a:off x="3024554" y="2888940"/>
            <a:ext cx="1899138" cy="822960"/>
          </a:xfrm>
          <a:prstGeom prst="wedgeRoundRectCallout">
            <a:avLst>
              <a:gd name="adj1" fmla="val -68750"/>
              <a:gd name="adj2" fmla="val -80556"/>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200" dirty="0" smtClean="0">
                <a:solidFill>
                  <a:srgbClr val="D21700"/>
                </a:solidFill>
                <a:latin typeface="Trebuchet MS" pitchFamily="34" charset="0"/>
              </a:rPr>
              <a:t>Шаблон</a:t>
            </a:r>
            <a:endParaRPr lang="en-US" sz="2200" dirty="0">
              <a:solidFill>
                <a:srgbClr val="D21700"/>
              </a:solidFill>
              <a:latin typeface="Trebuchet MS" pitchFamily="34" charset="0"/>
            </a:endParaRPr>
          </a:p>
        </p:txBody>
      </p:sp>
      <p:sp>
        <p:nvSpPr>
          <p:cNvPr id="846855" name="AutoShape 7"/>
          <p:cNvSpPr>
            <a:spLocks noChangeArrowheads="1"/>
          </p:cNvSpPr>
          <p:nvPr/>
        </p:nvSpPr>
        <p:spPr bwMode="auto">
          <a:xfrm>
            <a:off x="7244862" y="3086100"/>
            <a:ext cx="1828800" cy="1165860"/>
          </a:xfrm>
          <a:prstGeom prst="wedgeRoundRectCallout">
            <a:avLst>
              <a:gd name="adj1" fmla="val -71556"/>
              <a:gd name="adj2" fmla="val -52574"/>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200" dirty="0" smtClean="0">
                <a:solidFill>
                  <a:srgbClr val="D21700"/>
                </a:solidFill>
                <a:latin typeface="Trebuchet MS" pitchFamily="34" charset="0"/>
              </a:rPr>
              <a:t>Множество доступных функций</a:t>
            </a:r>
            <a:endParaRPr lang="en-US" sz="2200" dirty="0">
              <a:solidFill>
                <a:srgbClr val="D21700"/>
              </a:solidFill>
              <a:latin typeface="Trebuchet MS" pitchFamily="34" charset="0"/>
            </a:endParaRPr>
          </a:p>
        </p:txBody>
      </p:sp>
      <p:sp>
        <p:nvSpPr>
          <p:cNvPr id="83976" name="Oval 8"/>
          <p:cNvSpPr>
            <a:spLocks noChangeArrowheads="1"/>
          </p:cNvSpPr>
          <p:nvPr/>
        </p:nvSpPr>
        <p:spPr bwMode="auto">
          <a:xfrm>
            <a:off x="3851920" y="5692140"/>
            <a:ext cx="703385" cy="274320"/>
          </a:xfrm>
          <a:prstGeom prst="ellipse">
            <a:avLst/>
          </a:prstGeom>
          <a:noFill/>
          <a:ln w="28575">
            <a:solidFill>
              <a:srgbClr val="D21700"/>
            </a:solidFill>
            <a:round/>
            <a:headEnd/>
            <a:tailEnd/>
          </a:ln>
        </p:spPr>
        <p:txBody>
          <a:bodyPr wrap="none" lIns="83485" tIns="41742" rIns="83485" bIns="41742" anchor="ctr"/>
          <a:lstStyle/>
          <a:p>
            <a:endParaRPr lang="fr-FR"/>
          </a:p>
        </p:txBody>
      </p:sp>
      <p:sp>
        <p:nvSpPr>
          <p:cNvPr id="9" name="Rectangle 53"/>
          <p:cNvSpPr>
            <a:spLocks noChangeArrowheads="1"/>
          </p:cNvSpPr>
          <p:nvPr/>
        </p:nvSpPr>
        <p:spPr bwMode="auto">
          <a:xfrm>
            <a:off x="468000" y="151984"/>
            <a:ext cx="7948246" cy="576716"/>
          </a:xfrm>
          <a:prstGeom prst="rect">
            <a:avLst/>
          </a:prstGeom>
          <a:noFill/>
          <a:ln w="9525" algn="ctr">
            <a:noFill/>
            <a:miter lim="800000"/>
            <a:headEnd/>
            <a:tailEnd/>
          </a:ln>
        </p:spPr>
        <p:txBody>
          <a:bodyPr lIns="83457" tIns="41729" rIns="83457" bIns="41729">
            <a:spAutoFit/>
          </a:bodyPr>
          <a:lstStyle/>
          <a:p>
            <a:pPr defTabSz="931957"/>
            <a:r>
              <a:rPr lang="ru-RU" sz="3200" b="1" dirty="0" smtClean="0">
                <a:solidFill>
                  <a:schemeClr val="bg1"/>
                </a:solidFill>
                <a:latin typeface="Trebuchet MS" pitchFamily="34" charset="0"/>
              </a:rPr>
              <a:t>Модели на </a:t>
            </a:r>
            <a:r>
              <a:rPr lang="en-US" sz="3200" b="1" dirty="0" smtClean="0">
                <a:solidFill>
                  <a:schemeClr val="bg1"/>
                </a:solidFill>
                <a:latin typeface="Trebuchet MS" pitchFamily="34" charset="0"/>
              </a:rPr>
              <a:t>VBScript : </a:t>
            </a:r>
            <a:r>
              <a:rPr lang="ru-RU" sz="3200" b="1" dirty="0" smtClean="0">
                <a:solidFill>
                  <a:schemeClr val="bg1"/>
                </a:solidFill>
                <a:latin typeface="Trebuchet MS" pitchFamily="34" charset="0"/>
              </a:rPr>
              <a:t>Очень просто</a:t>
            </a:r>
            <a:endParaRPr lang="en-US" sz="3200" b="1" dirty="0" smtClean="0">
              <a:solidFill>
                <a:schemeClr val="bg1"/>
              </a:solidFill>
              <a:latin typeface="Trebuchet MS" pitchFamily="34" charset="0"/>
            </a:endParaRPr>
          </a:p>
        </p:txBody>
      </p:sp>
      <p:sp>
        <p:nvSpPr>
          <p:cNvPr id="10" name="Espace réservé du pied de page 3"/>
          <p:cNvSpPr>
            <a:spLocks noGrp="1"/>
          </p:cNvSpPr>
          <p:nvPr>
            <p:ph type="ftr" sz="quarter" idx="3"/>
          </p:nvPr>
        </p:nvSpPr>
        <p:spPr>
          <a:xfrm>
            <a:off x="791580" y="6448594"/>
            <a:ext cx="5544616"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dirty="0" smtClean="0"/>
              <a:t>ASPO Seminar – Nov 27th 2013 - Olivier </a:t>
            </a:r>
            <a:r>
              <a:rPr lang="en-US" i="1" dirty="0" err="1" smtClean="0"/>
              <a:t>Baudouin</a:t>
            </a:r>
            <a:endParaRPr lang="en-US" dirty="0" smtClean="0"/>
          </a:p>
        </p:txBody>
      </p:sp>
    </p:spTree>
    <p:extLst>
      <p:ext uri="{BB962C8B-B14F-4D97-AF65-F5344CB8AC3E}">
        <p14:creationId xmlns:p14="http://schemas.microsoft.com/office/powerpoint/2010/main" xmlns="" val="4349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68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68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68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6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2" grpId="0" animBg="1" autoUpdateAnimBg="0"/>
      <p:bldP spid="846853" grpId="0" animBg="1" autoUpdateAnimBg="0"/>
      <p:bldP spid="846854" grpId="0" animBg="1" autoUpdateAnimBg="0"/>
      <p:bldP spid="846855"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3237" name="Object 5"/>
          <p:cNvGraphicFramePr>
            <a:graphicFrameLocks noChangeAspect="1"/>
          </p:cNvGraphicFramePr>
          <p:nvPr/>
        </p:nvGraphicFramePr>
        <p:xfrm>
          <a:off x="650631" y="5373530"/>
          <a:ext cx="6405197" cy="550068"/>
        </p:xfrm>
        <a:graphic>
          <a:graphicData uri="http://schemas.openxmlformats.org/presentationml/2006/ole">
            <p:oleObj spid="_x0000_s633437" name="Equation" r:id="rId4" imgW="4648200" imgH="406400" progId="Equation.3">
              <p:embed/>
            </p:oleObj>
          </a:graphicData>
        </a:graphic>
      </p:graphicFrame>
      <p:sp>
        <p:nvSpPr>
          <p:cNvPr id="52227" name="Text Box 7"/>
          <p:cNvSpPr txBox="1">
            <a:spLocks noChangeArrowheads="1"/>
          </p:cNvSpPr>
          <p:nvPr/>
        </p:nvSpPr>
        <p:spPr bwMode="auto">
          <a:xfrm>
            <a:off x="252884" y="-63388"/>
            <a:ext cx="8783612"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Модели на </a:t>
            </a:r>
            <a:r>
              <a:rPr lang="en-US" sz="3200" dirty="0" smtClean="0">
                <a:solidFill>
                  <a:schemeClr val="bg1"/>
                </a:solidFill>
                <a:latin typeface="Trebuchet MS" pitchFamily="34" charset="0"/>
              </a:rPr>
              <a:t>VBScript– </a:t>
            </a:r>
            <a:r>
              <a:rPr lang="ru-RU" sz="3200" dirty="0" smtClean="0">
                <a:solidFill>
                  <a:schemeClr val="bg1"/>
                </a:solidFill>
                <a:latin typeface="Trebuchet MS" pitchFamily="34" charset="0"/>
              </a:rPr>
              <a:t>Пример нового правила смешения для вязкости жидкости</a:t>
            </a:r>
            <a:endParaRPr lang="en-US" sz="3200" dirty="0">
              <a:solidFill>
                <a:schemeClr val="bg1"/>
              </a:solidFill>
              <a:latin typeface="Trebuchet MS" pitchFamily="34" charset="0"/>
            </a:endParaRPr>
          </a:p>
        </p:txBody>
      </p:sp>
      <p:grpSp>
        <p:nvGrpSpPr>
          <p:cNvPr id="2" name="Groupe 2"/>
          <p:cNvGrpSpPr>
            <a:grpSpLocks/>
          </p:cNvGrpSpPr>
          <p:nvPr/>
        </p:nvGrpSpPr>
        <p:grpSpPr bwMode="auto">
          <a:xfrm>
            <a:off x="0" y="1225868"/>
            <a:ext cx="7961435" cy="4211955"/>
            <a:chOff x="0" y="1362075"/>
            <a:chExt cx="8624888" cy="4679950"/>
          </a:xfrm>
        </p:grpSpPr>
        <p:grpSp>
          <p:nvGrpSpPr>
            <p:cNvPr id="3" name="Groupe 4"/>
            <p:cNvGrpSpPr>
              <a:grpSpLocks/>
            </p:cNvGrpSpPr>
            <p:nvPr/>
          </p:nvGrpSpPr>
          <p:grpSpPr bwMode="auto">
            <a:xfrm>
              <a:off x="0" y="1362075"/>
              <a:ext cx="8624888" cy="4679950"/>
              <a:chOff x="0" y="1362075"/>
              <a:chExt cx="8624888" cy="4679950"/>
            </a:xfrm>
          </p:grpSpPr>
          <p:grpSp>
            <p:nvGrpSpPr>
              <p:cNvPr id="4" name="Group 4"/>
              <p:cNvGrpSpPr>
                <a:grpSpLocks/>
              </p:cNvGrpSpPr>
              <p:nvPr/>
            </p:nvGrpSpPr>
            <p:grpSpPr bwMode="auto">
              <a:xfrm>
                <a:off x="0" y="1362075"/>
                <a:ext cx="8624888" cy="4679950"/>
                <a:chOff x="0" y="858"/>
                <a:chExt cx="3624" cy="2244"/>
              </a:xfrm>
            </p:grpSpPr>
            <p:pic>
              <p:nvPicPr>
                <p:cNvPr id="5223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858"/>
                  <a:ext cx="3624" cy="2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7" name="Rectangle 3"/>
                <p:cNvSpPr>
                  <a:spLocks noChangeArrowheads="1"/>
                </p:cNvSpPr>
                <p:nvPr/>
              </p:nvSpPr>
              <p:spPr bwMode="auto">
                <a:xfrm>
                  <a:off x="2802" y="994"/>
                  <a:ext cx="681" cy="272"/>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92044" tIns="46024" rIns="92044" bIns="46024" anchor="ctr"/>
                <a:lstStyle/>
                <a:p>
                  <a:endParaRPr lang="fr-FR"/>
                </a:p>
              </p:txBody>
            </p:sp>
          </p:grpSp>
          <p:sp>
            <p:nvSpPr>
              <p:cNvPr id="52234" name="ZoneTexte 2"/>
              <p:cNvSpPr txBox="1">
                <a:spLocks noChangeArrowheads="1"/>
              </p:cNvSpPr>
              <p:nvPr/>
            </p:nvSpPr>
            <p:spPr bwMode="auto">
              <a:xfrm>
                <a:off x="3656856" y="5656308"/>
                <a:ext cx="1800200" cy="29067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buFont typeface="Wingdings" pitchFamily="2" charset="2"/>
                  <a:buNone/>
                </a:pPr>
                <a:r>
                  <a:rPr lang="fr-FR" sz="1100"/>
                  <a:t>Temperature (°C)</a:t>
                </a:r>
              </a:p>
            </p:txBody>
          </p:sp>
          <p:sp>
            <p:nvSpPr>
              <p:cNvPr id="9" name="ZoneTexte 8"/>
              <p:cNvSpPr txBox="1"/>
              <p:nvPr/>
            </p:nvSpPr>
            <p:spPr>
              <a:xfrm>
                <a:off x="82239" y="2721496"/>
                <a:ext cx="383438" cy="1592560"/>
              </a:xfrm>
              <a:prstGeom prst="rect">
                <a:avLst/>
              </a:prstGeom>
              <a:solidFill>
                <a:schemeClr val="bg1"/>
              </a:solidFill>
              <a:scene3d>
                <a:camera prst="orthographicFront">
                  <a:rot lat="0" lon="0" rev="0"/>
                </a:camera>
                <a:lightRig rig="threePt" dir="t"/>
              </a:scene3d>
            </p:spPr>
            <p:txBody>
              <a:bodyPr vert="vert270">
                <a:spAutoFit/>
              </a:bodyPr>
              <a:lstStyle/>
              <a:p>
                <a:pPr>
                  <a:buFont typeface="Wingdings" pitchFamily="2" charset="2"/>
                  <a:buNone/>
                  <a:defRPr/>
                </a:pPr>
                <a:r>
                  <a:rPr lang="fr-FR" sz="1100" dirty="0" err="1"/>
                  <a:t>Viscosity</a:t>
                </a:r>
                <a:r>
                  <a:rPr lang="fr-FR" sz="1100" dirty="0"/>
                  <a:t> (</a:t>
                </a:r>
                <a:r>
                  <a:rPr lang="fr-FR" sz="1100" dirty="0" err="1"/>
                  <a:t>cp</a:t>
                </a:r>
                <a:r>
                  <a:rPr lang="fr-FR" sz="1100" dirty="0"/>
                  <a:t>)</a:t>
                </a:r>
              </a:p>
            </p:txBody>
          </p:sp>
        </p:grpSp>
        <p:sp>
          <p:nvSpPr>
            <p:cNvPr id="52231" name="ZoneTexte 1"/>
            <p:cNvSpPr txBox="1">
              <a:spLocks noChangeArrowheads="1"/>
            </p:cNvSpPr>
            <p:nvPr/>
          </p:nvSpPr>
          <p:spPr bwMode="auto">
            <a:xfrm>
              <a:off x="4160912" y="2941712"/>
              <a:ext cx="1072604" cy="41036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endParaRPr lang="fr-FR"/>
            </a:p>
          </p:txBody>
        </p:sp>
        <p:sp>
          <p:nvSpPr>
            <p:cNvPr id="52232" name="ZoneTexte 12"/>
            <p:cNvSpPr txBox="1">
              <a:spLocks noChangeArrowheads="1"/>
            </p:cNvSpPr>
            <p:nvPr/>
          </p:nvSpPr>
          <p:spPr bwMode="auto">
            <a:xfrm>
              <a:off x="2360712" y="4890121"/>
              <a:ext cx="1072604" cy="41036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endParaRPr lang="fr-FR"/>
            </a:p>
          </p:txBody>
        </p:sp>
      </p:grpSp>
      <p:pic>
        <p:nvPicPr>
          <p:cNvPr id="1503240" name="Picture 8" descr="Viscosité mode expert VBS"/>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96" y="980728"/>
            <a:ext cx="8856150" cy="5220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pied de page 4"/>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502614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32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03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6"/>
          <p:cNvPicPr>
            <a:picLocks noChangeAspect="1" noChangeArrowheads="1"/>
          </p:cNvPicPr>
          <p:nvPr/>
        </p:nvPicPr>
        <p:blipFill>
          <a:blip r:embed="rId3" cstate="print"/>
          <a:srcRect/>
          <a:stretch>
            <a:fillRect/>
          </a:stretch>
        </p:blipFill>
        <p:spPr bwMode="auto">
          <a:xfrm>
            <a:off x="35496" y="944724"/>
            <a:ext cx="7380820" cy="5236702"/>
          </a:xfrm>
          <a:prstGeom prst="rect">
            <a:avLst/>
          </a:prstGeom>
          <a:noFill/>
          <a:ln w="9525">
            <a:noFill/>
            <a:miter lim="800000"/>
            <a:headEnd/>
            <a:tailEnd/>
          </a:ln>
        </p:spPr>
      </p:pic>
      <p:sp>
        <p:nvSpPr>
          <p:cNvPr id="745475" name="AutoShape 1027"/>
          <p:cNvSpPr>
            <a:spLocks noChangeArrowheads="1"/>
          </p:cNvSpPr>
          <p:nvPr/>
        </p:nvSpPr>
        <p:spPr bwMode="auto">
          <a:xfrm>
            <a:off x="4994031" y="4594860"/>
            <a:ext cx="3214373" cy="1030384"/>
          </a:xfrm>
          <a:prstGeom prst="wedgeRoundRectCallout">
            <a:avLst>
              <a:gd name="adj1" fmla="val -93792"/>
              <a:gd name="adj2" fmla="val -18995"/>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000" dirty="0" smtClean="0">
                <a:solidFill>
                  <a:srgbClr val="D21700"/>
                </a:solidFill>
                <a:latin typeface="Trebuchet MS" pitchFamily="34" charset="0"/>
              </a:rPr>
              <a:t>Справка по синтаксису параметров функции </a:t>
            </a:r>
            <a:r>
              <a:rPr lang="en-US" sz="2000" dirty="0" smtClean="0">
                <a:solidFill>
                  <a:srgbClr val="D21700"/>
                </a:solidFill>
                <a:latin typeface="Trebuchet MS" pitchFamily="34" charset="0"/>
              </a:rPr>
              <a:t>(</a:t>
            </a:r>
            <a:r>
              <a:rPr lang="ru-RU" sz="2000" dirty="0" smtClean="0">
                <a:solidFill>
                  <a:srgbClr val="D21700"/>
                </a:solidFill>
                <a:latin typeface="Trebuchet MS" pitchFamily="34" charset="0"/>
              </a:rPr>
              <a:t>имя</a:t>
            </a:r>
            <a:r>
              <a:rPr lang="en-US" sz="2000" dirty="0" smtClean="0">
                <a:solidFill>
                  <a:srgbClr val="D21700"/>
                </a:solidFill>
                <a:latin typeface="Trebuchet MS" pitchFamily="34" charset="0"/>
              </a:rPr>
              <a:t>, </a:t>
            </a:r>
            <a:r>
              <a:rPr lang="ru-RU" sz="2000" dirty="0" smtClean="0">
                <a:solidFill>
                  <a:srgbClr val="D21700"/>
                </a:solidFill>
                <a:latin typeface="Trebuchet MS" pitchFamily="34" charset="0"/>
              </a:rPr>
              <a:t>тип</a:t>
            </a:r>
            <a:r>
              <a:rPr lang="en-US" sz="2000" dirty="0" smtClean="0">
                <a:solidFill>
                  <a:srgbClr val="D21700"/>
                </a:solidFill>
                <a:latin typeface="Trebuchet MS" pitchFamily="34" charset="0"/>
              </a:rPr>
              <a:t>)</a:t>
            </a:r>
            <a:endParaRPr lang="en-US" sz="2000" dirty="0">
              <a:solidFill>
                <a:srgbClr val="D21700"/>
              </a:solidFill>
              <a:latin typeface="Trebuchet MS" pitchFamily="34" charset="0"/>
            </a:endParaRPr>
          </a:p>
        </p:txBody>
      </p:sp>
      <p:sp>
        <p:nvSpPr>
          <p:cNvPr id="745476" name="AutoShape 1028"/>
          <p:cNvSpPr>
            <a:spLocks noChangeArrowheads="1"/>
          </p:cNvSpPr>
          <p:nvPr/>
        </p:nvSpPr>
        <p:spPr bwMode="auto">
          <a:xfrm>
            <a:off x="6330463" y="1952836"/>
            <a:ext cx="2237982" cy="972108"/>
          </a:xfrm>
          <a:prstGeom prst="wedgeRoundRectCallout">
            <a:avLst>
              <a:gd name="adj1" fmla="val -102117"/>
              <a:gd name="adj2" fmla="val -45051"/>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000" dirty="0" smtClean="0">
                <a:solidFill>
                  <a:srgbClr val="D21700"/>
                </a:solidFill>
                <a:latin typeface="Trebuchet MS" pitchFamily="34" charset="0"/>
              </a:rPr>
              <a:t>Поддержка параметров пользователя</a:t>
            </a:r>
            <a:endParaRPr lang="en-US" sz="2000" dirty="0">
              <a:solidFill>
                <a:srgbClr val="D21700"/>
              </a:solidFill>
              <a:latin typeface="Trebuchet MS" pitchFamily="34" charset="0"/>
            </a:endParaRPr>
          </a:p>
        </p:txBody>
      </p:sp>
      <p:sp>
        <p:nvSpPr>
          <p:cNvPr id="745477" name="AutoShape 1029"/>
          <p:cNvSpPr>
            <a:spLocks noChangeArrowheads="1"/>
          </p:cNvSpPr>
          <p:nvPr/>
        </p:nvSpPr>
        <p:spPr bwMode="auto">
          <a:xfrm>
            <a:off x="6682154" y="3086100"/>
            <a:ext cx="2246330" cy="774948"/>
          </a:xfrm>
          <a:prstGeom prst="wedgeRoundRectCallout">
            <a:avLst>
              <a:gd name="adj1" fmla="val -138222"/>
              <a:gd name="adj2" fmla="val -34560"/>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000" dirty="0" smtClean="0">
                <a:solidFill>
                  <a:srgbClr val="D21700"/>
                </a:solidFill>
                <a:latin typeface="Trebuchet MS" pitchFamily="34" charset="0"/>
              </a:rPr>
              <a:t>Многие функции уже доступны</a:t>
            </a:r>
            <a:endParaRPr lang="en-US" sz="2000" dirty="0">
              <a:solidFill>
                <a:srgbClr val="D21700"/>
              </a:solidFill>
              <a:latin typeface="Trebuchet MS" pitchFamily="34" charset="0"/>
            </a:endParaRPr>
          </a:p>
        </p:txBody>
      </p:sp>
      <p:sp>
        <p:nvSpPr>
          <p:cNvPr id="745478" name="AutoShape 1030"/>
          <p:cNvSpPr>
            <a:spLocks noChangeArrowheads="1"/>
          </p:cNvSpPr>
          <p:nvPr/>
        </p:nvSpPr>
        <p:spPr bwMode="auto">
          <a:xfrm>
            <a:off x="4923691" y="960120"/>
            <a:ext cx="3644753" cy="822960"/>
          </a:xfrm>
          <a:prstGeom prst="wedgeRoundRectCallout">
            <a:avLst>
              <a:gd name="adj1" fmla="val -126049"/>
              <a:gd name="adj2" fmla="val 111291"/>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000" dirty="0" smtClean="0">
                <a:solidFill>
                  <a:srgbClr val="D21700"/>
                </a:solidFill>
                <a:latin typeface="Trebuchet MS" pitchFamily="34" charset="0"/>
              </a:rPr>
              <a:t>Внешняя </a:t>
            </a:r>
            <a:r>
              <a:rPr lang="en-US" sz="2000" dirty="0" smtClean="0">
                <a:solidFill>
                  <a:srgbClr val="D21700"/>
                </a:solidFill>
                <a:latin typeface="Trebuchet MS" pitchFamily="34" charset="0"/>
              </a:rPr>
              <a:t>DLL </a:t>
            </a:r>
            <a:r>
              <a:rPr lang="ru-RU" sz="2000" dirty="0" smtClean="0">
                <a:solidFill>
                  <a:srgbClr val="D21700"/>
                </a:solidFill>
                <a:latin typeface="Trebuchet MS" pitchFamily="34" charset="0"/>
              </a:rPr>
              <a:t>подключена </a:t>
            </a:r>
            <a:r>
              <a:rPr lang="en-US" sz="2000" dirty="0" smtClean="0">
                <a:solidFill>
                  <a:srgbClr val="D21700"/>
                </a:solidFill>
                <a:latin typeface="Trebuchet MS" pitchFamily="34" charset="0"/>
              </a:rPr>
              <a:t>(C</a:t>
            </a:r>
            <a:r>
              <a:rPr lang="en-US" sz="2000" dirty="0">
                <a:solidFill>
                  <a:srgbClr val="D21700"/>
                </a:solidFill>
                <a:latin typeface="Trebuchet MS" pitchFamily="34" charset="0"/>
              </a:rPr>
              <a:t>++, Fortran,…)</a:t>
            </a:r>
          </a:p>
        </p:txBody>
      </p:sp>
      <p:sp>
        <p:nvSpPr>
          <p:cNvPr id="86023" name="Oval 1031"/>
          <p:cNvSpPr>
            <a:spLocks noChangeArrowheads="1"/>
          </p:cNvSpPr>
          <p:nvPr/>
        </p:nvSpPr>
        <p:spPr bwMode="auto">
          <a:xfrm>
            <a:off x="3235569" y="5692140"/>
            <a:ext cx="703385" cy="274320"/>
          </a:xfrm>
          <a:prstGeom prst="ellipse">
            <a:avLst/>
          </a:prstGeom>
          <a:noFill/>
          <a:ln w="28575">
            <a:solidFill>
              <a:srgbClr val="D21700"/>
            </a:solidFill>
            <a:round/>
            <a:headEnd/>
            <a:tailEnd/>
          </a:ln>
        </p:spPr>
        <p:txBody>
          <a:bodyPr wrap="none" lIns="83485" tIns="41742" rIns="83485" bIns="41742" anchor="ctr"/>
          <a:lstStyle/>
          <a:p>
            <a:endParaRPr lang="fr-FR"/>
          </a:p>
        </p:txBody>
      </p:sp>
      <p:sp>
        <p:nvSpPr>
          <p:cNvPr id="745480" name="AutoShape 1032"/>
          <p:cNvSpPr>
            <a:spLocks noChangeArrowheads="1"/>
          </p:cNvSpPr>
          <p:nvPr/>
        </p:nvSpPr>
        <p:spPr bwMode="auto">
          <a:xfrm>
            <a:off x="179512" y="3104964"/>
            <a:ext cx="1872208" cy="735516"/>
          </a:xfrm>
          <a:prstGeom prst="wedgeRoundRectCallout">
            <a:avLst>
              <a:gd name="adj1" fmla="val 57102"/>
              <a:gd name="adj2" fmla="val 98866"/>
              <a:gd name="adj3" fmla="val 16667"/>
            </a:avLst>
          </a:prstGeom>
          <a:solidFill>
            <a:srgbClr val="0BA4E2">
              <a:alpha val="50196"/>
            </a:srgbClr>
          </a:solidFill>
          <a:ln w="9525">
            <a:solidFill>
              <a:schemeClr val="tx1"/>
            </a:solidFill>
            <a:miter lim="800000"/>
            <a:headEnd/>
            <a:tailEnd/>
          </a:ln>
        </p:spPr>
        <p:txBody>
          <a:bodyPr lIns="83485" tIns="41742" rIns="83485" bIns="41742"/>
          <a:lstStyle/>
          <a:p>
            <a:pPr algn="ctr">
              <a:lnSpc>
                <a:spcPct val="100000"/>
              </a:lnSpc>
              <a:buClrTx/>
              <a:buFontTx/>
              <a:buNone/>
            </a:pPr>
            <a:r>
              <a:rPr lang="ru-RU" sz="2000" dirty="0" smtClean="0">
                <a:solidFill>
                  <a:srgbClr val="D21700"/>
                </a:solidFill>
                <a:latin typeface="Trebuchet MS" pitchFamily="34" charset="0"/>
              </a:rPr>
              <a:t>Запуск на тестирование</a:t>
            </a:r>
            <a:endParaRPr lang="en-US" sz="2000" dirty="0">
              <a:solidFill>
                <a:srgbClr val="D21700"/>
              </a:solidFill>
              <a:latin typeface="Trebuchet MS" pitchFamily="34" charset="0"/>
            </a:endParaRPr>
          </a:p>
        </p:txBody>
      </p:sp>
      <p:sp>
        <p:nvSpPr>
          <p:cNvPr id="10" name="Rectangle 53"/>
          <p:cNvSpPr>
            <a:spLocks noChangeArrowheads="1"/>
          </p:cNvSpPr>
          <p:nvPr/>
        </p:nvSpPr>
        <p:spPr bwMode="auto">
          <a:xfrm>
            <a:off x="468000" y="-63388"/>
            <a:ext cx="7948246" cy="1069158"/>
          </a:xfrm>
          <a:prstGeom prst="rect">
            <a:avLst/>
          </a:prstGeom>
          <a:noFill/>
          <a:ln w="9525" algn="ctr">
            <a:noFill/>
            <a:miter lim="800000"/>
            <a:headEnd/>
            <a:tailEnd/>
          </a:ln>
        </p:spPr>
        <p:txBody>
          <a:bodyPr lIns="83457" tIns="41729" rIns="83457" bIns="41729">
            <a:spAutoFit/>
          </a:bodyPr>
          <a:lstStyle/>
          <a:p>
            <a:pPr defTabSz="931957"/>
            <a:r>
              <a:rPr lang="ru-RU" sz="3200" b="1" dirty="0" smtClean="0">
                <a:solidFill>
                  <a:schemeClr val="bg1"/>
                </a:solidFill>
                <a:latin typeface="Trebuchet MS" pitchFamily="34" charset="0"/>
              </a:rPr>
              <a:t>Для более сложных разработок</a:t>
            </a:r>
            <a:r>
              <a:rPr lang="en-US" sz="3200" b="1" dirty="0" smtClean="0">
                <a:solidFill>
                  <a:schemeClr val="bg1"/>
                </a:solidFill>
                <a:latin typeface="Trebuchet MS" pitchFamily="34" charset="0"/>
              </a:rPr>
              <a:t>: </a:t>
            </a:r>
            <a:r>
              <a:rPr lang="ru-RU" sz="3200" b="1" dirty="0" smtClean="0">
                <a:solidFill>
                  <a:schemeClr val="bg1"/>
                </a:solidFill>
                <a:latin typeface="Trebuchet MS" pitchFamily="34" charset="0"/>
              </a:rPr>
              <a:t/>
            </a:r>
            <a:br>
              <a:rPr lang="ru-RU" sz="3200" b="1" dirty="0" smtClean="0">
                <a:solidFill>
                  <a:schemeClr val="bg1"/>
                </a:solidFill>
                <a:latin typeface="Trebuchet MS" pitchFamily="34" charset="0"/>
              </a:rPr>
            </a:br>
            <a:r>
              <a:rPr lang="ru-RU" sz="3200" b="1" dirty="0" smtClean="0">
                <a:solidFill>
                  <a:schemeClr val="bg1"/>
                </a:solidFill>
                <a:latin typeface="Trebuchet MS" pitchFamily="34" charset="0"/>
              </a:rPr>
              <a:t>модели на </a:t>
            </a:r>
            <a:r>
              <a:rPr lang="en-US" sz="3200" b="1" dirty="0" smtClean="0">
                <a:solidFill>
                  <a:schemeClr val="bg1"/>
                </a:solidFill>
                <a:latin typeface="Trebuchet MS" pitchFamily="34" charset="0"/>
              </a:rPr>
              <a:t>DLL</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0602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54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5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54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54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45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5" grpId="0" animBg="1" autoUpdateAnimBg="0"/>
      <p:bldP spid="745476" grpId="0" animBg="1" autoUpdateAnimBg="0"/>
      <p:bldP spid="745477" grpId="0" animBg="1" autoUpdateAnimBg="0"/>
      <p:bldP spid="745478" grpId="0" animBg="1" autoUpdateAnimBg="0"/>
      <p:bldP spid="745480"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1264628" y="1028700"/>
            <a:ext cx="1689588" cy="2076264"/>
            <a:chOff x="239" y="1856"/>
            <a:chExt cx="1153" cy="1272"/>
          </a:xfrm>
        </p:grpSpPr>
        <p:sp>
          <p:nvSpPr>
            <p:cNvPr id="50215" name="Rectangle 30"/>
            <p:cNvSpPr>
              <a:spLocks noChangeArrowheads="1"/>
            </p:cNvSpPr>
            <p:nvPr/>
          </p:nvSpPr>
          <p:spPr bwMode="auto">
            <a:xfrm>
              <a:off x="240" y="1856"/>
              <a:ext cx="1152" cy="1152"/>
            </a:xfrm>
            <a:prstGeom prst="rect">
              <a:avLst/>
            </a:prstGeom>
            <a:solidFill>
              <a:srgbClr val="FFCC01"/>
            </a:solidFill>
            <a:ln w="0">
              <a:noFill/>
              <a:miter lim="800000"/>
              <a:headEnd/>
              <a:tailEnd/>
            </a:ln>
          </p:spPr>
          <p:txBody>
            <a:bodyPr wrap="none" anchor="ctr"/>
            <a:lstStyle/>
            <a:p>
              <a:pPr algn="ctr">
                <a:lnSpc>
                  <a:spcPct val="100000"/>
                </a:lnSpc>
                <a:buClrTx/>
                <a:buFontTx/>
                <a:buNone/>
              </a:pPr>
              <a:endParaRPr lang="en-US" sz="2200" dirty="0">
                <a:latin typeface="Times" charset="0"/>
              </a:endParaRPr>
            </a:p>
          </p:txBody>
        </p:sp>
        <p:sp>
          <p:nvSpPr>
            <p:cNvPr id="50216" name="Line 31"/>
            <p:cNvSpPr>
              <a:spLocks noChangeShapeType="1"/>
            </p:cNvSpPr>
            <p:nvPr/>
          </p:nvSpPr>
          <p:spPr bwMode="auto">
            <a:xfrm>
              <a:off x="240" y="1856"/>
              <a:ext cx="0" cy="1152"/>
            </a:xfrm>
            <a:prstGeom prst="line">
              <a:avLst/>
            </a:prstGeom>
            <a:noFill/>
            <a:ln w="38100">
              <a:solidFill>
                <a:srgbClr val="006600"/>
              </a:solidFill>
              <a:round/>
              <a:headEnd/>
              <a:tailEnd/>
            </a:ln>
          </p:spPr>
          <p:txBody>
            <a:bodyPr/>
            <a:lstStyle/>
            <a:p>
              <a:endParaRPr lang="fr-FR"/>
            </a:p>
          </p:txBody>
        </p:sp>
        <p:sp>
          <p:nvSpPr>
            <p:cNvPr id="50217" name="Line 32"/>
            <p:cNvSpPr>
              <a:spLocks noChangeShapeType="1"/>
            </p:cNvSpPr>
            <p:nvPr/>
          </p:nvSpPr>
          <p:spPr bwMode="auto">
            <a:xfrm rot="5400000">
              <a:off x="815" y="1281"/>
              <a:ext cx="1" cy="1152"/>
            </a:xfrm>
            <a:prstGeom prst="line">
              <a:avLst/>
            </a:prstGeom>
            <a:noFill/>
            <a:ln w="38100">
              <a:solidFill>
                <a:srgbClr val="006600"/>
              </a:solidFill>
              <a:round/>
              <a:headEnd/>
              <a:tailEnd/>
            </a:ln>
          </p:spPr>
          <p:txBody>
            <a:bodyPr/>
            <a:lstStyle/>
            <a:p>
              <a:endParaRPr lang="fr-FR"/>
            </a:p>
          </p:txBody>
        </p:sp>
        <p:sp>
          <p:nvSpPr>
            <p:cNvPr id="50218" name="Line 33"/>
            <p:cNvSpPr>
              <a:spLocks noChangeShapeType="1"/>
            </p:cNvSpPr>
            <p:nvPr/>
          </p:nvSpPr>
          <p:spPr bwMode="auto">
            <a:xfrm rot="5400000">
              <a:off x="815" y="2433"/>
              <a:ext cx="1" cy="1152"/>
            </a:xfrm>
            <a:prstGeom prst="line">
              <a:avLst/>
            </a:prstGeom>
            <a:noFill/>
            <a:ln w="38100">
              <a:solidFill>
                <a:srgbClr val="006600"/>
              </a:solidFill>
              <a:round/>
              <a:headEnd/>
              <a:tailEnd/>
            </a:ln>
          </p:spPr>
          <p:txBody>
            <a:bodyPr/>
            <a:lstStyle/>
            <a:p>
              <a:endParaRPr lang="fr-FR"/>
            </a:p>
          </p:txBody>
        </p:sp>
        <p:sp>
          <p:nvSpPr>
            <p:cNvPr id="50219" name="Text Box 34"/>
            <p:cNvSpPr txBox="1">
              <a:spLocks noChangeArrowheads="1"/>
            </p:cNvSpPr>
            <p:nvPr/>
          </p:nvSpPr>
          <p:spPr bwMode="auto">
            <a:xfrm>
              <a:off x="239" y="1856"/>
              <a:ext cx="1152" cy="1272"/>
            </a:xfrm>
            <a:prstGeom prst="rect">
              <a:avLst/>
            </a:prstGeom>
            <a:noFill/>
            <a:ln w="9525">
              <a:noFill/>
              <a:miter lim="800000"/>
              <a:headEnd/>
              <a:tailEnd/>
            </a:ln>
          </p:spPr>
          <p:txBody>
            <a:bodyPr>
              <a:spAutoFit/>
            </a:bodyPr>
            <a:lstStyle/>
            <a:p>
              <a:pPr algn="ctr">
                <a:lnSpc>
                  <a:spcPct val="100000"/>
                </a:lnSpc>
                <a:buClrTx/>
                <a:buFontTx/>
                <a:buNone/>
              </a:pPr>
              <a:r>
                <a:rPr lang="ru-RU" b="1" dirty="0" smtClean="0">
                  <a:solidFill>
                    <a:srgbClr val="006600"/>
                  </a:solidFill>
                  <a:latin typeface="Trebuchet MS" pitchFamily="34" charset="0"/>
                </a:rPr>
                <a:t>Внешнее ПО способное создавать пакеты </a:t>
              </a:r>
              <a:r>
                <a:rPr lang="en-US" b="1" dirty="0" smtClean="0">
                  <a:solidFill>
                    <a:srgbClr val="006600"/>
                  </a:solidFill>
                  <a:latin typeface="Trebuchet MS" pitchFamily="34" charset="0"/>
                </a:rPr>
                <a:t>CO </a:t>
              </a:r>
              <a:r>
                <a:rPr lang="en-US" b="1" dirty="0">
                  <a:solidFill>
                    <a:srgbClr val="006600"/>
                  </a:solidFill>
                  <a:latin typeface="Trebuchet MS" pitchFamily="34" charset="0"/>
                </a:rPr>
                <a:t>packages</a:t>
              </a:r>
            </a:p>
            <a:p>
              <a:pPr algn="ctr">
                <a:lnSpc>
                  <a:spcPct val="85000"/>
                </a:lnSpc>
                <a:buClrTx/>
                <a:buFontTx/>
                <a:buNone/>
              </a:pPr>
              <a:r>
                <a:rPr lang="en-US" sz="1300" b="1" dirty="0">
                  <a:solidFill>
                    <a:srgbClr val="006600"/>
                  </a:solidFill>
                  <a:latin typeface="Trebuchet MS" pitchFamily="34" charset="0"/>
                </a:rPr>
                <a:t>(Aspen Properties, </a:t>
              </a:r>
              <a:r>
                <a:rPr lang="en-US" sz="1300" b="1" dirty="0" err="1">
                  <a:solidFill>
                    <a:srgbClr val="006600"/>
                  </a:solidFill>
                  <a:latin typeface="Trebuchet MS" pitchFamily="34" charset="0"/>
                </a:rPr>
                <a:t>Multiflash</a:t>
              </a:r>
              <a:r>
                <a:rPr lang="en-US" sz="1300" b="1" dirty="0">
                  <a:solidFill>
                    <a:srgbClr val="006600"/>
                  </a:solidFill>
                  <a:latin typeface="Trebuchet MS" pitchFamily="34" charset="0"/>
                </a:rPr>
                <a:t>, PPDS,…)</a:t>
              </a:r>
              <a:endParaRPr lang="en-US" sz="700" dirty="0">
                <a:solidFill>
                  <a:srgbClr val="006600"/>
                </a:solidFill>
                <a:latin typeface="Trebuchet MS" pitchFamily="34" charset="0"/>
              </a:endParaRPr>
            </a:p>
          </p:txBody>
        </p:sp>
        <p:sp>
          <p:nvSpPr>
            <p:cNvPr id="50220" name="Line 35"/>
            <p:cNvSpPr>
              <a:spLocks noChangeShapeType="1"/>
            </p:cNvSpPr>
            <p:nvPr/>
          </p:nvSpPr>
          <p:spPr bwMode="auto">
            <a:xfrm>
              <a:off x="1391" y="1856"/>
              <a:ext cx="0" cy="1152"/>
            </a:xfrm>
            <a:prstGeom prst="line">
              <a:avLst/>
            </a:prstGeom>
            <a:noFill/>
            <a:ln w="38100">
              <a:solidFill>
                <a:srgbClr val="006600"/>
              </a:solidFill>
              <a:round/>
              <a:headEnd/>
              <a:tailEnd/>
            </a:ln>
          </p:spPr>
          <p:txBody>
            <a:bodyPr/>
            <a:lstStyle/>
            <a:p>
              <a:endParaRPr lang="fr-FR"/>
            </a:p>
          </p:txBody>
        </p:sp>
      </p:grpSp>
      <p:sp>
        <p:nvSpPr>
          <p:cNvPr id="50190" name="AutoShape 51"/>
          <p:cNvSpPr>
            <a:spLocks noChangeArrowheads="1"/>
          </p:cNvSpPr>
          <p:nvPr/>
        </p:nvSpPr>
        <p:spPr bwMode="auto">
          <a:xfrm>
            <a:off x="6100397" y="1028700"/>
            <a:ext cx="2864091" cy="1057275"/>
          </a:xfrm>
          <a:prstGeom prst="flowChartMultidocument">
            <a:avLst/>
          </a:prstGeom>
          <a:noFill/>
          <a:ln w="9525">
            <a:solidFill>
              <a:srgbClr val="CC00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CC0000"/>
              </a:solidFill>
            </a:endParaRPr>
          </a:p>
          <a:p>
            <a:pPr algn="ctr">
              <a:lnSpc>
                <a:spcPct val="100000"/>
              </a:lnSpc>
              <a:spcBef>
                <a:spcPct val="5000"/>
              </a:spcBef>
              <a:buClrTx/>
              <a:buFontTx/>
              <a:buNone/>
            </a:pPr>
            <a:r>
              <a:rPr lang="ru-RU" sz="2200" b="1" dirty="0" smtClean="0">
                <a:solidFill>
                  <a:srgbClr val="CC0000"/>
                </a:solidFill>
                <a:latin typeface="Trebuchet MS" pitchFamily="34" charset="0"/>
              </a:rPr>
              <a:t>Ваши библиотеки</a:t>
            </a:r>
            <a:endParaRPr lang="en-US" sz="2200" b="1" dirty="0">
              <a:solidFill>
                <a:srgbClr val="CC0000"/>
              </a:solidFill>
              <a:latin typeface="Trebuchet MS" pitchFamily="34" charset="0"/>
            </a:endParaRPr>
          </a:p>
          <a:p>
            <a:pPr algn="ctr">
              <a:lnSpc>
                <a:spcPct val="100000"/>
              </a:lnSpc>
              <a:buClrTx/>
              <a:buFontTx/>
              <a:buNone/>
            </a:pPr>
            <a:r>
              <a:rPr lang="en-US" sz="1300" b="1" dirty="0">
                <a:solidFill>
                  <a:srgbClr val="CC0000"/>
                </a:solidFill>
                <a:latin typeface="Trebuchet MS" pitchFamily="34" charset="0"/>
              </a:rPr>
              <a:t>(C++, VB, FORTRAN,…)</a:t>
            </a:r>
          </a:p>
          <a:p>
            <a:pPr algn="ctr">
              <a:lnSpc>
                <a:spcPct val="100000"/>
              </a:lnSpc>
              <a:buClrTx/>
              <a:buFontTx/>
              <a:buNone/>
            </a:pPr>
            <a:endParaRPr lang="fr-FR" dirty="0">
              <a:solidFill>
                <a:schemeClr val="tx1"/>
              </a:solidFill>
              <a:latin typeface="Times" charset="0"/>
            </a:endParaRPr>
          </a:p>
        </p:txBody>
      </p:sp>
      <p:sp>
        <p:nvSpPr>
          <p:cNvPr id="50191" name="Rectangle 53"/>
          <p:cNvSpPr>
            <a:spLocks noChangeArrowheads="1"/>
          </p:cNvSpPr>
          <p:nvPr/>
        </p:nvSpPr>
        <p:spPr bwMode="auto">
          <a:xfrm>
            <a:off x="468000" y="55006"/>
            <a:ext cx="7948246" cy="853714"/>
          </a:xfrm>
          <a:prstGeom prst="rect">
            <a:avLst/>
          </a:prstGeom>
          <a:noFill/>
          <a:ln w="9525" algn="ctr">
            <a:noFill/>
            <a:miter lim="800000"/>
            <a:headEnd/>
            <a:tailEnd/>
          </a:ln>
        </p:spPr>
        <p:txBody>
          <a:bodyPr lIns="83457" tIns="41729" rIns="83457" bIns="41729">
            <a:spAutoFit/>
          </a:bodyPr>
          <a:lstStyle/>
          <a:p>
            <a:pPr defTabSz="931957">
              <a:lnSpc>
                <a:spcPts val="3000"/>
              </a:lnSpc>
            </a:pPr>
            <a:r>
              <a:rPr lang="en-US" sz="3200" b="1" dirty="0" smtClean="0">
                <a:solidFill>
                  <a:schemeClr val="bg1"/>
                </a:solidFill>
                <a:latin typeface="Trebuchet MS" pitchFamily="34" charset="0"/>
              </a:rPr>
              <a:t>Simulis </a:t>
            </a:r>
            <a:r>
              <a:rPr lang="en-US" sz="3200" b="1" dirty="0">
                <a:solidFill>
                  <a:schemeClr val="bg1"/>
                </a:solidFill>
                <a:latin typeface="Trebuchet MS" pitchFamily="34" charset="0"/>
              </a:rPr>
              <a:t>Thermodynamics </a:t>
            </a:r>
            <a:r>
              <a:rPr lang="ru-RU" sz="3200" b="1" dirty="0" smtClean="0">
                <a:solidFill>
                  <a:schemeClr val="bg1"/>
                </a:solidFill>
                <a:latin typeface="Trebuchet MS" pitchFamily="34" charset="0"/>
              </a:rPr>
              <a:t>может вобрать в себя Ваши знания</a:t>
            </a:r>
            <a:endParaRPr lang="en-US" sz="3200" b="1" dirty="0">
              <a:solidFill>
                <a:schemeClr val="bg1"/>
              </a:solidFill>
              <a:latin typeface="Trebuchet MS" pitchFamily="34" charset="0"/>
            </a:endParaRPr>
          </a:p>
        </p:txBody>
      </p:sp>
      <p:grpSp>
        <p:nvGrpSpPr>
          <p:cNvPr id="3" name="Group 79"/>
          <p:cNvGrpSpPr>
            <a:grpSpLocks/>
          </p:cNvGrpSpPr>
          <p:nvPr/>
        </p:nvGrpSpPr>
        <p:grpSpPr bwMode="auto">
          <a:xfrm>
            <a:off x="6260124" y="4732020"/>
            <a:ext cx="2272316" cy="1234440"/>
            <a:chOff x="1328" y="3408"/>
            <a:chExt cx="1114" cy="864"/>
          </a:xfrm>
        </p:grpSpPr>
        <p:grpSp>
          <p:nvGrpSpPr>
            <p:cNvPr id="4" name="Group 80"/>
            <p:cNvGrpSpPr>
              <a:grpSpLocks/>
            </p:cNvGrpSpPr>
            <p:nvPr/>
          </p:nvGrpSpPr>
          <p:grpSpPr bwMode="auto">
            <a:xfrm>
              <a:off x="1328" y="3408"/>
              <a:ext cx="890" cy="864"/>
              <a:chOff x="528" y="3312"/>
              <a:chExt cx="890" cy="864"/>
            </a:xfrm>
          </p:grpSpPr>
          <p:sp>
            <p:nvSpPr>
              <p:cNvPr id="50203" name="Oval 81"/>
              <p:cNvSpPr>
                <a:spLocks noChangeArrowheads="1"/>
              </p:cNvSpPr>
              <p:nvPr/>
            </p:nvSpPr>
            <p:spPr bwMode="auto">
              <a:xfrm>
                <a:off x="528" y="3312"/>
                <a:ext cx="864" cy="240"/>
              </a:xfrm>
              <a:prstGeom prst="ellipse">
                <a:avLst/>
              </a:prstGeom>
              <a:noFill/>
              <a:ln w="9525">
                <a:solidFill>
                  <a:schemeClr val="tx1"/>
                </a:solidFill>
                <a:round/>
                <a:headEnd/>
                <a:tailEnd/>
              </a:ln>
            </p:spPr>
            <p:txBody>
              <a:bodyPr wrap="none" anchor="ctr"/>
              <a:lstStyle/>
              <a:p>
                <a:endParaRPr lang="fr-FR"/>
              </a:p>
            </p:txBody>
          </p:sp>
          <p:sp>
            <p:nvSpPr>
              <p:cNvPr id="50204" name="Line 82"/>
              <p:cNvSpPr>
                <a:spLocks noChangeShapeType="1"/>
              </p:cNvSpPr>
              <p:nvPr/>
            </p:nvSpPr>
            <p:spPr bwMode="auto">
              <a:xfrm>
                <a:off x="1391" y="3456"/>
                <a:ext cx="0" cy="558"/>
              </a:xfrm>
              <a:prstGeom prst="line">
                <a:avLst/>
              </a:prstGeom>
              <a:noFill/>
              <a:ln w="9525">
                <a:solidFill>
                  <a:schemeClr val="tx1"/>
                </a:solidFill>
                <a:round/>
                <a:headEnd/>
                <a:tailEnd/>
              </a:ln>
            </p:spPr>
            <p:txBody>
              <a:bodyPr/>
              <a:lstStyle/>
              <a:p>
                <a:endParaRPr lang="fr-FR"/>
              </a:p>
            </p:txBody>
          </p:sp>
          <p:sp>
            <p:nvSpPr>
              <p:cNvPr id="50205" name="Line 83"/>
              <p:cNvSpPr>
                <a:spLocks noChangeShapeType="1"/>
              </p:cNvSpPr>
              <p:nvPr/>
            </p:nvSpPr>
            <p:spPr bwMode="auto">
              <a:xfrm>
                <a:off x="528" y="3456"/>
                <a:ext cx="0" cy="558"/>
              </a:xfrm>
              <a:prstGeom prst="line">
                <a:avLst/>
              </a:prstGeom>
              <a:noFill/>
              <a:ln w="9525">
                <a:solidFill>
                  <a:schemeClr val="tx1"/>
                </a:solidFill>
                <a:round/>
                <a:headEnd/>
                <a:tailEnd/>
              </a:ln>
            </p:spPr>
            <p:txBody>
              <a:bodyPr/>
              <a:lstStyle/>
              <a:p>
                <a:endParaRPr lang="fr-FR"/>
              </a:p>
            </p:txBody>
          </p:sp>
          <p:sp>
            <p:nvSpPr>
              <p:cNvPr id="50206" name="Arc 84"/>
              <p:cNvSpPr>
                <a:spLocks/>
              </p:cNvSpPr>
              <p:nvPr/>
            </p:nvSpPr>
            <p:spPr bwMode="auto">
              <a:xfrm flipV="1">
                <a:off x="960" y="4014"/>
                <a:ext cx="431" cy="162"/>
              </a:xfrm>
              <a:custGeom>
                <a:avLst/>
                <a:gdLst>
                  <a:gd name="T0" fmla="*/ 0 w 21600"/>
                  <a:gd name="T1" fmla="*/ 0 h 21600"/>
                  <a:gd name="T2" fmla="*/ 9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fr-FR"/>
              </a:p>
            </p:txBody>
          </p:sp>
          <p:sp>
            <p:nvSpPr>
              <p:cNvPr id="50207" name="Arc 85"/>
              <p:cNvSpPr>
                <a:spLocks/>
              </p:cNvSpPr>
              <p:nvPr/>
            </p:nvSpPr>
            <p:spPr bwMode="auto">
              <a:xfrm flipH="1" flipV="1">
                <a:off x="529" y="4014"/>
                <a:ext cx="431" cy="162"/>
              </a:xfrm>
              <a:custGeom>
                <a:avLst/>
                <a:gdLst>
                  <a:gd name="T0" fmla="*/ 0 w 21600"/>
                  <a:gd name="T1" fmla="*/ 0 h 21600"/>
                  <a:gd name="T2" fmla="*/ 9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fr-FR"/>
              </a:p>
            </p:txBody>
          </p:sp>
          <p:sp>
            <p:nvSpPr>
              <p:cNvPr id="50208" name="Text Box 86"/>
              <p:cNvSpPr txBox="1">
                <a:spLocks noChangeArrowheads="1"/>
              </p:cNvSpPr>
              <p:nvPr/>
            </p:nvSpPr>
            <p:spPr bwMode="auto">
              <a:xfrm>
                <a:off x="979" y="3504"/>
                <a:ext cx="23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r</a:t>
                </a:r>
              </a:p>
            </p:txBody>
          </p:sp>
          <p:sp>
            <p:nvSpPr>
              <p:cNvPr id="50209" name="Text Box 87"/>
              <p:cNvSpPr txBox="1">
                <a:spLocks noChangeArrowheads="1"/>
              </p:cNvSpPr>
              <p:nvPr/>
            </p:nvSpPr>
            <p:spPr bwMode="auto">
              <a:xfrm>
                <a:off x="1181" y="3648"/>
                <a:ext cx="237"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m</a:t>
                </a:r>
              </a:p>
            </p:txBody>
          </p:sp>
          <p:sp>
            <p:nvSpPr>
              <p:cNvPr id="50210" name="Text Box 88"/>
              <p:cNvSpPr txBox="1">
                <a:spLocks noChangeArrowheads="1"/>
              </p:cNvSpPr>
              <p:nvPr/>
            </p:nvSpPr>
            <p:spPr bwMode="auto">
              <a:xfrm>
                <a:off x="528" y="3648"/>
                <a:ext cx="23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l</a:t>
                </a:r>
              </a:p>
            </p:txBody>
          </p:sp>
          <p:sp>
            <p:nvSpPr>
              <p:cNvPr id="50211" name="Text Box 89"/>
              <p:cNvSpPr txBox="1">
                <a:spLocks noChangeArrowheads="1"/>
              </p:cNvSpPr>
              <p:nvPr/>
            </p:nvSpPr>
            <p:spPr bwMode="auto">
              <a:xfrm>
                <a:off x="863" y="3738"/>
                <a:ext cx="242"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s</a:t>
                </a:r>
              </a:p>
            </p:txBody>
          </p:sp>
          <p:sp>
            <p:nvSpPr>
              <p:cNvPr id="50212" name="Text Box 90"/>
              <p:cNvSpPr txBox="1">
                <a:spLocks noChangeArrowheads="1"/>
              </p:cNvSpPr>
              <p:nvPr/>
            </p:nvSpPr>
            <p:spPr bwMode="auto">
              <a:xfrm>
                <a:off x="588" y="3870"/>
                <a:ext cx="364" cy="302"/>
              </a:xfrm>
              <a:prstGeom prst="rect">
                <a:avLst/>
              </a:prstGeom>
              <a:noFill/>
              <a:ln w="9525">
                <a:noFill/>
                <a:miter lim="800000"/>
                <a:headEnd/>
                <a:tailEnd/>
              </a:ln>
            </p:spPr>
            <p:txBody>
              <a:bodyPr wrap="none">
                <a:spAutoFit/>
              </a:bodyPr>
              <a:lstStyle/>
              <a:p>
                <a:pPr>
                  <a:lnSpc>
                    <a:spcPct val="100000"/>
                  </a:lnSpc>
                  <a:buClrTx/>
                  <a:buFontTx/>
                  <a:buNone/>
                </a:pPr>
                <a:r>
                  <a:rPr lang="fr-FR" sz="2200" dirty="0">
                    <a:latin typeface="Symbol" pitchFamily="18" charset="2"/>
                  </a:rPr>
                  <a:t>D</a:t>
                </a:r>
                <a:r>
                  <a:rPr lang="fr-FR" sz="2200" dirty="0"/>
                  <a:t>H</a:t>
                </a:r>
              </a:p>
            </p:txBody>
          </p:sp>
          <p:sp>
            <p:nvSpPr>
              <p:cNvPr id="50213" name="Text Box 91"/>
              <p:cNvSpPr txBox="1">
                <a:spLocks noChangeArrowheads="1"/>
              </p:cNvSpPr>
              <p:nvPr/>
            </p:nvSpPr>
            <p:spPr bwMode="auto">
              <a:xfrm>
                <a:off x="638" y="3552"/>
                <a:ext cx="329" cy="302"/>
              </a:xfrm>
              <a:prstGeom prst="rect">
                <a:avLst/>
              </a:prstGeom>
              <a:noFill/>
              <a:ln w="9525">
                <a:noFill/>
                <a:miter lim="800000"/>
                <a:headEnd/>
                <a:tailEnd/>
              </a:ln>
            </p:spPr>
            <p:txBody>
              <a:bodyPr wrap="none">
                <a:spAutoFit/>
              </a:bodyPr>
              <a:lstStyle/>
              <a:p>
                <a:pPr>
                  <a:lnSpc>
                    <a:spcPct val="100000"/>
                  </a:lnSpc>
                  <a:buClrTx/>
                  <a:buFontTx/>
                  <a:buNone/>
                </a:pPr>
                <a:r>
                  <a:rPr lang="fr-FR" sz="2200" dirty="0"/>
                  <a:t>Cp</a:t>
                </a:r>
              </a:p>
            </p:txBody>
          </p:sp>
          <p:sp>
            <p:nvSpPr>
              <p:cNvPr id="50214" name="Text Box 92"/>
              <p:cNvSpPr txBox="1">
                <a:spLocks noChangeArrowheads="1"/>
              </p:cNvSpPr>
              <p:nvPr/>
            </p:nvSpPr>
            <p:spPr bwMode="auto">
              <a:xfrm>
                <a:off x="1008" y="3775"/>
                <a:ext cx="307" cy="345"/>
              </a:xfrm>
              <a:prstGeom prst="rect">
                <a:avLst/>
              </a:prstGeom>
              <a:noFill/>
              <a:ln w="9525">
                <a:noFill/>
                <a:miter lim="800000"/>
                <a:headEnd/>
                <a:tailEnd/>
              </a:ln>
            </p:spPr>
            <p:txBody>
              <a:bodyPr wrap="none">
                <a:spAutoFit/>
              </a:bodyPr>
              <a:lstStyle/>
              <a:p>
                <a:pPr>
                  <a:lnSpc>
                    <a:spcPct val="100000"/>
                  </a:lnSpc>
                  <a:buClrTx/>
                  <a:buFontTx/>
                  <a:buNone/>
                </a:pPr>
                <a:r>
                  <a:rPr lang="fr-FR" sz="2600" dirty="0" err="1"/>
                  <a:t>k</a:t>
                </a:r>
                <a:r>
                  <a:rPr lang="fr-FR" sz="2600" baseline="-25000" dirty="0" err="1"/>
                  <a:t>ij</a:t>
                </a:r>
                <a:endParaRPr lang="fr-FR" sz="2600" baseline="-25000" dirty="0"/>
              </a:p>
            </p:txBody>
          </p:sp>
        </p:grpSp>
        <p:sp>
          <p:nvSpPr>
            <p:cNvPr id="50202" name="Text Box 93"/>
            <p:cNvSpPr txBox="1">
              <a:spLocks noChangeArrowheads="1"/>
            </p:cNvSpPr>
            <p:nvPr/>
          </p:nvSpPr>
          <p:spPr bwMode="auto">
            <a:xfrm>
              <a:off x="1373" y="3426"/>
              <a:ext cx="1069" cy="205"/>
            </a:xfrm>
            <a:prstGeom prst="rect">
              <a:avLst/>
            </a:prstGeom>
            <a:noFill/>
            <a:ln w="9525">
              <a:noFill/>
              <a:miter lim="800000"/>
              <a:headEnd/>
              <a:tailEnd/>
            </a:ln>
          </p:spPr>
          <p:txBody>
            <a:bodyPr wrap="none">
              <a:spAutoFit/>
            </a:bodyPr>
            <a:lstStyle/>
            <a:p>
              <a:pPr>
                <a:lnSpc>
                  <a:spcPct val="100000"/>
                </a:lnSpc>
                <a:buClrTx/>
                <a:buFontTx/>
                <a:buNone/>
              </a:pPr>
              <a:r>
                <a:rPr lang="ru-RU" sz="1300" b="1" dirty="0" smtClean="0">
                  <a:latin typeface="Trebuchet MS" pitchFamily="34" charset="0"/>
                </a:rPr>
                <a:t>Своя БД веществ</a:t>
              </a:r>
              <a:endParaRPr lang="fr-FR" sz="1300" b="1" dirty="0">
                <a:latin typeface="Trebuchet MS" pitchFamily="34" charset="0"/>
              </a:endParaRPr>
            </a:p>
          </p:txBody>
        </p:sp>
      </p:grpSp>
      <p:pic>
        <p:nvPicPr>
          <p:cNvPr id="50198" name="Picture 96" descr="j0178880"/>
          <p:cNvPicPr>
            <a:picLocks noChangeAspect="1" noChangeArrowheads="1"/>
          </p:cNvPicPr>
          <p:nvPr/>
        </p:nvPicPr>
        <p:blipFill>
          <a:blip r:embed="rId4" cstate="print"/>
          <a:srcRect/>
          <a:stretch>
            <a:fillRect/>
          </a:stretch>
        </p:blipFill>
        <p:spPr bwMode="auto">
          <a:xfrm>
            <a:off x="1598735" y="4250532"/>
            <a:ext cx="1336431" cy="864393"/>
          </a:xfrm>
          <a:prstGeom prst="rect">
            <a:avLst/>
          </a:prstGeom>
          <a:noFill/>
          <a:ln w="9525">
            <a:noFill/>
            <a:miter lim="800000"/>
            <a:headEnd/>
            <a:tailEnd/>
          </a:ln>
        </p:spPr>
      </p:pic>
      <p:sp>
        <p:nvSpPr>
          <p:cNvPr id="50199" name="Rectangle 97"/>
          <p:cNvSpPr>
            <a:spLocks noChangeArrowheads="1"/>
          </p:cNvSpPr>
          <p:nvPr/>
        </p:nvSpPr>
        <p:spPr bwMode="auto">
          <a:xfrm>
            <a:off x="1598735" y="4251960"/>
            <a:ext cx="1336431" cy="864394"/>
          </a:xfrm>
          <a:prstGeom prst="rect">
            <a:avLst/>
          </a:prstGeom>
          <a:noFill/>
          <a:ln w="9525">
            <a:solidFill>
              <a:schemeClr val="tx1"/>
            </a:solidFill>
            <a:miter lim="800000"/>
            <a:headEnd/>
            <a:tailEnd/>
          </a:ln>
        </p:spPr>
        <p:txBody>
          <a:bodyPr wrap="none" lIns="83485" tIns="41742" rIns="83485" bIns="41742" anchor="ctr"/>
          <a:lstStyle/>
          <a:p>
            <a:endParaRPr lang="fr-FR"/>
          </a:p>
        </p:txBody>
      </p:sp>
      <p:sp>
        <p:nvSpPr>
          <p:cNvPr id="50200" name="AutoShape 98"/>
          <p:cNvSpPr>
            <a:spLocks noChangeArrowheads="1"/>
          </p:cNvSpPr>
          <p:nvPr/>
        </p:nvSpPr>
        <p:spPr bwMode="auto">
          <a:xfrm>
            <a:off x="1106366" y="5114925"/>
            <a:ext cx="2340219" cy="1057275"/>
          </a:xfrm>
          <a:prstGeom prst="flowChartMultidocument">
            <a:avLst/>
          </a:prstGeom>
          <a:noFill/>
          <a:ln w="9525">
            <a:solidFill>
              <a:srgbClr val="CC00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CC0000"/>
              </a:solidFill>
            </a:endParaRPr>
          </a:p>
          <a:p>
            <a:pPr algn="ctr">
              <a:lnSpc>
                <a:spcPct val="100000"/>
              </a:lnSpc>
              <a:spcBef>
                <a:spcPct val="5000"/>
              </a:spcBef>
              <a:buClrTx/>
              <a:buFontTx/>
              <a:buNone/>
            </a:pPr>
            <a:r>
              <a:rPr lang="ru-RU" sz="2200" b="1" dirty="0" smtClean="0">
                <a:solidFill>
                  <a:srgbClr val="CC0000"/>
                </a:solidFill>
                <a:latin typeface="Trebuchet MS" pitchFamily="34" charset="0"/>
              </a:rPr>
              <a:t>Ваши модели</a:t>
            </a:r>
            <a:endParaRPr lang="en-US" sz="2200" b="1" dirty="0">
              <a:solidFill>
                <a:srgbClr val="CC0000"/>
              </a:solidFill>
              <a:latin typeface="Trebuchet MS" pitchFamily="34" charset="0"/>
            </a:endParaRPr>
          </a:p>
          <a:p>
            <a:pPr algn="ctr">
              <a:lnSpc>
                <a:spcPct val="100000"/>
              </a:lnSpc>
              <a:buClrTx/>
              <a:buFontTx/>
              <a:buNone/>
            </a:pPr>
            <a:r>
              <a:rPr lang="en-US" sz="1300" b="1" dirty="0">
                <a:solidFill>
                  <a:srgbClr val="CC0000"/>
                </a:solidFill>
                <a:latin typeface="Trebuchet MS" pitchFamily="34" charset="0"/>
              </a:rPr>
              <a:t>(C++, VB, FORTRAN,…)</a:t>
            </a:r>
          </a:p>
          <a:p>
            <a:pPr algn="ctr">
              <a:lnSpc>
                <a:spcPct val="100000"/>
              </a:lnSpc>
              <a:buClrTx/>
              <a:buFontTx/>
              <a:buNone/>
            </a:pPr>
            <a:endParaRPr lang="fr-FR" dirty="0">
              <a:solidFill>
                <a:schemeClr val="tx1"/>
              </a:solidFill>
              <a:latin typeface="Times" charset="0"/>
            </a:endParaRPr>
          </a:p>
        </p:txBody>
      </p:sp>
      <p:sp>
        <p:nvSpPr>
          <p:cNvPr id="44" name="Freeform 6"/>
          <p:cNvSpPr>
            <a:spLocks noChangeAspect="1"/>
          </p:cNvSpPr>
          <p:nvPr/>
        </p:nvSpPr>
        <p:spPr bwMode="gray">
          <a:xfrm>
            <a:off x="4621823" y="1777365"/>
            <a:ext cx="1644162" cy="1605915"/>
          </a:xfrm>
          <a:custGeom>
            <a:avLst/>
            <a:gdLst>
              <a:gd name="T0" fmla="*/ 798512 w 1058"/>
              <a:gd name="T1" fmla="*/ 1677988 h 1060"/>
              <a:gd name="T2" fmla="*/ 1679575 w 1058"/>
              <a:gd name="T3" fmla="*/ 1682750 h 1060"/>
              <a:gd name="T4" fmla="*/ 0 w 1058"/>
              <a:gd name="T5" fmla="*/ 0 h 1060"/>
              <a:gd name="T6" fmla="*/ 0 w 1058"/>
              <a:gd name="T7" fmla="*/ 920750 h 1060"/>
              <a:gd name="T8" fmla="*/ 798512 w 1058"/>
              <a:gd name="T9" fmla="*/ 1677988 h 1060"/>
              <a:gd name="T10" fmla="*/ 0 60000 65536"/>
              <a:gd name="T11" fmla="*/ 0 60000 65536"/>
              <a:gd name="T12" fmla="*/ 0 60000 65536"/>
              <a:gd name="T13" fmla="*/ 0 60000 65536"/>
              <a:gd name="T14" fmla="*/ 0 60000 65536"/>
              <a:gd name="T15" fmla="*/ 0 w 1058"/>
              <a:gd name="T16" fmla="*/ 0 h 1060"/>
              <a:gd name="T17" fmla="*/ 1058 w 1058"/>
              <a:gd name="T18" fmla="*/ 1060 h 1060"/>
            </a:gdLst>
            <a:ahLst/>
            <a:cxnLst>
              <a:cxn ang="T10">
                <a:pos x="T0" y="T1"/>
              </a:cxn>
              <a:cxn ang="T11">
                <a:pos x="T2" y="T3"/>
              </a:cxn>
              <a:cxn ang="T12">
                <a:pos x="T4" y="T5"/>
              </a:cxn>
              <a:cxn ang="T13">
                <a:pos x="T6" y="T7"/>
              </a:cxn>
              <a:cxn ang="T14">
                <a:pos x="T8" y="T9"/>
              </a:cxn>
            </a:cxnLst>
            <a:rect l="T15" t="T16" r="T17" b="T18"/>
            <a:pathLst>
              <a:path w="1058" h="1060">
                <a:moveTo>
                  <a:pt x="503" y="1057"/>
                </a:moveTo>
                <a:lnTo>
                  <a:pt x="1058" y="1060"/>
                </a:lnTo>
                <a:cubicBezTo>
                  <a:pt x="1016" y="211"/>
                  <a:pt x="276" y="9"/>
                  <a:pt x="0" y="0"/>
                </a:cubicBezTo>
                <a:lnTo>
                  <a:pt x="0" y="580"/>
                </a:lnTo>
                <a:cubicBezTo>
                  <a:pt x="131" y="585"/>
                  <a:pt x="470" y="682"/>
                  <a:pt x="503" y="105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45" name="Freeform 9"/>
          <p:cNvSpPr>
            <a:spLocks noChangeAspect="1"/>
          </p:cNvSpPr>
          <p:nvPr/>
        </p:nvSpPr>
        <p:spPr bwMode="gray">
          <a:xfrm>
            <a:off x="2882412" y="1777365"/>
            <a:ext cx="1641231" cy="1601629"/>
          </a:xfrm>
          <a:custGeom>
            <a:avLst/>
            <a:gdLst>
              <a:gd name="T0" fmla="*/ 1676400 w 1056"/>
              <a:gd name="T1" fmla="*/ 911225 h 1057"/>
              <a:gd name="T2" fmla="*/ 1676400 w 1056"/>
              <a:gd name="T3" fmla="*/ 0 h 1057"/>
              <a:gd name="T4" fmla="*/ 0 w 1056"/>
              <a:gd name="T5" fmla="*/ 1677987 h 1057"/>
              <a:gd name="T6" fmla="*/ 890587 w 1056"/>
              <a:gd name="T7" fmla="*/ 1677987 h 1057"/>
              <a:gd name="T8" fmla="*/ 1676400 w 1056"/>
              <a:gd name="T9" fmla="*/ 911225 h 1057"/>
              <a:gd name="T10" fmla="*/ 0 60000 65536"/>
              <a:gd name="T11" fmla="*/ 0 60000 65536"/>
              <a:gd name="T12" fmla="*/ 0 60000 65536"/>
              <a:gd name="T13" fmla="*/ 0 60000 65536"/>
              <a:gd name="T14" fmla="*/ 0 60000 65536"/>
              <a:gd name="T15" fmla="*/ 0 w 1056"/>
              <a:gd name="T16" fmla="*/ 0 h 1057"/>
              <a:gd name="T17" fmla="*/ 1056 w 1056"/>
              <a:gd name="T18" fmla="*/ 1057 h 1057"/>
            </a:gdLst>
            <a:ahLst/>
            <a:cxnLst>
              <a:cxn ang="T10">
                <a:pos x="T0" y="T1"/>
              </a:cxn>
              <a:cxn ang="T11">
                <a:pos x="T2" y="T3"/>
              </a:cxn>
              <a:cxn ang="T12">
                <a:pos x="T4" y="T5"/>
              </a:cxn>
              <a:cxn ang="T13">
                <a:pos x="T6" y="T7"/>
              </a:cxn>
              <a:cxn ang="T14">
                <a:pos x="T8" y="T9"/>
              </a:cxn>
            </a:cxnLst>
            <a:rect l="T15" t="T16" r="T17" b="T18"/>
            <a:pathLst>
              <a:path w="1056" h="1057">
                <a:moveTo>
                  <a:pt x="1056" y="574"/>
                </a:moveTo>
                <a:lnTo>
                  <a:pt x="1056" y="0"/>
                </a:lnTo>
                <a:cubicBezTo>
                  <a:pt x="776" y="9"/>
                  <a:pt x="51" y="226"/>
                  <a:pt x="0" y="1057"/>
                </a:cubicBezTo>
                <a:lnTo>
                  <a:pt x="561" y="1057"/>
                </a:lnTo>
                <a:cubicBezTo>
                  <a:pt x="618" y="664"/>
                  <a:pt x="927" y="585"/>
                  <a:pt x="1056" y="574"/>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46" name="Freeform 5"/>
          <p:cNvSpPr>
            <a:spLocks noChangeAspect="1"/>
          </p:cNvSpPr>
          <p:nvPr/>
        </p:nvSpPr>
        <p:spPr bwMode="gray">
          <a:xfrm>
            <a:off x="2878016" y="3477578"/>
            <a:ext cx="1645627" cy="1601629"/>
          </a:xfrm>
          <a:custGeom>
            <a:avLst/>
            <a:gdLst>
              <a:gd name="T0" fmla="*/ 909638 w 1059"/>
              <a:gd name="T1" fmla="*/ 0 h 1057"/>
              <a:gd name="T2" fmla="*/ 0 w 1059"/>
              <a:gd name="T3" fmla="*/ 0 h 1057"/>
              <a:gd name="T4" fmla="*/ 1681163 w 1059"/>
              <a:gd name="T5" fmla="*/ 1677988 h 1057"/>
              <a:gd name="T6" fmla="*/ 1681163 w 1059"/>
              <a:gd name="T7" fmla="*/ 768350 h 1057"/>
              <a:gd name="T8" fmla="*/ 909638 w 1059"/>
              <a:gd name="T9" fmla="*/ 0 h 1057"/>
              <a:gd name="T10" fmla="*/ 0 60000 65536"/>
              <a:gd name="T11" fmla="*/ 0 60000 65536"/>
              <a:gd name="T12" fmla="*/ 0 60000 65536"/>
              <a:gd name="T13" fmla="*/ 0 60000 65536"/>
              <a:gd name="T14" fmla="*/ 0 60000 65536"/>
              <a:gd name="T15" fmla="*/ 0 w 1059"/>
              <a:gd name="T16" fmla="*/ 0 h 1057"/>
              <a:gd name="T17" fmla="*/ 1059 w 1059"/>
              <a:gd name="T18" fmla="*/ 1057 h 1057"/>
            </a:gdLst>
            <a:ahLst/>
            <a:cxnLst>
              <a:cxn ang="T10">
                <a:pos x="T0" y="T1"/>
              </a:cxn>
              <a:cxn ang="T11">
                <a:pos x="T2" y="T3"/>
              </a:cxn>
              <a:cxn ang="T12">
                <a:pos x="T4" y="T5"/>
              </a:cxn>
              <a:cxn ang="T13">
                <a:pos x="T6" y="T7"/>
              </a:cxn>
              <a:cxn ang="T14">
                <a:pos x="T8" y="T9"/>
              </a:cxn>
            </a:cxnLst>
            <a:rect l="T15" t="T16" r="T17" b="T18"/>
            <a:pathLst>
              <a:path w="1059" h="1057">
                <a:moveTo>
                  <a:pt x="573" y="0"/>
                </a:moveTo>
                <a:lnTo>
                  <a:pt x="0" y="0"/>
                </a:lnTo>
                <a:cubicBezTo>
                  <a:pt x="42" y="837"/>
                  <a:pt x="779" y="1052"/>
                  <a:pt x="1059" y="1057"/>
                </a:cubicBezTo>
                <a:lnTo>
                  <a:pt x="1059" y="484"/>
                </a:lnTo>
                <a:cubicBezTo>
                  <a:pt x="915" y="461"/>
                  <a:pt x="633" y="387"/>
                  <a:pt x="573" y="0"/>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47" name="Freeform 8"/>
          <p:cNvSpPr>
            <a:spLocks noChangeAspect="1"/>
          </p:cNvSpPr>
          <p:nvPr/>
        </p:nvSpPr>
        <p:spPr bwMode="gray">
          <a:xfrm>
            <a:off x="4621823" y="3477578"/>
            <a:ext cx="1644162" cy="1601629"/>
          </a:xfrm>
          <a:custGeom>
            <a:avLst/>
            <a:gdLst>
              <a:gd name="T0" fmla="*/ 0 w 1058"/>
              <a:gd name="T1" fmla="*/ 773113 h 1057"/>
              <a:gd name="T2" fmla="*/ 0 w 1058"/>
              <a:gd name="T3" fmla="*/ 1677988 h 1057"/>
              <a:gd name="T4" fmla="*/ 1679575 w 1058"/>
              <a:gd name="T5" fmla="*/ 0 h 1057"/>
              <a:gd name="T6" fmla="*/ 793750 w 1058"/>
              <a:gd name="T7" fmla="*/ 0 h 1057"/>
              <a:gd name="T8" fmla="*/ 0 w 1058"/>
              <a:gd name="T9" fmla="*/ 773113 h 1057"/>
              <a:gd name="T10" fmla="*/ 0 60000 65536"/>
              <a:gd name="T11" fmla="*/ 0 60000 65536"/>
              <a:gd name="T12" fmla="*/ 0 60000 65536"/>
              <a:gd name="T13" fmla="*/ 0 60000 65536"/>
              <a:gd name="T14" fmla="*/ 0 60000 65536"/>
              <a:gd name="T15" fmla="*/ 0 w 1058"/>
              <a:gd name="T16" fmla="*/ 0 h 1057"/>
              <a:gd name="T17" fmla="*/ 1058 w 1058"/>
              <a:gd name="T18" fmla="*/ 1057 h 1057"/>
            </a:gdLst>
            <a:ahLst/>
            <a:cxnLst>
              <a:cxn ang="T10">
                <a:pos x="T0" y="T1"/>
              </a:cxn>
              <a:cxn ang="T11">
                <a:pos x="T2" y="T3"/>
              </a:cxn>
              <a:cxn ang="T12">
                <a:pos x="T4" y="T5"/>
              </a:cxn>
              <a:cxn ang="T13">
                <a:pos x="T6" y="T7"/>
              </a:cxn>
              <a:cxn ang="T14">
                <a:pos x="T8" y="T9"/>
              </a:cxn>
            </a:cxnLst>
            <a:rect l="T15" t="T16" r="T17" b="T18"/>
            <a:pathLst>
              <a:path w="1058" h="1057">
                <a:moveTo>
                  <a:pt x="0" y="487"/>
                </a:moveTo>
                <a:lnTo>
                  <a:pt x="0" y="1057"/>
                </a:lnTo>
                <a:cubicBezTo>
                  <a:pt x="276" y="1052"/>
                  <a:pt x="1028" y="822"/>
                  <a:pt x="1058" y="0"/>
                </a:cubicBezTo>
                <a:lnTo>
                  <a:pt x="500" y="0"/>
                </a:lnTo>
                <a:cubicBezTo>
                  <a:pt x="479" y="408"/>
                  <a:pt x="136" y="482"/>
                  <a:pt x="0" y="48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48"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49" name="Picture 16"/>
          <p:cNvPicPr>
            <a:picLocks noChangeAspect="1" noChangeArrowheads="1"/>
          </p:cNvPicPr>
          <p:nvPr/>
        </p:nvPicPr>
        <p:blipFill>
          <a:blip r:embed="rId5"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50" name="Rectangle 26"/>
          <p:cNvSpPr>
            <a:spLocks noChangeArrowheads="1"/>
          </p:cNvSpPr>
          <p:nvPr/>
        </p:nvSpPr>
        <p:spPr bwMode="gray">
          <a:xfrm>
            <a:off x="3808536" y="3084672"/>
            <a:ext cx="1525465" cy="775342"/>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smtClean="0">
                <a:solidFill>
                  <a:schemeClr val="bg1"/>
                </a:solidFill>
                <a:latin typeface="Trebuchet MS" pitchFamily="34" charset="0"/>
                <a:cs typeface="Arial" charset="0"/>
              </a:rPr>
              <a:t>Thermodynamics</a:t>
            </a:r>
            <a:endParaRPr lang="de-DE" sz="1300" dirty="0">
              <a:solidFill>
                <a:schemeClr val="bg1"/>
              </a:solidFill>
              <a:latin typeface="Trebuchet MS" pitchFamily="34" charset="0"/>
              <a:cs typeface="Arial" charset="0"/>
            </a:endParaRPr>
          </a:p>
        </p:txBody>
      </p:sp>
      <p:sp>
        <p:nvSpPr>
          <p:cNvPr id="51" name="AutoShape 6"/>
          <p:cNvSpPr>
            <a:spLocks noChangeArrowheads="1"/>
          </p:cNvSpPr>
          <p:nvPr/>
        </p:nvSpPr>
        <p:spPr bwMode="auto">
          <a:xfrm rot="-8067175">
            <a:off x="5722327" y="4511004"/>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52" name="Rectangle 20"/>
          <p:cNvSpPr>
            <a:spLocks noChangeArrowheads="1"/>
          </p:cNvSpPr>
          <p:nvPr/>
        </p:nvSpPr>
        <p:spPr bwMode="gray">
          <a:xfrm>
            <a:off x="3229708" y="2371725"/>
            <a:ext cx="1125415" cy="453631"/>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a:solidFill>
                  <a:schemeClr val="bg1"/>
                </a:solidFill>
                <a:latin typeface="Trebuchet MS" pitchFamily="34" charset="0"/>
                <a:cs typeface="Arial" charset="0"/>
              </a:rPr>
              <a:t>CAPE-OPEN "socket"</a:t>
            </a:r>
          </a:p>
        </p:txBody>
      </p:sp>
      <p:sp>
        <p:nvSpPr>
          <p:cNvPr id="53" name="Rectangle 20"/>
          <p:cNvSpPr>
            <a:spLocks noChangeArrowheads="1"/>
          </p:cNvSpPr>
          <p:nvPr/>
        </p:nvSpPr>
        <p:spPr bwMode="gray">
          <a:xfrm>
            <a:off x="4910505" y="2371725"/>
            <a:ext cx="1209667" cy="453631"/>
          </a:xfrm>
          <a:prstGeom prst="rect">
            <a:avLst/>
          </a:prstGeom>
          <a:noFill/>
          <a:ln w="9525">
            <a:noFill/>
            <a:miter lim="800000"/>
            <a:headEnd/>
            <a:tailEnd/>
          </a:ln>
        </p:spPr>
        <p:txBody>
          <a:bodyPr wrap="square" lIns="83485" tIns="41742" rIns="83485" bIns="41742">
            <a:spAutoFit/>
          </a:bodyPr>
          <a:lstStyle/>
          <a:p>
            <a:pPr algn="ctr" eaLnBrk="1" hangingPunct="1">
              <a:lnSpc>
                <a:spcPct val="100000"/>
              </a:lnSpc>
              <a:buClrTx/>
              <a:buFontTx/>
              <a:buNone/>
            </a:pPr>
            <a:r>
              <a:rPr lang="ru-RU" sz="1200" b="1" dirty="0" smtClean="0">
                <a:solidFill>
                  <a:schemeClr val="bg1"/>
                </a:solidFill>
                <a:latin typeface="Trebuchet MS" pitchFamily="34" charset="0"/>
                <a:cs typeface="Arial" charset="0"/>
              </a:rPr>
              <a:t>Спец. библиотеки</a:t>
            </a:r>
            <a:endParaRPr lang="de-DE" sz="1200" b="1" dirty="0">
              <a:solidFill>
                <a:schemeClr val="bg1"/>
              </a:solidFill>
              <a:latin typeface="Trebuchet MS" pitchFamily="34" charset="0"/>
              <a:cs typeface="Arial" charset="0"/>
            </a:endParaRPr>
          </a:p>
        </p:txBody>
      </p:sp>
      <p:sp>
        <p:nvSpPr>
          <p:cNvPr id="54" name="AutoShape 74"/>
          <p:cNvSpPr>
            <a:spLocks noChangeArrowheads="1"/>
          </p:cNvSpPr>
          <p:nvPr/>
        </p:nvSpPr>
        <p:spPr bwMode="auto">
          <a:xfrm rot="2732825">
            <a:off x="3077308" y="1930681"/>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55" name="AutoShape 77"/>
          <p:cNvSpPr>
            <a:spLocks noChangeArrowheads="1"/>
          </p:cNvSpPr>
          <p:nvPr/>
        </p:nvSpPr>
        <p:spPr bwMode="auto">
          <a:xfrm rot="18867175" flipH="1">
            <a:off x="5729654" y="192496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56" name="AutoShape 78"/>
          <p:cNvSpPr>
            <a:spLocks noChangeArrowheads="1"/>
          </p:cNvSpPr>
          <p:nvPr/>
        </p:nvSpPr>
        <p:spPr bwMode="auto">
          <a:xfrm rot="8067175" flipH="1">
            <a:off x="3075842" y="450814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57" name="Rectangle 20"/>
          <p:cNvSpPr>
            <a:spLocks noChangeArrowheads="1"/>
          </p:cNvSpPr>
          <p:nvPr/>
        </p:nvSpPr>
        <p:spPr bwMode="gray">
          <a:xfrm>
            <a:off x="3167844" y="4041068"/>
            <a:ext cx="1305657" cy="822963"/>
          </a:xfrm>
          <a:prstGeom prst="rect">
            <a:avLst/>
          </a:prstGeom>
          <a:noFill/>
          <a:ln w="9525">
            <a:noFill/>
            <a:miter lim="800000"/>
            <a:headEnd/>
            <a:tailEnd/>
          </a:ln>
        </p:spPr>
        <p:txBody>
          <a:bodyPr wrap="square" lIns="83485" tIns="41742" rIns="83485" bIns="41742">
            <a:spAutoFit/>
          </a:bodyPr>
          <a:lstStyle/>
          <a:p>
            <a:pPr algn="ctr" eaLnBrk="1" hangingPunct="1">
              <a:lnSpc>
                <a:spcPct val="100000"/>
              </a:lnSpc>
              <a:buClrTx/>
              <a:buFontTx/>
              <a:buNone/>
            </a:pPr>
            <a:r>
              <a:rPr lang="de-DE" sz="1200" b="1" dirty="0" smtClean="0">
                <a:solidFill>
                  <a:schemeClr val="bg1"/>
                </a:solidFill>
                <a:latin typeface="Trebuchet MS" pitchFamily="34" charset="0"/>
                <a:cs typeface="Arial" charset="0"/>
              </a:rPr>
              <a:t>«</a:t>
            </a:r>
            <a:r>
              <a:rPr lang="ru-RU" sz="1200" b="1" dirty="0" smtClean="0">
                <a:solidFill>
                  <a:schemeClr val="bg1"/>
                </a:solidFill>
                <a:latin typeface="Trebuchet MS" pitchFamily="34" charset="0"/>
                <a:cs typeface="Arial" charset="0"/>
              </a:rPr>
              <a:t>Режим эксперта</a:t>
            </a:r>
            <a:r>
              <a:rPr lang="de-DE" sz="1200" b="1" dirty="0" smtClean="0">
                <a:solidFill>
                  <a:schemeClr val="bg1"/>
                </a:solidFill>
                <a:latin typeface="Trebuchet MS" pitchFamily="34" charset="0"/>
                <a:cs typeface="Arial" charset="0"/>
              </a:rPr>
              <a:t>"</a:t>
            </a:r>
            <a:endParaRPr lang="de-DE" sz="1200" b="1" dirty="0">
              <a:solidFill>
                <a:schemeClr val="bg1"/>
              </a:solidFill>
              <a:latin typeface="Trebuchet MS" pitchFamily="34" charset="0"/>
              <a:cs typeface="Arial" charset="0"/>
            </a:endParaRPr>
          </a:p>
          <a:p>
            <a:pPr algn="ctr" eaLnBrk="1" hangingPunct="1">
              <a:lnSpc>
                <a:spcPct val="100000"/>
              </a:lnSpc>
              <a:buClrTx/>
              <a:buFontTx/>
              <a:buNone/>
            </a:pPr>
            <a:r>
              <a:rPr lang="de-DE" sz="1200" b="1" dirty="0">
                <a:solidFill>
                  <a:schemeClr val="bg1"/>
                </a:solidFill>
                <a:latin typeface="Trebuchet MS" pitchFamily="34" charset="0"/>
                <a:cs typeface="Arial" charset="0"/>
              </a:rPr>
              <a:t>VBScript </a:t>
            </a:r>
            <a:r>
              <a:rPr lang="ru-RU" sz="1200" b="1" dirty="0" smtClean="0">
                <a:solidFill>
                  <a:schemeClr val="bg1"/>
                </a:solidFill>
                <a:latin typeface="Trebuchet MS" pitchFamily="34" charset="0"/>
                <a:cs typeface="Arial" charset="0"/>
              </a:rPr>
              <a:t>или</a:t>
            </a:r>
            <a:r>
              <a:rPr lang="de-DE" sz="1200" b="1" dirty="0" smtClean="0">
                <a:solidFill>
                  <a:schemeClr val="bg1"/>
                </a:solidFill>
                <a:latin typeface="Trebuchet MS" pitchFamily="34" charset="0"/>
                <a:cs typeface="Arial" charset="0"/>
              </a:rPr>
              <a:t> </a:t>
            </a:r>
            <a:r>
              <a:rPr lang="de-DE" sz="1200" b="1" dirty="0">
                <a:solidFill>
                  <a:schemeClr val="bg1"/>
                </a:solidFill>
                <a:latin typeface="Trebuchet MS" pitchFamily="34" charset="0"/>
                <a:cs typeface="Arial" charset="0"/>
              </a:rPr>
              <a:t>DLL</a:t>
            </a:r>
          </a:p>
        </p:txBody>
      </p:sp>
      <p:sp>
        <p:nvSpPr>
          <p:cNvPr id="58" name="Rectangle 20"/>
          <p:cNvSpPr>
            <a:spLocks noChangeArrowheads="1"/>
          </p:cNvSpPr>
          <p:nvPr/>
        </p:nvSpPr>
        <p:spPr bwMode="gray">
          <a:xfrm>
            <a:off x="4772758" y="4183380"/>
            <a:ext cx="1135673" cy="268965"/>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ru-RU" sz="1200" b="1" dirty="0" smtClean="0">
                <a:solidFill>
                  <a:schemeClr val="bg1"/>
                </a:solidFill>
                <a:latin typeface="Trebuchet MS" pitchFamily="34" charset="0"/>
                <a:cs typeface="Arial" charset="0"/>
              </a:rPr>
              <a:t>Импорт БД</a:t>
            </a:r>
            <a:endParaRPr lang="de-DE" sz="1200" b="1" dirty="0">
              <a:solidFill>
                <a:schemeClr val="bg1"/>
              </a:solidFill>
              <a:latin typeface="Trebuchet MS" pitchFamily="34" charset="0"/>
              <a:cs typeface="Arial" charset="0"/>
            </a:endParaRPr>
          </a:p>
        </p:txBody>
      </p:sp>
      <p:sp>
        <p:nvSpPr>
          <p:cNvPr id="5" name="Espace réservé du pied de page 4"/>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3635896" y="980728"/>
            <a:ext cx="5345723" cy="1777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spAutoFit/>
          </a:bodyPr>
          <a:lstStyle/>
          <a:p>
            <a:pPr marL="342055" indent="-342055">
              <a:spcBef>
                <a:spcPct val="30000"/>
              </a:spcBef>
              <a:buBlip>
                <a:blip r:embed="rId6"/>
              </a:buBlip>
            </a:pPr>
            <a:r>
              <a:rPr lang="ru-RU" sz="2200" b="1" dirty="0" smtClean="0">
                <a:solidFill>
                  <a:srgbClr val="0BA4E2"/>
                </a:solidFill>
                <a:latin typeface="Trebuchet MS" pitchFamily="34" charset="0"/>
              </a:rPr>
              <a:t>Поскольку</a:t>
            </a:r>
            <a:r>
              <a:rPr lang="en-US" sz="2200" b="1" dirty="0" smtClean="0">
                <a:solidFill>
                  <a:srgbClr val="0BA4E2"/>
                </a:solidFill>
                <a:latin typeface="Trebuchet MS" pitchFamily="34" charset="0"/>
              </a:rPr>
              <a:t> </a:t>
            </a:r>
            <a:r>
              <a:rPr lang="en-US" sz="2200" b="1" dirty="0">
                <a:solidFill>
                  <a:srgbClr val="0BA4E2"/>
                </a:solidFill>
                <a:latin typeface="Trebuchet MS" pitchFamily="34" charset="0"/>
              </a:rPr>
              <a:t>Simulis</a:t>
            </a:r>
            <a:r>
              <a:rPr lang="en-US" sz="2200" b="1" baseline="30000" dirty="0">
                <a:solidFill>
                  <a:srgbClr val="0BA4E2"/>
                </a:solidFill>
                <a:latin typeface="Trebuchet MS" pitchFamily="34" charset="0"/>
                <a:cs typeface="Arial" charset="0"/>
              </a:rPr>
              <a:t>®</a:t>
            </a:r>
            <a:r>
              <a:rPr lang="en-US" sz="2200" b="1" dirty="0">
                <a:solidFill>
                  <a:srgbClr val="0BA4E2"/>
                </a:solidFill>
                <a:latin typeface="Trebuchet MS" pitchFamily="34" charset="0"/>
              </a:rPr>
              <a:t> Thermodynamics </a:t>
            </a:r>
            <a:r>
              <a:rPr lang="ru-RU" sz="2200" b="1" dirty="0" smtClean="0">
                <a:solidFill>
                  <a:srgbClr val="0BA4E2"/>
                </a:solidFill>
                <a:latin typeface="Trebuchet MS" pitchFamily="34" charset="0"/>
              </a:rPr>
              <a:t>является программным компонентом,</a:t>
            </a:r>
            <a:r>
              <a:rPr lang="en-US" sz="2200" b="1" dirty="0" smtClean="0">
                <a:solidFill>
                  <a:srgbClr val="0BA4E2"/>
                </a:solidFill>
                <a:latin typeface="Trebuchet MS" pitchFamily="34" charset="0"/>
              </a:rPr>
              <a:t> </a:t>
            </a:r>
            <a:r>
              <a:rPr lang="ru-RU" sz="2200" b="1" dirty="0" smtClean="0">
                <a:solidFill>
                  <a:srgbClr val="0BA4E2"/>
                </a:solidFill>
                <a:latin typeface="Trebuchet MS" pitchFamily="34" charset="0"/>
              </a:rPr>
              <a:t>его необходимо «вложить» в другое приложение</a:t>
            </a:r>
            <a:endParaRPr lang="en-US" sz="2200" b="1" dirty="0">
              <a:solidFill>
                <a:srgbClr val="0BA4E2"/>
              </a:solidFill>
              <a:latin typeface="Trebuchet MS" pitchFamily="34" charset="0"/>
            </a:endParaRPr>
          </a:p>
        </p:txBody>
      </p:sp>
      <p:sp>
        <p:nvSpPr>
          <p:cNvPr id="44038" name="Rectangle 6"/>
          <p:cNvSpPr>
            <a:spLocks noChangeArrowheads="1"/>
          </p:cNvSpPr>
          <p:nvPr/>
        </p:nvSpPr>
        <p:spPr bwMode="auto">
          <a:xfrm>
            <a:off x="0" y="151984"/>
            <a:ext cx="91440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p>
            <a:pPr defTabSz="931957"/>
            <a:r>
              <a:rPr lang="ru-RU" sz="3200" b="1" dirty="0" smtClean="0">
                <a:solidFill>
                  <a:schemeClr val="bg1"/>
                </a:solidFill>
                <a:latin typeface="Trebuchet MS" pitchFamily="34" charset="0"/>
              </a:rPr>
              <a:t>Используется в комплексе программ</a:t>
            </a:r>
            <a:r>
              <a:rPr lang="en-US" sz="3200" b="1" dirty="0" smtClean="0">
                <a:solidFill>
                  <a:schemeClr val="bg1"/>
                </a:solidFill>
                <a:latin typeface="Trebuchet MS" pitchFamily="34" charset="0"/>
              </a:rPr>
              <a:t> </a:t>
            </a:r>
            <a:r>
              <a:rPr lang="en-US" sz="3200" b="1" dirty="0" err="1" smtClean="0">
                <a:solidFill>
                  <a:schemeClr val="bg1"/>
                </a:solidFill>
                <a:latin typeface="Trebuchet MS" pitchFamily="34" charset="0"/>
              </a:rPr>
              <a:t>ProSim</a:t>
            </a:r>
            <a:endParaRPr lang="en-US" sz="3200" b="1" dirty="0">
              <a:solidFill>
                <a:schemeClr val="bg1"/>
              </a:solidFill>
              <a:latin typeface="Trebuchet MS" pitchFamily="34" charset="0"/>
            </a:endParaRPr>
          </a:p>
        </p:txBody>
      </p:sp>
      <p:sp>
        <p:nvSpPr>
          <p:cNvPr id="44040" name="Text Box 8"/>
          <p:cNvSpPr txBox="1">
            <a:spLocks noChangeArrowheads="1"/>
          </p:cNvSpPr>
          <p:nvPr/>
        </p:nvSpPr>
        <p:spPr bwMode="auto">
          <a:xfrm>
            <a:off x="3348496" y="5157192"/>
            <a:ext cx="56880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288925" indent="-288925">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buClrTx/>
              <a:buFont typeface="Wingdings" pitchFamily="2" charset="2"/>
              <a:buChar char="ð"/>
            </a:pPr>
            <a:r>
              <a:rPr lang="en-US" i="1" dirty="0">
                <a:solidFill>
                  <a:srgbClr val="D21700"/>
                </a:solidFill>
                <a:latin typeface="Trebuchet MS" pitchFamily="34" charset="0"/>
              </a:rPr>
              <a:t>Simulis</a:t>
            </a:r>
            <a:r>
              <a:rPr lang="en-US" i="1" baseline="30000" dirty="0">
                <a:solidFill>
                  <a:srgbClr val="D21700"/>
                </a:solidFill>
                <a:latin typeface="Trebuchet MS" pitchFamily="34" charset="0"/>
                <a:cs typeface="Arial" charset="0"/>
              </a:rPr>
              <a:t>®</a:t>
            </a:r>
            <a:r>
              <a:rPr lang="en-US" i="1" dirty="0">
                <a:solidFill>
                  <a:srgbClr val="D21700"/>
                </a:solidFill>
                <a:latin typeface="Trebuchet MS" pitchFamily="34" charset="0"/>
              </a:rPr>
              <a:t> Thermodynamics </a:t>
            </a:r>
            <a:r>
              <a:rPr lang="ru-RU" i="1" dirty="0" smtClean="0">
                <a:solidFill>
                  <a:srgbClr val="D21700"/>
                </a:solidFill>
                <a:latin typeface="Trebuchet MS" pitchFamily="34" charset="0"/>
              </a:rPr>
              <a:t>– это термодинамическое </a:t>
            </a:r>
            <a:r>
              <a:rPr lang="en-US" i="1" dirty="0" smtClean="0">
                <a:solidFill>
                  <a:srgbClr val="D21700"/>
                </a:solidFill>
                <a:latin typeface="Trebuchet MS" pitchFamily="34" charset="0"/>
              </a:rPr>
              <a:t>«</a:t>
            </a:r>
            <a:r>
              <a:rPr lang="ru-RU" i="1" dirty="0" smtClean="0">
                <a:solidFill>
                  <a:srgbClr val="D21700"/>
                </a:solidFill>
                <a:latin typeface="Trebuchet MS" pitchFamily="34" charset="0"/>
              </a:rPr>
              <a:t>сердце»</a:t>
            </a:r>
            <a:r>
              <a:rPr lang="en-US" i="1" dirty="0" smtClean="0">
                <a:solidFill>
                  <a:srgbClr val="D21700"/>
                </a:solidFill>
                <a:latin typeface="Trebuchet MS" pitchFamily="34" charset="0"/>
              </a:rPr>
              <a:t> </a:t>
            </a:r>
            <a:r>
              <a:rPr lang="ru-RU" i="1" dirty="0" smtClean="0">
                <a:solidFill>
                  <a:srgbClr val="D21700"/>
                </a:solidFill>
                <a:latin typeface="Trebuchet MS" pitchFamily="34" charset="0"/>
              </a:rPr>
              <a:t>всего комплекса программ </a:t>
            </a:r>
            <a:r>
              <a:rPr lang="en-US" i="1" dirty="0" err="1" smtClean="0">
                <a:solidFill>
                  <a:srgbClr val="D21700"/>
                </a:solidFill>
                <a:latin typeface="Trebuchet MS" pitchFamily="34" charset="0"/>
              </a:rPr>
              <a:t>ProSim</a:t>
            </a:r>
            <a:endParaRPr lang="en-US" i="1" dirty="0">
              <a:solidFill>
                <a:srgbClr val="D21700"/>
              </a:solidFill>
              <a:latin typeface="Trebuchet MS" pitchFamily="34" charset="0"/>
            </a:endParaRPr>
          </a:p>
        </p:txBody>
      </p:sp>
      <p:grpSp>
        <p:nvGrpSpPr>
          <p:cNvPr id="3" name="Group 13"/>
          <p:cNvGrpSpPr>
            <a:grpSpLocks noChangeAspect="1"/>
          </p:cNvGrpSpPr>
          <p:nvPr/>
        </p:nvGrpSpPr>
        <p:grpSpPr bwMode="auto">
          <a:xfrm>
            <a:off x="3017588" y="2707482"/>
            <a:ext cx="857169" cy="1441609"/>
            <a:chOff x="1959" y="1848"/>
            <a:chExt cx="640" cy="1104"/>
          </a:xfrm>
        </p:grpSpPr>
        <p:sp>
          <p:nvSpPr>
            <p:cNvPr id="44051" name="Freeform 105"/>
            <p:cNvSpPr>
              <a:spLocks noChangeAspect="1"/>
            </p:cNvSpPr>
            <p:nvPr>
              <p:custDataLst>
                <p:tags r:id="rId2"/>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4052" name="Freeform 105"/>
            <p:cNvSpPr>
              <a:spLocks noChangeAspect="1"/>
            </p:cNvSpPr>
            <p:nvPr>
              <p:custDataLst>
                <p:tags r:id="rId3"/>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4043" name="AutoShape 16"/>
          <p:cNvSpPr>
            <a:spLocks noChangeArrowheads="1"/>
          </p:cNvSpPr>
          <p:nvPr/>
        </p:nvSpPr>
        <p:spPr bwMode="auto">
          <a:xfrm flipH="1">
            <a:off x="2743586" y="3223261"/>
            <a:ext cx="351659" cy="411480"/>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latin typeface="Trebuchet MS" pitchFamily="34" charset="0"/>
            </a:endParaRPr>
          </a:p>
        </p:txBody>
      </p:sp>
      <p:sp>
        <p:nvSpPr>
          <p:cNvPr id="44044" name="Rectangle 18"/>
          <p:cNvSpPr>
            <a:spLocks noChangeArrowheads="1"/>
          </p:cNvSpPr>
          <p:nvPr/>
        </p:nvSpPr>
        <p:spPr bwMode="gray">
          <a:xfrm>
            <a:off x="2884250" y="3103246"/>
            <a:ext cx="9992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ПО</a:t>
            </a:r>
          </a:p>
          <a:p>
            <a:pPr algn="ctr" eaLnBrk="1" hangingPunct="1">
              <a:lnSpc>
                <a:spcPct val="100000"/>
              </a:lnSpc>
              <a:buClrTx/>
              <a:buFontTx/>
              <a:buNone/>
            </a:pPr>
            <a:r>
              <a:rPr lang="de-DE" sz="1200" dirty="0" err="1" smtClean="0">
                <a:solidFill>
                  <a:schemeClr val="bg1"/>
                </a:solidFill>
                <a:latin typeface="Trebuchet MS" pitchFamily="34" charset="0"/>
                <a:cs typeface="Arial" charset="0"/>
              </a:rPr>
              <a:t>ProSim</a:t>
            </a:r>
            <a:endParaRPr lang="de-DE" sz="1200" dirty="0">
              <a:solidFill>
                <a:schemeClr val="bg1"/>
              </a:solidFill>
              <a:latin typeface="Trebuchet MS" pitchFamily="34" charset="0"/>
              <a:cs typeface="Arial" charset="0"/>
            </a:endParaRPr>
          </a:p>
        </p:txBody>
      </p:sp>
      <p:pic>
        <p:nvPicPr>
          <p:cNvPr id="21" name="Image 33"/>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496" y="2888940"/>
            <a:ext cx="2239448" cy="1406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Image 34"/>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31236" y="3189645"/>
            <a:ext cx="2234461" cy="140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Image 35"/>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8920" y="3488147"/>
            <a:ext cx="2234461" cy="140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Image 36"/>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26604" y="3789279"/>
            <a:ext cx="2234461" cy="140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Image 37"/>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24964" y="4087115"/>
            <a:ext cx="2214510" cy="139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19" name="Picture 16"/>
          <p:cNvPicPr>
            <a:picLocks noChangeAspect="1" noChangeArrowheads="1"/>
          </p:cNvPicPr>
          <p:nvPr/>
        </p:nvPicPr>
        <p:blipFill>
          <a:blip r:embed="rId12"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272003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5000"/>
                            </p:stCondLst>
                            <p:childTnLst>
                              <p:par>
                                <p:cTn id="20" presetID="2" presetClass="entr" presetSubtype="8" fill="hold" grpId="0" nodeType="afterEffect">
                                  <p:stCondLst>
                                    <p:cond delay="500"/>
                                  </p:stCondLst>
                                  <p:childTnLst>
                                    <p:set>
                                      <p:cBhvr>
                                        <p:cTn id="21" dur="1" fill="hold">
                                          <p:stCondLst>
                                            <p:cond delay="0"/>
                                          </p:stCondLst>
                                        </p:cTn>
                                        <p:tgtEl>
                                          <p:spTgt spid="44040"/>
                                        </p:tgtEl>
                                        <p:attrNameLst>
                                          <p:attrName>style.visibility</p:attrName>
                                        </p:attrNameLst>
                                      </p:cBhvr>
                                      <p:to>
                                        <p:strVal val="visible"/>
                                      </p:to>
                                    </p:set>
                                    <p:anim calcmode="lin" valueType="num">
                                      <p:cBhvr additive="base">
                                        <p:cTn id="22" dur="1000" fill="hold"/>
                                        <p:tgtEl>
                                          <p:spTgt spid="44040"/>
                                        </p:tgtEl>
                                        <p:attrNameLst>
                                          <p:attrName>ppt_x</p:attrName>
                                        </p:attrNameLst>
                                      </p:cBhvr>
                                      <p:tavLst>
                                        <p:tav tm="0">
                                          <p:val>
                                            <p:strVal val="0-#ppt_w/2"/>
                                          </p:val>
                                        </p:tav>
                                        <p:tav tm="100000">
                                          <p:val>
                                            <p:strVal val="#ppt_x"/>
                                          </p:val>
                                        </p:tav>
                                      </p:tavLst>
                                    </p:anim>
                                    <p:anim calcmode="lin" valueType="num">
                                      <p:cBhvr additive="base">
                                        <p:cTn id="23" dur="1000" fill="hold"/>
                                        <p:tgtEl>
                                          <p:spTgt spid="440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45078" name="Freeform 100"/>
            <p:cNvSpPr>
              <a:spLocks noChangeAspect="1"/>
            </p:cNvSpPr>
            <p:nvPr>
              <p:custDataLst>
                <p:tags r:id="rId4"/>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5079" name="Freeform 100"/>
            <p:cNvSpPr>
              <a:spLocks noChangeAspect="1"/>
            </p:cNvSpPr>
            <p:nvPr>
              <p:custDataLst>
                <p:tags r:id="rId5"/>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3" name="Group 5"/>
          <p:cNvGrpSpPr>
            <a:grpSpLocks noChangeAspect="1"/>
          </p:cNvGrpSpPr>
          <p:nvPr/>
        </p:nvGrpSpPr>
        <p:grpSpPr bwMode="auto">
          <a:xfrm>
            <a:off x="3017228" y="2707482"/>
            <a:ext cx="857250" cy="1441608"/>
            <a:chOff x="1959" y="1848"/>
            <a:chExt cx="640" cy="1104"/>
          </a:xfrm>
        </p:grpSpPr>
        <p:sp>
          <p:nvSpPr>
            <p:cNvPr id="45076" name="Freeform 105" descr="75 %"/>
            <p:cNvSpPr>
              <a:spLocks noChangeAspect="1"/>
            </p:cNvSpPr>
            <p:nvPr>
              <p:custDataLst>
                <p:tags r:id="rId2"/>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5077" name="Freeform 105" descr="75 %"/>
            <p:cNvSpPr>
              <a:spLocks noChangeAspect="1"/>
            </p:cNvSpPr>
            <p:nvPr>
              <p:custDataLst>
                <p:tags r:id="rId3"/>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5061" name="AutoShape 9"/>
          <p:cNvSpPr>
            <a:spLocks noChangeArrowheads="1"/>
          </p:cNvSpPr>
          <p:nvPr/>
        </p:nvSpPr>
        <p:spPr bwMode="auto">
          <a:xfrm rot="3603495" flipH="1">
            <a:off x="3582865" y="1814952"/>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grpSp>
        <p:nvGrpSpPr>
          <p:cNvPr id="4" name="Groupe 1"/>
          <p:cNvGrpSpPr>
            <a:grpSpLocks/>
          </p:cNvGrpSpPr>
          <p:nvPr/>
        </p:nvGrpSpPr>
        <p:grpSpPr bwMode="auto">
          <a:xfrm>
            <a:off x="0" y="1261587"/>
            <a:ext cx="9073662" cy="4824887"/>
            <a:chOff x="0" y="1401763"/>
            <a:chExt cx="9829800" cy="5360987"/>
          </a:xfrm>
        </p:grpSpPr>
        <p:grpSp>
          <p:nvGrpSpPr>
            <p:cNvPr id="5" name="Group 10"/>
            <p:cNvGrpSpPr>
              <a:grpSpLocks/>
            </p:cNvGrpSpPr>
            <p:nvPr/>
          </p:nvGrpSpPr>
          <p:grpSpPr bwMode="auto">
            <a:xfrm>
              <a:off x="0" y="1401763"/>
              <a:ext cx="9829800" cy="3465512"/>
              <a:chOff x="0" y="528"/>
              <a:chExt cx="6192" cy="2183"/>
            </a:xfrm>
          </p:grpSpPr>
          <p:sp>
            <p:nvSpPr>
              <p:cNvPr id="45074" name="Rectangle 11"/>
              <p:cNvSpPr>
                <a:spLocks noChangeArrowheads="1"/>
              </p:cNvSpPr>
              <p:nvPr/>
            </p:nvSpPr>
            <p:spPr bwMode="auto">
              <a:xfrm>
                <a:off x="0" y="1415"/>
                <a:ext cx="2039" cy="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p>
                <a:pPr marL="263789" indent="-263789" defTabSz="695706">
                  <a:spcBef>
                    <a:spcPct val="35000"/>
                  </a:spcBef>
                  <a:buBlip>
                    <a:blip r:embed="rId8"/>
                  </a:buBlip>
                </a:pPr>
                <a:r>
                  <a:rPr lang="ru-RU" dirty="0" smtClean="0">
                    <a:solidFill>
                      <a:srgbClr val="0BA4E2"/>
                    </a:solidFill>
                    <a:latin typeface="Trebuchet MS" pitchFamily="34" charset="0"/>
                  </a:rPr>
                  <a:t>Термодинамические функции добавлены в</a:t>
                </a:r>
                <a:r>
                  <a:rPr lang="en-US" dirty="0" smtClean="0">
                    <a:solidFill>
                      <a:srgbClr val="0BA4E2"/>
                    </a:solidFill>
                    <a:latin typeface="Trebuchet MS" pitchFamily="34" charset="0"/>
                  </a:rPr>
                  <a:t> </a:t>
                </a:r>
                <a:r>
                  <a:rPr lang="en-US" dirty="0">
                    <a:solidFill>
                      <a:srgbClr val="0BA4E2"/>
                    </a:solidFill>
                    <a:latin typeface="Trebuchet MS" pitchFamily="34" charset="0"/>
                  </a:rPr>
                  <a:t>Microsoft</a:t>
                </a:r>
                <a:r>
                  <a:rPr lang="en-US" baseline="30000" dirty="0">
                    <a:solidFill>
                      <a:srgbClr val="0BA4E2"/>
                    </a:solidFill>
                    <a:latin typeface="Trebuchet MS" pitchFamily="34" charset="0"/>
                    <a:cs typeface="Arial" charset="0"/>
                  </a:rPr>
                  <a:t>®</a:t>
                </a:r>
                <a:r>
                  <a:rPr lang="en-US" dirty="0">
                    <a:solidFill>
                      <a:srgbClr val="0BA4E2"/>
                    </a:solidFill>
                    <a:latin typeface="Trebuchet MS" pitchFamily="34" charset="0"/>
                    <a:cs typeface="Arial" charset="0"/>
                  </a:rPr>
                  <a:t> </a:t>
                </a:r>
                <a:r>
                  <a:rPr lang="en-US" dirty="0">
                    <a:solidFill>
                      <a:srgbClr val="0BA4E2"/>
                    </a:solidFill>
                    <a:latin typeface="Trebuchet MS" pitchFamily="34" charset="0"/>
                  </a:rPr>
                  <a:t>Excel</a:t>
                </a:r>
              </a:p>
              <a:p>
                <a:pPr marL="263789" indent="-263789" defTabSz="695706">
                  <a:spcBef>
                    <a:spcPct val="35000"/>
                  </a:spcBef>
                  <a:buBlip>
                    <a:blip r:embed="rId8"/>
                  </a:buBlip>
                </a:pPr>
                <a:r>
                  <a:rPr lang="en-US" dirty="0" smtClean="0">
                    <a:solidFill>
                      <a:srgbClr val="0BA4E2"/>
                    </a:solidFill>
                    <a:latin typeface="Trebuchet MS" pitchFamily="34" charset="0"/>
                  </a:rPr>
                  <a:t>…</a:t>
                </a:r>
                <a:r>
                  <a:rPr lang="ru-RU" dirty="0" smtClean="0">
                    <a:solidFill>
                      <a:srgbClr val="0BA4E2"/>
                    </a:solidFill>
                    <a:latin typeface="Trebuchet MS" pitchFamily="34" charset="0"/>
                  </a:rPr>
                  <a:t>и могут использоваться в таблицах как родные</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p:txBody>
          </p:sp>
          <p:pic>
            <p:nvPicPr>
              <p:cNvPr id="45075"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r="37653" b="37898"/>
              <a:stretch>
                <a:fillRect/>
              </a:stretch>
            </p:blipFill>
            <p:spPr bwMode="auto">
              <a:xfrm>
                <a:off x="3749" y="528"/>
                <a:ext cx="2443" cy="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6" name="Group 13"/>
            <p:cNvGrpSpPr>
              <a:grpSpLocks/>
            </p:cNvGrpSpPr>
            <p:nvPr/>
          </p:nvGrpSpPr>
          <p:grpSpPr bwMode="auto">
            <a:xfrm>
              <a:off x="0" y="4048125"/>
              <a:ext cx="9829800" cy="2714625"/>
              <a:chOff x="0" y="2562"/>
              <a:chExt cx="6192" cy="1710"/>
            </a:xfrm>
          </p:grpSpPr>
          <p:pic>
            <p:nvPicPr>
              <p:cNvPr id="45072" name="Picture 1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08" y="2562"/>
                <a:ext cx="2784" cy="1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073" name="Rectangle 15"/>
              <p:cNvSpPr>
                <a:spLocks noChangeArrowheads="1"/>
              </p:cNvSpPr>
              <p:nvPr/>
            </p:nvSpPr>
            <p:spPr bwMode="auto">
              <a:xfrm>
                <a:off x="0" y="3168"/>
                <a:ext cx="2880" cy="1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263789" indent="-263789" defTabSz="695706">
                  <a:spcBef>
                    <a:spcPct val="35000"/>
                  </a:spcBef>
                  <a:buBlip>
                    <a:blip r:embed="rId8"/>
                  </a:buBlip>
                </a:pPr>
                <a:r>
                  <a:rPr lang="en-US" dirty="0" smtClean="0">
                    <a:solidFill>
                      <a:srgbClr val="0BA4E2"/>
                    </a:solidFill>
                    <a:latin typeface="Trebuchet MS" pitchFamily="34" charset="0"/>
                  </a:rPr>
                  <a:t>…</a:t>
                </a:r>
                <a:r>
                  <a:rPr lang="ru-RU" dirty="0" smtClean="0">
                    <a:solidFill>
                      <a:srgbClr val="0BA4E2"/>
                    </a:solidFill>
                    <a:latin typeface="Trebuchet MS" pitchFamily="34" charset="0"/>
                  </a:rPr>
                  <a:t>для выполнения сложных расчетов</a:t>
                </a:r>
                <a:r>
                  <a:rPr lang="en-US" dirty="0" smtClean="0">
                    <a:solidFill>
                      <a:srgbClr val="0BA4E2"/>
                    </a:solidFill>
                    <a:latin typeface="Trebuchet MS" pitchFamily="34" charset="0"/>
                  </a:rPr>
                  <a:t> (</a:t>
                </a:r>
                <a:r>
                  <a:rPr lang="ru-RU" dirty="0" smtClean="0">
                    <a:solidFill>
                      <a:srgbClr val="0BA4E2"/>
                    </a:solidFill>
                    <a:latin typeface="Trebuchet MS" pitchFamily="34" charset="0"/>
                  </a:rPr>
                  <a:t>с точной термодинамикой</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a:p>
                <a:pPr marL="263789" indent="-263789" defTabSz="695706">
                  <a:spcBef>
                    <a:spcPct val="35000"/>
                  </a:spcBef>
                  <a:buBlip>
                    <a:blip r:embed="rId8"/>
                  </a:buBlip>
                </a:pPr>
                <a:r>
                  <a:rPr lang="en-US" dirty="0">
                    <a:solidFill>
                      <a:srgbClr val="0BA4E2"/>
                    </a:solidFill>
                    <a:latin typeface="Trebuchet MS" pitchFamily="34" charset="0"/>
                  </a:rPr>
                  <a:t>… </a:t>
                </a:r>
                <a:r>
                  <a:rPr lang="ru-RU" dirty="0" smtClean="0">
                    <a:solidFill>
                      <a:srgbClr val="0BA4E2"/>
                    </a:solidFill>
                    <a:latin typeface="Trebuchet MS" pitchFamily="34" charset="0"/>
                  </a:rPr>
                  <a:t>или для подбора параметров бинарных взаимодействий</a:t>
                </a:r>
                <a:endParaRPr lang="en-US" dirty="0">
                  <a:solidFill>
                    <a:srgbClr val="0BA4E2"/>
                  </a:solidFill>
                  <a:latin typeface="Trebuchet MS" pitchFamily="34" charset="0"/>
                </a:endParaRPr>
              </a:p>
            </p:txBody>
          </p:sp>
        </p:grpSp>
      </p:grpSp>
      <p:sp>
        <p:nvSpPr>
          <p:cNvPr id="45063" name="Rectangle 16"/>
          <p:cNvSpPr>
            <a:spLocks noChangeArrowheads="1"/>
          </p:cNvSpPr>
          <p:nvPr/>
        </p:nvSpPr>
        <p:spPr bwMode="auto">
          <a:xfrm>
            <a:off x="468000" y="151984"/>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Может быть использован в </a:t>
            </a:r>
            <a:r>
              <a:rPr lang="en-US" sz="3200" b="1" dirty="0" smtClean="0">
                <a:solidFill>
                  <a:schemeClr val="bg1"/>
                </a:solidFill>
                <a:latin typeface="Trebuchet MS" pitchFamily="34" charset="0"/>
              </a:rPr>
              <a:t>Excel</a:t>
            </a:r>
            <a:r>
              <a:rPr lang="en-US" sz="3200" b="1" baseline="30000" dirty="0">
                <a:solidFill>
                  <a:schemeClr val="bg1"/>
                </a:solidFill>
                <a:latin typeface="Trebuchet MS" pitchFamily="34" charset="0"/>
                <a:cs typeface="Arial" charset="0"/>
              </a:rPr>
              <a:t>®</a:t>
            </a:r>
            <a:endParaRPr lang="en-US" sz="3200" b="1" baseline="30000" dirty="0">
              <a:solidFill>
                <a:schemeClr val="bg1"/>
              </a:solidFill>
              <a:latin typeface="Trebuchet MS" pitchFamily="34" charset="0"/>
            </a:endParaRPr>
          </a:p>
        </p:txBody>
      </p:sp>
      <p:sp>
        <p:nvSpPr>
          <p:cNvPr id="45067" name="Rectangle 18"/>
          <p:cNvSpPr>
            <a:spLocks noChangeArrowheads="1"/>
          </p:cNvSpPr>
          <p:nvPr/>
        </p:nvSpPr>
        <p:spPr bwMode="gray">
          <a:xfrm>
            <a:off x="2939562" y="3118962"/>
            <a:ext cx="999392"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ПО</a:t>
            </a:r>
          </a:p>
          <a:p>
            <a:pPr algn="ctr" eaLnBrk="1" hangingPunct="1">
              <a:lnSpc>
                <a:spcPct val="100000"/>
              </a:lnSpc>
              <a:buClrTx/>
              <a:buFontTx/>
              <a:buNone/>
            </a:pPr>
            <a:r>
              <a:rPr lang="de-DE" sz="1200" dirty="0" err="1" smtClean="0">
                <a:solidFill>
                  <a:schemeClr val="bg1"/>
                </a:solidFill>
                <a:latin typeface="Trebuchet MS" pitchFamily="34" charset="0"/>
                <a:cs typeface="Arial" charset="0"/>
              </a:rPr>
              <a:t>ProSim</a:t>
            </a:r>
            <a:endParaRPr lang="de-DE" sz="1200" dirty="0">
              <a:solidFill>
                <a:schemeClr val="bg1"/>
              </a:solidFill>
              <a:latin typeface="Trebuchet MS" pitchFamily="34" charset="0"/>
              <a:cs typeface="Arial" charset="0"/>
            </a:endParaRPr>
          </a:p>
        </p:txBody>
      </p:sp>
      <p:pic>
        <p:nvPicPr>
          <p:cNvPr id="45068" name="Picture 21"/>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688123" y="1028700"/>
            <a:ext cx="1828800" cy="12101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069"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sp>
        <p:nvSpPr>
          <p:cNvPr id="23"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24" name="Picture 16"/>
          <p:cNvPicPr>
            <a:picLocks noChangeAspect="1" noChangeArrowheads="1"/>
          </p:cNvPicPr>
          <p:nvPr/>
        </p:nvPicPr>
        <p:blipFill>
          <a:blip r:embed="rId12"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7" name="Espace réservé du pied de page 6"/>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90345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46103" name="Freeform 100" descr="75 %"/>
            <p:cNvSpPr>
              <a:spLocks noChangeAspect="1"/>
            </p:cNvSpPr>
            <p:nvPr>
              <p:custDataLst>
                <p:tags r:id="rId6"/>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6104" name="Freeform 100" descr="75 %"/>
            <p:cNvSpPr>
              <a:spLocks noChangeAspect="1"/>
            </p:cNvSpPr>
            <p:nvPr>
              <p:custDataLst>
                <p:tags r:id="rId7"/>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3" name="Group 5"/>
          <p:cNvGrpSpPr>
            <a:grpSpLocks noChangeAspect="1"/>
          </p:cNvGrpSpPr>
          <p:nvPr/>
        </p:nvGrpSpPr>
        <p:grpSpPr bwMode="auto">
          <a:xfrm>
            <a:off x="3017228" y="2707482"/>
            <a:ext cx="857250" cy="1441608"/>
            <a:chOff x="1959" y="1848"/>
            <a:chExt cx="640" cy="1104"/>
          </a:xfrm>
        </p:grpSpPr>
        <p:sp>
          <p:nvSpPr>
            <p:cNvPr id="46101" name="Freeform 105" descr="75 %"/>
            <p:cNvSpPr>
              <a:spLocks noChangeAspect="1"/>
            </p:cNvSpPr>
            <p:nvPr>
              <p:custDataLst>
                <p:tags r:id="rId4"/>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6102" name="Freeform 105" descr="75 %"/>
            <p:cNvSpPr>
              <a:spLocks noChangeAspect="1"/>
            </p:cNvSpPr>
            <p:nvPr>
              <p:custDataLst>
                <p:tags r:id="rId5"/>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6086" name="Text Box 10"/>
          <p:cNvSpPr txBox="1">
            <a:spLocks noChangeArrowheads="1"/>
          </p:cNvSpPr>
          <p:nvPr/>
        </p:nvSpPr>
        <p:spPr bwMode="auto">
          <a:xfrm>
            <a:off x="70338" y="5334953"/>
            <a:ext cx="6963508" cy="63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spAutoFit/>
          </a:bodyPr>
          <a:lstStyle>
            <a:lvl1pPr marL="288925" indent="-288925">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buClrTx/>
              <a:buFont typeface="Wingdings" pitchFamily="2" charset="2"/>
              <a:buChar char="ð"/>
            </a:pPr>
            <a:r>
              <a:rPr lang="en-US" i="1" dirty="0">
                <a:solidFill>
                  <a:srgbClr val="D21700"/>
                </a:solidFill>
                <a:latin typeface="Trebuchet MS" pitchFamily="34" charset="0"/>
              </a:rPr>
              <a:t>Rigorous thermodynamics </a:t>
            </a:r>
            <a:r>
              <a:rPr lang="ru-RU" i="1" dirty="0" smtClean="0">
                <a:solidFill>
                  <a:srgbClr val="D21700"/>
                </a:solidFill>
                <a:latin typeface="Trebuchet MS" pitchFamily="34" charset="0"/>
              </a:rPr>
              <a:t>становится доступной в</a:t>
            </a:r>
            <a:r>
              <a:rPr lang="en-US" i="1" dirty="0" smtClean="0">
                <a:solidFill>
                  <a:srgbClr val="D21700"/>
                </a:solidFill>
                <a:latin typeface="Trebuchet MS" pitchFamily="34" charset="0"/>
              </a:rPr>
              <a:t> </a:t>
            </a:r>
            <a:r>
              <a:rPr lang="en-US" i="1" dirty="0">
                <a:solidFill>
                  <a:srgbClr val="D21700"/>
                </a:solidFill>
                <a:latin typeface="Trebuchet MS" pitchFamily="34" charset="0"/>
              </a:rPr>
              <a:t>MATLAB</a:t>
            </a:r>
            <a:r>
              <a:rPr lang="en-US" i="1" baseline="30000" dirty="0">
                <a:solidFill>
                  <a:srgbClr val="D21700"/>
                </a:solidFill>
                <a:latin typeface="Trebuchet MS" pitchFamily="34" charset="0"/>
                <a:cs typeface="Arial" charset="0"/>
              </a:rPr>
              <a:t>®</a:t>
            </a:r>
            <a:r>
              <a:rPr lang="en-US" i="1" dirty="0">
                <a:solidFill>
                  <a:srgbClr val="D21700"/>
                </a:solidFill>
                <a:latin typeface="Trebuchet MS" pitchFamily="34" charset="0"/>
              </a:rPr>
              <a:t> </a:t>
            </a:r>
            <a:r>
              <a:rPr lang="ru-RU" i="1" dirty="0" smtClean="0">
                <a:solidFill>
                  <a:srgbClr val="D21700"/>
                </a:solidFill>
                <a:latin typeface="Trebuchet MS" pitchFamily="34" charset="0"/>
              </a:rPr>
              <a:t>без какого-либо программирования</a:t>
            </a:r>
            <a:endParaRPr lang="en-US" i="1" dirty="0">
              <a:solidFill>
                <a:srgbClr val="D21700"/>
              </a:solidFill>
              <a:latin typeface="Trebuchet MS" pitchFamily="34" charset="0"/>
            </a:endParaRPr>
          </a:p>
        </p:txBody>
      </p:sp>
      <p:sp>
        <p:nvSpPr>
          <p:cNvPr id="46087" name="Rectangle 11"/>
          <p:cNvSpPr>
            <a:spLocks noChangeArrowheads="1"/>
          </p:cNvSpPr>
          <p:nvPr/>
        </p:nvSpPr>
        <p:spPr bwMode="auto">
          <a:xfrm>
            <a:off x="468000" y="151200"/>
            <a:ext cx="8229600"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Может быть использован в </a:t>
            </a:r>
            <a:r>
              <a:rPr lang="en-US" sz="3200" b="1" dirty="0" smtClean="0">
                <a:solidFill>
                  <a:schemeClr val="bg1"/>
                </a:solidFill>
                <a:latin typeface="Trebuchet MS" pitchFamily="34" charset="0"/>
              </a:rPr>
              <a:t>MATLAB</a:t>
            </a:r>
            <a:r>
              <a:rPr lang="en-US" sz="3200" b="1" baseline="30000" dirty="0">
                <a:solidFill>
                  <a:schemeClr val="bg1"/>
                </a:solidFill>
                <a:latin typeface="Trebuchet MS" pitchFamily="34" charset="0"/>
                <a:cs typeface="Arial" charset="0"/>
              </a:rPr>
              <a:t>®</a:t>
            </a:r>
            <a:endParaRPr lang="en-US" sz="3200" b="1" baseline="30000" dirty="0">
              <a:solidFill>
                <a:schemeClr val="bg1"/>
              </a:solidFill>
              <a:latin typeface="Trebuchet MS" pitchFamily="34" charset="0"/>
            </a:endParaRPr>
          </a:p>
        </p:txBody>
      </p:sp>
      <p:sp>
        <p:nvSpPr>
          <p:cNvPr id="46091" name="Rectangle 18"/>
          <p:cNvSpPr>
            <a:spLocks noChangeArrowheads="1"/>
          </p:cNvSpPr>
          <p:nvPr/>
        </p:nvSpPr>
        <p:spPr bwMode="gray">
          <a:xfrm>
            <a:off x="2939562" y="3118962"/>
            <a:ext cx="999392"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ПО</a:t>
            </a:r>
          </a:p>
          <a:p>
            <a:pPr algn="ctr" eaLnBrk="1" hangingPunct="1">
              <a:lnSpc>
                <a:spcPct val="100000"/>
              </a:lnSpc>
              <a:buClrTx/>
              <a:buFontTx/>
              <a:buNone/>
            </a:pPr>
            <a:r>
              <a:rPr lang="de-DE" sz="1200" dirty="0" err="1" smtClean="0">
                <a:solidFill>
                  <a:schemeClr val="bg1"/>
                </a:solidFill>
                <a:latin typeface="Trebuchet MS" pitchFamily="34" charset="0"/>
                <a:cs typeface="Arial" charset="0"/>
              </a:rPr>
              <a:t>ProSim</a:t>
            </a:r>
            <a:endParaRPr lang="de-DE" sz="1200" dirty="0">
              <a:solidFill>
                <a:schemeClr val="bg1"/>
              </a:solidFill>
              <a:latin typeface="Trebuchet MS" pitchFamily="34" charset="0"/>
              <a:cs typeface="Arial" charset="0"/>
            </a:endParaRPr>
          </a:p>
        </p:txBody>
      </p:sp>
      <p:sp>
        <p:nvSpPr>
          <p:cNvPr id="46092"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grpSp>
        <p:nvGrpSpPr>
          <p:cNvPr id="4" name="Group 17"/>
          <p:cNvGrpSpPr>
            <a:grpSpLocks/>
          </p:cNvGrpSpPr>
          <p:nvPr/>
        </p:nvGrpSpPr>
        <p:grpSpPr bwMode="auto">
          <a:xfrm>
            <a:off x="4551485" y="1028700"/>
            <a:ext cx="2271346" cy="1987392"/>
            <a:chOff x="3106" y="720"/>
            <a:chExt cx="1550" cy="1391"/>
          </a:xfrm>
        </p:grpSpPr>
        <p:grpSp>
          <p:nvGrpSpPr>
            <p:cNvPr id="5" name="Group 18"/>
            <p:cNvGrpSpPr>
              <a:grpSpLocks noChangeAspect="1"/>
            </p:cNvGrpSpPr>
            <p:nvPr/>
          </p:nvGrpSpPr>
          <p:grpSpPr bwMode="auto">
            <a:xfrm>
              <a:off x="3134" y="1347"/>
              <a:ext cx="890" cy="764"/>
              <a:chOff x="3136" y="1248"/>
              <a:chExt cx="974" cy="836"/>
            </a:xfrm>
          </p:grpSpPr>
          <p:sp>
            <p:nvSpPr>
              <p:cNvPr id="46099" name="Freeform 101"/>
              <p:cNvSpPr>
                <a:spLocks noChangeAspect="1"/>
              </p:cNvSpPr>
              <p:nvPr>
                <p:custDataLst>
                  <p:tags r:id="rId2"/>
                </p:custDataLst>
              </p:nvPr>
            </p:nvSpPr>
            <p:spPr bwMode="gray">
              <a:xfrm>
                <a:off x="3170" y="1270"/>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latin typeface="Trebuchet MS" pitchFamily="34" charset="0"/>
                </a:endParaRPr>
              </a:p>
            </p:txBody>
          </p:sp>
          <p:sp>
            <p:nvSpPr>
              <p:cNvPr id="46100" name="Freeform 101"/>
              <p:cNvSpPr>
                <a:spLocks noChangeAspect="1"/>
              </p:cNvSpPr>
              <p:nvPr>
                <p:custDataLst>
                  <p:tags r:id="rId3"/>
                </p:custDataLst>
              </p:nvPr>
            </p:nvSpPr>
            <p:spPr bwMode="gray">
              <a:xfrm>
                <a:off x="3136" y="1248"/>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6096" name="AutoShape 21"/>
            <p:cNvSpPr>
              <a:spLocks noChangeArrowheads="1"/>
            </p:cNvSpPr>
            <p:nvPr/>
          </p:nvSpPr>
          <p:spPr bwMode="auto">
            <a:xfrm rot="-3603495">
              <a:off x="3558" y="1272"/>
              <a:ext cx="240" cy="288"/>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latin typeface="Trebuchet MS" pitchFamily="34" charset="0"/>
              </a:endParaRPr>
            </a:p>
          </p:txBody>
        </p:sp>
        <p:pic>
          <p:nvPicPr>
            <p:cNvPr id="46097" name="Picture 2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840" y="720"/>
              <a:ext cx="816" cy="81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6098" name="Rectangle 19"/>
            <p:cNvSpPr>
              <a:spLocks noChangeArrowheads="1"/>
            </p:cNvSpPr>
            <p:nvPr/>
          </p:nvSpPr>
          <p:spPr bwMode="gray">
            <a:xfrm>
              <a:off x="3106" y="1564"/>
              <a:ext cx="638"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lnSpc>
                  <a:spcPct val="100000"/>
                </a:lnSpc>
                <a:buClrTx/>
                <a:buFontTx/>
                <a:buNone/>
              </a:pPr>
              <a:r>
                <a:rPr lang="de-DE" sz="1200">
                  <a:solidFill>
                    <a:schemeClr val="bg1"/>
                  </a:solidFill>
                  <a:latin typeface="Trebuchet MS" pitchFamily="34" charset="0"/>
                  <a:cs typeface="Arial" charset="0"/>
                </a:rPr>
                <a:t>MATLAB</a:t>
              </a:r>
            </a:p>
            <a:p>
              <a:pPr algn="r" eaLnBrk="1" hangingPunct="1">
                <a:lnSpc>
                  <a:spcPct val="100000"/>
                </a:lnSpc>
                <a:buClrTx/>
                <a:buFontTx/>
                <a:buNone/>
              </a:pPr>
              <a:r>
                <a:rPr lang="de-DE" sz="1200">
                  <a:solidFill>
                    <a:schemeClr val="bg1"/>
                  </a:solidFill>
                  <a:latin typeface="Trebuchet MS" pitchFamily="34" charset="0"/>
                  <a:cs typeface="Arial" charset="0"/>
                </a:rPr>
                <a:t>Toolbox</a:t>
              </a:r>
            </a:p>
          </p:txBody>
        </p:sp>
      </p:grpSp>
      <p:sp>
        <p:nvSpPr>
          <p:cNvPr id="46094" name="Rectangle 24"/>
          <p:cNvSpPr>
            <a:spLocks noChangeArrowheads="1"/>
          </p:cNvSpPr>
          <p:nvPr/>
        </p:nvSpPr>
        <p:spPr bwMode="auto">
          <a:xfrm>
            <a:off x="211015" y="1097280"/>
            <a:ext cx="4290646" cy="1099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spAutoFit/>
          </a:bodyPr>
          <a:lstStyle/>
          <a:p>
            <a:pPr marL="342055" indent="-342055">
              <a:spcBef>
                <a:spcPct val="30000"/>
              </a:spcBef>
              <a:buBlip>
                <a:blip r:embed="rId11"/>
              </a:buBlip>
            </a:pPr>
            <a:r>
              <a:rPr lang="en-US" sz="2200" b="1" dirty="0">
                <a:solidFill>
                  <a:srgbClr val="0BA4E2"/>
                </a:solidFill>
                <a:latin typeface="Trebuchet MS" pitchFamily="34" charset="0"/>
              </a:rPr>
              <a:t>Simulis</a:t>
            </a:r>
            <a:r>
              <a:rPr lang="en-US" sz="2200" b="1" baseline="30000" dirty="0">
                <a:solidFill>
                  <a:srgbClr val="0BA4E2"/>
                </a:solidFill>
                <a:latin typeface="Trebuchet MS" pitchFamily="34" charset="0"/>
                <a:cs typeface="Arial" charset="0"/>
              </a:rPr>
              <a:t>®</a:t>
            </a:r>
            <a:r>
              <a:rPr lang="en-US" sz="2200" b="1" dirty="0">
                <a:solidFill>
                  <a:srgbClr val="0BA4E2"/>
                </a:solidFill>
                <a:latin typeface="Trebuchet MS" pitchFamily="34" charset="0"/>
              </a:rPr>
              <a:t> Thermodynamics </a:t>
            </a:r>
            <a:r>
              <a:rPr lang="ru-RU" sz="2200" b="1" dirty="0" smtClean="0">
                <a:solidFill>
                  <a:srgbClr val="0BA4E2"/>
                </a:solidFill>
                <a:latin typeface="Trebuchet MS" pitchFamily="34" charset="0"/>
              </a:rPr>
              <a:t>доступен  как панель инструментов в </a:t>
            </a:r>
            <a:r>
              <a:rPr lang="en-US" sz="2200" b="1" dirty="0" smtClean="0">
                <a:solidFill>
                  <a:srgbClr val="0BA4E2"/>
                </a:solidFill>
                <a:latin typeface="Trebuchet MS" pitchFamily="34" charset="0"/>
              </a:rPr>
              <a:t>MATLAB</a:t>
            </a:r>
            <a:r>
              <a:rPr lang="en-US" sz="2200" b="1" baseline="30000" dirty="0" smtClean="0">
                <a:solidFill>
                  <a:srgbClr val="0BA4E2"/>
                </a:solidFill>
                <a:latin typeface="Trebuchet MS" pitchFamily="34" charset="0"/>
                <a:cs typeface="Arial" charset="0"/>
              </a:rPr>
              <a:t>®</a:t>
            </a:r>
            <a:endParaRPr lang="en-US" sz="2200" b="1" baseline="30000" dirty="0">
              <a:solidFill>
                <a:srgbClr val="0BA4E2"/>
              </a:solidFill>
              <a:latin typeface="Trebuchet MS" pitchFamily="34" charset="0"/>
            </a:endParaRPr>
          </a:p>
        </p:txBody>
      </p:sp>
      <p:sp>
        <p:nvSpPr>
          <p:cNvPr id="23"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24" name="Picture 16"/>
          <p:cNvPicPr>
            <a:picLocks noChangeAspect="1" noChangeArrowheads="1"/>
          </p:cNvPicPr>
          <p:nvPr/>
        </p:nvPicPr>
        <p:blipFill>
          <a:blip r:embed="rId12"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6" name="Espace réservé du pied de page 5"/>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3386632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47140" name="Freeform 100" descr="75 %"/>
            <p:cNvSpPr>
              <a:spLocks noChangeAspect="1"/>
            </p:cNvSpPr>
            <p:nvPr>
              <p:custDataLst>
                <p:tags r:id="rId8"/>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7141" name="Freeform 100" descr="75 %"/>
            <p:cNvSpPr>
              <a:spLocks noChangeAspect="1"/>
            </p:cNvSpPr>
            <p:nvPr>
              <p:custDataLst>
                <p:tags r:id="rId9"/>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3" name="Group 5"/>
          <p:cNvGrpSpPr>
            <a:grpSpLocks noChangeAspect="1"/>
          </p:cNvGrpSpPr>
          <p:nvPr/>
        </p:nvGrpSpPr>
        <p:grpSpPr bwMode="auto">
          <a:xfrm>
            <a:off x="4592516" y="1924527"/>
            <a:ext cx="1304192" cy="1091565"/>
            <a:chOff x="3136" y="1248"/>
            <a:chExt cx="974" cy="836"/>
          </a:xfrm>
        </p:grpSpPr>
        <p:sp>
          <p:nvSpPr>
            <p:cNvPr id="47138" name="Freeform 101" descr="75 %"/>
            <p:cNvSpPr>
              <a:spLocks noChangeAspect="1"/>
            </p:cNvSpPr>
            <p:nvPr>
              <p:custDataLst>
                <p:tags r:id="rId6"/>
              </p:custDataLst>
            </p:nvPr>
          </p:nvSpPr>
          <p:spPr bwMode="gray">
            <a:xfrm>
              <a:off x="3170" y="1270"/>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pattFill prst="pct75">
              <a:fgClr>
                <a:schemeClr val="bg2"/>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latin typeface="Trebuchet MS" pitchFamily="34" charset="0"/>
              </a:endParaRPr>
            </a:p>
          </p:txBody>
        </p:sp>
        <p:sp>
          <p:nvSpPr>
            <p:cNvPr id="47139" name="Freeform 101" descr="75 %"/>
            <p:cNvSpPr>
              <a:spLocks noChangeAspect="1"/>
            </p:cNvSpPr>
            <p:nvPr>
              <p:custDataLst>
                <p:tags r:id="rId7"/>
              </p:custDataLst>
            </p:nvPr>
          </p:nvSpPr>
          <p:spPr bwMode="gray">
            <a:xfrm>
              <a:off x="3136" y="1248"/>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4" name="Group 8"/>
          <p:cNvGrpSpPr>
            <a:grpSpLocks noChangeAspect="1"/>
          </p:cNvGrpSpPr>
          <p:nvPr/>
        </p:nvGrpSpPr>
        <p:grpSpPr bwMode="auto">
          <a:xfrm>
            <a:off x="3017228" y="2707482"/>
            <a:ext cx="857250" cy="1441608"/>
            <a:chOff x="1959" y="1848"/>
            <a:chExt cx="640" cy="1104"/>
          </a:xfrm>
        </p:grpSpPr>
        <p:sp>
          <p:nvSpPr>
            <p:cNvPr id="47136" name="Freeform 105" descr="75 %"/>
            <p:cNvSpPr>
              <a:spLocks noChangeAspect="1"/>
            </p:cNvSpPr>
            <p:nvPr>
              <p:custDataLst>
                <p:tags r:id="rId4"/>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7137" name="Freeform 105" descr="75 %"/>
            <p:cNvSpPr>
              <a:spLocks noChangeAspect="1"/>
            </p:cNvSpPr>
            <p:nvPr>
              <p:custDataLst>
                <p:tags r:id="rId5"/>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7112" name="Rectangle 20"/>
          <p:cNvSpPr>
            <a:spLocks noChangeArrowheads="1"/>
          </p:cNvSpPr>
          <p:nvPr/>
        </p:nvSpPr>
        <p:spPr bwMode="auto">
          <a:xfrm>
            <a:off x="503548" y="0"/>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Файлы с результатами расчетов можно экспортировать в другие программы</a:t>
            </a:r>
            <a:endParaRPr lang="en-US" sz="3200" b="1" dirty="0">
              <a:solidFill>
                <a:schemeClr val="bg1"/>
              </a:solidFill>
              <a:latin typeface="Trebuchet MS" pitchFamily="34" charset="0"/>
            </a:endParaRPr>
          </a:p>
        </p:txBody>
      </p:sp>
      <p:sp>
        <p:nvSpPr>
          <p:cNvPr id="47116" name="Rectangle 18"/>
          <p:cNvSpPr>
            <a:spLocks noChangeArrowheads="1"/>
          </p:cNvSpPr>
          <p:nvPr/>
        </p:nvSpPr>
        <p:spPr bwMode="gray">
          <a:xfrm>
            <a:off x="2939562" y="3118962"/>
            <a:ext cx="999392"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ПО</a:t>
            </a:r>
          </a:p>
          <a:p>
            <a:pPr algn="ctr" eaLnBrk="1" hangingPunct="1">
              <a:lnSpc>
                <a:spcPct val="100000"/>
              </a:lnSpc>
              <a:buClrTx/>
              <a:buFontTx/>
              <a:buNone/>
            </a:pPr>
            <a:r>
              <a:rPr lang="de-DE" sz="1200" dirty="0" err="1" smtClean="0">
                <a:solidFill>
                  <a:schemeClr val="bg1"/>
                </a:solidFill>
                <a:latin typeface="Trebuchet MS" pitchFamily="34" charset="0"/>
                <a:cs typeface="Arial" charset="0"/>
              </a:rPr>
              <a:t>ProSim</a:t>
            </a:r>
            <a:endParaRPr lang="de-DE" sz="1200" dirty="0">
              <a:solidFill>
                <a:schemeClr val="bg1"/>
              </a:solidFill>
              <a:latin typeface="Trebuchet MS" pitchFamily="34" charset="0"/>
              <a:cs typeface="Arial" charset="0"/>
            </a:endParaRPr>
          </a:p>
        </p:txBody>
      </p:sp>
      <p:sp>
        <p:nvSpPr>
          <p:cNvPr id="47117"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sp>
        <p:nvSpPr>
          <p:cNvPr id="47118" name="Rectangle 19"/>
          <p:cNvSpPr>
            <a:spLocks noChangeArrowheads="1"/>
          </p:cNvSpPr>
          <p:nvPr/>
        </p:nvSpPr>
        <p:spPr bwMode="gray">
          <a:xfrm>
            <a:off x="4551485" y="2234565"/>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r" eaLnBrk="1" hangingPunct="1">
              <a:lnSpc>
                <a:spcPct val="100000"/>
              </a:lnSpc>
              <a:buClrTx/>
              <a:buFontTx/>
              <a:buNone/>
            </a:pPr>
            <a:r>
              <a:rPr lang="de-DE" sz="1200">
                <a:solidFill>
                  <a:schemeClr val="bg1"/>
                </a:solidFill>
                <a:latin typeface="Trebuchet MS" pitchFamily="34" charset="0"/>
                <a:cs typeface="Arial" charset="0"/>
              </a:rPr>
              <a:t>MATLAB</a:t>
            </a:r>
          </a:p>
          <a:p>
            <a:pPr algn="r" eaLnBrk="1" hangingPunct="1">
              <a:lnSpc>
                <a:spcPct val="100000"/>
              </a:lnSpc>
              <a:buClrTx/>
              <a:buFontTx/>
              <a:buNone/>
            </a:pPr>
            <a:r>
              <a:rPr lang="de-DE" sz="1200">
                <a:solidFill>
                  <a:schemeClr val="bg1"/>
                </a:solidFill>
                <a:latin typeface="Trebuchet MS" pitchFamily="34" charset="0"/>
                <a:cs typeface="Arial" charset="0"/>
              </a:rPr>
              <a:t>Toolbox</a:t>
            </a:r>
          </a:p>
        </p:txBody>
      </p:sp>
      <p:grpSp>
        <p:nvGrpSpPr>
          <p:cNvPr id="5" name="Groupe 1"/>
          <p:cNvGrpSpPr>
            <a:grpSpLocks/>
          </p:cNvGrpSpPr>
          <p:nvPr/>
        </p:nvGrpSpPr>
        <p:grpSpPr bwMode="auto">
          <a:xfrm>
            <a:off x="0" y="3849052"/>
            <a:ext cx="4550020" cy="2198854"/>
            <a:chOff x="0" y="4276725"/>
            <a:chExt cx="4929188" cy="2443171"/>
          </a:xfrm>
        </p:grpSpPr>
        <p:grpSp>
          <p:nvGrpSpPr>
            <p:cNvPr id="6" name="Group 14"/>
            <p:cNvGrpSpPr>
              <a:grpSpLocks/>
            </p:cNvGrpSpPr>
            <p:nvPr/>
          </p:nvGrpSpPr>
          <p:grpSpPr bwMode="auto">
            <a:xfrm>
              <a:off x="76200" y="5411788"/>
              <a:ext cx="3889375" cy="912812"/>
              <a:chOff x="48" y="3409"/>
              <a:chExt cx="2450" cy="575"/>
            </a:xfrm>
          </p:grpSpPr>
          <p:sp>
            <p:nvSpPr>
              <p:cNvPr id="47134" name="Rectangle 15"/>
              <p:cNvSpPr>
                <a:spLocks noChangeArrowheads="1"/>
              </p:cNvSpPr>
              <p:nvPr/>
            </p:nvSpPr>
            <p:spPr bwMode="auto">
              <a:xfrm>
                <a:off x="48" y="3638"/>
                <a:ext cx="1824" cy="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263789" indent="-263789" defTabSz="695706">
                  <a:spcBef>
                    <a:spcPct val="35000"/>
                  </a:spcBef>
                  <a:buBlip>
                    <a:blip r:embed="rId12"/>
                  </a:buBlip>
                </a:pPr>
                <a:r>
                  <a:rPr lang="en-US" dirty="0">
                    <a:solidFill>
                      <a:srgbClr val="0BA4E2"/>
                    </a:solidFill>
                    <a:latin typeface="Trebuchet MS" pitchFamily="34" charset="0"/>
                  </a:rPr>
                  <a:t>Aspen TASC </a:t>
                </a:r>
                <a:r>
                  <a:rPr lang="en-US" sz="1300" dirty="0" smtClean="0">
                    <a:solidFill>
                      <a:srgbClr val="0BA4E2"/>
                    </a:solidFill>
                    <a:latin typeface="Trebuchet MS" pitchFamily="34" charset="0"/>
                  </a:rPr>
                  <a:t>(</a:t>
                </a:r>
                <a:r>
                  <a:rPr lang="ru-RU" sz="1300" dirty="0" smtClean="0">
                    <a:solidFill>
                      <a:srgbClr val="0BA4E2"/>
                    </a:solidFill>
                    <a:latin typeface="Trebuchet MS" pitchFamily="34" charset="0"/>
                  </a:rPr>
                  <a:t>файл </a:t>
                </a:r>
                <a:r>
                  <a:rPr lang="en-US" sz="1300" dirty="0" smtClean="0">
                    <a:solidFill>
                      <a:srgbClr val="0BA4E2"/>
                    </a:solidFill>
                    <a:latin typeface="Trebuchet MS" pitchFamily="34" charset="0"/>
                  </a:rPr>
                  <a:t>PSF )</a:t>
                </a:r>
                <a:endParaRPr lang="en-US" sz="1300" dirty="0">
                  <a:solidFill>
                    <a:srgbClr val="0BA4E2"/>
                  </a:solidFill>
                  <a:latin typeface="Trebuchet MS" pitchFamily="34" charset="0"/>
                </a:endParaRPr>
              </a:p>
            </p:txBody>
          </p:sp>
          <p:pic>
            <p:nvPicPr>
              <p:cNvPr id="47135" name="Picture 1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824" y="3409"/>
                <a:ext cx="674" cy="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7132" name="Rectangle 18"/>
            <p:cNvSpPr>
              <a:spLocks noChangeArrowheads="1"/>
            </p:cNvSpPr>
            <p:nvPr/>
          </p:nvSpPr>
          <p:spPr bwMode="auto">
            <a:xfrm>
              <a:off x="76199" y="6308733"/>
              <a:ext cx="2895599" cy="41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263789" indent="-263789" defTabSz="695706">
                <a:spcBef>
                  <a:spcPct val="35000"/>
                </a:spcBef>
                <a:buBlip>
                  <a:blip r:embed="rId12"/>
                </a:buBlip>
              </a:pPr>
              <a:r>
                <a:rPr lang="en-US" dirty="0">
                  <a:solidFill>
                    <a:srgbClr val="0BA4E2"/>
                  </a:solidFill>
                  <a:latin typeface="Trebuchet MS" pitchFamily="34" charset="0"/>
                </a:rPr>
                <a:t>OLGA </a:t>
              </a:r>
              <a:r>
                <a:rPr lang="en-US" sz="1300" dirty="0" smtClean="0">
                  <a:solidFill>
                    <a:srgbClr val="0BA4E2"/>
                  </a:solidFill>
                  <a:latin typeface="Trebuchet MS" pitchFamily="34" charset="0"/>
                </a:rPr>
                <a:t>(</a:t>
              </a:r>
              <a:r>
                <a:rPr lang="ru-RU" sz="1300" dirty="0" smtClean="0">
                  <a:solidFill>
                    <a:srgbClr val="0BA4E2"/>
                  </a:solidFill>
                  <a:latin typeface="Trebuchet MS" pitchFamily="34" charset="0"/>
                </a:rPr>
                <a:t>Файл </a:t>
              </a:r>
              <a:r>
                <a:rPr lang="en-US" sz="1300" dirty="0" smtClean="0">
                  <a:solidFill>
                    <a:srgbClr val="0BA4E2"/>
                  </a:solidFill>
                  <a:latin typeface="Trebuchet MS" pitchFamily="34" charset="0"/>
                </a:rPr>
                <a:t>PVT )</a:t>
              </a:r>
              <a:endParaRPr lang="en-US" sz="1300" dirty="0">
                <a:solidFill>
                  <a:srgbClr val="0BA4E2"/>
                </a:solidFill>
                <a:latin typeface="Trebuchet MS" pitchFamily="34" charset="0"/>
              </a:endParaRPr>
            </a:p>
          </p:txBody>
        </p:sp>
        <p:grpSp>
          <p:nvGrpSpPr>
            <p:cNvPr id="7" name="Group 27"/>
            <p:cNvGrpSpPr>
              <a:grpSpLocks/>
            </p:cNvGrpSpPr>
            <p:nvPr/>
          </p:nvGrpSpPr>
          <p:grpSpPr bwMode="auto">
            <a:xfrm>
              <a:off x="0" y="4276725"/>
              <a:ext cx="4929188" cy="1438275"/>
              <a:chOff x="0" y="2694"/>
              <a:chExt cx="3105" cy="906"/>
            </a:xfrm>
          </p:grpSpPr>
          <p:grpSp>
            <p:nvGrpSpPr>
              <p:cNvPr id="8" name="Group 28"/>
              <p:cNvGrpSpPr>
                <a:grpSpLocks noChangeAspect="1"/>
              </p:cNvGrpSpPr>
              <p:nvPr/>
            </p:nvGrpSpPr>
            <p:grpSpPr bwMode="auto">
              <a:xfrm>
                <a:off x="2215" y="2694"/>
                <a:ext cx="890" cy="758"/>
                <a:chOff x="2130" y="2722"/>
                <a:chExt cx="974" cy="830"/>
              </a:xfrm>
            </p:grpSpPr>
            <p:sp>
              <p:nvSpPr>
                <p:cNvPr id="47130" name="Freeform 102"/>
                <p:cNvSpPr>
                  <a:spLocks noChangeAspect="1"/>
                </p:cNvSpPr>
                <p:nvPr>
                  <p:custDataLst>
                    <p:tags r:id="rId2"/>
                  </p:custDataLst>
                </p:nvPr>
              </p:nvSpPr>
              <p:spPr bwMode="gray">
                <a:xfrm>
                  <a:off x="2164" y="2744"/>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7131" name="Freeform 102"/>
                <p:cNvSpPr>
                  <a:spLocks noChangeAspect="1"/>
                </p:cNvSpPr>
                <p:nvPr>
                  <p:custDataLst>
                    <p:tags r:id="rId3"/>
                  </p:custDataLst>
                </p:nvPr>
              </p:nvSpPr>
              <p:spPr bwMode="gray">
                <a:xfrm>
                  <a:off x="2130" y="2722"/>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7124" name="Rectangle 31"/>
              <p:cNvSpPr>
                <a:spLocks noChangeArrowheads="1"/>
              </p:cNvSpPr>
              <p:nvPr/>
            </p:nvSpPr>
            <p:spPr bwMode="auto">
              <a:xfrm>
                <a:off x="0" y="3072"/>
                <a:ext cx="2260" cy="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2075" tIns="46038" rIns="92075" bIns="46038">
                <a:spAutoFit/>
              </a:bodyPr>
              <a:lstStyle/>
              <a:p>
                <a:pPr marL="263789" indent="-263789" defTabSz="695706">
                  <a:spcBef>
                    <a:spcPct val="35000"/>
                  </a:spcBef>
                </a:pPr>
                <a:r>
                  <a:rPr lang="ru-RU" dirty="0" smtClean="0">
                    <a:solidFill>
                      <a:srgbClr val="0BA4E2"/>
                    </a:solidFill>
                    <a:latin typeface="Trebuchet MS" pitchFamily="34" charset="0"/>
                  </a:rPr>
                  <a:t>Вывод таблиц результатов в</a:t>
                </a:r>
                <a:r>
                  <a:rPr lang="en-US" dirty="0" smtClean="0">
                    <a:solidFill>
                      <a:srgbClr val="0BA4E2"/>
                    </a:solidFill>
                    <a:latin typeface="Trebuchet MS" pitchFamily="34" charset="0"/>
                  </a:rPr>
                  <a:t>: </a:t>
                </a:r>
                <a:endParaRPr lang="en-US" dirty="0">
                  <a:solidFill>
                    <a:srgbClr val="0BA4E2"/>
                  </a:solidFill>
                  <a:latin typeface="Trebuchet MS" pitchFamily="34" charset="0"/>
                </a:endParaRPr>
              </a:p>
            </p:txBody>
          </p:sp>
          <p:grpSp>
            <p:nvGrpSpPr>
              <p:cNvPr id="9" name="Group 32"/>
              <p:cNvGrpSpPr>
                <a:grpSpLocks/>
              </p:cNvGrpSpPr>
              <p:nvPr/>
            </p:nvGrpSpPr>
            <p:grpSpPr bwMode="auto">
              <a:xfrm>
                <a:off x="48" y="3302"/>
                <a:ext cx="1344" cy="298"/>
                <a:chOff x="4320" y="2198"/>
                <a:chExt cx="1344" cy="298"/>
              </a:xfrm>
            </p:grpSpPr>
            <p:sp>
              <p:nvSpPr>
                <p:cNvPr id="47128" name="Rectangle 33"/>
                <p:cNvSpPr>
                  <a:spLocks noChangeArrowheads="1"/>
                </p:cNvSpPr>
                <p:nvPr/>
              </p:nvSpPr>
              <p:spPr bwMode="auto">
                <a:xfrm>
                  <a:off x="4320" y="2198"/>
                  <a:ext cx="1056" cy="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263789" indent="-263789" defTabSz="695706">
                    <a:spcBef>
                      <a:spcPct val="35000"/>
                    </a:spcBef>
                    <a:buBlip>
                      <a:blip r:embed="rId12"/>
                    </a:buBlip>
                  </a:pPr>
                  <a:r>
                    <a:rPr lang="en-US" dirty="0">
                      <a:solidFill>
                        <a:srgbClr val="0BA4E2"/>
                      </a:solidFill>
                      <a:latin typeface="Trebuchet MS" pitchFamily="34" charset="0"/>
                    </a:rPr>
                    <a:t>MS-Excel</a:t>
                  </a:r>
                </a:p>
              </p:txBody>
            </p:sp>
            <p:pic>
              <p:nvPicPr>
                <p:cNvPr id="47129" name="Picture 34" descr="images"/>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376" y="2208"/>
                  <a:ext cx="28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7126" name="Rectangle 19"/>
              <p:cNvSpPr>
                <a:spLocks noChangeArrowheads="1"/>
              </p:cNvSpPr>
              <p:nvPr/>
            </p:nvSpPr>
            <p:spPr bwMode="gray">
              <a:xfrm>
                <a:off x="2400" y="2928"/>
                <a:ext cx="638"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Экспорт файлов</a:t>
                </a:r>
                <a:endParaRPr lang="de-DE" sz="1200" dirty="0">
                  <a:solidFill>
                    <a:schemeClr val="bg1"/>
                  </a:solidFill>
                  <a:latin typeface="Trebuchet MS" pitchFamily="34" charset="0"/>
                  <a:cs typeface="Arial" charset="0"/>
                </a:endParaRPr>
              </a:p>
            </p:txBody>
          </p:sp>
          <p:sp>
            <p:nvSpPr>
              <p:cNvPr id="47127" name="AutoShape 36"/>
              <p:cNvSpPr>
                <a:spLocks noChangeArrowheads="1"/>
              </p:cNvSpPr>
              <p:nvPr/>
            </p:nvSpPr>
            <p:spPr bwMode="auto">
              <a:xfrm rot="-3603495" flipH="1" flipV="1">
                <a:off x="2444" y="3233"/>
                <a:ext cx="240" cy="288"/>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latin typeface="Trebuchet MS" pitchFamily="34" charset="0"/>
                </a:endParaRPr>
              </a:p>
            </p:txBody>
          </p:sp>
        </p:grpSp>
      </p:grpSp>
      <p:sp>
        <p:nvSpPr>
          <p:cNvPr id="33"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34" name="Picture 16"/>
          <p:cNvPicPr>
            <a:picLocks noChangeAspect="1" noChangeArrowheads="1"/>
          </p:cNvPicPr>
          <p:nvPr/>
        </p:nvPicPr>
        <p:blipFill>
          <a:blip r:embed="rId15"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10" name="Espace réservé du pied de page 9"/>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3558918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 Box 7"/>
          <p:cNvSpPr txBox="1">
            <a:spLocks noChangeArrowheads="1"/>
          </p:cNvSpPr>
          <p:nvPr/>
        </p:nvSpPr>
        <p:spPr bwMode="auto">
          <a:xfrm>
            <a:off x="1512278" y="5553549"/>
            <a:ext cx="7455877" cy="65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374650" indent="-374650">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spcBef>
                <a:spcPct val="40000"/>
              </a:spcBef>
              <a:buClrTx/>
              <a:buFont typeface="Wingdings" pitchFamily="2" charset="2"/>
              <a:buChar char="ð"/>
            </a:pPr>
            <a:r>
              <a:rPr lang="ru-RU" dirty="0" smtClean="0">
                <a:solidFill>
                  <a:srgbClr val="D21700"/>
                </a:solidFill>
                <a:latin typeface="Trebuchet MS" pitchFamily="34" charset="0"/>
              </a:rPr>
              <a:t>Определение фаз смеси по </a:t>
            </a:r>
            <a:r>
              <a:rPr lang="en-US" dirty="0" smtClean="0">
                <a:solidFill>
                  <a:srgbClr val="D21700"/>
                </a:solidFill>
                <a:latin typeface="Trebuchet MS" pitchFamily="34" charset="0"/>
              </a:rPr>
              <a:t>T, P </a:t>
            </a:r>
            <a:r>
              <a:rPr lang="ru-RU" dirty="0" smtClean="0">
                <a:solidFill>
                  <a:srgbClr val="D21700"/>
                </a:solidFill>
                <a:latin typeface="Trebuchet MS" pitchFamily="34" charset="0"/>
              </a:rPr>
              <a:t>и составу</a:t>
            </a:r>
            <a:endParaRPr lang="en-US" dirty="0">
              <a:solidFill>
                <a:srgbClr val="D21700"/>
              </a:solidFill>
              <a:latin typeface="Trebuchet MS" pitchFamily="34" charset="0"/>
            </a:endParaRPr>
          </a:p>
          <a:p>
            <a:pPr>
              <a:lnSpc>
                <a:spcPct val="100000"/>
              </a:lnSpc>
              <a:spcBef>
                <a:spcPct val="40000"/>
              </a:spcBef>
              <a:buClrTx/>
              <a:buFont typeface="Wingdings" pitchFamily="2" charset="2"/>
              <a:buNone/>
            </a:pPr>
            <a:r>
              <a:rPr lang="en-US" sz="1300" dirty="0" smtClean="0">
                <a:solidFill>
                  <a:srgbClr val="D21700"/>
                </a:solidFill>
                <a:latin typeface="Trebuchet MS" pitchFamily="34" charset="0"/>
              </a:rPr>
              <a:t>(</a:t>
            </a:r>
            <a:r>
              <a:rPr lang="ru-RU" sz="1300" dirty="0" smtClean="0">
                <a:solidFill>
                  <a:srgbClr val="D21700"/>
                </a:solidFill>
                <a:latin typeface="Trebuchet MS" pitchFamily="34" charset="0"/>
              </a:rPr>
              <a:t>равновесие пар</a:t>
            </a:r>
            <a:r>
              <a:rPr lang="en-US" sz="1300" dirty="0" smtClean="0">
                <a:solidFill>
                  <a:srgbClr val="D21700"/>
                </a:solidFill>
                <a:latin typeface="Trebuchet MS" pitchFamily="34" charset="0"/>
              </a:rPr>
              <a:t>-</a:t>
            </a:r>
            <a:r>
              <a:rPr lang="ru-RU" sz="1300" dirty="0" smtClean="0">
                <a:solidFill>
                  <a:srgbClr val="D21700"/>
                </a:solidFill>
                <a:latin typeface="Trebuchet MS" pitchFamily="34" charset="0"/>
              </a:rPr>
              <a:t>жидкость</a:t>
            </a:r>
            <a:r>
              <a:rPr lang="en-US" sz="1300" dirty="0" smtClean="0">
                <a:solidFill>
                  <a:srgbClr val="D21700"/>
                </a:solidFill>
                <a:latin typeface="Trebuchet MS" pitchFamily="34" charset="0"/>
              </a:rPr>
              <a:t>, </a:t>
            </a:r>
            <a:r>
              <a:rPr lang="ru-RU" sz="1300" dirty="0" smtClean="0">
                <a:solidFill>
                  <a:srgbClr val="D21700"/>
                </a:solidFill>
                <a:latin typeface="Trebuchet MS" pitchFamily="34" charset="0"/>
              </a:rPr>
              <a:t>жидкость-жидкость</a:t>
            </a:r>
            <a:r>
              <a:rPr lang="en-US" sz="1300" dirty="0" smtClean="0">
                <a:solidFill>
                  <a:srgbClr val="D21700"/>
                </a:solidFill>
                <a:latin typeface="Trebuchet MS" pitchFamily="34" charset="0"/>
              </a:rPr>
              <a:t>, </a:t>
            </a:r>
            <a:r>
              <a:rPr lang="ru-RU" sz="1300" dirty="0" smtClean="0">
                <a:solidFill>
                  <a:srgbClr val="D21700"/>
                </a:solidFill>
                <a:latin typeface="Trebuchet MS" pitchFamily="34" charset="0"/>
              </a:rPr>
              <a:t>пар-жидкость-жидкость</a:t>
            </a:r>
            <a:r>
              <a:rPr lang="en-US" sz="1300" dirty="0" smtClean="0">
                <a:solidFill>
                  <a:srgbClr val="D21700"/>
                </a:solidFill>
                <a:latin typeface="Trebuchet MS" pitchFamily="34" charset="0"/>
              </a:rPr>
              <a:t>)</a:t>
            </a:r>
            <a:endParaRPr lang="en-US" sz="1300" dirty="0">
              <a:solidFill>
                <a:srgbClr val="D21700"/>
              </a:solidFill>
              <a:latin typeface="Trebuchet MS" pitchFamily="34" charset="0"/>
            </a:endParaRPr>
          </a:p>
        </p:txBody>
      </p:sp>
      <p:sp>
        <p:nvSpPr>
          <p:cNvPr id="12"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Фазовое равновесие (ФР)</a:t>
            </a:r>
            <a:endParaRPr lang="fr-FR" sz="3200" dirty="0">
              <a:solidFill>
                <a:schemeClr val="bg1"/>
              </a:solidFill>
              <a:latin typeface="Trebuchet MS" pitchFamily="34" charset="0"/>
            </a:endParaRPr>
          </a:p>
        </p:txBody>
      </p:sp>
      <p:sp>
        <p:nvSpPr>
          <p:cNvPr id="17" name="Freeform 19"/>
          <p:cNvSpPr>
            <a:spLocks/>
          </p:cNvSpPr>
          <p:nvPr/>
        </p:nvSpPr>
        <p:spPr bwMode="gray">
          <a:xfrm rot="1800000">
            <a:off x="4029809" y="3801904"/>
            <a:ext cx="1543050" cy="1740218"/>
          </a:xfrm>
          <a:custGeom>
            <a:avLst/>
            <a:gdLst>
              <a:gd name="T0" fmla="*/ 0 w 243"/>
              <a:gd name="T1" fmla="*/ 35010348 h 281"/>
              <a:gd name="T2" fmla="*/ 30212243 w 243"/>
              <a:gd name="T3" fmla="*/ 17448734 h 281"/>
              <a:gd name="T4" fmla="*/ 0 w 243"/>
              <a:gd name="T5" fmla="*/ 0 h 281"/>
              <a:gd name="T6" fmla="*/ 0 w 243"/>
              <a:gd name="T7" fmla="*/ 35010348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solidFill>
            <a:srgbClr val="4D0255"/>
          </a:solidFill>
          <a:ln w="3175">
            <a:solidFill>
              <a:srgbClr val="4D0255"/>
            </a:solidFill>
            <a:miter lim="800000"/>
            <a:headEnd/>
            <a:tailEnd/>
          </a:ln>
          <a:effectLst>
            <a:outerShdw dist="45791" dir="2021404" algn="ctr" rotWithShape="0">
              <a:srgbClr val="969696">
                <a:alpha val="50000"/>
              </a:srgbClr>
            </a:outerShdw>
          </a:effectLst>
        </p:spPr>
        <p:txBody>
          <a:bodyPr/>
          <a:lstStyle/>
          <a:p>
            <a:endParaRPr lang="fr-FR">
              <a:solidFill>
                <a:srgbClr val="4D0255"/>
              </a:solidFill>
              <a:latin typeface="Trebuchet MS" pitchFamily="34" charset="0"/>
            </a:endParaRPr>
          </a:p>
        </p:txBody>
      </p:sp>
      <p:sp>
        <p:nvSpPr>
          <p:cNvPr id="23"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24" name="Freeform 16" descr="80 %"/>
          <p:cNvSpPr>
            <a:spLocks/>
          </p:cNvSpPr>
          <p:nvPr/>
        </p:nvSpPr>
        <p:spPr bwMode="gray">
          <a:xfrm rot="1800000">
            <a:off x="2625252" y="297811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10">
            <a:fgClr>
              <a:schemeClr val="bg1"/>
            </a:fgClr>
            <a:bgClr>
              <a:srgbClr val="4D0255"/>
            </a:bgClr>
          </a:pattFill>
          <a:ln w="3175">
            <a:solidFill>
              <a:srgbClr val="4D0255"/>
            </a:solidFill>
            <a:miter lim="800000"/>
            <a:headEnd/>
            <a:tailEnd/>
          </a:ln>
          <a:effectLst>
            <a:outerShdw dist="45791" dir="2021404" algn="ctr" rotWithShape="0">
              <a:srgbClr val="969696">
                <a:alpha val="50000"/>
              </a:srgbClr>
            </a:outerShdw>
          </a:effectLst>
        </p:spPr>
        <p:txBody>
          <a:bodyPr lIns="83485" tIns="41742" rIns="83485" bIns="41742"/>
          <a:lstStyle/>
          <a:p>
            <a:endParaRPr lang="fr-FR"/>
          </a:p>
        </p:txBody>
      </p:sp>
      <p:sp>
        <p:nvSpPr>
          <p:cNvPr id="25"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26" name="Freeform 14" descr="80 %"/>
          <p:cNvSpPr>
            <a:spLocks/>
          </p:cNvSpPr>
          <p:nvPr/>
        </p:nvSpPr>
        <p:spPr bwMode="gray">
          <a:xfrm rot="1800000">
            <a:off x="357073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7" name="Freeform 17" descr="80 %"/>
          <p:cNvSpPr>
            <a:spLocks/>
          </p:cNvSpPr>
          <p:nvPr/>
        </p:nvSpPr>
        <p:spPr bwMode="gray">
          <a:xfrm rot="1800000">
            <a:off x="4520306" y="3066098"/>
            <a:ext cx="1771650" cy="1730217"/>
          </a:xfrm>
          <a:custGeom>
            <a:avLst/>
            <a:gdLst>
              <a:gd name="T0" fmla="*/ 2147483647 w 279"/>
              <a:gd name="T1" fmla="*/ 2147483647 h 280"/>
              <a:gd name="T2" fmla="*/ 2147483647 w 279"/>
              <a:gd name="T3" fmla="*/ 2147483647 h 280"/>
              <a:gd name="T4" fmla="*/ 2147483647 w 279"/>
              <a:gd name="T5" fmla="*/ 0 h 280"/>
              <a:gd name="T6" fmla="*/ 0 w 279"/>
              <a:gd name="T7" fmla="*/ 2147483647 h 280"/>
              <a:gd name="T8" fmla="*/ 2147483647 w 279"/>
              <a:gd name="T9" fmla="*/ 2147483647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8" name="Freeform 18" descr="80 %"/>
          <p:cNvSpPr>
            <a:spLocks/>
          </p:cNvSpPr>
          <p:nvPr/>
        </p:nvSpPr>
        <p:spPr bwMode="gray">
          <a:xfrm rot="1800000">
            <a:off x="2833648" y="2115979"/>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pattFill prst="pct80">
            <a:fgClr>
              <a:schemeClr val="bg1">
                <a:lumMod val="50000"/>
              </a:schemeClr>
            </a:fgClr>
            <a:bgClr>
              <a:srgbClr val="FFFFFF"/>
            </a:bgClr>
          </a:pattFill>
          <a:ln>
            <a:noFill/>
          </a:ln>
          <a:extLst/>
        </p:spPr>
        <p:txBody>
          <a:bodyPr lIns="83485" tIns="41742" rIns="83485" bIns="41742"/>
          <a:lstStyle/>
          <a:p>
            <a:endParaRPr lang="fr-FR">
              <a:latin typeface="Trebuchet MS" pitchFamily="34" charset="0"/>
            </a:endParaRPr>
          </a:p>
        </p:txBody>
      </p:sp>
      <p:sp>
        <p:nvSpPr>
          <p:cNvPr id="30"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8"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19"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20" name="Rectangle 172"/>
          <p:cNvSpPr>
            <a:spLocks noChangeArrowheads="1"/>
          </p:cNvSpPr>
          <p:nvPr/>
        </p:nvSpPr>
        <p:spPr bwMode="gray">
          <a:xfrm>
            <a:off x="2807804" y="2768918"/>
            <a:ext cx="1534458" cy="54596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веществ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21"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Tree>
    <p:extLst>
      <p:ext uri="{BB962C8B-B14F-4D97-AF65-F5344CB8AC3E}">
        <p14:creationId xmlns:p14="http://schemas.microsoft.com/office/powerpoint/2010/main" xmlns="" val="33886513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48172" name="Freeform 100" descr="75 %"/>
            <p:cNvSpPr>
              <a:spLocks noChangeAspect="1"/>
            </p:cNvSpPr>
            <p:nvPr>
              <p:custDataLst>
                <p:tags r:id="rId10"/>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8173" name="Freeform 100" descr="75 %"/>
            <p:cNvSpPr>
              <a:spLocks noChangeAspect="1"/>
            </p:cNvSpPr>
            <p:nvPr>
              <p:custDataLst>
                <p:tags r:id="rId11"/>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3" name="Group 5"/>
          <p:cNvGrpSpPr>
            <a:grpSpLocks noChangeAspect="1"/>
          </p:cNvGrpSpPr>
          <p:nvPr/>
        </p:nvGrpSpPr>
        <p:grpSpPr bwMode="auto">
          <a:xfrm>
            <a:off x="4592516" y="1924527"/>
            <a:ext cx="1304192" cy="1091565"/>
            <a:chOff x="3136" y="1248"/>
            <a:chExt cx="974" cy="836"/>
          </a:xfrm>
        </p:grpSpPr>
        <p:sp>
          <p:nvSpPr>
            <p:cNvPr id="48170" name="Freeform 101" descr="75 %"/>
            <p:cNvSpPr>
              <a:spLocks noChangeAspect="1"/>
            </p:cNvSpPr>
            <p:nvPr>
              <p:custDataLst>
                <p:tags r:id="rId8"/>
              </p:custDataLst>
            </p:nvPr>
          </p:nvSpPr>
          <p:spPr bwMode="gray">
            <a:xfrm>
              <a:off x="3170" y="1270"/>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pattFill prst="pct75">
              <a:fgClr>
                <a:schemeClr val="bg2"/>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latin typeface="Trebuchet MS" pitchFamily="34" charset="0"/>
              </a:endParaRPr>
            </a:p>
          </p:txBody>
        </p:sp>
        <p:sp>
          <p:nvSpPr>
            <p:cNvPr id="48171" name="Freeform 101" descr="75 %"/>
            <p:cNvSpPr>
              <a:spLocks noChangeAspect="1"/>
            </p:cNvSpPr>
            <p:nvPr>
              <p:custDataLst>
                <p:tags r:id="rId9"/>
              </p:custDataLst>
            </p:nvPr>
          </p:nvSpPr>
          <p:spPr bwMode="gray">
            <a:xfrm>
              <a:off x="3136" y="1248"/>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4" name="Group 8"/>
          <p:cNvGrpSpPr>
            <a:grpSpLocks noChangeAspect="1"/>
          </p:cNvGrpSpPr>
          <p:nvPr/>
        </p:nvGrpSpPr>
        <p:grpSpPr bwMode="auto">
          <a:xfrm>
            <a:off x="3245828" y="3849053"/>
            <a:ext cx="1304192" cy="1082993"/>
            <a:chOff x="2130" y="2722"/>
            <a:chExt cx="974" cy="830"/>
          </a:xfrm>
        </p:grpSpPr>
        <p:sp>
          <p:nvSpPr>
            <p:cNvPr id="48168" name="Freeform 102" descr="75 %"/>
            <p:cNvSpPr>
              <a:spLocks noChangeAspect="1"/>
            </p:cNvSpPr>
            <p:nvPr>
              <p:custDataLst>
                <p:tags r:id="rId6"/>
              </p:custDataLst>
            </p:nvPr>
          </p:nvSpPr>
          <p:spPr bwMode="gray">
            <a:xfrm>
              <a:off x="2164" y="2744"/>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8169" name="Freeform 102" descr="75 %"/>
            <p:cNvSpPr>
              <a:spLocks noChangeAspect="1"/>
            </p:cNvSpPr>
            <p:nvPr>
              <p:custDataLst>
                <p:tags r:id="rId7"/>
              </p:custDataLst>
            </p:nvPr>
          </p:nvSpPr>
          <p:spPr bwMode="gray">
            <a:xfrm>
              <a:off x="2130" y="2722"/>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5" name="Group 11"/>
          <p:cNvGrpSpPr>
            <a:grpSpLocks noChangeAspect="1"/>
          </p:cNvGrpSpPr>
          <p:nvPr/>
        </p:nvGrpSpPr>
        <p:grpSpPr bwMode="auto">
          <a:xfrm>
            <a:off x="3017228" y="2707482"/>
            <a:ext cx="857250" cy="1441608"/>
            <a:chOff x="1959" y="1848"/>
            <a:chExt cx="640" cy="1104"/>
          </a:xfrm>
        </p:grpSpPr>
        <p:sp>
          <p:nvSpPr>
            <p:cNvPr id="48166" name="Freeform 105" descr="75 %"/>
            <p:cNvSpPr>
              <a:spLocks noChangeAspect="1"/>
            </p:cNvSpPr>
            <p:nvPr>
              <p:custDataLst>
                <p:tags r:id="rId4"/>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8167" name="Freeform 105" descr="75 %"/>
            <p:cNvSpPr>
              <a:spLocks noChangeAspect="1"/>
            </p:cNvSpPr>
            <p:nvPr>
              <p:custDataLst>
                <p:tags r:id="rId5"/>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8138" name="Rectangle 20"/>
          <p:cNvSpPr>
            <a:spLocks noChangeArrowheads="1"/>
          </p:cNvSpPr>
          <p:nvPr/>
        </p:nvSpPr>
        <p:spPr bwMode="auto">
          <a:xfrm>
            <a:off x="503548" y="0"/>
            <a:ext cx="82296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r>
              <a:rPr lang="ru-RU" sz="3200" b="1" dirty="0" smtClean="0">
                <a:solidFill>
                  <a:schemeClr val="bg1"/>
                </a:solidFill>
                <a:latin typeface="Trebuchet MS" pitchFamily="34" charset="0"/>
              </a:rPr>
              <a:t>Может быть использован </a:t>
            </a:r>
            <a:br>
              <a:rPr lang="ru-RU" sz="3200" b="1" dirty="0" smtClean="0">
                <a:solidFill>
                  <a:schemeClr val="bg1"/>
                </a:solidFill>
                <a:latin typeface="Trebuchet MS" pitchFamily="34" charset="0"/>
              </a:rPr>
            </a:br>
            <a:r>
              <a:rPr lang="ru-RU" sz="3200" b="1" dirty="0" smtClean="0">
                <a:solidFill>
                  <a:schemeClr val="bg1"/>
                </a:solidFill>
                <a:latin typeface="Trebuchet MS" pitchFamily="34" charset="0"/>
              </a:rPr>
              <a:t>в Вашем собственном ПО</a:t>
            </a:r>
            <a:endParaRPr lang="en-US" sz="3200" b="1" dirty="0">
              <a:solidFill>
                <a:schemeClr val="bg1"/>
              </a:solidFill>
              <a:latin typeface="Trebuchet MS" pitchFamily="34" charset="0"/>
            </a:endParaRPr>
          </a:p>
        </p:txBody>
      </p:sp>
      <p:sp>
        <p:nvSpPr>
          <p:cNvPr id="48142" name="Rectangle 18"/>
          <p:cNvSpPr>
            <a:spLocks noChangeArrowheads="1"/>
          </p:cNvSpPr>
          <p:nvPr/>
        </p:nvSpPr>
        <p:spPr bwMode="gray">
          <a:xfrm>
            <a:off x="2939562" y="3118962"/>
            <a:ext cx="999392" cy="63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ProSim Software Suite</a:t>
            </a:r>
          </a:p>
        </p:txBody>
      </p:sp>
      <p:sp>
        <p:nvSpPr>
          <p:cNvPr id="48143"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sp>
        <p:nvSpPr>
          <p:cNvPr id="48144" name="Rectangle 19"/>
          <p:cNvSpPr>
            <a:spLocks noChangeArrowheads="1"/>
          </p:cNvSpPr>
          <p:nvPr/>
        </p:nvSpPr>
        <p:spPr bwMode="gray">
          <a:xfrm>
            <a:off x="4551485" y="2234565"/>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r" eaLnBrk="1" hangingPunct="1">
              <a:lnSpc>
                <a:spcPct val="100000"/>
              </a:lnSpc>
              <a:buClrTx/>
              <a:buFontTx/>
              <a:buNone/>
            </a:pPr>
            <a:r>
              <a:rPr lang="de-DE" sz="1200">
                <a:solidFill>
                  <a:schemeClr val="bg1"/>
                </a:solidFill>
                <a:latin typeface="Trebuchet MS" pitchFamily="34" charset="0"/>
                <a:cs typeface="Arial" charset="0"/>
              </a:rPr>
              <a:t>MATLAB</a:t>
            </a:r>
          </a:p>
          <a:p>
            <a:pPr algn="r" eaLnBrk="1" hangingPunct="1">
              <a:lnSpc>
                <a:spcPct val="100000"/>
              </a:lnSpc>
              <a:buClrTx/>
              <a:buFontTx/>
              <a:buNone/>
            </a:pPr>
            <a:r>
              <a:rPr lang="de-DE" sz="1200">
                <a:solidFill>
                  <a:schemeClr val="bg1"/>
                </a:solidFill>
                <a:latin typeface="Trebuchet MS" pitchFamily="34" charset="0"/>
                <a:cs typeface="Arial" charset="0"/>
              </a:rPr>
              <a:t>Toolbox</a:t>
            </a:r>
          </a:p>
        </p:txBody>
      </p:sp>
      <p:grpSp>
        <p:nvGrpSpPr>
          <p:cNvPr id="6" name="Groupe 2"/>
          <p:cNvGrpSpPr>
            <a:grpSpLocks/>
          </p:cNvGrpSpPr>
          <p:nvPr/>
        </p:nvGrpSpPr>
        <p:grpSpPr bwMode="auto">
          <a:xfrm>
            <a:off x="-211015" y="1055847"/>
            <a:ext cx="9355015" cy="5153501"/>
            <a:chOff x="-228600" y="1173163"/>
            <a:chExt cx="10134600" cy="5726113"/>
          </a:xfrm>
        </p:grpSpPr>
        <p:grpSp>
          <p:nvGrpSpPr>
            <p:cNvPr id="7" name="Group 27"/>
            <p:cNvGrpSpPr>
              <a:grpSpLocks/>
            </p:cNvGrpSpPr>
            <p:nvPr/>
          </p:nvGrpSpPr>
          <p:grpSpPr bwMode="auto">
            <a:xfrm>
              <a:off x="-228600" y="1905000"/>
              <a:ext cx="9906000" cy="4800600"/>
              <a:chOff x="-144" y="1200"/>
              <a:chExt cx="6240" cy="3024"/>
            </a:xfrm>
          </p:grpSpPr>
          <p:sp>
            <p:nvSpPr>
              <p:cNvPr id="48159" name="Rectangle 28"/>
              <p:cNvSpPr>
                <a:spLocks noChangeArrowheads="1"/>
              </p:cNvSpPr>
              <p:nvPr/>
            </p:nvSpPr>
            <p:spPr bwMode="auto">
              <a:xfrm>
                <a:off x="-144" y="1200"/>
                <a:ext cx="2160" cy="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Visual Basic</a:t>
                </a:r>
              </a:p>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C++</a:t>
                </a:r>
              </a:p>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Delphi </a:t>
                </a:r>
              </a:p>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FORTRAN </a:t>
                </a:r>
              </a:p>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C# </a:t>
                </a:r>
              </a:p>
              <a:p>
                <a:pPr marL="962393" lvl="1" indent="-356549">
                  <a:lnSpc>
                    <a:spcPct val="110000"/>
                  </a:lnSpc>
                  <a:spcBef>
                    <a:spcPct val="20000"/>
                  </a:spcBef>
                  <a:buFont typeface="Wingdings" pitchFamily="2" charset="2"/>
                  <a:buChar char="ü"/>
                </a:pPr>
                <a:r>
                  <a:rPr lang="en-US" dirty="0">
                    <a:solidFill>
                      <a:srgbClr val="0BA4E2"/>
                    </a:solidFill>
                    <a:latin typeface="Trebuchet MS" pitchFamily="34" charset="0"/>
                  </a:rPr>
                  <a:t>etc…</a:t>
                </a:r>
              </a:p>
            </p:txBody>
          </p:sp>
          <p:grpSp>
            <p:nvGrpSpPr>
              <p:cNvPr id="8" name="Group 29"/>
              <p:cNvGrpSpPr>
                <a:grpSpLocks/>
              </p:cNvGrpSpPr>
              <p:nvPr/>
            </p:nvGrpSpPr>
            <p:grpSpPr bwMode="auto">
              <a:xfrm>
                <a:off x="4464" y="2109"/>
                <a:ext cx="1632" cy="2115"/>
                <a:chOff x="4464" y="2109"/>
                <a:chExt cx="1632" cy="2115"/>
              </a:xfrm>
            </p:grpSpPr>
            <p:pic>
              <p:nvPicPr>
                <p:cNvPr id="48161" name="Picture 30" descr="Visual%2520C%25202005%2520Express">
                  <a:hlinkClick r:id="rId14"/>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328" y="3492"/>
                  <a:ext cx="768" cy="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62" name="Picture 31"/>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464" y="2563"/>
                  <a:ext cx="960" cy="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63" name="Picture 32" descr="20001"/>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088" y="2109"/>
                  <a:ext cx="864" cy="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64" name="Picture 33"/>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184" y="3300"/>
                  <a:ext cx="768" cy="5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165" name="Picture 34"/>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4464" y="3444"/>
                  <a:ext cx="642" cy="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9" name="Groupe 1"/>
            <p:cNvGrpSpPr>
              <a:grpSpLocks/>
            </p:cNvGrpSpPr>
            <p:nvPr/>
          </p:nvGrpSpPr>
          <p:grpSpPr bwMode="auto">
            <a:xfrm>
              <a:off x="0" y="1173163"/>
              <a:ext cx="9906000" cy="5726113"/>
              <a:chOff x="0" y="1173163"/>
              <a:chExt cx="9906000" cy="5726113"/>
            </a:xfrm>
          </p:grpSpPr>
          <p:sp>
            <p:nvSpPr>
              <p:cNvPr id="48149" name="Rectangle 18"/>
              <p:cNvSpPr>
                <a:spLocks noChangeArrowheads="1"/>
              </p:cNvSpPr>
              <p:nvPr/>
            </p:nvSpPr>
            <p:spPr bwMode="auto">
              <a:xfrm>
                <a:off x="6096000" y="1736725"/>
                <a:ext cx="3810000" cy="1641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263789" indent="-263789">
                  <a:buFont typeface="Wingdings" pitchFamily="2" charset="2"/>
                  <a:buChar char="ð"/>
                </a:pPr>
                <a:r>
                  <a:rPr lang="en-US" i="1" dirty="0">
                    <a:solidFill>
                      <a:srgbClr val="D21700"/>
                    </a:solidFill>
                    <a:latin typeface="Trebuchet MS" pitchFamily="34" charset="0"/>
                  </a:rPr>
                  <a:t>Simulis</a:t>
                </a:r>
                <a:r>
                  <a:rPr lang="en-US" i="1" baseline="30000" dirty="0">
                    <a:solidFill>
                      <a:srgbClr val="D21700"/>
                    </a:solidFill>
                    <a:latin typeface="Trebuchet MS" pitchFamily="34" charset="0"/>
                  </a:rPr>
                  <a:t>®</a:t>
                </a:r>
                <a:r>
                  <a:rPr lang="en-US" i="1" dirty="0">
                    <a:solidFill>
                      <a:srgbClr val="D21700"/>
                    </a:solidFill>
                    <a:latin typeface="Trebuchet MS" pitchFamily="34" charset="0"/>
                  </a:rPr>
                  <a:t> Thermodynamics </a:t>
                </a:r>
                <a:r>
                  <a:rPr lang="ru-RU" i="1" dirty="0" smtClean="0">
                    <a:solidFill>
                      <a:srgbClr val="D21700"/>
                    </a:solidFill>
                    <a:latin typeface="Trebuchet MS" pitchFamily="34" charset="0"/>
                  </a:rPr>
                  <a:t>легко может быть вложен в любое приложение, поддерживающее технологию </a:t>
                </a:r>
                <a:r>
                  <a:rPr lang="en-US" i="1" dirty="0" smtClean="0">
                    <a:solidFill>
                      <a:srgbClr val="D21700"/>
                    </a:solidFill>
                    <a:latin typeface="Trebuchet MS" pitchFamily="34" charset="0"/>
                  </a:rPr>
                  <a:t>COM/DCOM</a:t>
                </a:r>
                <a:endParaRPr lang="en-US" sz="2200" dirty="0">
                  <a:solidFill>
                    <a:srgbClr val="D21700"/>
                  </a:solidFill>
                  <a:latin typeface="Trebuchet MS" pitchFamily="34" charset="0"/>
                  <a:sym typeface="Wingdings" pitchFamily="2" charset="2"/>
                </a:endParaRPr>
              </a:p>
            </p:txBody>
          </p:sp>
          <p:sp>
            <p:nvSpPr>
              <p:cNvPr id="48150" name="Rectangle 19"/>
              <p:cNvSpPr>
                <a:spLocks noChangeArrowheads="1"/>
              </p:cNvSpPr>
              <p:nvPr/>
            </p:nvSpPr>
            <p:spPr bwMode="auto">
              <a:xfrm>
                <a:off x="152400" y="5257800"/>
                <a:ext cx="3810000" cy="1641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263789" indent="-263789">
                  <a:buFont typeface="Wingdings" pitchFamily="2" charset="2"/>
                  <a:buChar char="ð"/>
                </a:pPr>
                <a:r>
                  <a:rPr lang="ru-RU" i="1" dirty="0" smtClean="0">
                    <a:solidFill>
                      <a:srgbClr val="D21700"/>
                    </a:solidFill>
                    <a:latin typeface="Trebuchet MS" pitchFamily="34" charset="0"/>
                  </a:rPr>
                  <a:t>Однако</a:t>
                </a:r>
                <a:r>
                  <a:rPr lang="en-US" i="1" dirty="0" smtClean="0">
                    <a:solidFill>
                      <a:srgbClr val="D21700"/>
                    </a:solidFill>
                    <a:latin typeface="Trebuchet MS" pitchFamily="34" charset="0"/>
                  </a:rPr>
                  <a:t>, </a:t>
                </a:r>
                <a:r>
                  <a:rPr lang="ru-RU" i="1" dirty="0" smtClean="0">
                    <a:solidFill>
                      <a:srgbClr val="D21700"/>
                    </a:solidFill>
                    <a:latin typeface="Trebuchet MS" pitchFamily="34" charset="0"/>
                  </a:rPr>
                  <a:t>интерфейс между Вашим ПО и </a:t>
                </a:r>
                <a:r>
                  <a:rPr lang="en-US" i="1" dirty="0" err="1" smtClean="0">
                    <a:solidFill>
                      <a:srgbClr val="D21700"/>
                    </a:solidFill>
                    <a:latin typeface="Trebuchet MS" pitchFamily="34" charset="0"/>
                  </a:rPr>
                  <a:t>Simulis</a:t>
                </a:r>
                <a:r>
                  <a:rPr lang="en-US" i="1" baseline="30000" dirty="0">
                    <a:solidFill>
                      <a:srgbClr val="D21700"/>
                    </a:solidFill>
                    <a:latin typeface="Trebuchet MS" pitchFamily="34" charset="0"/>
                  </a:rPr>
                  <a:t>® </a:t>
                </a:r>
                <a:r>
                  <a:rPr lang="en-US" i="1" dirty="0">
                    <a:solidFill>
                      <a:srgbClr val="D21700"/>
                    </a:solidFill>
                    <a:latin typeface="Trebuchet MS" pitchFamily="34" charset="0"/>
                  </a:rPr>
                  <a:t>Thermodynamics </a:t>
                </a:r>
                <a:r>
                  <a:rPr lang="ru-RU" i="1" dirty="0" smtClean="0">
                    <a:solidFill>
                      <a:srgbClr val="D21700"/>
                    </a:solidFill>
                    <a:latin typeface="Trebuchet MS" pitchFamily="34" charset="0"/>
                  </a:rPr>
                  <a:t>Вам придется запрограммировать</a:t>
                </a:r>
                <a:endParaRPr lang="en-US" sz="2200" dirty="0">
                  <a:solidFill>
                    <a:srgbClr val="D21700"/>
                  </a:solidFill>
                  <a:latin typeface="Trebuchet MS" pitchFamily="34" charset="0"/>
                  <a:sym typeface="Wingdings" pitchFamily="2" charset="2"/>
                </a:endParaRPr>
              </a:p>
            </p:txBody>
          </p:sp>
          <p:grpSp>
            <p:nvGrpSpPr>
              <p:cNvPr id="10" name="Group 35"/>
              <p:cNvGrpSpPr>
                <a:grpSpLocks/>
              </p:cNvGrpSpPr>
              <p:nvPr/>
            </p:nvGrpSpPr>
            <p:grpSpPr bwMode="auto">
              <a:xfrm>
                <a:off x="0" y="1173163"/>
                <a:ext cx="9829800" cy="5608637"/>
                <a:chOff x="0" y="739"/>
                <a:chExt cx="6192" cy="3533"/>
              </a:xfrm>
            </p:grpSpPr>
            <p:grpSp>
              <p:nvGrpSpPr>
                <p:cNvPr id="11" name="Group 37"/>
                <p:cNvGrpSpPr>
                  <a:grpSpLocks noChangeAspect="1"/>
                </p:cNvGrpSpPr>
                <p:nvPr/>
              </p:nvGrpSpPr>
              <p:grpSpPr bwMode="auto">
                <a:xfrm>
                  <a:off x="3134" y="2694"/>
                  <a:ext cx="890" cy="758"/>
                  <a:chOff x="3136" y="2722"/>
                  <a:chExt cx="974" cy="830"/>
                </a:xfrm>
              </p:grpSpPr>
              <p:sp>
                <p:nvSpPr>
                  <p:cNvPr id="48157" name="Freeform 103"/>
                  <p:cNvSpPr>
                    <a:spLocks noChangeAspect="1"/>
                  </p:cNvSpPr>
                  <p:nvPr>
                    <p:custDataLst>
                      <p:tags r:id="rId2"/>
                    </p:custDataLst>
                  </p:nvPr>
                </p:nvSpPr>
                <p:spPr bwMode="gray">
                  <a:xfrm>
                    <a:off x="3170" y="2744"/>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48158" name="Freeform 103"/>
                  <p:cNvSpPr>
                    <a:spLocks noChangeAspect="1"/>
                  </p:cNvSpPr>
                  <p:nvPr>
                    <p:custDataLst>
                      <p:tags r:id="rId3"/>
                    </p:custDataLst>
                  </p:nvPr>
                </p:nvSpPr>
                <p:spPr bwMode="gray">
                  <a:xfrm>
                    <a:off x="3136" y="2722"/>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48154" name="Rectangle 40"/>
                <p:cNvSpPr>
                  <a:spLocks noChangeArrowheads="1"/>
                </p:cNvSpPr>
                <p:nvPr/>
              </p:nvSpPr>
              <p:spPr bwMode="auto">
                <a:xfrm>
                  <a:off x="0" y="739"/>
                  <a:ext cx="6192" cy="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nSpc>
                      <a:spcPct val="110000"/>
                    </a:lnSpc>
                    <a:spcBef>
                      <a:spcPct val="20000"/>
                    </a:spcBef>
                    <a:buClrTx/>
                    <a:buFontTx/>
                    <a:buNone/>
                  </a:pPr>
                  <a:r>
                    <a:rPr lang="ru-RU" dirty="0" smtClean="0">
                      <a:solidFill>
                        <a:srgbClr val="0BA4E2"/>
                      </a:solidFill>
                      <a:latin typeface="Trebuchet MS" pitchFamily="34" charset="0"/>
                    </a:rPr>
                    <a:t>Доступен полный программный интерфейс -</a:t>
                  </a:r>
                  <a:r>
                    <a:rPr lang="en-US" dirty="0" smtClean="0">
                      <a:solidFill>
                        <a:srgbClr val="0BA4E2"/>
                      </a:solidFill>
                      <a:latin typeface="Trebuchet MS" pitchFamily="34" charset="0"/>
                    </a:rPr>
                    <a:t>Application </a:t>
                  </a:r>
                  <a:r>
                    <a:rPr lang="en-US" dirty="0">
                      <a:solidFill>
                        <a:srgbClr val="0BA4E2"/>
                      </a:solidFill>
                      <a:latin typeface="Trebuchet MS" pitchFamily="34" charset="0"/>
                    </a:rPr>
                    <a:t>Programming Interface (API</a:t>
                  </a:r>
                  <a:r>
                    <a:rPr lang="en-US" dirty="0" smtClean="0">
                      <a:solidFill>
                        <a:srgbClr val="0BA4E2"/>
                      </a:solidFill>
                      <a:latin typeface="Trebuchet MS" pitchFamily="34" charset="0"/>
                    </a:rPr>
                    <a:t>)</a:t>
                  </a:r>
                  <a:endParaRPr lang="en-US" dirty="0">
                    <a:solidFill>
                      <a:srgbClr val="0BA4E2"/>
                    </a:solidFill>
                    <a:latin typeface="Trebuchet MS" pitchFamily="34" charset="0"/>
                  </a:endParaRPr>
                </a:p>
              </p:txBody>
            </p:sp>
            <p:sp>
              <p:nvSpPr>
                <p:cNvPr id="48155" name="AutoShape 41"/>
                <p:cNvSpPr>
                  <a:spLocks noChangeArrowheads="1"/>
                </p:cNvSpPr>
                <p:nvPr/>
              </p:nvSpPr>
              <p:spPr bwMode="auto">
                <a:xfrm>
                  <a:off x="2714" y="3532"/>
                  <a:ext cx="1597" cy="740"/>
                </a:xfrm>
                <a:prstGeom prst="flowChartMultidocument">
                  <a:avLst/>
                </a:prstGeom>
                <a:noFill/>
                <a:ln w="952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spcBef>
                      <a:spcPct val="20000"/>
                    </a:spcBef>
                    <a:buClrTx/>
                    <a:buFontTx/>
                    <a:buNone/>
                  </a:pPr>
                  <a:endParaRPr lang="en-US" sz="2200" dirty="0">
                    <a:solidFill>
                      <a:srgbClr val="CC0000"/>
                    </a:solidFill>
                    <a:latin typeface="Trebuchet MS" pitchFamily="34" charset="0"/>
                  </a:endParaRPr>
                </a:p>
                <a:p>
                  <a:pPr algn="ctr">
                    <a:lnSpc>
                      <a:spcPct val="100000"/>
                    </a:lnSpc>
                    <a:spcBef>
                      <a:spcPct val="5000"/>
                    </a:spcBef>
                    <a:buClrTx/>
                    <a:buFontTx/>
                    <a:buNone/>
                  </a:pPr>
                  <a:r>
                    <a:rPr lang="ru-RU" sz="2200" dirty="0" smtClean="0">
                      <a:solidFill>
                        <a:srgbClr val="CC0000"/>
                      </a:solidFill>
                      <a:latin typeface="Trebuchet MS" pitchFamily="34" charset="0"/>
                    </a:rPr>
                    <a:t>Ваше ПО</a:t>
                  </a:r>
                  <a:endParaRPr lang="en-US" sz="2200" dirty="0">
                    <a:solidFill>
                      <a:srgbClr val="CC0000"/>
                    </a:solidFill>
                    <a:latin typeface="Trebuchet MS" pitchFamily="34" charset="0"/>
                  </a:endParaRPr>
                </a:p>
                <a:p>
                  <a:pPr algn="ctr">
                    <a:lnSpc>
                      <a:spcPct val="100000"/>
                    </a:lnSpc>
                    <a:buClrTx/>
                    <a:buFontTx/>
                    <a:buNone/>
                  </a:pPr>
                  <a:r>
                    <a:rPr lang="en-US" sz="1300" dirty="0">
                      <a:solidFill>
                        <a:srgbClr val="CC0000"/>
                      </a:solidFill>
                      <a:latin typeface="Trebuchet MS" pitchFamily="34" charset="0"/>
                    </a:rPr>
                    <a:t>(C++, VB, FORTRAN,…)</a:t>
                  </a:r>
                </a:p>
                <a:p>
                  <a:pPr algn="ctr">
                    <a:lnSpc>
                      <a:spcPct val="100000"/>
                    </a:lnSpc>
                    <a:buClrTx/>
                    <a:buFontTx/>
                    <a:buNone/>
                  </a:pPr>
                  <a:endParaRPr lang="fr-FR" dirty="0">
                    <a:solidFill>
                      <a:schemeClr val="tx1"/>
                    </a:solidFill>
                    <a:latin typeface="Trebuchet MS" pitchFamily="34" charset="0"/>
                  </a:endParaRPr>
                </a:p>
              </p:txBody>
            </p:sp>
            <p:sp>
              <p:nvSpPr>
                <p:cNvPr id="48156" name="Rectangle 24"/>
                <p:cNvSpPr>
                  <a:spLocks noChangeArrowheads="1"/>
                </p:cNvSpPr>
                <p:nvPr/>
              </p:nvSpPr>
              <p:spPr bwMode="gray">
                <a:xfrm>
                  <a:off x="3312" y="3024"/>
                  <a:ext cx="384"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A.P.I.</a:t>
                  </a:r>
                </a:p>
              </p:txBody>
            </p:sp>
            <p:sp>
              <p:nvSpPr>
                <p:cNvPr id="48152" name="AutoShape 36"/>
                <p:cNvSpPr>
                  <a:spLocks noChangeArrowheads="1"/>
                </p:cNvSpPr>
                <p:nvPr/>
              </p:nvSpPr>
              <p:spPr bwMode="auto">
                <a:xfrm rot="3603495" flipV="1">
                  <a:off x="3556" y="3232"/>
                  <a:ext cx="240" cy="288"/>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latin typeface="Trebuchet MS" pitchFamily="34" charset="0"/>
                  </a:endParaRPr>
                </a:p>
              </p:txBody>
            </p:sp>
          </p:grpSp>
        </p:grpSp>
      </p:grpSp>
      <p:sp>
        <p:nvSpPr>
          <p:cNvPr id="48146" name="Rectangle 19"/>
          <p:cNvSpPr>
            <a:spLocks noChangeArrowheads="1"/>
          </p:cNvSpPr>
          <p:nvPr/>
        </p:nvSpPr>
        <p:spPr bwMode="gray">
          <a:xfrm>
            <a:off x="3516924" y="4183380"/>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Export files</a:t>
            </a:r>
          </a:p>
        </p:txBody>
      </p:sp>
      <p:sp>
        <p:nvSpPr>
          <p:cNvPr id="42"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43" name="Picture 16"/>
          <p:cNvPicPr>
            <a:picLocks noChangeAspect="1" noChangeArrowheads="1"/>
          </p:cNvPicPr>
          <p:nvPr/>
        </p:nvPicPr>
        <p:blipFill>
          <a:blip r:embed="rId20"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12" name="Espace réservé du pied de page 1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124335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49196" name="Freeform 100" descr="75 %"/>
            <p:cNvSpPr>
              <a:spLocks noChangeAspect="1"/>
            </p:cNvSpPr>
            <p:nvPr>
              <p:custDataLst>
                <p:tags r:id="rId12"/>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p>
          </p:txBody>
        </p:sp>
        <p:sp>
          <p:nvSpPr>
            <p:cNvPr id="49197" name="Freeform 100" descr="75 %"/>
            <p:cNvSpPr>
              <a:spLocks noChangeAspect="1"/>
            </p:cNvSpPr>
            <p:nvPr>
              <p:custDataLst>
                <p:tags r:id="rId13"/>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p>
          </p:txBody>
        </p:sp>
      </p:grpSp>
      <p:grpSp>
        <p:nvGrpSpPr>
          <p:cNvPr id="3" name="Group 5"/>
          <p:cNvGrpSpPr>
            <a:grpSpLocks noChangeAspect="1"/>
          </p:cNvGrpSpPr>
          <p:nvPr/>
        </p:nvGrpSpPr>
        <p:grpSpPr bwMode="auto">
          <a:xfrm>
            <a:off x="4592516" y="1924527"/>
            <a:ext cx="1304192" cy="1091565"/>
            <a:chOff x="3136" y="1248"/>
            <a:chExt cx="974" cy="836"/>
          </a:xfrm>
        </p:grpSpPr>
        <p:sp>
          <p:nvSpPr>
            <p:cNvPr id="49194" name="Freeform 101" descr="75 %"/>
            <p:cNvSpPr>
              <a:spLocks noChangeAspect="1"/>
            </p:cNvSpPr>
            <p:nvPr>
              <p:custDataLst>
                <p:tags r:id="rId10"/>
              </p:custDataLst>
            </p:nvPr>
          </p:nvSpPr>
          <p:spPr bwMode="gray">
            <a:xfrm>
              <a:off x="3170" y="1270"/>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pattFill prst="pct75">
              <a:fgClr>
                <a:schemeClr val="bg2"/>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p>
          </p:txBody>
        </p:sp>
        <p:sp>
          <p:nvSpPr>
            <p:cNvPr id="49195" name="Freeform 101" descr="75 %"/>
            <p:cNvSpPr>
              <a:spLocks noChangeAspect="1"/>
            </p:cNvSpPr>
            <p:nvPr>
              <p:custDataLst>
                <p:tags r:id="rId11"/>
              </p:custDataLst>
            </p:nvPr>
          </p:nvSpPr>
          <p:spPr bwMode="gray">
            <a:xfrm>
              <a:off x="3136" y="1248"/>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rgbClr val="0BA4E2"/>
            </a:solidFill>
            <a:ln w="19050">
              <a:solidFill>
                <a:schemeClr val="bg1"/>
              </a:solidFill>
              <a:round/>
              <a:headEnd/>
              <a:tailEnd/>
            </a:ln>
          </p:spPr>
          <p:txBody>
            <a:bodyPr/>
            <a:lstStyle/>
            <a:p>
              <a:endParaRPr lang="fr-FR"/>
            </a:p>
          </p:txBody>
        </p:sp>
      </p:grpSp>
      <p:grpSp>
        <p:nvGrpSpPr>
          <p:cNvPr id="4" name="Group 8"/>
          <p:cNvGrpSpPr>
            <a:grpSpLocks noChangeAspect="1"/>
          </p:cNvGrpSpPr>
          <p:nvPr/>
        </p:nvGrpSpPr>
        <p:grpSpPr bwMode="auto">
          <a:xfrm>
            <a:off x="3245828" y="3849053"/>
            <a:ext cx="1304192" cy="1082993"/>
            <a:chOff x="2130" y="2722"/>
            <a:chExt cx="974" cy="830"/>
          </a:xfrm>
        </p:grpSpPr>
        <p:sp>
          <p:nvSpPr>
            <p:cNvPr id="49192" name="Freeform 102" descr="75 %"/>
            <p:cNvSpPr>
              <a:spLocks noChangeAspect="1"/>
            </p:cNvSpPr>
            <p:nvPr>
              <p:custDataLst>
                <p:tags r:id="rId8"/>
              </p:custDataLst>
            </p:nvPr>
          </p:nvSpPr>
          <p:spPr bwMode="gray">
            <a:xfrm>
              <a:off x="2164" y="2744"/>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p>
          </p:txBody>
        </p:sp>
        <p:sp>
          <p:nvSpPr>
            <p:cNvPr id="49193" name="Freeform 102" descr="75 %"/>
            <p:cNvSpPr>
              <a:spLocks noChangeAspect="1"/>
            </p:cNvSpPr>
            <p:nvPr>
              <p:custDataLst>
                <p:tags r:id="rId9"/>
              </p:custDataLst>
            </p:nvPr>
          </p:nvSpPr>
          <p:spPr bwMode="gray">
            <a:xfrm>
              <a:off x="2130" y="2722"/>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rgbClr val="0BA4E2"/>
            </a:solidFill>
            <a:ln w="19050">
              <a:solidFill>
                <a:schemeClr val="bg1"/>
              </a:solidFill>
              <a:round/>
              <a:headEnd/>
              <a:tailEnd/>
            </a:ln>
          </p:spPr>
          <p:txBody>
            <a:bodyPr/>
            <a:lstStyle/>
            <a:p>
              <a:endParaRPr lang="fr-FR"/>
            </a:p>
          </p:txBody>
        </p:sp>
      </p:grpSp>
      <p:grpSp>
        <p:nvGrpSpPr>
          <p:cNvPr id="5" name="Group 11"/>
          <p:cNvGrpSpPr>
            <a:grpSpLocks noChangeAspect="1"/>
          </p:cNvGrpSpPr>
          <p:nvPr/>
        </p:nvGrpSpPr>
        <p:grpSpPr bwMode="auto">
          <a:xfrm>
            <a:off x="4592516" y="3849053"/>
            <a:ext cx="1304192" cy="1082993"/>
            <a:chOff x="3136" y="2722"/>
            <a:chExt cx="974" cy="830"/>
          </a:xfrm>
        </p:grpSpPr>
        <p:sp>
          <p:nvSpPr>
            <p:cNvPr id="49190" name="Freeform 103" descr="75 %"/>
            <p:cNvSpPr>
              <a:spLocks noChangeAspect="1"/>
            </p:cNvSpPr>
            <p:nvPr>
              <p:custDataLst>
                <p:tags r:id="rId6"/>
              </p:custDataLst>
            </p:nvPr>
          </p:nvSpPr>
          <p:spPr bwMode="gray">
            <a:xfrm>
              <a:off x="3170" y="2744"/>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p>
          </p:txBody>
        </p:sp>
        <p:sp>
          <p:nvSpPr>
            <p:cNvPr id="49191" name="Freeform 103" descr="75 %"/>
            <p:cNvSpPr>
              <a:spLocks noChangeAspect="1"/>
            </p:cNvSpPr>
            <p:nvPr>
              <p:custDataLst>
                <p:tags r:id="rId7"/>
              </p:custDataLst>
            </p:nvPr>
          </p:nvSpPr>
          <p:spPr bwMode="gray">
            <a:xfrm>
              <a:off x="3136" y="2722"/>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rgbClr val="0BA4E2"/>
            </a:solidFill>
            <a:ln w="19050">
              <a:solidFill>
                <a:schemeClr val="bg1"/>
              </a:solidFill>
              <a:round/>
              <a:headEnd/>
              <a:tailEnd/>
            </a:ln>
          </p:spPr>
          <p:txBody>
            <a:bodyPr/>
            <a:lstStyle/>
            <a:p>
              <a:endParaRPr lang="fr-FR"/>
            </a:p>
          </p:txBody>
        </p:sp>
      </p:grpSp>
      <p:grpSp>
        <p:nvGrpSpPr>
          <p:cNvPr id="6" name="Group 14"/>
          <p:cNvGrpSpPr>
            <a:grpSpLocks noChangeAspect="1"/>
          </p:cNvGrpSpPr>
          <p:nvPr/>
        </p:nvGrpSpPr>
        <p:grpSpPr bwMode="auto">
          <a:xfrm>
            <a:off x="3017228" y="2707482"/>
            <a:ext cx="857250" cy="1441608"/>
            <a:chOff x="1959" y="1848"/>
            <a:chExt cx="640" cy="1104"/>
          </a:xfrm>
        </p:grpSpPr>
        <p:sp>
          <p:nvSpPr>
            <p:cNvPr id="49188" name="Freeform 105" descr="75 %"/>
            <p:cNvSpPr>
              <a:spLocks noChangeAspect="1"/>
            </p:cNvSpPr>
            <p:nvPr>
              <p:custDataLst>
                <p:tags r:id="rId4"/>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pattFill prst="pct75">
              <a:fgClr>
                <a:schemeClr val="bg2"/>
              </a:fgClr>
              <a:bgClr>
                <a:srgbClr val="FFFFFF"/>
              </a:bgClr>
            </a:patt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p>
          </p:txBody>
        </p:sp>
        <p:sp>
          <p:nvSpPr>
            <p:cNvPr id="49189" name="Freeform 105" descr="75 %"/>
            <p:cNvSpPr>
              <a:spLocks noChangeAspect="1"/>
            </p:cNvSpPr>
            <p:nvPr>
              <p:custDataLst>
                <p:tags r:id="rId5"/>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p>
          </p:txBody>
        </p:sp>
      </p:grpSp>
      <p:sp>
        <p:nvSpPr>
          <p:cNvPr id="49159" name="Rectangle 17"/>
          <p:cNvSpPr>
            <a:spLocks noChangeArrowheads="1"/>
          </p:cNvSpPr>
          <p:nvPr/>
        </p:nvSpPr>
        <p:spPr bwMode="auto">
          <a:xfrm>
            <a:off x="468000" y="0"/>
            <a:ext cx="86760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p>
            <a:pPr defTabSz="931957"/>
            <a:r>
              <a:rPr lang="ru-RU" sz="3200" b="1" dirty="0" smtClean="0">
                <a:solidFill>
                  <a:schemeClr val="bg1"/>
                </a:solidFill>
                <a:latin typeface="Trebuchet MS" pitchFamily="34" charset="0"/>
              </a:rPr>
              <a:t>Может быть использован </a:t>
            </a:r>
            <a:br>
              <a:rPr lang="ru-RU" sz="3200" b="1" dirty="0" smtClean="0">
                <a:solidFill>
                  <a:schemeClr val="bg1"/>
                </a:solidFill>
                <a:latin typeface="Trebuchet MS" pitchFamily="34" charset="0"/>
              </a:rPr>
            </a:br>
            <a:r>
              <a:rPr lang="ru-RU" sz="3200" b="1" dirty="0" smtClean="0">
                <a:solidFill>
                  <a:schemeClr val="bg1"/>
                </a:solidFill>
                <a:latin typeface="Trebuchet MS" pitchFamily="34" charset="0"/>
              </a:rPr>
              <a:t>с </a:t>
            </a:r>
            <a:r>
              <a:rPr lang="en-US" sz="3200" b="1" dirty="0" smtClean="0">
                <a:solidFill>
                  <a:schemeClr val="bg1"/>
                </a:solidFill>
                <a:latin typeface="Trebuchet MS" pitchFamily="34" charset="0"/>
              </a:rPr>
              <a:t>CO </a:t>
            </a:r>
            <a:r>
              <a:rPr lang="ru-RU" sz="3200" b="1" dirty="0" smtClean="0">
                <a:solidFill>
                  <a:schemeClr val="bg1"/>
                </a:solidFill>
                <a:latin typeface="Trebuchet MS" pitchFamily="34" charset="0"/>
              </a:rPr>
              <a:t>совместимыми пакетами</a:t>
            </a:r>
            <a:endParaRPr lang="en-US" sz="3200" b="1" dirty="0">
              <a:solidFill>
                <a:schemeClr val="bg1"/>
              </a:solidFill>
              <a:latin typeface="Trebuchet MS" pitchFamily="34" charset="0"/>
            </a:endParaRPr>
          </a:p>
        </p:txBody>
      </p:sp>
      <p:sp>
        <p:nvSpPr>
          <p:cNvPr id="49163" name="Rectangle 18"/>
          <p:cNvSpPr>
            <a:spLocks noChangeArrowheads="1"/>
          </p:cNvSpPr>
          <p:nvPr/>
        </p:nvSpPr>
        <p:spPr bwMode="gray">
          <a:xfrm>
            <a:off x="2939562" y="3118962"/>
            <a:ext cx="999392"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cs typeface="Arial" charset="0"/>
              </a:rPr>
              <a:t>ПО</a:t>
            </a:r>
          </a:p>
          <a:p>
            <a:pPr algn="ctr" eaLnBrk="1" hangingPunct="1">
              <a:lnSpc>
                <a:spcPct val="100000"/>
              </a:lnSpc>
              <a:buClrTx/>
              <a:buFontTx/>
              <a:buNone/>
            </a:pPr>
            <a:r>
              <a:rPr lang="de-DE" sz="1200" dirty="0" err="1" smtClean="0">
                <a:solidFill>
                  <a:schemeClr val="bg1"/>
                </a:solidFill>
                <a:cs typeface="Arial" charset="0"/>
              </a:rPr>
              <a:t>ProSim</a:t>
            </a:r>
            <a:endParaRPr lang="de-DE" sz="1200" dirty="0">
              <a:solidFill>
                <a:schemeClr val="bg1"/>
              </a:solidFill>
              <a:cs typeface="Arial" charset="0"/>
            </a:endParaRPr>
          </a:p>
        </p:txBody>
      </p:sp>
      <p:sp>
        <p:nvSpPr>
          <p:cNvPr id="49164"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cs typeface="Arial" charset="0"/>
              </a:rPr>
              <a:t>MS-Excel Add-In</a:t>
            </a:r>
          </a:p>
        </p:txBody>
      </p:sp>
      <p:sp>
        <p:nvSpPr>
          <p:cNvPr id="49165" name="Rectangle 19"/>
          <p:cNvSpPr>
            <a:spLocks noChangeArrowheads="1"/>
          </p:cNvSpPr>
          <p:nvPr/>
        </p:nvSpPr>
        <p:spPr bwMode="gray">
          <a:xfrm>
            <a:off x="4551485" y="2234565"/>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r" eaLnBrk="1" hangingPunct="1">
              <a:lnSpc>
                <a:spcPct val="100000"/>
              </a:lnSpc>
              <a:buClrTx/>
              <a:buFontTx/>
              <a:buNone/>
            </a:pPr>
            <a:r>
              <a:rPr lang="de-DE" sz="1200">
                <a:solidFill>
                  <a:schemeClr val="bg1"/>
                </a:solidFill>
                <a:cs typeface="Arial" charset="0"/>
              </a:rPr>
              <a:t>MATLAB</a:t>
            </a:r>
          </a:p>
          <a:p>
            <a:pPr algn="r" eaLnBrk="1" hangingPunct="1">
              <a:lnSpc>
                <a:spcPct val="100000"/>
              </a:lnSpc>
              <a:buClrTx/>
              <a:buFontTx/>
              <a:buNone/>
            </a:pPr>
            <a:r>
              <a:rPr lang="de-DE" sz="1200">
                <a:solidFill>
                  <a:schemeClr val="bg1"/>
                </a:solidFill>
                <a:cs typeface="Arial" charset="0"/>
              </a:rPr>
              <a:t>Toolbox</a:t>
            </a:r>
          </a:p>
        </p:txBody>
      </p:sp>
      <p:sp>
        <p:nvSpPr>
          <p:cNvPr id="49166" name="Rectangle 24"/>
          <p:cNvSpPr>
            <a:spLocks noChangeArrowheads="1"/>
          </p:cNvSpPr>
          <p:nvPr/>
        </p:nvSpPr>
        <p:spPr bwMode="gray">
          <a:xfrm>
            <a:off x="4853354" y="4320540"/>
            <a:ext cx="562708" cy="26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cs typeface="Arial" charset="0"/>
              </a:rPr>
              <a:t>A.P.I.</a:t>
            </a:r>
          </a:p>
        </p:txBody>
      </p:sp>
      <p:sp>
        <p:nvSpPr>
          <p:cNvPr id="49167" name="Rectangle 19"/>
          <p:cNvSpPr>
            <a:spLocks noChangeArrowheads="1"/>
          </p:cNvSpPr>
          <p:nvPr/>
        </p:nvSpPr>
        <p:spPr bwMode="gray">
          <a:xfrm>
            <a:off x="3516924" y="4183380"/>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cs typeface="Arial" charset="0"/>
              </a:rPr>
              <a:t>Экспорт файлов</a:t>
            </a:r>
            <a:endParaRPr lang="de-DE" sz="1200" dirty="0">
              <a:solidFill>
                <a:schemeClr val="bg1"/>
              </a:solidFill>
              <a:cs typeface="Arial" charset="0"/>
            </a:endParaRPr>
          </a:p>
        </p:txBody>
      </p:sp>
      <p:grpSp>
        <p:nvGrpSpPr>
          <p:cNvPr id="7" name="Group 26"/>
          <p:cNvGrpSpPr>
            <a:grpSpLocks/>
          </p:cNvGrpSpPr>
          <p:nvPr/>
        </p:nvGrpSpPr>
        <p:grpSpPr bwMode="auto">
          <a:xfrm>
            <a:off x="5266593" y="2348880"/>
            <a:ext cx="3877407" cy="2268699"/>
            <a:chOff x="3594" y="1822"/>
            <a:chExt cx="2106" cy="1153"/>
          </a:xfrm>
        </p:grpSpPr>
        <p:grpSp>
          <p:nvGrpSpPr>
            <p:cNvPr id="8" name="Group 27"/>
            <p:cNvGrpSpPr>
              <a:grpSpLocks noChangeAspect="1"/>
            </p:cNvGrpSpPr>
            <p:nvPr/>
          </p:nvGrpSpPr>
          <p:grpSpPr bwMode="auto">
            <a:xfrm>
              <a:off x="3595" y="1895"/>
              <a:ext cx="585" cy="1009"/>
              <a:chOff x="3641" y="1848"/>
              <a:chExt cx="640" cy="1104"/>
            </a:xfrm>
          </p:grpSpPr>
          <p:sp>
            <p:nvSpPr>
              <p:cNvPr id="49186" name="Freeform 104"/>
              <p:cNvSpPr>
                <a:spLocks noChangeAspect="1"/>
              </p:cNvSpPr>
              <p:nvPr>
                <p:custDataLst>
                  <p:tags r:id="rId2"/>
                </p:custDataLst>
              </p:nvPr>
            </p:nvSpPr>
            <p:spPr bwMode="gray">
              <a:xfrm>
                <a:off x="3675" y="1870"/>
                <a:ext cx="606" cy="1082"/>
              </a:xfrm>
              <a:custGeom>
                <a:avLst/>
                <a:gdLst>
                  <a:gd name="T0" fmla="*/ 6526273 w 124"/>
                  <a:gd name="T1" fmla="*/ 54743366 h 222"/>
                  <a:gd name="T2" fmla="*/ 0 w 124"/>
                  <a:gd name="T3" fmla="*/ 81539535 h 222"/>
                  <a:gd name="T4" fmla="*/ 48802763 w 124"/>
                  <a:gd name="T5" fmla="*/ 109231682 h 222"/>
                  <a:gd name="T6" fmla="*/ 62451423 w 124"/>
                  <a:gd name="T7" fmla="*/ 54743366 h 222"/>
                  <a:gd name="T8" fmla="*/ 48473598 w 124"/>
                  <a:gd name="T9" fmla="*/ 0 h 222"/>
                  <a:gd name="T10" fmla="*/ 0 w 124"/>
                  <a:gd name="T11" fmla="*/ 27705711 h 222"/>
                  <a:gd name="T12" fmla="*/ 652627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p>
            </p:txBody>
          </p:sp>
          <p:sp>
            <p:nvSpPr>
              <p:cNvPr id="49187" name="Freeform 104"/>
              <p:cNvSpPr>
                <a:spLocks noChangeAspect="1"/>
              </p:cNvSpPr>
              <p:nvPr>
                <p:custDataLst>
                  <p:tags r:id="rId3"/>
                </p:custDataLst>
              </p:nvPr>
            </p:nvSpPr>
            <p:spPr bwMode="gray">
              <a:xfrm>
                <a:off x="3641" y="1848"/>
                <a:ext cx="606" cy="1082"/>
              </a:xfrm>
              <a:custGeom>
                <a:avLst/>
                <a:gdLst>
                  <a:gd name="T0" fmla="*/ 6526273 w 124"/>
                  <a:gd name="T1" fmla="*/ 54743366 h 222"/>
                  <a:gd name="T2" fmla="*/ 0 w 124"/>
                  <a:gd name="T3" fmla="*/ 81539535 h 222"/>
                  <a:gd name="T4" fmla="*/ 48802763 w 124"/>
                  <a:gd name="T5" fmla="*/ 109231682 h 222"/>
                  <a:gd name="T6" fmla="*/ 62451423 w 124"/>
                  <a:gd name="T7" fmla="*/ 54743366 h 222"/>
                  <a:gd name="T8" fmla="*/ 48473598 w 124"/>
                  <a:gd name="T9" fmla="*/ 0 h 222"/>
                  <a:gd name="T10" fmla="*/ 0 w 124"/>
                  <a:gd name="T11" fmla="*/ 27705711 h 222"/>
                  <a:gd name="T12" fmla="*/ 652627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rgbClr val="0BA4E2"/>
              </a:solidFill>
              <a:ln w="19050">
                <a:solidFill>
                  <a:schemeClr val="bg1"/>
                </a:solidFill>
                <a:round/>
                <a:headEnd/>
                <a:tailEnd/>
              </a:ln>
            </p:spPr>
            <p:txBody>
              <a:bodyPr/>
              <a:lstStyle/>
              <a:p>
                <a:endParaRPr lang="fr-FR"/>
              </a:p>
            </p:txBody>
          </p:sp>
        </p:grpSp>
        <p:sp>
          <p:nvSpPr>
            <p:cNvPr id="49175" name="Rectangle 20"/>
            <p:cNvSpPr>
              <a:spLocks noChangeArrowheads="1"/>
            </p:cNvSpPr>
            <p:nvPr/>
          </p:nvSpPr>
          <p:spPr bwMode="gray">
            <a:xfrm>
              <a:off x="3594" y="2207"/>
              <a:ext cx="622"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de-DE" sz="1200" dirty="0">
                  <a:solidFill>
                    <a:schemeClr val="bg1"/>
                  </a:solidFill>
                  <a:cs typeface="Arial" charset="0"/>
                </a:rPr>
                <a:t>CAPE-OPEN "</a:t>
              </a:r>
              <a:r>
                <a:rPr lang="de-DE" sz="1200" dirty="0" err="1">
                  <a:solidFill>
                    <a:schemeClr val="bg1"/>
                  </a:solidFill>
                  <a:cs typeface="Arial" charset="0"/>
                </a:rPr>
                <a:t>plug</a:t>
              </a:r>
              <a:r>
                <a:rPr lang="de-DE" sz="1200" dirty="0">
                  <a:solidFill>
                    <a:schemeClr val="bg1"/>
                  </a:solidFill>
                  <a:cs typeface="Arial" charset="0"/>
                </a:rPr>
                <a:t>"</a:t>
              </a:r>
            </a:p>
          </p:txBody>
        </p:sp>
        <p:grpSp>
          <p:nvGrpSpPr>
            <p:cNvPr id="9" name="Group 31"/>
            <p:cNvGrpSpPr>
              <a:grpSpLocks/>
            </p:cNvGrpSpPr>
            <p:nvPr/>
          </p:nvGrpSpPr>
          <p:grpSpPr bwMode="auto">
            <a:xfrm>
              <a:off x="4368" y="1822"/>
              <a:ext cx="1332" cy="1153"/>
              <a:chOff x="4752" y="1968"/>
              <a:chExt cx="1332" cy="1153"/>
            </a:xfrm>
          </p:grpSpPr>
          <p:sp>
            <p:nvSpPr>
              <p:cNvPr id="49178" name="Rectangle 32"/>
              <p:cNvSpPr>
                <a:spLocks noChangeArrowheads="1"/>
              </p:cNvSpPr>
              <p:nvPr/>
            </p:nvSpPr>
            <p:spPr bwMode="auto">
              <a:xfrm>
                <a:off x="4776" y="1968"/>
                <a:ext cx="1152" cy="1152"/>
              </a:xfrm>
              <a:prstGeom prst="rect">
                <a:avLst/>
              </a:prstGeom>
              <a:solidFill>
                <a:srgbClr val="FFCC01"/>
              </a:solidFill>
              <a:ln>
                <a:noFill/>
              </a:ln>
              <a:effectLst/>
              <a:extLst>
                <a:ext uri="{91240B29-F687-4F45-9708-019B960494DF}">
                  <a14:hiddenLine xmlns:a14="http://schemas.microsoft.com/office/drawing/2010/main" xmlns="" w="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latin typeface="Times" charset="0"/>
                </a:endParaRPr>
              </a:p>
            </p:txBody>
          </p:sp>
          <p:sp>
            <p:nvSpPr>
              <p:cNvPr id="49179" name="Line 33"/>
              <p:cNvSpPr>
                <a:spLocks noChangeShapeType="1"/>
              </p:cNvSpPr>
              <p:nvPr/>
            </p:nvSpPr>
            <p:spPr bwMode="auto">
              <a:xfrm>
                <a:off x="5928" y="1968"/>
                <a:ext cx="0"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0" name="Line 34"/>
              <p:cNvSpPr>
                <a:spLocks noChangeShapeType="1"/>
              </p:cNvSpPr>
              <p:nvPr/>
            </p:nvSpPr>
            <p:spPr bwMode="auto">
              <a:xfrm flipV="1">
                <a:off x="4781" y="2640"/>
                <a:ext cx="0" cy="480"/>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1" name="Freeform 35"/>
              <p:cNvSpPr>
                <a:spLocks/>
              </p:cNvSpPr>
              <p:nvPr/>
            </p:nvSpPr>
            <p:spPr bwMode="auto">
              <a:xfrm>
                <a:off x="4776" y="2360"/>
                <a:ext cx="240" cy="368"/>
              </a:xfrm>
              <a:custGeom>
                <a:avLst/>
                <a:gdLst>
                  <a:gd name="T0" fmla="*/ 0 w 280"/>
                  <a:gd name="T1" fmla="*/ 88 h 368"/>
                  <a:gd name="T2" fmla="*/ 69 w 280"/>
                  <a:gd name="T3" fmla="*/ 40 h 368"/>
                  <a:gd name="T4" fmla="*/ 69 w 280"/>
                  <a:gd name="T5" fmla="*/ 328 h 368"/>
                  <a:gd name="T6" fmla="*/ 0 w 280"/>
                  <a:gd name="T7" fmla="*/ 280 h 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rgbClr val="0066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2" name="Line 36"/>
              <p:cNvSpPr>
                <a:spLocks noChangeShapeType="1"/>
              </p:cNvSpPr>
              <p:nvPr/>
            </p:nvSpPr>
            <p:spPr bwMode="auto">
              <a:xfrm flipV="1">
                <a:off x="4776" y="1968"/>
                <a:ext cx="0" cy="480"/>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3" name="Line 37"/>
              <p:cNvSpPr>
                <a:spLocks noChangeShapeType="1"/>
              </p:cNvSpPr>
              <p:nvPr/>
            </p:nvSpPr>
            <p:spPr bwMode="auto">
              <a:xfrm rot="5400000">
                <a:off x="5351" y="1393"/>
                <a:ext cx="1"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4" name="Line 38"/>
              <p:cNvSpPr>
                <a:spLocks noChangeShapeType="1"/>
              </p:cNvSpPr>
              <p:nvPr/>
            </p:nvSpPr>
            <p:spPr bwMode="auto">
              <a:xfrm rot="5400000">
                <a:off x="5351" y="2545"/>
                <a:ext cx="1"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49185" name="Text Box 39"/>
              <p:cNvSpPr txBox="1">
                <a:spLocks noChangeArrowheads="1"/>
              </p:cNvSpPr>
              <p:nvPr/>
            </p:nvSpPr>
            <p:spPr bwMode="auto">
              <a:xfrm>
                <a:off x="4752" y="1968"/>
                <a:ext cx="1332" cy="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gn="ctr">
                  <a:lnSpc>
                    <a:spcPct val="85000"/>
                  </a:lnSpc>
                  <a:buClrTx/>
                  <a:buFontTx/>
                  <a:buNone/>
                </a:pPr>
                <a:r>
                  <a:rPr lang="ru-RU" dirty="0" smtClean="0">
                    <a:solidFill>
                      <a:srgbClr val="006600"/>
                    </a:solidFill>
                    <a:latin typeface="Trebuchet MS" pitchFamily="34" charset="0"/>
                  </a:rPr>
                  <a:t>Инструменты моделирования </a:t>
                </a:r>
                <a:br>
                  <a:rPr lang="ru-RU" dirty="0" smtClean="0">
                    <a:solidFill>
                      <a:srgbClr val="006600"/>
                    </a:solidFill>
                    <a:latin typeface="Trebuchet MS" pitchFamily="34" charset="0"/>
                  </a:rPr>
                </a:br>
                <a:r>
                  <a:rPr lang="ru-RU" dirty="0" smtClean="0">
                    <a:solidFill>
                      <a:srgbClr val="006600"/>
                    </a:solidFill>
                    <a:latin typeface="Trebuchet MS" pitchFamily="34" charset="0"/>
                  </a:rPr>
                  <a:t>с поддержкой</a:t>
                </a:r>
                <a:r>
                  <a:rPr lang="en-US" dirty="0" smtClean="0">
                    <a:solidFill>
                      <a:srgbClr val="006600"/>
                    </a:solidFill>
                    <a:latin typeface="Trebuchet MS" pitchFamily="34" charset="0"/>
                  </a:rPr>
                  <a:t> </a:t>
                </a:r>
                <a:endParaRPr lang="en-US" dirty="0">
                  <a:solidFill>
                    <a:srgbClr val="006600"/>
                  </a:solidFill>
                  <a:latin typeface="Trebuchet MS" pitchFamily="34" charset="0"/>
                </a:endParaRPr>
              </a:p>
              <a:p>
                <a:pPr algn="ctr">
                  <a:lnSpc>
                    <a:spcPct val="85000"/>
                  </a:lnSpc>
                  <a:buClrTx/>
                  <a:buFontTx/>
                  <a:buNone/>
                </a:pPr>
                <a:r>
                  <a:rPr lang="en-US" dirty="0">
                    <a:solidFill>
                      <a:srgbClr val="006600"/>
                    </a:solidFill>
                    <a:latin typeface="Trebuchet MS" pitchFamily="34" charset="0"/>
                  </a:rPr>
                  <a:t>CO</a:t>
                </a:r>
              </a:p>
              <a:p>
                <a:pPr algn="ctr">
                  <a:lnSpc>
                    <a:spcPct val="85000"/>
                  </a:lnSpc>
                  <a:buClrTx/>
                  <a:buFontTx/>
                  <a:buNone/>
                </a:pPr>
                <a:r>
                  <a:rPr lang="en-US" dirty="0">
                    <a:solidFill>
                      <a:srgbClr val="006600"/>
                    </a:solidFill>
                    <a:latin typeface="Trebuchet MS" pitchFamily="34" charset="0"/>
                  </a:rPr>
                  <a:t>Thermo </a:t>
                </a:r>
              </a:p>
              <a:p>
                <a:pPr algn="ctr">
                  <a:buClrTx/>
                  <a:buFontTx/>
                  <a:buNone/>
                </a:pPr>
                <a:r>
                  <a:rPr lang="en-US" dirty="0" smtClean="0">
                    <a:solidFill>
                      <a:srgbClr val="006600"/>
                    </a:solidFill>
                    <a:latin typeface="Trebuchet MS" pitchFamily="34" charset="0"/>
                  </a:rPr>
                  <a:t>Socket</a:t>
                </a:r>
                <a:endParaRPr lang="en-US" dirty="0">
                  <a:solidFill>
                    <a:srgbClr val="006600"/>
                  </a:solidFill>
                  <a:latin typeface="Trebuchet MS" pitchFamily="34" charset="0"/>
                </a:endParaRPr>
              </a:p>
              <a:p>
                <a:pPr algn="ctr">
                  <a:buClrTx/>
                  <a:buFontTx/>
                  <a:buNone/>
                </a:pPr>
                <a:r>
                  <a:rPr lang="en-US" sz="1000" dirty="0">
                    <a:solidFill>
                      <a:srgbClr val="006600"/>
                    </a:solidFill>
                    <a:latin typeface="Trebuchet MS" pitchFamily="34" charset="0"/>
                  </a:rPr>
                  <a:t>Aspen Plus, </a:t>
                </a:r>
                <a:r>
                  <a:rPr lang="en-US" sz="1000" dirty="0" err="1">
                    <a:solidFill>
                      <a:srgbClr val="006600"/>
                    </a:solidFill>
                    <a:latin typeface="Trebuchet MS" pitchFamily="34" charset="0"/>
                  </a:rPr>
                  <a:t>ProII</a:t>
                </a:r>
                <a:r>
                  <a:rPr lang="en-US" sz="1000" dirty="0">
                    <a:solidFill>
                      <a:srgbClr val="006600"/>
                    </a:solidFill>
                    <a:latin typeface="Trebuchet MS" pitchFamily="34" charset="0"/>
                  </a:rPr>
                  <a:t>, Aspen HYSYS, </a:t>
                </a:r>
                <a:r>
                  <a:rPr lang="ru-RU" sz="1000" dirty="0" smtClean="0">
                    <a:solidFill>
                      <a:srgbClr val="006600"/>
                    </a:solidFill>
                    <a:latin typeface="Trebuchet MS" pitchFamily="34" charset="0"/>
                  </a:rPr>
                  <a:t/>
                </a:r>
                <a:br>
                  <a:rPr lang="ru-RU" sz="1000" dirty="0" smtClean="0">
                    <a:solidFill>
                      <a:srgbClr val="006600"/>
                    </a:solidFill>
                    <a:latin typeface="Trebuchet MS" pitchFamily="34" charset="0"/>
                  </a:rPr>
                </a:br>
                <a:r>
                  <a:rPr lang="en-US" sz="1000" dirty="0" smtClean="0">
                    <a:solidFill>
                      <a:srgbClr val="006600"/>
                    </a:solidFill>
                    <a:latin typeface="Trebuchet MS" pitchFamily="34" charset="0"/>
                  </a:rPr>
                  <a:t>HTRI</a:t>
                </a:r>
                <a:r>
                  <a:rPr lang="en-US" sz="1000" dirty="0">
                    <a:solidFill>
                      <a:srgbClr val="006600"/>
                    </a:solidFill>
                    <a:latin typeface="Trebuchet MS" pitchFamily="34" charset="0"/>
                  </a:rPr>
                  <a:t>, </a:t>
                </a:r>
                <a:r>
                  <a:rPr lang="en-US" sz="1000" dirty="0" err="1">
                    <a:solidFill>
                      <a:srgbClr val="006600"/>
                    </a:solidFill>
                    <a:latin typeface="Trebuchet MS" pitchFamily="34" charset="0"/>
                  </a:rPr>
                  <a:t>gPROMS</a:t>
                </a:r>
                <a:r>
                  <a:rPr lang="en-US" sz="1000" dirty="0">
                    <a:solidFill>
                      <a:srgbClr val="006600"/>
                    </a:solidFill>
                    <a:latin typeface="Trebuchet MS" pitchFamily="34" charset="0"/>
                  </a:rPr>
                  <a:t> …</a:t>
                </a:r>
              </a:p>
            </p:txBody>
          </p:sp>
        </p:grpSp>
        <p:sp>
          <p:nvSpPr>
            <p:cNvPr id="49177" name="AutoShape 40"/>
            <p:cNvSpPr>
              <a:spLocks noChangeArrowheads="1"/>
            </p:cNvSpPr>
            <p:nvPr/>
          </p:nvSpPr>
          <p:spPr bwMode="auto">
            <a:xfrm>
              <a:off x="4128" y="2256"/>
              <a:ext cx="240" cy="288"/>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grpSp>
      <p:sp>
        <p:nvSpPr>
          <p:cNvPr id="41"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42" name="Picture 16"/>
          <p:cNvPicPr>
            <a:picLocks noChangeAspect="1" noChangeArrowheads="1"/>
          </p:cNvPicPr>
          <p:nvPr/>
        </p:nvPicPr>
        <p:blipFill>
          <a:blip r:embed="rId16"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10" name="Espace réservé du pied de page 9"/>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523384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45828" y="1924527"/>
            <a:ext cx="1304192" cy="1082993"/>
            <a:chOff x="2130" y="1248"/>
            <a:chExt cx="974" cy="830"/>
          </a:xfrm>
        </p:grpSpPr>
        <p:sp>
          <p:nvSpPr>
            <p:cNvPr id="50241" name="Freeform 100"/>
            <p:cNvSpPr>
              <a:spLocks noChangeAspect="1"/>
            </p:cNvSpPr>
            <p:nvPr>
              <p:custDataLst>
                <p:tags r:id="rId12"/>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50242" name="Freeform 100"/>
            <p:cNvSpPr>
              <a:spLocks noChangeAspect="1"/>
            </p:cNvSpPr>
            <p:nvPr>
              <p:custDataLst>
                <p:tags r:id="rId13"/>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3" name="Group 5"/>
          <p:cNvGrpSpPr>
            <a:grpSpLocks noChangeAspect="1"/>
          </p:cNvGrpSpPr>
          <p:nvPr/>
        </p:nvGrpSpPr>
        <p:grpSpPr bwMode="auto">
          <a:xfrm>
            <a:off x="4592516" y="1924527"/>
            <a:ext cx="1304192" cy="1091565"/>
            <a:chOff x="3136" y="1248"/>
            <a:chExt cx="974" cy="836"/>
          </a:xfrm>
        </p:grpSpPr>
        <p:sp>
          <p:nvSpPr>
            <p:cNvPr id="50239" name="Freeform 101"/>
            <p:cNvSpPr>
              <a:spLocks noChangeAspect="1"/>
            </p:cNvSpPr>
            <p:nvPr>
              <p:custDataLst>
                <p:tags r:id="rId10"/>
              </p:custDataLst>
            </p:nvPr>
          </p:nvSpPr>
          <p:spPr bwMode="gray">
            <a:xfrm>
              <a:off x="3170" y="1270"/>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fr-FR">
                <a:latin typeface="Trebuchet MS" pitchFamily="34" charset="0"/>
              </a:endParaRPr>
            </a:p>
          </p:txBody>
        </p:sp>
        <p:sp>
          <p:nvSpPr>
            <p:cNvPr id="50240" name="Freeform 101"/>
            <p:cNvSpPr>
              <a:spLocks noChangeAspect="1"/>
            </p:cNvSpPr>
            <p:nvPr>
              <p:custDataLst>
                <p:tags r:id="rId11"/>
              </p:custDataLst>
            </p:nvPr>
          </p:nvSpPr>
          <p:spPr bwMode="gray">
            <a:xfrm>
              <a:off x="3136" y="1248"/>
              <a:ext cx="940" cy="814"/>
            </a:xfrm>
            <a:custGeom>
              <a:avLst/>
              <a:gdLst>
                <a:gd name="T0" fmla="*/ 49147469 w 192"/>
                <a:gd name="T1" fmla="*/ 82234199 h 167"/>
                <a:gd name="T2" fmla="*/ 98364978 w 192"/>
                <a:gd name="T3" fmla="*/ 54445984 h 167"/>
                <a:gd name="T4" fmla="*/ 0 w 192"/>
                <a:gd name="T5" fmla="*/ 0 h 167"/>
                <a:gd name="T6" fmla="*/ 0 w 192"/>
                <a:gd name="T7" fmla="*/ 55103520 h 167"/>
                <a:gd name="T8" fmla="*/ 49147469 w 192"/>
                <a:gd name="T9" fmla="*/ 82234199 h 167"/>
                <a:gd name="T10" fmla="*/ 0 60000 65536"/>
                <a:gd name="T11" fmla="*/ 0 60000 65536"/>
                <a:gd name="T12" fmla="*/ 0 60000 65536"/>
                <a:gd name="T13" fmla="*/ 0 60000 65536"/>
                <a:gd name="T14" fmla="*/ 0 60000 65536"/>
                <a:gd name="T15" fmla="*/ 0 w 192"/>
                <a:gd name="T16" fmla="*/ 0 h 167"/>
                <a:gd name="T17" fmla="*/ 192 w 192"/>
                <a:gd name="T18" fmla="*/ 167 h 167"/>
              </a:gdLst>
              <a:ahLst/>
              <a:cxnLst>
                <a:cxn ang="T10">
                  <a:pos x="T0" y="T1"/>
                </a:cxn>
                <a:cxn ang="T11">
                  <a:pos x="T2" y="T3"/>
                </a:cxn>
                <a:cxn ang="T12">
                  <a:pos x="T4" y="T5"/>
                </a:cxn>
                <a:cxn ang="T13">
                  <a:pos x="T6" y="T7"/>
                </a:cxn>
                <a:cxn ang="T14">
                  <a:pos x="T8" y="T9"/>
                </a:cxn>
              </a:cxnLst>
              <a:rect l="T15" t="T16" r="T17" b="T18"/>
              <a:pathLst>
                <a:path w="192" h="167">
                  <a:moveTo>
                    <a:pt x="96" y="167"/>
                  </a:moveTo>
                  <a:cubicBezTo>
                    <a:pt x="192" y="111"/>
                    <a:pt x="192" y="111"/>
                    <a:pt x="192" y="111"/>
                  </a:cubicBezTo>
                  <a:cubicBezTo>
                    <a:pt x="152" y="46"/>
                    <a:pt x="81" y="3"/>
                    <a:pt x="0" y="0"/>
                  </a:cubicBezTo>
                  <a:cubicBezTo>
                    <a:pt x="0" y="112"/>
                    <a:pt x="0" y="112"/>
                    <a:pt x="0" y="112"/>
                  </a:cubicBezTo>
                  <a:cubicBezTo>
                    <a:pt x="40" y="114"/>
                    <a:pt x="75" y="135"/>
                    <a:pt x="96" y="167"/>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4" name="Group 8"/>
          <p:cNvGrpSpPr>
            <a:grpSpLocks noChangeAspect="1"/>
          </p:cNvGrpSpPr>
          <p:nvPr/>
        </p:nvGrpSpPr>
        <p:grpSpPr bwMode="auto">
          <a:xfrm>
            <a:off x="3245828" y="3849053"/>
            <a:ext cx="1304192" cy="1082993"/>
            <a:chOff x="2130" y="2722"/>
            <a:chExt cx="974" cy="830"/>
          </a:xfrm>
        </p:grpSpPr>
        <p:sp>
          <p:nvSpPr>
            <p:cNvPr id="50237" name="Freeform 102"/>
            <p:cNvSpPr>
              <a:spLocks noChangeAspect="1"/>
            </p:cNvSpPr>
            <p:nvPr>
              <p:custDataLst>
                <p:tags r:id="rId8"/>
              </p:custDataLst>
            </p:nvPr>
          </p:nvSpPr>
          <p:spPr bwMode="gray">
            <a:xfrm>
              <a:off x="2164" y="2744"/>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50238" name="Freeform 102"/>
            <p:cNvSpPr>
              <a:spLocks noChangeAspect="1"/>
            </p:cNvSpPr>
            <p:nvPr>
              <p:custDataLst>
                <p:tags r:id="rId9"/>
              </p:custDataLst>
            </p:nvPr>
          </p:nvSpPr>
          <p:spPr bwMode="gray">
            <a:xfrm>
              <a:off x="2130" y="2722"/>
              <a:ext cx="940" cy="808"/>
            </a:xfrm>
            <a:custGeom>
              <a:avLst/>
              <a:gdLst>
                <a:gd name="T0" fmla="*/ 49147469 w 192"/>
                <a:gd name="T1" fmla="*/ 0 h 166"/>
                <a:gd name="T2" fmla="*/ 0 w 192"/>
                <a:gd name="T3" fmla="*/ 26797583 h 166"/>
                <a:gd name="T4" fmla="*/ 98364978 w 192"/>
                <a:gd name="T5" fmla="*/ 80658201 h 166"/>
                <a:gd name="T6" fmla="*/ 98364978 w 192"/>
                <a:gd name="T7" fmla="*/ 26797583 h 166"/>
                <a:gd name="T8" fmla="*/ 49147469 w 192"/>
                <a:gd name="T9" fmla="*/ 0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96" y="0"/>
                  </a:moveTo>
                  <a:cubicBezTo>
                    <a:pt x="0" y="55"/>
                    <a:pt x="0" y="55"/>
                    <a:pt x="0" y="55"/>
                  </a:cubicBezTo>
                  <a:cubicBezTo>
                    <a:pt x="40" y="120"/>
                    <a:pt x="111" y="164"/>
                    <a:pt x="192" y="166"/>
                  </a:cubicBezTo>
                  <a:cubicBezTo>
                    <a:pt x="192" y="55"/>
                    <a:pt x="192" y="55"/>
                    <a:pt x="192" y="55"/>
                  </a:cubicBezTo>
                  <a:cubicBezTo>
                    <a:pt x="152" y="53"/>
                    <a:pt x="117" y="31"/>
                    <a:pt x="96" y="0"/>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5" name="Group 11"/>
          <p:cNvGrpSpPr>
            <a:grpSpLocks noChangeAspect="1"/>
          </p:cNvGrpSpPr>
          <p:nvPr/>
        </p:nvGrpSpPr>
        <p:grpSpPr bwMode="auto">
          <a:xfrm>
            <a:off x="4592516" y="3849053"/>
            <a:ext cx="1304192" cy="1082993"/>
            <a:chOff x="3136" y="2722"/>
            <a:chExt cx="974" cy="830"/>
          </a:xfrm>
        </p:grpSpPr>
        <p:sp>
          <p:nvSpPr>
            <p:cNvPr id="50235" name="Freeform 103"/>
            <p:cNvSpPr>
              <a:spLocks noChangeAspect="1"/>
            </p:cNvSpPr>
            <p:nvPr>
              <p:custDataLst>
                <p:tags r:id="rId6"/>
              </p:custDataLst>
            </p:nvPr>
          </p:nvSpPr>
          <p:spPr bwMode="gray">
            <a:xfrm>
              <a:off x="3170" y="2744"/>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50236" name="Freeform 103"/>
            <p:cNvSpPr>
              <a:spLocks noChangeAspect="1"/>
            </p:cNvSpPr>
            <p:nvPr>
              <p:custDataLst>
                <p:tags r:id="rId7"/>
              </p:custDataLst>
            </p:nvPr>
          </p:nvSpPr>
          <p:spPr bwMode="gray">
            <a:xfrm>
              <a:off x="3136" y="2722"/>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6" name="Group 14"/>
          <p:cNvGrpSpPr>
            <a:grpSpLocks noChangeAspect="1"/>
          </p:cNvGrpSpPr>
          <p:nvPr/>
        </p:nvGrpSpPr>
        <p:grpSpPr bwMode="auto">
          <a:xfrm>
            <a:off x="5268058" y="2707482"/>
            <a:ext cx="857250" cy="1441608"/>
            <a:chOff x="3641" y="1848"/>
            <a:chExt cx="640" cy="1104"/>
          </a:xfrm>
        </p:grpSpPr>
        <p:sp>
          <p:nvSpPr>
            <p:cNvPr id="50233" name="Freeform 104"/>
            <p:cNvSpPr>
              <a:spLocks noChangeAspect="1"/>
            </p:cNvSpPr>
            <p:nvPr>
              <p:custDataLst>
                <p:tags r:id="rId4"/>
              </p:custDataLst>
            </p:nvPr>
          </p:nvSpPr>
          <p:spPr bwMode="gray">
            <a:xfrm>
              <a:off x="3675" y="1870"/>
              <a:ext cx="606" cy="1082"/>
            </a:xfrm>
            <a:custGeom>
              <a:avLst/>
              <a:gdLst>
                <a:gd name="T0" fmla="*/ 6526273 w 124"/>
                <a:gd name="T1" fmla="*/ 54743366 h 222"/>
                <a:gd name="T2" fmla="*/ 0 w 124"/>
                <a:gd name="T3" fmla="*/ 81539535 h 222"/>
                <a:gd name="T4" fmla="*/ 48802763 w 124"/>
                <a:gd name="T5" fmla="*/ 109231682 h 222"/>
                <a:gd name="T6" fmla="*/ 62451423 w 124"/>
                <a:gd name="T7" fmla="*/ 54743366 h 222"/>
                <a:gd name="T8" fmla="*/ 48473598 w 124"/>
                <a:gd name="T9" fmla="*/ 0 h 222"/>
                <a:gd name="T10" fmla="*/ 0 w 124"/>
                <a:gd name="T11" fmla="*/ 27705711 h 222"/>
                <a:gd name="T12" fmla="*/ 652627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50234" name="Freeform 104"/>
            <p:cNvSpPr>
              <a:spLocks noChangeAspect="1"/>
            </p:cNvSpPr>
            <p:nvPr>
              <p:custDataLst>
                <p:tags r:id="rId5"/>
              </p:custDataLst>
            </p:nvPr>
          </p:nvSpPr>
          <p:spPr bwMode="gray">
            <a:xfrm>
              <a:off x="3641" y="1848"/>
              <a:ext cx="606" cy="1082"/>
            </a:xfrm>
            <a:custGeom>
              <a:avLst/>
              <a:gdLst>
                <a:gd name="T0" fmla="*/ 6526273 w 124"/>
                <a:gd name="T1" fmla="*/ 54743366 h 222"/>
                <a:gd name="T2" fmla="*/ 0 w 124"/>
                <a:gd name="T3" fmla="*/ 81539535 h 222"/>
                <a:gd name="T4" fmla="*/ 48802763 w 124"/>
                <a:gd name="T5" fmla="*/ 109231682 h 222"/>
                <a:gd name="T6" fmla="*/ 62451423 w 124"/>
                <a:gd name="T7" fmla="*/ 54743366 h 222"/>
                <a:gd name="T8" fmla="*/ 48473598 w 124"/>
                <a:gd name="T9" fmla="*/ 0 h 222"/>
                <a:gd name="T10" fmla="*/ 0 w 124"/>
                <a:gd name="T11" fmla="*/ 27705711 h 222"/>
                <a:gd name="T12" fmla="*/ 652627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grpSp>
        <p:nvGrpSpPr>
          <p:cNvPr id="7" name="Group 17"/>
          <p:cNvGrpSpPr>
            <a:grpSpLocks noChangeAspect="1"/>
          </p:cNvGrpSpPr>
          <p:nvPr/>
        </p:nvGrpSpPr>
        <p:grpSpPr bwMode="auto">
          <a:xfrm>
            <a:off x="3017228" y="2707482"/>
            <a:ext cx="857250" cy="1441608"/>
            <a:chOff x="1959" y="1848"/>
            <a:chExt cx="640" cy="1104"/>
          </a:xfrm>
        </p:grpSpPr>
        <p:sp>
          <p:nvSpPr>
            <p:cNvPr id="50231" name="Freeform 105"/>
            <p:cNvSpPr>
              <a:spLocks noChangeAspect="1"/>
            </p:cNvSpPr>
            <p:nvPr>
              <p:custDataLst>
                <p:tags r:id="rId2"/>
              </p:custDataLst>
            </p:nvPr>
          </p:nvSpPr>
          <p:spPr bwMode="gray">
            <a:xfrm>
              <a:off x="1993" y="1870"/>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50232" name="Freeform 105"/>
            <p:cNvSpPr>
              <a:spLocks noChangeAspect="1"/>
            </p:cNvSpPr>
            <p:nvPr>
              <p:custDataLst>
                <p:tags r:id="rId3"/>
              </p:custDataLst>
            </p:nvPr>
          </p:nvSpPr>
          <p:spPr bwMode="gray">
            <a:xfrm>
              <a:off x="1959" y="1848"/>
              <a:ext cx="606" cy="1082"/>
            </a:xfrm>
            <a:custGeom>
              <a:avLst/>
              <a:gdLst>
                <a:gd name="T0" fmla="*/ 55994703 w 124"/>
                <a:gd name="T1" fmla="*/ 54743366 h 222"/>
                <a:gd name="T2" fmla="*/ 62451423 w 124"/>
                <a:gd name="T3" fmla="*/ 27705711 h 222"/>
                <a:gd name="T4" fmla="*/ 13977825 w 124"/>
                <a:gd name="T5" fmla="*/ 0 h 222"/>
                <a:gd name="T6" fmla="*/ 0 w 124"/>
                <a:gd name="T7" fmla="*/ 54743366 h 222"/>
                <a:gd name="T8" fmla="*/ 13977825 w 124"/>
                <a:gd name="T9" fmla="*/ 109231682 h 222"/>
                <a:gd name="T10" fmla="*/ 62451423 w 124"/>
                <a:gd name="T11" fmla="*/ 81539535 h 222"/>
                <a:gd name="T12" fmla="*/ 55994703 w 124"/>
                <a:gd name="T13" fmla="*/ 54743366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11" y="111"/>
                  </a:moveTo>
                  <a:cubicBezTo>
                    <a:pt x="111" y="91"/>
                    <a:pt x="116" y="73"/>
                    <a:pt x="124" y="56"/>
                  </a:cubicBezTo>
                  <a:cubicBezTo>
                    <a:pt x="28" y="0"/>
                    <a:pt x="28" y="0"/>
                    <a:pt x="28" y="0"/>
                  </a:cubicBezTo>
                  <a:cubicBezTo>
                    <a:pt x="10" y="33"/>
                    <a:pt x="0" y="71"/>
                    <a:pt x="0" y="111"/>
                  </a:cubicBezTo>
                  <a:cubicBezTo>
                    <a:pt x="0" y="151"/>
                    <a:pt x="10" y="189"/>
                    <a:pt x="28" y="222"/>
                  </a:cubicBezTo>
                  <a:cubicBezTo>
                    <a:pt x="124" y="166"/>
                    <a:pt x="124" y="166"/>
                    <a:pt x="124" y="166"/>
                  </a:cubicBezTo>
                  <a:cubicBezTo>
                    <a:pt x="116" y="150"/>
                    <a:pt x="111" y="131"/>
                    <a:pt x="111" y="111"/>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50187" name="AutoShape 26"/>
          <p:cNvSpPr>
            <a:spLocks noChangeArrowheads="1"/>
          </p:cNvSpPr>
          <p:nvPr/>
        </p:nvSpPr>
        <p:spPr bwMode="auto">
          <a:xfrm flipH="1">
            <a:off x="2743200" y="3223260"/>
            <a:ext cx="351692" cy="411480"/>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50188" name="Rectangle 18"/>
          <p:cNvSpPr>
            <a:spLocks noChangeArrowheads="1"/>
          </p:cNvSpPr>
          <p:nvPr/>
        </p:nvSpPr>
        <p:spPr bwMode="gray">
          <a:xfrm>
            <a:off x="2939562" y="3118962"/>
            <a:ext cx="999392"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ПО</a:t>
            </a:r>
          </a:p>
          <a:p>
            <a:pPr algn="ctr" eaLnBrk="1" hangingPunct="1">
              <a:lnSpc>
                <a:spcPct val="100000"/>
              </a:lnSpc>
              <a:buClrTx/>
              <a:buFontTx/>
              <a:buNone/>
            </a:pPr>
            <a:r>
              <a:rPr lang="de-DE" sz="1200" dirty="0" err="1" smtClean="0">
                <a:solidFill>
                  <a:schemeClr val="bg1"/>
                </a:solidFill>
                <a:latin typeface="Trebuchet MS" pitchFamily="34" charset="0"/>
                <a:cs typeface="Arial" charset="0"/>
              </a:rPr>
              <a:t>ProSim</a:t>
            </a:r>
            <a:endParaRPr lang="de-DE" sz="1200" dirty="0">
              <a:solidFill>
                <a:schemeClr val="bg1"/>
              </a:solidFill>
              <a:latin typeface="Trebuchet MS" pitchFamily="34" charset="0"/>
              <a:cs typeface="Arial" charset="0"/>
            </a:endParaRPr>
          </a:p>
        </p:txBody>
      </p:sp>
      <p:sp>
        <p:nvSpPr>
          <p:cNvPr id="50189"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sp>
        <p:nvSpPr>
          <p:cNvPr id="50190" name="Rectangle 19"/>
          <p:cNvSpPr>
            <a:spLocks noChangeArrowheads="1"/>
          </p:cNvSpPr>
          <p:nvPr/>
        </p:nvSpPr>
        <p:spPr bwMode="gray">
          <a:xfrm>
            <a:off x="4551485" y="2234565"/>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r" eaLnBrk="1" hangingPunct="1">
              <a:lnSpc>
                <a:spcPct val="100000"/>
              </a:lnSpc>
              <a:buClrTx/>
              <a:buFontTx/>
              <a:buNone/>
            </a:pPr>
            <a:r>
              <a:rPr lang="de-DE" sz="1200">
                <a:solidFill>
                  <a:schemeClr val="bg1"/>
                </a:solidFill>
                <a:latin typeface="Trebuchet MS" pitchFamily="34" charset="0"/>
                <a:cs typeface="Arial" charset="0"/>
              </a:rPr>
              <a:t>MATLAB</a:t>
            </a:r>
          </a:p>
          <a:p>
            <a:pPr algn="r" eaLnBrk="1" hangingPunct="1">
              <a:lnSpc>
                <a:spcPct val="100000"/>
              </a:lnSpc>
              <a:buClrTx/>
              <a:buFontTx/>
              <a:buNone/>
            </a:pPr>
            <a:r>
              <a:rPr lang="de-DE" sz="1200">
                <a:solidFill>
                  <a:schemeClr val="bg1"/>
                </a:solidFill>
                <a:latin typeface="Trebuchet MS" pitchFamily="34" charset="0"/>
                <a:cs typeface="Arial" charset="0"/>
              </a:rPr>
              <a:t>Toolbox</a:t>
            </a:r>
          </a:p>
        </p:txBody>
      </p:sp>
      <p:sp>
        <p:nvSpPr>
          <p:cNvPr id="50191" name="Rectangle 20"/>
          <p:cNvSpPr>
            <a:spLocks noChangeArrowheads="1"/>
          </p:cNvSpPr>
          <p:nvPr/>
        </p:nvSpPr>
        <p:spPr bwMode="gray">
          <a:xfrm>
            <a:off x="5278316" y="3153252"/>
            <a:ext cx="911469" cy="638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CAPE-OPEN "plug"</a:t>
            </a:r>
          </a:p>
        </p:txBody>
      </p:sp>
      <p:sp>
        <p:nvSpPr>
          <p:cNvPr id="50192" name="Rectangle 24"/>
          <p:cNvSpPr>
            <a:spLocks noChangeArrowheads="1"/>
          </p:cNvSpPr>
          <p:nvPr/>
        </p:nvSpPr>
        <p:spPr bwMode="gray">
          <a:xfrm>
            <a:off x="4853354" y="4320540"/>
            <a:ext cx="562708" cy="26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A.P.I.</a:t>
            </a:r>
          </a:p>
        </p:txBody>
      </p:sp>
      <p:sp>
        <p:nvSpPr>
          <p:cNvPr id="50193" name="Rectangle 19"/>
          <p:cNvSpPr>
            <a:spLocks noChangeArrowheads="1"/>
          </p:cNvSpPr>
          <p:nvPr/>
        </p:nvSpPr>
        <p:spPr bwMode="gray">
          <a:xfrm>
            <a:off x="3516924" y="4183380"/>
            <a:ext cx="934915"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ru-RU" sz="1200" dirty="0" smtClean="0">
                <a:solidFill>
                  <a:schemeClr val="bg1"/>
                </a:solidFill>
                <a:latin typeface="Trebuchet MS" pitchFamily="34" charset="0"/>
                <a:cs typeface="Arial" charset="0"/>
              </a:rPr>
              <a:t>Экспорт файлов</a:t>
            </a:r>
            <a:endParaRPr lang="de-DE" sz="1200" dirty="0">
              <a:solidFill>
                <a:schemeClr val="bg1"/>
              </a:solidFill>
              <a:latin typeface="Trebuchet MS" pitchFamily="34" charset="0"/>
              <a:cs typeface="Arial" charset="0"/>
            </a:endParaRPr>
          </a:p>
        </p:txBody>
      </p:sp>
      <p:pic>
        <p:nvPicPr>
          <p:cNvPr id="50195" name="Picture 4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627077" y="1097280"/>
            <a:ext cx="1195754" cy="116586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196" name="Picture 43"/>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688123" y="1097280"/>
            <a:ext cx="1828800" cy="12101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198" name="AutoShape 47"/>
          <p:cNvSpPr>
            <a:spLocks noChangeArrowheads="1"/>
          </p:cNvSpPr>
          <p:nvPr/>
        </p:nvSpPr>
        <p:spPr bwMode="auto">
          <a:xfrm>
            <a:off x="4031940" y="5049180"/>
            <a:ext cx="2340220" cy="1057275"/>
          </a:xfrm>
          <a:prstGeom prst="flowChartMultidocument">
            <a:avLst/>
          </a:prstGeom>
          <a:noFill/>
          <a:ln w="952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pPr algn="ctr">
              <a:lnSpc>
                <a:spcPct val="100000"/>
              </a:lnSpc>
              <a:spcBef>
                <a:spcPct val="20000"/>
              </a:spcBef>
              <a:buClrTx/>
              <a:buFontTx/>
              <a:buNone/>
            </a:pPr>
            <a:r>
              <a:rPr lang="ru-RU" sz="2200" dirty="0" smtClean="0">
                <a:solidFill>
                  <a:srgbClr val="D21700"/>
                </a:solidFill>
                <a:latin typeface="Trebuchet MS" pitchFamily="34" charset="0"/>
              </a:rPr>
              <a:t>Ваше ПО</a:t>
            </a:r>
            <a:endParaRPr lang="en-US" sz="2200" dirty="0">
              <a:solidFill>
                <a:srgbClr val="D21700"/>
              </a:solidFill>
              <a:latin typeface="Trebuchet MS" pitchFamily="34" charset="0"/>
            </a:endParaRPr>
          </a:p>
          <a:p>
            <a:pPr algn="ctr">
              <a:lnSpc>
                <a:spcPct val="100000"/>
              </a:lnSpc>
              <a:buClrTx/>
              <a:buFontTx/>
              <a:buNone/>
            </a:pPr>
            <a:r>
              <a:rPr lang="en-US" sz="1300" dirty="0">
                <a:solidFill>
                  <a:srgbClr val="D21700"/>
                </a:solidFill>
                <a:latin typeface="Trebuchet MS" pitchFamily="34" charset="0"/>
              </a:rPr>
              <a:t>(C++, VB, FORTRAN,…)</a:t>
            </a:r>
          </a:p>
          <a:p>
            <a:pPr algn="ctr">
              <a:lnSpc>
                <a:spcPct val="100000"/>
              </a:lnSpc>
              <a:buClrTx/>
              <a:buFontTx/>
              <a:buNone/>
            </a:pPr>
            <a:endParaRPr lang="fr-FR" dirty="0">
              <a:solidFill>
                <a:srgbClr val="D21700"/>
              </a:solidFill>
              <a:latin typeface="Trebuchet MS" pitchFamily="34" charset="0"/>
            </a:endParaRPr>
          </a:p>
        </p:txBody>
      </p:sp>
      <p:sp>
        <p:nvSpPr>
          <p:cNvPr id="50199" name="Rectangle 48"/>
          <p:cNvSpPr>
            <a:spLocks noChangeArrowheads="1"/>
          </p:cNvSpPr>
          <p:nvPr/>
        </p:nvSpPr>
        <p:spPr bwMode="auto">
          <a:xfrm>
            <a:off x="100608" y="4622185"/>
            <a:ext cx="3319264" cy="361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4064" tIns="42033" rIns="84064" bIns="42033">
            <a:spAutoFit/>
          </a:bodyPr>
          <a:lstStyle/>
          <a:p>
            <a:pPr marL="263789" indent="-263789" defTabSz="695706">
              <a:spcBef>
                <a:spcPct val="35000"/>
              </a:spcBef>
            </a:pPr>
            <a:r>
              <a:rPr lang="ru-RU" b="1" dirty="0" smtClean="0">
                <a:solidFill>
                  <a:srgbClr val="0BA4E2"/>
                </a:solidFill>
                <a:latin typeface="Trebuchet MS" pitchFamily="34" charset="0"/>
              </a:rPr>
              <a:t>Таблицы результатов для</a:t>
            </a:r>
            <a:r>
              <a:rPr lang="en-US" b="1" dirty="0" smtClean="0">
                <a:solidFill>
                  <a:srgbClr val="0BA4E2"/>
                </a:solidFill>
                <a:latin typeface="Trebuchet MS" pitchFamily="34" charset="0"/>
              </a:rPr>
              <a:t>: </a:t>
            </a:r>
            <a:endParaRPr lang="en-US" b="1" dirty="0">
              <a:solidFill>
                <a:srgbClr val="0BA4E2"/>
              </a:solidFill>
              <a:latin typeface="Trebuchet MS" pitchFamily="34" charset="0"/>
            </a:endParaRPr>
          </a:p>
        </p:txBody>
      </p:sp>
      <p:sp>
        <p:nvSpPr>
          <p:cNvPr id="50200" name="Rectangle 49"/>
          <p:cNvSpPr>
            <a:spLocks noChangeArrowheads="1"/>
          </p:cNvSpPr>
          <p:nvPr/>
        </p:nvSpPr>
        <p:spPr bwMode="auto">
          <a:xfrm>
            <a:off x="170946" y="5430858"/>
            <a:ext cx="2672862" cy="361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spAutoFit/>
          </a:bodyPr>
          <a:lstStyle/>
          <a:p>
            <a:pPr marL="263789" indent="-263789" defTabSz="695706">
              <a:spcBef>
                <a:spcPct val="35000"/>
              </a:spcBef>
              <a:buBlip>
                <a:blip r:embed="rId18"/>
              </a:buBlip>
            </a:pPr>
            <a:r>
              <a:rPr lang="en-US" b="1" dirty="0">
                <a:solidFill>
                  <a:srgbClr val="0BA4E2"/>
                </a:solidFill>
                <a:latin typeface="Trebuchet MS" pitchFamily="34" charset="0"/>
              </a:rPr>
              <a:t>Aspen TASC </a:t>
            </a:r>
            <a:r>
              <a:rPr lang="en-US" sz="1300" b="1" dirty="0" smtClean="0">
                <a:solidFill>
                  <a:srgbClr val="0BA4E2"/>
                </a:solidFill>
                <a:latin typeface="Trebuchet MS" pitchFamily="34" charset="0"/>
              </a:rPr>
              <a:t>(</a:t>
            </a:r>
            <a:r>
              <a:rPr lang="ru-RU" sz="1300" b="1" dirty="0" smtClean="0">
                <a:solidFill>
                  <a:srgbClr val="0BA4E2"/>
                </a:solidFill>
                <a:latin typeface="Trebuchet MS" pitchFamily="34" charset="0"/>
              </a:rPr>
              <a:t>файл </a:t>
            </a:r>
            <a:r>
              <a:rPr lang="en-US" sz="1300" b="1" dirty="0" smtClean="0">
                <a:solidFill>
                  <a:srgbClr val="0BA4E2"/>
                </a:solidFill>
                <a:latin typeface="Trebuchet MS" pitchFamily="34" charset="0"/>
              </a:rPr>
              <a:t>PSF)</a:t>
            </a:r>
            <a:endParaRPr lang="en-US" sz="1300" b="1" dirty="0">
              <a:solidFill>
                <a:srgbClr val="0BA4E2"/>
              </a:solidFill>
              <a:latin typeface="Trebuchet MS" pitchFamily="34" charset="0"/>
            </a:endParaRPr>
          </a:p>
        </p:txBody>
      </p:sp>
      <p:pic>
        <p:nvPicPr>
          <p:cNvPr id="50201" name="Picture 50"/>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2699792" y="5157192"/>
            <a:ext cx="987669" cy="821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8" name="Group 51"/>
          <p:cNvGrpSpPr>
            <a:grpSpLocks/>
          </p:cNvGrpSpPr>
          <p:nvPr/>
        </p:nvGrpSpPr>
        <p:grpSpPr bwMode="auto">
          <a:xfrm>
            <a:off x="170946" y="4950798"/>
            <a:ext cx="1969477" cy="425768"/>
            <a:chOff x="4320" y="2198"/>
            <a:chExt cx="1344" cy="298"/>
          </a:xfrm>
        </p:grpSpPr>
        <p:sp>
          <p:nvSpPr>
            <p:cNvPr id="50219" name="Rectangle 52"/>
            <p:cNvSpPr>
              <a:spLocks noChangeArrowheads="1"/>
            </p:cNvSpPr>
            <p:nvPr/>
          </p:nvSpPr>
          <p:spPr bwMode="auto">
            <a:xfrm>
              <a:off x="4320" y="2198"/>
              <a:ext cx="1056" cy="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marL="263789" indent="-263789" defTabSz="695706">
                <a:spcBef>
                  <a:spcPct val="35000"/>
                </a:spcBef>
                <a:buBlip>
                  <a:blip r:embed="rId18"/>
                </a:buBlip>
              </a:pPr>
              <a:r>
                <a:rPr lang="en-US" b="1" dirty="0">
                  <a:solidFill>
                    <a:srgbClr val="0BA4E2"/>
                  </a:solidFill>
                  <a:latin typeface="Trebuchet MS" pitchFamily="34" charset="0"/>
                </a:rPr>
                <a:t>MS-Excel</a:t>
              </a:r>
            </a:p>
          </p:txBody>
        </p:sp>
        <p:pic>
          <p:nvPicPr>
            <p:cNvPr id="50220" name="Picture 53" descr="images"/>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5376" y="2208"/>
              <a:ext cx="28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203" name="Rectangle 54"/>
          <p:cNvSpPr>
            <a:spLocks noChangeArrowheads="1"/>
          </p:cNvSpPr>
          <p:nvPr/>
        </p:nvSpPr>
        <p:spPr bwMode="auto">
          <a:xfrm>
            <a:off x="170946" y="5875426"/>
            <a:ext cx="2672862" cy="361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spAutoFit/>
          </a:bodyPr>
          <a:lstStyle/>
          <a:p>
            <a:pPr marL="263789" indent="-263789" defTabSz="695706">
              <a:spcBef>
                <a:spcPct val="35000"/>
              </a:spcBef>
              <a:buBlip>
                <a:blip r:embed="rId18"/>
              </a:buBlip>
            </a:pPr>
            <a:r>
              <a:rPr lang="en-US" b="1" dirty="0">
                <a:solidFill>
                  <a:srgbClr val="0BA4E2"/>
                </a:solidFill>
                <a:latin typeface="Trebuchet MS" pitchFamily="34" charset="0"/>
              </a:rPr>
              <a:t>OLGA </a:t>
            </a:r>
            <a:r>
              <a:rPr lang="en-US" sz="1300" b="1" dirty="0" smtClean="0">
                <a:solidFill>
                  <a:srgbClr val="0BA4E2"/>
                </a:solidFill>
                <a:latin typeface="Trebuchet MS" pitchFamily="34" charset="0"/>
              </a:rPr>
              <a:t>(</a:t>
            </a:r>
            <a:r>
              <a:rPr lang="ru-RU" sz="1300" b="1" dirty="0" smtClean="0">
                <a:solidFill>
                  <a:srgbClr val="0BA4E2"/>
                </a:solidFill>
                <a:latin typeface="Trebuchet MS" pitchFamily="34" charset="0"/>
              </a:rPr>
              <a:t>файл </a:t>
            </a:r>
            <a:r>
              <a:rPr lang="en-US" sz="1300" b="1" dirty="0" smtClean="0">
                <a:solidFill>
                  <a:srgbClr val="0BA4E2"/>
                </a:solidFill>
                <a:latin typeface="Trebuchet MS" pitchFamily="34" charset="0"/>
              </a:rPr>
              <a:t>PVT)</a:t>
            </a:r>
            <a:endParaRPr lang="en-US" sz="1300" b="1" dirty="0">
              <a:solidFill>
                <a:srgbClr val="0BA4E2"/>
              </a:solidFill>
              <a:latin typeface="Trebuchet MS" pitchFamily="34" charset="0"/>
            </a:endParaRPr>
          </a:p>
        </p:txBody>
      </p:sp>
      <p:sp>
        <p:nvSpPr>
          <p:cNvPr id="50205" name="Rectangle 56"/>
          <p:cNvSpPr>
            <a:spLocks noChangeArrowheads="1"/>
          </p:cNvSpPr>
          <p:nvPr/>
        </p:nvSpPr>
        <p:spPr bwMode="auto">
          <a:xfrm>
            <a:off x="468000" y="80628"/>
            <a:ext cx="8229600" cy="8537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p>
            <a:pPr defTabSz="931957">
              <a:lnSpc>
                <a:spcPts val="3000"/>
              </a:lnSpc>
            </a:pPr>
            <a:r>
              <a:rPr lang="en-US" sz="3200" b="1" dirty="0" smtClean="0">
                <a:solidFill>
                  <a:schemeClr val="bg1"/>
                </a:solidFill>
                <a:latin typeface="Trebuchet MS" pitchFamily="34" charset="0"/>
              </a:rPr>
              <a:t>Simulis </a:t>
            </a:r>
            <a:r>
              <a:rPr lang="en-US" sz="3200" b="1" dirty="0">
                <a:solidFill>
                  <a:schemeClr val="bg1"/>
                </a:solidFill>
                <a:latin typeface="Trebuchet MS" pitchFamily="34" charset="0"/>
              </a:rPr>
              <a:t>Thermodynamics </a:t>
            </a:r>
            <a:r>
              <a:rPr lang="ru-RU" sz="3200" b="1" dirty="0" smtClean="0">
                <a:solidFill>
                  <a:schemeClr val="bg1"/>
                </a:solidFill>
                <a:latin typeface="Trebuchet MS" pitchFamily="34" charset="0"/>
              </a:rPr>
              <a:t>может быть использован множеством способов</a:t>
            </a:r>
            <a:endParaRPr lang="en-US" sz="3200" b="1" dirty="0">
              <a:solidFill>
                <a:schemeClr val="bg1"/>
              </a:solidFill>
              <a:latin typeface="Trebuchet MS" pitchFamily="34" charset="0"/>
            </a:endParaRPr>
          </a:p>
        </p:txBody>
      </p:sp>
      <p:sp>
        <p:nvSpPr>
          <p:cNvPr id="50206" name="AutoShape 57"/>
          <p:cNvSpPr>
            <a:spLocks noChangeArrowheads="1"/>
          </p:cNvSpPr>
          <p:nvPr/>
        </p:nvSpPr>
        <p:spPr bwMode="auto">
          <a:xfrm>
            <a:off x="6049108" y="3223260"/>
            <a:ext cx="351692" cy="411480"/>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50207" name="AutoShape 58"/>
          <p:cNvSpPr>
            <a:spLocks noChangeArrowheads="1"/>
          </p:cNvSpPr>
          <p:nvPr/>
        </p:nvSpPr>
        <p:spPr bwMode="auto">
          <a:xfrm rot="-3603495">
            <a:off x="5218235" y="1812095"/>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50208" name="AutoShape 59"/>
          <p:cNvSpPr>
            <a:spLocks noChangeArrowheads="1"/>
          </p:cNvSpPr>
          <p:nvPr/>
        </p:nvSpPr>
        <p:spPr bwMode="auto">
          <a:xfrm rot="3603495" flipH="1">
            <a:off x="3582865" y="1814952"/>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50209" name="AutoShape 60"/>
          <p:cNvSpPr>
            <a:spLocks noChangeArrowheads="1"/>
          </p:cNvSpPr>
          <p:nvPr/>
        </p:nvSpPr>
        <p:spPr bwMode="auto">
          <a:xfrm rot="-3603495" flipH="1" flipV="1">
            <a:off x="3585796" y="4613874"/>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50210" name="AutoShape 61"/>
          <p:cNvSpPr>
            <a:spLocks noChangeArrowheads="1"/>
          </p:cNvSpPr>
          <p:nvPr/>
        </p:nvSpPr>
        <p:spPr bwMode="auto">
          <a:xfrm rot="3603495" flipV="1">
            <a:off x="5215304" y="4612445"/>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grpSp>
        <p:nvGrpSpPr>
          <p:cNvPr id="11" name="Group 31"/>
          <p:cNvGrpSpPr>
            <a:grpSpLocks/>
          </p:cNvGrpSpPr>
          <p:nvPr/>
        </p:nvGrpSpPr>
        <p:grpSpPr bwMode="auto">
          <a:xfrm>
            <a:off x="6372200" y="2384884"/>
            <a:ext cx="2196244" cy="2088232"/>
            <a:chOff x="4752" y="1968"/>
            <a:chExt cx="1176" cy="1153"/>
          </a:xfrm>
        </p:grpSpPr>
        <p:sp>
          <p:nvSpPr>
            <p:cNvPr id="77" name="Rectangle 32"/>
            <p:cNvSpPr>
              <a:spLocks noChangeArrowheads="1"/>
            </p:cNvSpPr>
            <p:nvPr/>
          </p:nvSpPr>
          <p:spPr bwMode="auto">
            <a:xfrm>
              <a:off x="4776" y="1968"/>
              <a:ext cx="1152" cy="1152"/>
            </a:xfrm>
            <a:prstGeom prst="rect">
              <a:avLst/>
            </a:prstGeom>
            <a:solidFill>
              <a:srgbClr val="FFCC01"/>
            </a:solidFill>
            <a:ln>
              <a:noFill/>
            </a:ln>
            <a:effectLst/>
            <a:extLst>
              <a:ext uri="{91240B29-F687-4F45-9708-019B960494DF}">
                <a14:hiddenLine xmlns:a14="http://schemas.microsoft.com/office/drawing/2010/main" xmlns="" w="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latin typeface="Times" charset="0"/>
              </a:endParaRPr>
            </a:p>
          </p:txBody>
        </p:sp>
        <p:sp>
          <p:nvSpPr>
            <p:cNvPr id="78" name="Line 33"/>
            <p:cNvSpPr>
              <a:spLocks noChangeShapeType="1"/>
            </p:cNvSpPr>
            <p:nvPr/>
          </p:nvSpPr>
          <p:spPr bwMode="auto">
            <a:xfrm>
              <a:off x="5928" y="1968"/>
              <a:ext cx="0"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79" name="Line 34"/>
            <p:cNvSpPr>
              <a:spLocks noChangeShapeType="1"/>
            </p:cNvSpPr>
            <p:nvPr/>
          </p:nvSpPr>
          <p:spPr bwMode="auto">
            <a:xfrm flipV="1">
              <a:off x="4781" y="2640"/>
              <a:ext cx="0" cy="480"/>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0" name="Freeform 35"/>
            <p:cNvSpPr>
              <a:spLocks/>
            </p:cNvSpPr>
            <p:nvPr/>
          </p:nvSpPr>
          <p:spPr bwMode="auto">
            <a:xfrm>
              <a:off x="4776" y="2360"/>
              <a:ext cx="240" cy="368"/>
            </a:xfrm>
            <a:custGeom>
              <a:avLst/>
              <a:gdLst>
                <a:gd name="T0" fmla="*/ 0 w 280"/>
                <a:gd name="T1" fmla="*/ 88 h 368"/>
                <a:gd name="T2" fmla="*/ 69 w 280"/>
                <a:gd name="T3" fmla="*/ 40 h 368"/>
                <a:gd name="T4" fmla="*/ 69 w 280"/>
                <a:gd name="T5" fmla="*/ 328 h 368"/>
                <a:gd name="T6" fmla="*/ 0 w 280"/>
                <a:gd name="T7" fmla="*/ 280 h 3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rgbClr val="0066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1" name="Line 36"/>
            <p:cNvSpPr>
              <a:spLocks noChangeShapeType="1"/>
            </p:cNvSpPr>
            <p:nvPr/>
          </p:nvSpPr>
          <p:spPr bwMode="auto">
            <a:xfrm flipV="1">
              <a:off x="4776" y="1968"/>
              <a:ext cx="0" cy="480"/>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2" name="Line 37"/>
            <p:cNvSpPr>
              <a:spLocks noChangeShapeType="1"/>
            </p:cNvSpPr>
            <p:nvPr/>
          </p:nvSpPr>
          <p:spPr bwMode="auto">
            <a:xfrm rot="5400000">
              <a:off x="5351" y="1393"/>
              <a:ext cx="1"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3" name="Line 38"/>
            <p:cNvSpPr>
              <a:spLocks noChangeShapeType="1"/>
            </p:cNvSpPr>
            <p:nvPr/>
          </p:nvSpPr>
          <p:spPr bwMode="auto">
            <a:xfrm rot="5400000">
              <a:off x="5351" y="2545"/>
              <a:ext cx="1" cy="1152"/>
            </a:xfrm>
            <a:prstGeom prst="line">
              <a:avLst/>
            </a:prstGeom>
            <a:noFill/>
            <a:ln w="38100">
              <a:solidFill>
                <a:srgbClr val="00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84" name="Text Box 39"/>
            <p:cNvSpPr txBox="1">
              <a:spLocks noChangeArrowheads="1"/>
            </p:cNvSpPr>
            <p:nvPr/>
          </p:nvSpPr>
          <p:spPr bwMode="auto">
            <a:xfrm>
              <a:off x="4752" y="1968"/>
              <a:ext cx="1176" cy="10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gn="ctr">
                <a:lnSpc>
                  <a:spcPct val="85000"/>
                </a:lnSpc>
                <a:buClrTx/>
                <a:buFontTx/>
                <a:buNone/>
              </a:pPr>
              <a:r>
                <a:rPr lang="ru-RU" dirty="0" smtClean="0">
                  <a:solidFill>
                    <a:srgbClr val="006600"/>
                  </a:solidFill>
                  <a:latin typeface="Trebuchet MS" pitchFamily="34" charset="0"/>
                </a:rPr>
                <a:t>Инструменты</a:t>
              </a:r>
              <a:r>
                <a:rPr lang="en-US" dirty="0" smtClean="0">
                  <a:solidFill>
                    <a:srgbClr val="006600"/>
                  </a:solidFill>
                  <a:latin typeface="Trebuchet MS" pitchFamily="34" charset="0"/>
                </a:rPr>
                <a:t> </a:t>
              </a:r>
              <a:r>
                <a:rPr lang="ru-RU" dirty="0" smtClean="0">
                  <a:solidFill>
                    <a:srgbClr val="006600"/>
                  </a:solidFill>
                  <a:latin typeface="Trebuchet MS" pitchFamily="34" charset="0"/>
                </a:rPr>
                <a:t>моделирования </a:t>
              </a:r>
              <a:r>
                <a:rPr lang="en-US" dirty="0" smtClean="0">
                  <a:solidFill>
                    <a:srgbClr val="006600"/>
                  </a:solidFill>
                  <a:latin typeface="Trebuchet MS" pitchFamily="34" charset="0"/>
                </a:rPr>
                <a:t/>
              </a:r>
              <a:br>
                <a:rPr lang="en-US" dirty="0" smtClean="0">
                  <a:solidFill>
                    <a:srgbClr val="006600"/>
                  </a:solidFill>
                  <a:latin typeface="Trebuchet MS" pitchFamily="34" charset="0"/>
                </a:rPr>
              </a:br>
              <a:r>
                <a:rPr lang="ru-RU" dirty="0" smtClean="0">
                  <a:solidFill>
                    <a:srgbClr val="006600"/>
                  </a:solidFill>
                  <a:latin typeface="Trebuchet MS" pitchFamily="34" charset="0"/>
                </a:rPr>
                <a:t>с поддержкой</a:t>
              </a:r>
              <a:r>
                <a:rPr lang="en-US" dirty="0" smtClean="0">
                  <a:solidFill>
                    <a:srgbClr val="006600"/>
                  </a:solidFill>
                  <a:latin typeface="Trebuchet MS" pitchFamily="34" charset="0"/>
                </a:rPr>
                <a:t> CO</a:t>
              </a:r>
              <a:endParaRPr lang="en-US" dirty="0">
                <a:solidFill>
                  <a:srgbClr val="006600"/>
                </a:solidFill>
                <a:latin typeface="Trebuchet MS" pitchFamily="34" charset="0"/>
              </a:endParaRPr>
            </a:p>
            <a:p>
              <a:pPr algn="ctr">
                <a:lnSpc>
                  <a:spcPct val="85000"/>
                </a:lnSpc>
                <a:buClrTx/>
                <a:buFontTx/>
                <a:buNone/>
              </a:pPr>
              <a:r>
                <a:rPr lang="en-US" dirty="0">
                  <a:solidFill>
                    <a:srgbClr val="006600"/>
                  </a:solidFill>
                  <a:latin typeface="Trebuchet MS" pitchFamily="34" charset="0"/>
                </a:rPr>
                <a:t>Thermo </a:t>
              </a:r>
            </a:p>
            <a:p>
              <a:pPr algn="ctr">
                <a:buClrTx/>
                <a:buFontTx/>
                <a:buNone/>
              </a:pPr>
              <a:r>
                <a:rPr lang="en-US" dirty="0" smtClean="0">
                  <a:solidFill>
                    <a:srgbClr val="006600"/>
                  </a:solidFill>
                  <a:latin typeface="Trebuchet MS" pitchFamily="34" charset="0"/>
                </a:rPr>
                <a:t>Socket</a:t>
              </a:r>
            </a:p>
            <a:p>
              <a:pPr algn="ctr">
                <a:buClrTx/>
                <a:buFontTx/>
                <a:buNone/>
              </a:pPr>
              <a:endParaRPr lang="en-US" dirty="0">
                <a:solidFill>
                  <a:srgbClr val="006600"/>
                </a:solidFill>
                <a:latin typeface="Trebuchet MS" pitchFamily="34" charset="0"/>
              </a:endParaRPr>
            </a:p>
            <a:p>
              <a:pPr algn="ctr">
                <a:buClrTx/>
                <a:buFontTx/>
                <a:buNone/>
              </a:pPr>
              <a:r>
                <a:rPr lang="en-US" sz="1000" dirty="0">
                  <a:solidFill>
                    <a:srgbClr val="006600"/>
                  </a:solidFill>
                  <a:latin typeface="Trebuchet MS" pitchFamily="34" charset="0"/>
                </a:rPr>
                <a:t>Aspen Plus, </a:t>
              </a:r>
              <a:r>
                <a:rPr lang="en-US" sz="1000" dirty="0" err="1">
                  <a:solidFill>
                    <a:srgbClr val="006600"/>
                  </a:solidFill>
                  <a:latin typeface="Trebuchet MS" pitchFamily="34" charset="0"/>
                </a:rPr>
                <a:t>ProII</a:t>
              </a:r>
              <a:r>
                <a:rPr lang="en-US" sz="1000" dirty="0">
                  <a:solidFill>
                    <a:srgbClr val="006600"/>
                  </a:solidFill>
                  <a:latin typeface="Trebuchet MS" pitchFamily="34" charset="0"/>
                </a:rPr>
                <a:t>, Aspen HYSYS, HTRI, </a:t>
              </a:r>
              <a:r>
                <a:rPr lang="en-US" sz="1000" dirty="0" err="1">
                  <a:solidFill>
                    <a:srgbClr val="006600"/>
                  </a:solidFill>
                  <a:latin typeface="Trebuchet MS" pitchFamily="34" charset="0"/>
                </a:rPr>
                <a:t>gPROMS</a:t>
              </a:r>
              <a:r>
                <a:rPr lang="en-US" sz="1000" dirty="0">
                  <a:solidFill>
                    <a:srgbClr val="006600"/>
                  </a:solidFill>
                  <a:latin typeface="Trebuchet MS" pitchFamily="34" charset="0"/>
                </a:rPr>
                <a:t> …</a:t>
              </a:r>
            </a:p>
          </p:txBody>
        </p:sp>
      </p:grpSp>
      <p:sp>
        <p:nvSpPr>
          <p:cNvPr id="87" name="Text Box 8"/>
          <p:cNvSpPr txBox="1">
            <a:spLocks noChangeArrowheads="1"/>
          </p:cNvSpPr>
          <p:nvPr/>
        </p:nvSpPr>
        <p:spPr bwMode="auto">
          <a:xfrm>
            <a:off x="6480212" y="4410978"/>
            <a:ext cx="2663788"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marL="288925" indent="-288925">
              <a:defRPr b="1">
                <a:solidFill>
                  <a:schemeClr val="accent2"/>
                </a:solidFill>
                <a:latin typeface="Arial" charset="0"/>
              </a:defRPr>
            </a:lvl1pPr>
            <a:lvl2pPr marL="742950" indent="-285750">
              <a:defRPr b="1">
                <a:solidFill>
                  <a:schemeClr val="accent2"/>
                </a:solidFill>
                <a:latin typeface="Arial" charset="0"/>
              </a:defRPr>
            </a:lvl2pPr>
            <a:lvl3pPr marL="1143000" indent="-228600">
              <a:defRPr b="1">
                <a:solidFill>
                  <a:schemeClr val="accent2"/>
                </a:solidFill>
                <a:latin typeface="Arial" charset="0"/>
              </a:defRPr>
            </a:lvl3pPr>
            <a:lvl4pPr marL="1600200" indent="-228600">
              <a:defRPr b="1">
                <a:solidFill>
                  <a:schemeClr val="accent2"/>
                </a:solidFill>
                <a:latin typeface="Arial" charset="0"/>
              </a:defRPr>
            </a:lvl4pPr>
            <a:lvl5pPr marL="2057400" indent="-228600">
              <a:defRPr b="1">
                <a:solidFill>
                  <a:schemeClr val="accent2"/>
                </a:solidFill>
                <a:latin typeface="Arial" charset="0"/>
              </a:defRPr>
            </a:lvl5pPr>
            <a:lvl6pPr marL="25146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a:lnSpc>
                <a:spcPct val="100000"/>
              </a:lnSpc>
              <a:buClrTx/>
              <a:buFont typeface="Wingdings" pitchFamily="2" charset="2"/>
              <a:buChar char="ð"/>
            </a:pPr>
            <a:r>
              <a:rPr lang="ru-RU" i="1" dirty="0" smtClean="0">
                <a:solidFill>
                  <a:srgbClr val="D21700"/>
                </a:solidFill>
                <a:latin typeface="Trebuchet MS" pitchFamily="34" charset="0"/>
              </a:rPr>
              <a:t>Точность </a:t>
            </a:r>
            <a:r>
              <a:rPr lang="ru-RU" i="1" dirty="0" err="1" smtClean="0">
                <a:solidFill>
                  <a:srgbClr val="D21700"/>
                </a:solidFill>
                <a:latin typeface="Trebuchet MS" pitchFamily="34" charset="0"/>
              </a:rPr>
              <a:t>термодинами-ческих</a:t>
            </a:r>
            <a:r>
              <a:rPr lang="ru-RU" i="1" dirty="0" smtClean="0">
                <a:solidFill>
                  <a:srgbClr val="D21700"/>
                </a:solidFill>
                <a:latin typeface="Trebuchet MS" pitchFamily="34" charset="0"/>
              </a:rPr>
              <a:t> расчетов</a:t>
            </a:r>
          </a:p>
          <a:p>
            <a:pPr>
              <a:lnSpc>
                <a:spcPct val="100000"/>
              </a:lnSpc>
              <a:buClrTx/>
              <a:buFont typeface="Wingdings" pitchFamily="2" charset="2"/>
              <a:buChar char="ð"/>
            </a:pPr>
            <a:r>
              <a:rPr lang="ru-RU" i="1" dirty="0" smtClean="0">
                <a:solidFill>
                  <a:srgbClr val="D21700"/>
                </a:solidFill>
                <a:latin typeface="Trebuchet MS" pitchFamily="34" charset="0"/>
              </a:rPr>
              <a:t>автоматически обеспечена в любом ПО</a:t>
            </a:r>
            <a:endParaRPr lang="en-US" i="1" dirty="0">
              <a:solidFill>
                <a:srgbClr val="D21700"/>
              </a:solidFill>
              <a:latin typeface="Trebuchet MS" pitchFamily="34" charset="0"/>
            </a:endParaRPr>
          </a:p>
        </p:txBody>
      </p:sp>
      <p:pic>
        <p:nvPicPr>
          <p:cNvPr id="63" name="Image 33"/>
          <p:cNvPicPr>
            <a:picLocks noChangeAspect="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35497" y="2384884"/>
            <a:ext cx="1866207" cy="1172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Image 34"/>
          <p:cNvPicPr>
            <a:picLocks noChangeAspect="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231241" y="2636902"/>
            <a:ext cx="1862051" cy="116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Image 35"/>
          <p:cNvPicPr>
            <a:picLocks noChangeAspect="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428925" y="2886472"/>
            <a:ext cx="1862051" cy="116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Image 36"/>
          <p:cNvPicPr>
            <a:picLocks noChangeAspect="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626609" y="3138500"/>
            <a:ext cx="1862051" cy="116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Image 37"/>
          <p:cNvPicPr>
            <a:picLocks noChangeAspect="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824967" y="3388070"/>
            <a:ext cx="1845425" cy="115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62" name="Picture 16"/>
          <p:cNvPicPr>
            <a:picLocks noChangeAspect="1" noChangeArrowheads="1"/>
          </p:cNvPicPr>
          <p:nvPr/>
        </p:nvPicPr>
        <p:blipFill>
          <a:blip r:embed="rId26"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9" name="Espace réservé du pied de page 8"/>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29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8" name="Picture 96" descr="j0178880"/>
          <p:cNvPicPr>
            <a:picLocks noChangeAspect="1" noChangeArrowheads="1"/>
          </p:cNvPicPr>
          <p:nvPr/>
        </p:nvPicPr>
        <p:blipFill>
          <a:blip r:embed="rId6" cstate="print"/>
          <a:srcRect/>
          <a:stretch>
            <a:fillRect/>
          </a:stretch>
        </p:blipFill>
        <p:spPr bwMode="auto">
          <a:xfrm>
            <a:off x="1598735" y="4250532"/>
            <a:ext cx="1336431" cy="864393"/>
          </a:xfrm>
          <a:prstGeom prst="rect">
            <a:avLst/>
          </a:prstGeom>
          <a:noFill/>
          <a:ln w="9525">
            <a:noFill/>
            <a:miter lim="800000"/>
            <a:headEnd/>
            <a:tailEnd/>
          </a:ln>
        </p:spPr>
      </p:pic>
      <p:sp>
        <p:nvSpPr>
          <p:cNvPr id="50199" name="Rectangle 97"/>
          <p:cNvSpPr>
            <a:spLocks noChangeArrowheads="1"/>
          </p:cNvSpPr>
          <p:nvPr/>
        </p:nvSpPr>
        <p:spPr bwMode="auto">
          <a:xfrm>
            <a:off x="1598735" y="4251960"/>
            <a:ext cx="1336431" cy="864394"/>
          </a:xfrm>
          <a:prstGeom prst="rect">
            <a:avLst/>
          </a:prstGeom>
          <a:noFill/>
          <a:ln w="9525">
            <a:solidFill>
              <a:schemeClr val="tx1"/>
            </a:solidFill>
            <a:miter lim="800000"/>
            <a:headEnd/>
            <a:tailEnd/>
          </a:ln>
        </p:spPr>
        <p:txBody>
          <a:bodyPr wrap="none" lIns="83485" tIns="41742" rIns="83485" bIns="41742" anchor="ctr"/>
          <a:lstStyle/>
          <a:p>
            <a:endParaRPr lang="fr-FR"/>
          </a:p>
        </p:txBody>
      </p:sp>
      <p:sp>
        <p:nvSpPr>
          <p:cNvPr id="50200" name="AutoShape 98"/>
          <p:cNvSpPr>
            <a:spLocks noChangeArrowheads="1"/>
          </p:cNvSpPr>
          <p:nvPr/>
        </p:nvSpPr>
        <p:spPr bwMode="auto">
          <a:xfrm>
            <a:off x="1106366" y="5114925"/>
            <a:ext cx="2340219" cy="1057275"/>
          </a:xfrm>
          <a:prstGeom prst="flowChartMultidocument">
            <a:avLst/>
          </a:prstGeom>
          <a:noFill/>
          <a:ln w="9525">
            <a:solidFill>
              <a:srgbClr val="CC00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CC0000"/>
              </a:solidFill>
            </a:endParaRPr>
          </a:p>
          <a:p>
            <a:pPr algn="ctr">
              <a:lnSpc>
                <a:spcPct val="100000"/>
              </a:lnSpc>
              <a:spcBef>
                <a:spcPct val="5000"/>
              </a:spcBef>
              <a:buClrTx/>
              <a:buFontTx/>
              <a:buNone/>
            </a:pPr>
            <a:r>
              <a:rPr lang="ru-RU" sz="2200" b="1" dirty="0" smtClean="0">
                <a:solidFill>
                  <a:srgbClr val="CC0000"/>
                </a:solidFill>
                <a:latin typeface="Trebuchet MS" pitchFamily="34" charset="0"/>
              </a:rPr>
              <a:t>Ваша модель</a:t>
            </a:r>
            <a:endParaRPr lang="en-US" sz="2200" b="1" dirty="0">
              <a:solidFill>
                <a:srgbClr val="CC0000"/>
              </a:solidFill>
              <a:latin typeface="Trebuchet MS" pitchFamily="34" charset="0"/>
            </a:endParaRPr>
          </a:p>
          <a:p>
            <a:pPr algn="ctr">
              <a:lnSpc>
                <a:spcPct val="100000"/>
              </a:lnSpc>
              <a:buClrTx/>
              <a:buFontTx/>
              <a:buNone/>
            </a:pPr>
            <a:r>
              <a:rPr lang="en-US" sz="1300" b="1" dirty="0">
                <a:solidFill>
                  <a:srgbClr val="CC0000"/>
                </a:solidFill>
                <a:latin typeface="Trebuchet MS" pitchFamily="34" charset="0"/>
              </a:rPr>
              <a:t>(C++, VB, FORTRAN,…)</a:t>
            </a:r>
          </a:p>
          <a:p>
            <a:pPr algn="ctr">
              <a:lnSpc>
                <a:spcPct val="100000"/>
              </a:lnSpc>
              <a:buClrTx/>
              <a:buFontTx/>
              <a:buNone/>
            </a:pPr>
            <a:endParaRPr lang="fr-FR" dirty="0">
              <a:solidFill>
                <a:schemeClr val="tx1"/>
              </a:solidFill>
              <a:latin typeface="Trebuchet MS" pitchFamily="34" charset="0"/>
            </a:endParaRPr>
          </a:p>
        </p:txBody>
      </p:sp>
      <p:sp>
        <p:nvSpPr>
          <p:cNvPr id="47" name="Rectangle 20"/>
          <p:cNvSpPr>
            <a:spLocks noChangeArrowheads="1"/>
          </p:cNvSpPr>
          <p:nvPr/>
        </p:nvSpPr>
        <p:spPr bwMode="auto">
          <a:xfrm>
            <a:off x="468000" y="151200"/>
            <a:ext cx="7948246" cy="576716"/>
          </a:xfrm>
          <a:prstGeom prst="rect">
            <a:avLst/>
          </a:prstGeom>
          <a:noFill/>
          <a:ln w="9525" algn="ctr">
            <a:noFill/>
            <a:miter lim="800000"/>
            <a:headEnd/>
            <a:tailEnd/>
          </a:ln>
        </p:spPr>
        <p:txBody>
          <a:bodyPr lIns="83457" tIns="41729" rIns="83457" bIns="41729">
            <a:spAutoFit/>
          </a:bodyPr>
          <a:lstStyle/>
          <a:p>
            <a:pPr defTabSz="931957"/>
            <a:r>
              <a:rPr lang="ru-RU" sz="3200" b="1" dirty="0" smtClean="0">
                <a:solidFill>
                  <a:schemeClr val="bg1"/>
                </a:solidFill>
                <a:latin typeface="Trebuchet MS" pitchFamily="34" charset="0"/>
              </a:rPr>
              <a:t>Пример интересной комбинации</a:t>
            </a:r>
            <a:endParaRPr lang="en-US" sz="3200" b="1" dirty="0">
              <a:solidFill>
                <a:schemeClr val="bg1"/>
              </a:solidFill>
              <a:latin typeface="Trebuchet MS" pitchFamily="34" charset="0"/>
            </a:endParaRPr>
          </a:p>
        </p:txBody>
      </p:sp>
      <p:sp>
        <p:nvSpPr>
          <p:cNvPr id="62" name="Rectangle 19"/>
          <p:cNvSpPr>
            <a:spLocks noChangeArrowheads="1"/>
          </p:cNvSpPr>
          <p:nvPr/>
        </p:nvSpPr>
        <p:spPr bwMode="auto">
          <a:xfrm>
            <a:off x="4680520" y="4581128"/>
            <a:ext cx="4608004" cy="1038407"/>
          </a:xfrm>
          <a:prstGeom prst="rect">
            <a:avLst/>
          </a:prstGeom>
          <a:noFill/>
          <a:ln w="9525">
            <a:noFill/>
            <a:miter lim="800000"/>
            <a:headEnd/>
            <a:tailEnd/>
          </a:ln>
        </p:spPr>
        <p:txBody>
          <a:bodyPr wrap="square" lIns="83485" tIns="41742" rIns="83485" bIns="41742">
            <a:spAutoFit/>
          </a:bodyPr>
          <a:lstStyle/>
          <a:p>
            <a:pPr marL="263789" indent="-263789"/>
            <a:r>
              <a:rPr lang="en-US" sz="2200" b="1" dirty="0" smtClean="0">
                <a:solidFill>
                  <a:srgbClr val="C00000"/>
                </a:solidFill>
                <a:sym typeface="Wingdings" pitchFamily="2" charset="2"/>
              </a:rPr>
              <a:t></a:t>
            </a:r>
            <a:r>
              <a:rPr lang="ru-RU" sz="2000" b="1" i="1" dirty="0" smtClean="0">
                <a:solidFill>
                  <a:srgbClr val="C00000"/>
                </a:solidFill>
                <a:latin typeface="Trebuchet MS" pitchFamily="34" charset="0"/>
              </a:rPr>
              <a:t>Разработанная Вами термодинамическая модель сразу доступна в </a:t>
            </a:r>
            <a:r>
              <a:rPr lang="en-US" sz="2000" b="1" i="1" dirty="0" smtClean="0">
                <a:solidFill>
                  <a:srgbClr val="D21700"/>
                </a:solidFill>
                <a:latin typeface="Trebuchet MS" pitchFamily="34" charset="0"/>
              </a:rPr>
              <a:t>Excel</a:t>
            </a:r>
            <a:endParaRPr lang="en-US" sz="2200" b="1" i="1" dirty="0">
              <a:solidFill>
                <a:srgbClr val="D21700"/>
              </a:solidFill>
              <a:latin typeface="Trebuchet MS" pitchFamily="34" charset="0"/>
            </a:endParaRPr>
          </a:p>
        </p:txBody>
      </p:sp>
      <p:grpSp>
        <p:nvGrpSpPr>
          <p:cNvPr id="2" name="Group 2"/>
          <p:cNvGrpSpPr>
            <a:grpSpLocks noChangeAspect="1"/>
          </p:cNvGrpSpPr>
          <p:nvPr/>
        </p:nvGrpSpPr>
        <p:grpSpPr bwMode="auto">
          <a:xfrm>
            <a:off x="3245828" y="1924527"/>
            <a:ext cx="1304192" cy="1082993"/>
            <a:chOff x="2130" y="1248"/>
            <a:chExt cx="974" cy="830"/>
          </a:xfrm>
        </p:grpSpPr>
        <p:sp>
          <p:nvSpPr>
            <p:cNvPr id="28" name="Freeform 100"/>
            <p:cNvSpPr>
              <a:spLocks noChangeAspect="1"/>
            </p:cNvSpPr>
            <p:nvPr>
              <p:custDataLst>
                <p:tags r:id="rId2"/>
              </p:custDataLst>
            </p:nvPr>
          </p:nvSpPr>
          <p:spPr bwMode="gray">
            <a:xfrm>
              <a:off x="2164" y="1270"/>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29" name="Freeform 100"/>
            <p:cNvSpPr>
              <a:spLocks noChangeAspect="1"/>
            </p:cNvSpPr>
            <p:nvPr>
              <p:custDataLst>
                <p:tags r:id="rId3"/>
              </p:custDataLst>
            </p:nvPr>
          </p:nvSpPr>
          <p:spPr bwMode="gray">
            <a:xfrm>
              <a:off x="2130" y="1248"/>
              <a:ext cx="940" cy="808"/>
            </a:xfrm>
            <a:custGeom>
              <a:avLst/>
              <a:gdLst>
                <a:gd name="T0" fmla="*/ 98364978 w 192"/>
                <a:gd name="T1" fmla="*/ 54499503 h 166"/>
                <a:gd name="T2" fmla="*/ 98364978 w 192"/>
                <a:gd name="T3" fmla="*/ 0 h 166"/>
                <a:gd name="T4" fmla="*/ 0 w 192"/>
                <a:gd name="T5" fmla="*/ 53860049 h 166"/>
                <a:gd name="T6" fmla="*/ 49147469 w 192"/>
                <a:gd name="T7" fmla="*/ 80658201 h 166"/>
                <a:gd name="T8" fmla="*/ 98364978 w 192"/>
                <a:gd name="T9" fmla="*/ 5449950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192" y="112"/>
                  </a:moveTo>
                  <a:cubicBezTo>
                    <a:pt x="192" y="0"/>
                    <a:pt x="192" y="0"/>
                    <a:pt x="192" y="0"/>
                  </a:cubicBezTo>
                  <a:cubicBezTo>
                    <a:pt x="111" y="3"/>
                    <a:pt x="40" y="46"/>
                    <a:pt x="0" y="111"/>
                  </a:cubicBezTo>
                  <a:cubicBezTo>
                    <a:pt x="96" y="166"/>
                    <a:pt x="96" y="166"/>
                    <a:pt x="96" y="166"/>
                  </a:cubicBezTo>
                  <a:cubicBezTo>
                    <a:pt x="117" y="135"/>
                    <a:pt x="152" y="114"/>
                    <a:pt x="192" y="112"/>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30" name="Rectangle 21"/>
          <p:cNvSpPr>
            <a:spLocks noChangeArrowheads="1"/>
          </p:cNvSpPr>
          <p:nvPr/>
        </p:nvSpPr>
        <p:spPr bwMode="gray">
          <a:xfrm>
            <a:off x="3587262" y="2234565"/>
            <a:ext cx="911469" cy="453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MS-Excel Add-In</a:t>
            </a:r>
          </a:p>
        </p:txBody>
      </p:sp>
      <p:pic>
        <p:nvPicPr>
          <p:cNvPr id="31" name="Picture 4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688123" y="1097280"/>
            <a:ext cx="1828800" cy="121015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AutoShape 59"/>
          <p:cNvSpPr>
            <a:spLocks noChangeArrowheads="1"/>
          </p:cNvSpPr>
          <p:nvPr/>
        </p:nvSpPr>
        <p:spPr bwMode="auto">
          <a:xfrm rot="3603495" flipH="1">
            <a:off x="3582865" y="1814952"/>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19"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pPr>
            <a:endParaRPr lang="de-DE" sz="1500">
              <a:solidFill>
                <a:srgbClr val="000000"/>
              </a:solidFill>
              <a:latin typeface="Trebuchet MS" pitchFamily="34" charset="0"/>
              <a:cs typeface="Arial" charset="0"/>
            </a:endParaRPr>
          </a:p>
        </p:txBody>
      </p:sp>
      <p:pic>
        <p:nvPicPr>
          <p:cNvPr id="20" name="Picture 16"/>
          <p:cNvPicPr>
            <a:picLocks noChangeAspect="1" noChangeArrowheads="1"/>
          </p:cNvPicPr>
          <p:nvPr/>
        </p:nvPicPr>
        <p:blipFill>
          <a:blip r:embed="rId8" cstate="print">
            <a:lum bright="72000" contrast="54000"/>
            <a:extLst>
              <a:ext uri="{28A0092B-C50C-407E-A947-70E740481C1C}">
                <a14:useLocalDpi xmlns:a14="http://schemas.microsoft.com/office/drawing/2010/main" xmlns="" val="0"/>
              </a:ext>
            </a:extLst>
          </a:blip>
          <a:srcRect/>
          <a:stretch>
            <a:fillRect/>
          </a:stretch>
        </p:blipFill>
        <p:spPr bwMode="gray">
          <a:xfrm>
            <a:off x="4141178" y="2823210"/>
            <a:ext cx="860181" cy="605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6"/>
          <p:cNvSpPr>
            <a:spLocks noChangeArrowheads="1"/>
          </p:cNvSpPr>
          <p:nvPr/>
        </p:nvSpPr>
        <p:spPr bwMode="gray">
          <a:xfrm>
            <a:off x="3808536" y="2996952"/>
            <a:ext cx="1525465" cy="79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22" name="Freeform 5"/>
          <p:cNvSpPr>
            <a:spLocks noChangeAspect="1"/>
          </p:cNvSpPr>
          <p:nvPr/>
        </p:nvSpPr>
        <p:spPr bwMode="gray">
          <a:xfrm>
            <a:off x="2878016" y="3477578"/>
            <a:ext cx="1645627" cy="1601629"/>
          </a:xfrm>
          <a:custGeom>
            <a:avLst/>
            <a:gdLst>
              <a:gd name="T0" fmla="*/ 909638 w 1059"/>
              <a:gd name="T1" fmla="*/ 0 h 1057"/>
              <a:gd name="T2" fmla="*/ 0 w 1059"/>
              <a:gd name="T3" fmla="*/ 0 h 1057"/>
              <a:gd name="T4" fmla="*/ 1681163 w 1059"/>
              <a:gd name="T5" fmla="*/ 1677988 h 1057"/>
              <a:gd name="T6" fmla="*/ 1681163 w 1059"/>
              <a:gd name="T7" fmla="*/ 768350 h 1057"/>
              <a:gd name="T8" fmla="*/ 909638 w 1059"/>
              <a:gd name="T9" fmla="*/ 0 h 1057"/>
              <a:gd name="T10" fmla="*/ 0 60000 65536"/>
              <a:gd name="T11" fmla="*/ 0 60000 65536"/>
              <a:gd name="T12" fmla="*/ 0 60000 65536"/>
              <a:gd name="T13" fmla="*/ 0 60000 65536"/>
              <a:gd name="T14" fmla="*/ 0 60000 65536"/>
              <a:gd name="T15" fmla="*/ 0 w 1059"/>
              <a:gd name="T16" fmla="*/ 0 h 1057"/>
              <a:gd name="T17" fmla="*/ 1059 w 1059"/>
              <a:gd name="T18" fmla="*/ 1057 h 1057"/>
            </a:gdLst>
            <a:ahLst/>
            <a:cxnLst>
              <a:cxn ang="T10">
                <a:pos x="T0" y="T1"/>
              </a:cxn>
              <a:cxn ang="T11">
                <a:pos x="T2" y="T3"/>
              </a:cxn>
              <a:cxn ang="T12">
                <a:pos x="T4" y="T5"/>
              </a:cxn>
              <a:cxn ang="T13">
                <a:pos x="T6" y="T7"/>
              </a:cxn>
              <a:cxn ang="T14">
                <a:pos x="T8" y="T9"/>
              </a:cxn>
            </a:cxnLst>
            <a:rect l="T15" t="T16" r="T17" b="T18"/>
            <a:pathLst>
              <a:path w="1059" h="1057">
                <a:moveTo>
                  <a:pt x="573" y="0"/>
                </a:moveTo>
                <a:lnTo>
                  <a:pt x="0" y="0"/>
                </a:lnTo>
                <a:cubicBezTo>
                  <a:pt x="42" y="837"/>
                  <a:pt x="779" y="1052"/>
                  <a:pt x="1059" y="1057"/>
                </a:cubicBezTo>
                <a:lnTo>
                  <a:pt x="1059" y="484"/>
                </a:lnTo>
                <a:cubicBezTo>
                  <a:pt x="915" y="461"/>
                  <a:pt x="633" y="387"/>
                  <a:pt x="573" y="0"/>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3" name="AutoShape 78"/>
          <p:cNvSpPr>
            <a:spLocks noChangeArrowheads="1"/>
          </p:cNvSpPr>
          <p:nvPr/>
        </p:nvSpPr>
        <p:spPr bwMode="auto">
          <a:xfrm rot="8067175" flipH="1">
            <a:off x="3075842" y="450814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24" name="Rectangle 20"/>
          <p:cNvSpPr>
            <a:spLocks noChangeArrowheads="1"/>
          </p:cNvSpPr>
          <p:nvPr/>
        </p:nvSpPr>
        <p:spPr bwMode="gray">
          <a:xfrm>
            <a:off x="3203848" y="3969060"/>
            <a:ext cx="1305657" cy="822963"/>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smtClean="0">
                <a:solidFill>
                  <a:schemeClr val="bg1"/>
                </a:solidFill>
                <a:latin typeface="Trebuchet MS" pitchFamily="34" charset="0"/>
                <a:cs typeface="Arial" charset="0"/>
              </a:rPr>
              <a:t>«</a:t>
            </a:r>
            <a:r>
              <a:rPr lang="ru-RU" sz="1200" b="1" dirty="0" smtClean="0">
                <a:solidFill>
                  <a:schemeClr val="bg1"/>
                </a:solidFill>
                <a:latin typeface="Trebuchet MS" pitchFamily="34" charset="0"/>
                <a:cs typeface="Arial" charset="0"/>
              </a:rPr>
              <a:t>Режим эксперта</a:t>
            </a:r>
            <a:r>
              <a:rPr lang="de-DE" sz="1200" b="1" dirty="0" smtClean="0">
                <a:solidFill>
                  <a:schemeClr val="bg1"/>
                </a:solidFill>
                <a:latin typeface="Trebuchet MS" pitchFamily="34" charset="0"/>
                <a:cs typeface="Arial" charset="0"/>
              </a:rPr>
              <a:t>"</a:t>
            </a:r>
            <a:endParaRPr lang="de-DE" sz="1200" b="1" dirty="0">
              <a:solidFill>
                <a:schemeClr val="bg1"/>
              </a:solidFill>
              <a:latin typeface="Trebuchet MS" pitchFamily="34" charset="0"/>
              <a:cs typeface="Arial" charset="0"/>
            </a:endParaRPr>
          </a:p>
          <a:p>
            <a:pPr algn="ctr" eaLnBrk="1" hangingPunct="1">
              <a:lnSpc>
                <a:spcPct val="100000"/>
              </a:lnSpc>
              <a:buClrTx/>
              <a:buFontTx/>
              <a:buNone/>
            </a:pPr>
            <a:r>
              <a:rPr lang="de-DE" sz="1200" b="1" dirty="0">
                <a:solidFill>
                  <a:schemeClr val="bg1"/>
                </a:solidFill>
                <a:latin typeface="Trebuchet MS" pitchFamily="34" charset="0"/>
                <a:cs typeface="Arial" charset="0"/>
              </a:rPr>
              <a:t>VBScript </a:t>
            </a:r>
            <a:r>
              <a:rPr lang="ru-RU" sz="1200" b="1" dirty="0" smtClean="0">
                <a:solidFill>
                  <a:schemeClr val="bg1"/>
                </a:solidFill>
                <a:latin typeface="Trebuchet MS" pitchFamily="34" charset="0"/>
                <a:cs typeface="Arial" charset="0"/>
              </a:rPr>
              <a:t>или</a:t>
            </a:r>
            <a:r>
              <a:rPr lang="de-DE" sz="1200" b="1" dirty="0" smtClean="0">
                <a:solidFill>
                  <a:schemeClr val="bg1"/>
                </a:solidFill>
                <a:latin typeface="Trebuchet MS" pitchFamily="34" charset="0"/>
                <a:cs typeface="Arial" charset="0"/>
              </a:rPr>
              <a:t> </a:t>
            </a:r>
            <a:r>
              <a:rPr lang="de-DE" sz="1200" b="1" dirty="0">
                <a:solidFill>
                  <a:schemeClr val="bg1"/>
                </a:solidFill>
                <a:latin typeface="Trebuchet MS" pitchFamily="34" charset="0"/>
                <a:cs typeface="Arial" charset="0"/>
              </a:rPr>
              <a:t>DLL</a:t>
            </a:r>
          </a:p>
        </p:txBody>
      </p:sp>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8" name="Picture 96" descr="j0178880"/>
          <p:cNvPicPr>
            <a:picLocks noChangeAspect="1" noChangeArrowheads="1"/>
          </p:cNvPicPr>
          <p:nvPr/>
        </p:nvPicPr>
        <p:blipFill>
          <a:blip r:embed="rId6" cstate="print"/>
          <a:srcRect/>
          <a:stretch>
            <a:fillRect/>
          </a:stretch>
        </p:blipFill>
        <p:spPr bwMode="auto">
          <a:xfrm>
            <a:off x="1598735" y="4250532"/>
            <a:ext cx="1336431" cy="864393"/>
          </a:xfrm>
          <a:prstGeom prst="rect">
            <a:avLst/>
          </a:prstGeom>
          <a:noFill/>
          <a:ln w="9525">
            <a:noFill/>
            <a:miter lim="800000"/>
            <a:headEnd/>
            <a:tailEnd/>
          </a:ln>
        </p:spPr>
      </p:pic>
      <p:sp>
        <p:nvSpPr>
          <p:cNvPr id="50199" name="Rectangle 97"/>
          <p:cNvSpPr>
            <a:spLocks noChangeArrowheads="1"/>
          </p:cNvSpPr>
          <p:nvPr/>
        </p:nvSpPr>
        <p:spPr bwMode="auto">
          <a:xfrm>
            <a:off x="1598735" y="4251960"/>
            <a:ext cx="1336431" cy="864394"/>
          </a:xfrm>
          <a:prstGeom prst="rect">
            <a:avLst/>
          </a:prstGeom>
          <a:noFill/>
          <a:ln w="9525">
            <a:solidFill>
              <a:schemeClr val="tx1"/>
            </a:solidFill>
            <a:miter lim="800000"/>
            <a:headEnd/>
            <a:tailEnd/>
          </a:ln>
        </p:spPr>
        <p:txBody>
          <a:bodyPr wrap="none" lIns="83485" tIns="41742" rIns="83485" bIns="41742" anchor="ctr"/>
          <a:lstStyle/>
          <a:p>
            <a:endParaRPr lang="fr-FR"/>
          </a:p>
        </p:txBody>
      </p:sp>
      <p:sp>
        <p:nvSpPr>
          <p:cNvPr id="50200" name="AutoShape 98"/>
          <p:cNvSpPr>
            <a:spLocks noChangeArrowheads="1"/>
          </p:cNvSpPr>
          <p:nvPr/>
        </p:nvSpPr>
        <p:spPr bwMode="auto">
          <a:xfrm>
            <a:off x="1106366" y="5114925"/>
            <a:ext cx="2340219" cy="1057275"/>
          </a:xfrm>
          <a:prstGeom prst="flowChartMultidocument">
            <a:avLst/>
          </a:prstGeom>
          <a:noFill/>
          <a:ln w="9525">
            <a:solidFill>
              <a:srgbClr val="CC0000"/>
            </a:solidFill>
            <a:miter lim="800000"/>
            <a:headEnd/>
            <a:tailEnd/>
          </a:ln>
        </p:spPr>
        <p:txBody>
          <a:bodyPr wrap="none" lIns="83485" tIns="41742" rIns="83485" bIns="41742" anchor="ctr"/>
          <a:lstStyle/>
          <a:p>
            <a:pPr algn="ctr">
              <a:lnSpc>
                <a:spcPct val="100000"/>
              </a:lnSpc>
              <a:spcBef>
                <a:spcPct val="20000"/>
              </a:spcBef>
              <a:buClrTx/>
              <a:buFontTx/>
              <a:buNone/>
            </a:pPr>
            <a:endParaRPr lang="en-US" sz="2200" b="1" dirty="0">
              <a:solidFill>
                <a:srgbClr val="CC0000"/>
              </a:solidFill>
            </a:endParaRPr>
          </a:p>
          <a:p>
            <a:pPr algn="ctr">
              <a:lnSpc>
                <a:spcPct val="100000"/>
              </a:lnSpc>
              <a:spcBef>
                <a:spcPct val="5000"/>
              </a:spcBef>
              <a:buClrTx/>
              <a:buFontTx/>
              <a:buNone/>
            </a:pPr>
            <a:r>
              <a:rPr lang="ru-RU" sz="2200" b="1" dirty="0" smtClean="0">
                <a:solidFill>
                  <a:srgbClr val="CC0000"/>
                </a:solidFill>
                <a:latin typeface="Trebuchet MS" pitchFamily="34" charset="0"/>
              </a:rPr>
              <a:t>Ваша модель</a:t>
            </a:r>
            <a:endParaRPr lang="en-US" sz="2200" b="1" dirty="0">
              <a:solidFill>
                <a:srgbClr val="CC0000"/>
              </a:solidFill>
              <a:latin typeface="Trebuchet MS" pitchFamily="34" charset="0"/>
            </a:endParaRPr>
          </a:p>
          <a:p>
            <a:pPr algn="ctr">
              <a:lnSpc>
                <a:spcPct val="100000"/>
              </a:lnSpc>
              <a:buClrTx/>
              <a:buFontTx/>
              <a:buNone/>
            </a:pPr>
            <a:r>
              <a:rPr lang="en-US" sz="1300" b="1" dirty="0">
                <a:solidFill>
                  <a:srgbClr val="CC0000"/>
                </a:solidFill>
                <a:latin typeface="Trebuchet MS" pitchFamily="34" charset="0"/>
              </a:rPr>
              <a:t>(C++, VB, FORTRAN,…)</a:t>
            </a:r>
          </a:p>
          <a:p>
            <a:pPr algn="ctr">
              <a:lnSpc>
                <a:spcPct val="100000"/>
              </a:lnSpc>
              <a:buClrTx/>
              <a:buFontTx/>
              <a:buNone/>
            </a:pPr>
            <a:endParaRPr lang="fr-FR" dirty="0">
              <a:solidFill>
                <a:schemeClr val="tx1"/>
              </a:solidFill>
              <a:latin typeface="Trebuchet MS" pitchFamily="34" charset="0"/>
            </a:endParaRPr>
          </a:p>
        </p:txBody>
      </p:sp>
      <p:sp>
        <p:nvSpPr>
          <p:cNvPr id="47" name="Rectangle 20"/>
          <p:cNvSpPr>
            <a:spLocks noChangeArrowheads="1"/>
          </p:cNvSpPr>
          <p:nvPr/>
        </p:nvSpPr>
        <p:spPr bwMode="auto">
          <a:xfrm>
            <a:off x="468000" y="151200"/>
            <a:ext cx="7948246" cy="576716"/>
          </a:xfrm>
          <a:prstGeom prst="rect">
            <a:avLst/>
          </a:prstGeom>
          <a:noFill/>
          <a:ln w="9525" algn="ctr">
            <a:noFill/>
            <a:miter lim="800000"/>
            <a:headEnd/>
            <a:tailEnd/>
          </a:ln>
        </p:spPr>
        <p:txBody>
          <a:bodyPr lIns="83457" tIns="41729" rIns="83457" bIns="41729">
            <a:spAutoFit/>
          </a:bodyPr>
          <a:lstStyle/>
          <a:p>
            <a:pPr defTabSz="931957"/>
            <a:r>
              <a:rPr lang="ru-RU" sz="3200" b="1" dirty="0" smtClean="0">
                <a:solidFill>
                  <a:schemeClr val="bg1"/>
                </a:solidFill>
                <a:latin typeface="Trebuchet MS" pitchFamily="34" charset="0"/>
              </a:rPr>
              <a:t>Пример интересной комбинации</a:t>
            </a:r>
            <a:endParaRPr lang="en-US" sz="3200" b="1" dirty="0">
              <a:solidFill>
                <a:schemeClr val="bg1"/>
              </a:solidFill>
              <a:latin typeface="Trebuchet MS" pitchFamily="34" charset="0"/>
            </a:endParaRPr>
          </a:p>
        </p:txBody>
      </p:sp>
      <p:grpSp>
        <p:nvGrpSpPr>
          <p:cNvPr id="2" name="Group 119"/>
          <p:cNvGrpSpPr>
            <a:grpSpLocks noChangeAspect="1"/>
          </p:cNvGrpSpPr>
          <p:nvPr/>
        </p:nvGrpSpPr>
        <p:grpSpPr bwMode="auto">
          <a:xfrm>
            <a:off x="5268058" y="2707482"/>
            <a:ext cx="857250" cy="1441608"/>
            <a:chOff x="3641" y="1848"/>
            <a:chExt cx="640" cy="1104"/>
          </a:xfrm>
        </p:grpSpPr>
        <p:sp>
          <p:nvSpPr>
            <p:cNvPr id="49" name="Freeform 104"/>
            <p:cNvSpPr>
              <a:spLocks noChangeAspect="1"/>
            </p:cNvSpPr>
            <p:nvPr>
              <p:custDataLst>
                <p:tags r:id="rId2"/>
              </p:custDataLst>
            </p:nvPr>
          </p:nvSpPr>
          <p:spPr bwMode="gray">
            <a:xfrm>
              <a:off x="3675" y="1870"/>
              <a:ext cx="606" cy="1082"/>
            </a:xfrm>
            <a:custGeom>
              <a:avLst/>
              <a:gdLst>
                <a:gd name="T0" fmla="*/ 479 w 124"/>
                <a:gd name="T1" fmla="*/ 4084 h 222"/>
                <a:gd name="T2" fmla="*/ 0 w 124"/>
                <a:gd name="T3" fmla="*/ 6083 h 222"/>
                <a:gd name="T4" fmla="*/ 3582 w 124"/>
                <a:gd name="T5" fmla="*/ 8149 h 222"/>
                <a:gd name="T6" fmla="*/ 4584 w 124"/>
                <a:gd name="T7" fmla="*/ 4084 h 222"/>
                <a:gd name="T8" fmla="*/ 3558 w 124"/>
                <a:gd name="T9" fmla="*/ 0 h 222"/>
                <a:gd name="T10" fmla="*/ 0 w 124"/>
                <a:gd name="T11" fmla="*/ 2067 h 222"/>
                <a:gd name="T12" fmla="*/ 479 w 124"/>
                <a:gd name="T13" fmla="*/ 4084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chemeClr val="bg2"/>
            </a:solidFill>
            <a:ln w="3175">
              <a:noFill/>
              <a:round/>
              <a:headEnd/>
              <a:tailEnd/>
            </a:ln>
          </p:spPr>
          <p:txBody>
            <a:bodyPr/>
            <a:lstStyle/>
            <a:p>
              <a:endParaRPr lang="fr-FR"/>
            </a:p>
          </p:txBody>
        </p:sp>
        <p:sp>
          <p:nvSpPr>
            <p:cNvPr id="50" name="Freeform 104"/>
            <p:cNvSpPr>
              <a:spLocks noChangeAspect="1"/>
            </p:cNvSpPr>
            <p:nvPr>
              <p:custDataLst>
                <p:tags r:id="rId3"/>
              </p:custDataLst>
            </p:nvPr>
          </p:nvSpPr>
          <p:spPr bwMode="gray">
            <a:xfrm>
              <a:off x="3641" y="1848"/>
              <a:ext cx="606" cy="1082"/>
            </a:xfrm>
            <a:custGeom>
              <a:avLst/>
              <a:gdLst>
                <a:gd name="T0" fmla="*/ 479 w 124"/>
                <a:gd name="T1" fmla="*/ 4084 h 222"/>
                <a:gd name="T2" fmla="*/ 0 w 124"/>
                <a:gd name="T3" fmla="*/ 6083 h 222"/>
                <a:gd name="T4" fmla="*/ 3582 w 124"/>
                <a:gd name="T5" fmla="*/ 8149 h 222"/>
                <a:gd name="T6" fmla="*/ 4584 w 124"/>
                <a:gd name="T7" fmla="*/ 4084 h 222"/>
                <a:gd name="T8" fmla="*/ 3558 w 124"/>
                <a:gd name="T9" fmla="*/ 0 h 222"/>
                <a:gd name="T10" fmla="*/ 0 w 124"/>
                <a:gd name="T11" fmla="*/ 2067 h 222"/>
                <a:gd name="T12" fmla="*/ 479 w 124"/>
                <a:gd name="T13" fmla="*/ 4084 h 222"/>
                <a:gd name="T14" fmla="*/ 0 60000 65536"/>
                <a:gd name="T15" fmla="*/ 0 60000 65536"/>
                <a:gd name="T16" fmla="*/ 0 60000 65536"/>
                <a:gd name="T17" fmla="*/ 0 60000 65536"/>
                <a:gd name="T18" fmla="*/ 0 60000 65536"/>
                <a:gd name="T19" fmla="*/ 0 60000 65536"/>
                <a:gd name="T20" fmla="*/ 0 60000 65536"/>
                <a:gd name="T21" fmla="*/ 0 w 124"/>
                <a:gd name="T22" fmla="*/ 0 h 222"/>
                <a:gd name="T23" fmla="*/ 124 w 12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22">
                  <a:moveTo>
                    <a:pt x="13" y="111"/>
                  </a:moveTo>
                  <a:cubicBezTo>
                    <a:pt x="13" y="131"/>
                    <a:pt x="8" y="150"/>
                    <a:pt x="0" y="166"/>
                  </a:cubicBezTo>
                  <a:cubicBezTo>
                    <a:pt x="97" y="222"/>
                    <a:pt x="97" y="222"/>
                    <a:pt x="97" y="222"/>
                  </a:cubicBezTo>
                  <a:cubicBezTo>
                    <a:pt x="114" y="189"/>
                    <a:pt x="124" y="151"/>
                    <a:pt x="124" y="111"/>
                  </a:cubicBezTo>
                  <a:cubicBezTo>
                    <a:pt x="124" y="71"/>
                    <a:pt x="114" y="33"/>
                    <a:pt x="96" y="0"/>
                  </a:cubicBezTo>
                  <a:cubicBezTo>
                    <a:pt x="0" y="56"/>
                    <a:pt x="0" y="56"/>
                    <a:pt x="0" y="56"/>
                  </a:cubicBezTo>
                  <a:cubicBezTo>
                    <a:pt x="8" y="73"/>
                    <a:pt x="13" y="91"/>
                    <a:pt x="13" y="111"/>
                  </a:cubicBezTo>
                  <a:close/>
                </a:path>
              </a:pathLst>
            </a:custGeom>
            <a:solidFill>
              <a:srgbClr val="0BA4E2"/>
            </a:solidFill>
            <a:ln w="19050">
              <a:solidFill>
                <a:schemeClr val="bg1"/>
              </a:solidFill>
              <a:round/>
              <a:headEnd/>
              <a:tailEnd/>
            </a:ln>
          </p:spPr>
          <p:txBody>
            <a:bodyPr/>
            <a:lstStyle/>
            <a:p>
              <a:endParaRPr lang="fr-FR"/>
            </a:p>
          </p:txBody>
        </p:sp>
      </p:grpSp>
      <p:grpSp>
        <p:nvGrpSpPr>
          <p:cNvPr id="3" name="Group 33"/>
          <p:cNvGrpSpPr>
            <a:grpSpLocks/>
          </p:cNvGrpSpPr>
          <p:nvPr/>
        </p:nvGrpSpPr>
        <p:grpSpPr bwMode="auto">
          <a:xfrm>
            <a:off x="6400800" y="2603183"/>
            <a:ext cx="2239652" cy="1708785"/>
            <a:chOff x="4752" y="1968"/>
            <a:chExt cx="1176" cy="1196"/>
          </a:xfrm>
        </p:grpSpPr>
        <p:sp>
          <p:nvSpPr>
            <p:cNvPr id="52" name="Rectangle 34"/>
            <p:cNvSpPr>
              <a:spLocks noChangeArrowheads="1"/>
            </p:cNvSpPr>
            <p:nvPr/>
          </p:nvSpPr>
          <p:spPr bwMode="auto">
            <a:xfrm>
              <a:off x="4776" y="1968"/>
              <a:ext cx="1152" cy="1152"/>
            </a:xfrm>
            <a:prstGeom prst="rect">
              <a:avLst/>
            </a:prstGeom>
            <a:solidFill>
              <a:srgbClr val="FFCC01"/>
            </a:solidFill>
            <a:ln w="0">
              <a:noFill/>
              <a:miter lim="800000"/>
              <a:headEnd/>
              <a:tailEnd/>
            </a:ln>
          </p:spPr>
          <p:txBody>
            <a:bodyPr wrap="none" anchor="ctr"/>
            <a:lstStyle/>
            <a:p>
              <a:pPr algn="ctr">
                <a:lnSpc>
                  <a:spcPct val="100000"/>
                </a:lnSpc>
                <a:buClrTx/>
                <a:buFontTx/>
                <a:buNone/>
              </a:pPr>
              <a:endParaRPr lang="en-US" sz="2200" dirty="0">
                <a:latin typeface="Times" charset="0"/>
              </a:endParaRPr>
            </a:p>
          </p:txBody>
        </p:sp>
        <p:sp>
          <p:nvSpPr>
            <p:cNvPr id="53" name="Line 35"/>
            <p:cNvSpPr>
              <a:spLocks noChangeShapeType="1"/>
            </p:cNvSpPr>
            <p:nvPr/>
          </p:nvSpPr>
          <p:spPr bwMode="auto">
            <a:xfrm>
              <a:off x="5928" y="1968"/>
              <a:ext cx="0" cy="1152"/>
            </a:xfrm>
            <a:prstGeom prst="line">
              <a:avLst/>
            </a:prstGeom>
            <a:noFill/>
            <a:ln w="38100">
              <a:solidFill>
                <a:srgbClr val="006600"/>
              </a:solidFill>
              <a:round/>
              <a:headEnd/>
              <a:tailEnd/>
            </a:ln>
          </p:spPr>
          <p:txBody>
            <a:bodyPr/>
            <a:lstStyle/>
            <a:p>
              <a:endParaRPr lang="fr-FR"/>
            </a:p>
          </p:txBody>
        </p:sp>
        <p:sp>
          <p:nvSpPr>
            <p:cNvPr id="54" name="Line 36"/>
            <p:cNvSpPr>
              <a:spLocks noChangeShapeType="1"/>
            </p:cNvSpPr>
            <p:nvPr/>
          </p:nvSpPr>
          <p:spPr bwMode="auto">
            <a:xfrm flipV="1">
              <a:off x="4781" y="2640"/>
              <a:ext cx="0" cy="480"/>
            </a:xfrm>
            <a:prstGeom prst="line">
              <a:avLst/>
            </a:prstGeom>
            <a:noFill/>
            <a:ln w="38100">
              <a:solidFill>
                <a:srgbClr val="006600"/>
              </a:solidFill>
              <a:round/>
              <a:headEnd/>
              <a:tailEnd/>
            </a:ln>
          </p:spPr>
          <p:txBody>
            <a:bodyPr/>
            <a:lstStyle/>
            <a:p>
              <a:endParaRPr lang="fr-FR"/>
            </a:p>
          </p:txBody>
        </p:sp>
        <p:sp>
          <p:nvSpPr>
            <p:cNvPr id="55" name="Freeform 37"/>
            <p:cNvSpPr>
              <a:spLocks/>
            </p:cNvSpPr>
            <p:nvPr/>
          </p:nvSpPr>
          <p:spPr bwMode="auto">
            <a:xfrm>
              <a:off x="4776" y="2360"/>
              <a:ext cx="240" cy="368"/>
            </a:xfrm>
            <a:custGeom>
              <a:avLst/>
              <a:gdLst>
                <a:gd name="T0" fmla="*/ 0 w 280"/>
                <a:gd name="T1" fmla="*/ 88 h 368"/>
                <a:gd name="T2" fmla="*/ 206 w 280"/>
                <a:gd name="T3" fmla="*/ 40 h 368"/>
                <a:gd name="T4" fmla="*/ 206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rgbClr val="006600"/>
              </a:solidFill>
              <a:round/>
              <a:headEnd/>
              <a:tailEnd/>
            </a:ln>
          </p:spPr>
          <p:txBody>
            <a:bodyPr/>
            <a:lstStyle/>
            <a:p>
              <a:endParaRPr lang="fr-FR"/>
            </a:p>
          </p:txBody>
        </p:sp>
        <p:sp>
          <p:nvSpPr>
            <p:cNvPr id="56" name="Line 38"/>
            <p:cNvSpPr>
              <a:spLocks noChangeShapeType="1"/>
            </p:cNvSpPr>
            <p:nvPr/>
          </p:nvSpPr>
          <p:spPr bwMode="auto">
            <a:xfrm flipV="1">
              <a:off x="4776" y="1968"/>
              <a:ext cx="0" cy="480"/>
            </a:xfrm>
            <a:prstGeom prst="line">
              <a:avLst/>
            </a:prstGeom>
            <a:noFill/>
            <a:ln w="38100">
              <a:solidFill>
                <a:srgbClr val="006600"/>
              </a:solidFill>
              <a:round/>
              <a:headEnd/>
              <a:tailEnd/>
            </a:ln>
          </p:spPr>
          <p:txBody>
            <a:bodyPr/>
            <a:lstStyle/>
            <a:p>
              <a:endParaRPr lang="fr-FR"/>
            </a:p>
          </p:txBody>
        </p:sp>
        <p:sp>
          <p:nvSpPr>
            <p:cNvPr id="57" name="Line 39"/>
            <p:cNvSpPr>
              <a:spLocks noChangeShapeType="1"/>
            </p:cNvSpPr>
            <p:nvPr/>
          </p:nvSpPr>
          <p:spPr bwMode="auto">
            <a:xfrm rot="5400000">
              <a:off x="5351" y="1393"/>
              <a:ext cx="1" cy="1152"/>
            </a:xfrm>
            <a:prstGeom prst="line">
              <a:avLst/>
            </a:prstGeom>
            <a:noFill/>
            <a:ln w="38100">
              <a:solidFill>
                <a:srgbClr val="006600"/>
              </a:solidFill>
              <a:round/>
              <a:headEnd/>
              <a:tailEnd/>
            </a:ln>
          </p:spPr>
          <p:txBody>
            <a:bodyPr/>
            <a:lstStyle/>
            <a:p>
              <a:endParaRPr lang="fr-FR"/>
            </a:p>
          </p:txBody>
        </p:sp>
        <p:sp>
          <p:nvSpPr>
            <p:cNvPr id="58" name="Line 40"/>
            <p:cNvSpPr>
              <a:spLocks noChangeShapeType="1"/>
            </p:cNvSpPr>
            <p:nvPr/>
          </p:nvSpPr>
          <p:spPr bwMode="auto">
            <a:xfrm rot="5400000">
              <a:off x="5351" y="2545"/>
              <a:ext cx="1" cy="1152"/>
            </a:xfrm>
            <a:prstGeom prst="line">
              <a:avLst/>
            </a:prstGeom>
            <a:noFill/>
            <a:ln w="38100">
              <a:solidFill>
                <a:srgbClr val="006600"/>
              </a:solidFill>
              <a:round/>
              <a:headEnd/>
              <a:tailEnd/>
            </a:ln>
          </p:spPr>
          <p:txBody>
            <a:bodyPr/>
            <a:lstStyle/>
            <a:p>
              <a:endParaRPr lang="fr-FR"/>
            </a:p>
          </p:txBody>
        </p:sp>
        <p:sp>
          <p:nvSpPr>
            <p:cNvPr id="59" name="Text Box 41"/>
            <p:cNvSpPr txBox="1">
              <a:spLocks noChangeArrowheads="1"/>
            </p:cNvSpPr>
            <p:nvPr/>
          </p:nvSpPr>
          <p:spPr bwMode="auto">
            <a:xfrm>
              <a:off x="4752" y="1968"/>
              <a:ext cx="1176" cy="1196"/>
            </a:xfrm>
            <a:prstGeom prst="rect">
              <a:avLst/>
            </a:prstGeom>
            <a:noFill/>
            <a:ln w="9525">
              <a:noFill/>
              <a:miter lim="800000"/>
              <a:headEnd/>
              <a:tailEnd/>
            </a:ln>
          </p:spPr>
          <p:txBody>
            <a:bodyPr>
              <a:spAutoFit/>
            </a:bodyPr>
            <a:lstStyle/>
            <a:p>
              <a:pPr algn="ctr">
                <a:lnSpc>
                  <a:spcPct val="85000"/>
                </a:lnSpc>
                <a:buClrTx/>
                <a:buFontTx/>
                <a:buNone/>
              </a:pPr>
              <a:r>
                <a:rPr lang="ru-RU" sz="1600" b="1" dirty="0" smtClean="0">
                  <a:solidFill>
                    <a:srgbClr val="006600"/>
                  </a:solidFill>
                  <a:latin typeface="Trebuchet MS" pitchFamily="34" charset="0"/>
                </a:rPr>
                <a:t>Инструменты моделирования</a:t>
              </a:r>
              <a:r>
                <a:rPr lang="en-US" sz="1600" b="1" dirty="0" smtClean="0">
                  <a:solidFill>
                    <a:srgbClr val="006600"/>
                  </a:solidFill>
                  <a:latin typeface="Trebuchet MS" pitchFamily="34" charset="0"/>
                </a:rPr>
                <a:t> </a:t>
              </a:r>
              <a:r>
                <a:rPr lang="ru-RU" sz="1600" b="1" dirty="0" smtClean="0">
                  <a:solidFill>
                    <a:srgbClr val="006600"/>
                  </a:solidFill>
                  <a:latin typeface="Trebuchet MS" pitchFamily="34" charset="0"/>
                </a:rPr>
                <a:t>с поддержкой</a:t>
              </a:r>
              <a:r>
                <a:rPr lang="en-US" sz="1600" b="1" dirty="0" smtClean="0">
                  <a:solidFill>
                    <a:srgbClr val="006600"/>
                  </a:solidFill>
                  <a:latin typeface="Trebuchet MS" pitchFamily="34" charset="0"/>
                </a:rPr>
                <a:t> </a:t>
              </a:r>
              <a:endParaRPr lang="en-US" sz="1600" b="1" dirty="0">
                <a:solidFill>
                  <a:srgbClr val="006600"/>
                </a:solidFill>
                <a:latin typeface="Trebuchet MS" pitchFamily="34" charset="0"/>
              </a:endParaRPr>
            </a:p>
            <a:p>
              <a:pPr algn="ctr">
                <a:lnSpc>
                  <a:spcPct val="85000"/>
                </a:lnSpc>
                <a:buClrTx/>
                <a:buFontTx/>
                <a:buNone/>
              </a:pPr>
              <a:r>
                <a:rPr lang="en-US" sz="1600" b="1" dirty="0">
                  <a:solidFill>
                    <a:srgbClr val="006600"/>
                  </a:solidFill>
                  <a:latin typeface="Trebuchet MS" pitchFamily="34" charset="0"/>
                </a:rPr>
                <a:t>CO</a:t>
              </a:r>
            </a:p>
            <a:p>
              <a:pPr algn="ctr">
                <a:lnSpc>
                  <a:spcPct val="85000"/>
                </a:lnSpc>
                <a:buClrTx/>
                <a:buFontTx/>
                <a:buNone/>
              </a:pPr>
              <a:r>
                <a:rPr lang="en-US" sz="1600" b="1" dirty="0">
                  <a:solidFill>
                    <a:srgbClr val="006600"/>
                  </a:solidFill>
                  <a:latin typeface="Trebuchet MS" pitchFamily="34" charset="0"/>
                </a:rPr>
                <a:t>Thermo </a:t>
              </a:r>
            </a:p>
            <a:p>
              <a:pPr algn="ctr">
                <a:lnSpc>
                  <a:spcPct val="85000"/>
                </a:lnSpc>
                <a:buClrTx/>
                <a:buFontTx/>
                <a:buNone/>
              </a:pPr>
              <a:r>
                <a:rPr lang="en-US" sz="1600" b="1" dirty="0">
                  <a:solidFill>
                    <a:srgbClr val="006600"/>
                  </a:solidFill>
                  <a:latin typeface="Trebuchet MS" pitchFamily="34" charset="0"/>
                </a:rPr>
                <a:t>Socket</a:t>
              </a:r>
            </a:p>
            <a:p>
              <a:pPr algn="ctr">
                <a:lnSpc>
                  <a:spcPct val="90000"/>
                </a:lnSpc>
                <a:buClrTx/>
                <a:buFontTx/>
                <a:buNone/>
              </a:pPr>
              <a:r>
                <a:rPr lang="en-US" sz="1300" b="1" dirty="0">
                  <a:solidFill>
                    <a:srgbClr val="006600"/>
                  </a:solidFill>
                  <a:latin typeface="Trebuchet MS" pitchFamily="34" charset="0"/>
                </a:rPr>
                <a:t>Aspen Plus, </a:t>
              </a:r>
              <a:r>
                <a:rPr lang="en-US" sz="1300" b="1" dirty="0" err="1">
                  <a:solidFill>
                    <a:srgbClr val="006600"/>
                  </a:solidFill>
                  <a:latin typeface="Trebuchet MS" pitchFamily="34" charset="0"/>
                </a:rPr>
                <a:t>ProII</a:t>
              </a:r>
              <a:r>
                <a:rPr lang="en-US" sz="1300" b="1" dirty="0">
                  <a:solidFill>
                    <a:srgbClr val="006600"/>
                  </a:solidFill>
                  <a:latin typeface="Trebuchet MS" pitchFamily="34" charset="0"/>
                </a:rPr>
                <a:t>, Aspen HYSYS, HTRI, </a:t>
              </a:r>
              <a:r>
                <a:rPr lang="en-US" sz="1300" b="1" dirty="0" err="1">
                  <a:solidFill>
                    <a:srgbClr val="006600"/>
                  </a:solidFill>
                  <a:latin typeface="Trebuchet MS" pitchFamily="34" charset="0"/>
                </a:rPr>
                <a:t>gPROMS</a:t>
              </a:r>
              <a:r>
                <a:rPr lang="en-US" sz="1300" b="1" dirty="0">
                  <a:solidFill>
                    <a:srgbClr val="006600"/>
                  </a:solidFill>
                  <a:latin typeface="Trebuchet MS" pitchFamily="34" charset="0"/>
                </a:rPr>
                <a:t> …</a:t>
              </a:r>
            </a:p>
          </p:txBody>
        </p:sp>
      </p:grpSp>
      <p:sp>
        <p:nvSpPr>
          <p:cNvPr id="60" name="AutoShape 69"/>
          <p:cNvSpPr>
            <a:spLocks noChangeArrowheads="1"/>
          </p:cNvSpPr>
          <p:nvPr/>
        </p:nvSpPr>
        <p:spPr bwMode="auto">
          <a:xfrm>
            <a:off x="6049108" y="3223260"/>
            <a:ext cx="351692" cy="411480"/>
          </a:xfrm>
          <a:prstGeom prst="rightArrow">
            <a:avLst>
              <a:gd name="adj1" fmla="val 50000"/>
              <a:gd name="adj2" fmla="val 25000"/>
            </a:avLst>
          </a:prstGeom>
          <a:solidFill>
            <a:srgbClr val="0BA4E2"/>
          </a:solidFill>
          <a:ln w="9525">
            <a:solidFill>
              <a:srgbClr val="0BA4E2"/>
            </a:solidFill>
            <a:miter lim="800000"/>
            <a:headEnd/>
            <a:tailEnd/>
          </a:ln>
        </p:spPr>
        <p:txBody>
          <a:bodyPr wrap="none" lIns="83485" tIns="41742" rIns="83485" bIns="41742" anchor="ctr"/>
          <a:lstStyle/>
          <a:p>
            <a:endParaRPr lang="fr-FR"/>
          </a:p>
        </p:txBody>
      </p:sp>
      <p:sp>
        <p:nvSpPr>
          <p:cNvPr id="61" name="Rectangle 20"/>
          <p:cNvSpPr>
            <a:spLocks noChangeArrowheads="1"/>
          </p:cNvSpPr>
          <p:nvPr/>
        </p:nvSpPr>
        <p:spPr bwMode="gray">
          <a:xfrm>
            <a:off x="5278316" y="3153252"/>
            <a:ext cx="911469" cy="638297"/>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a:solidFill>
                  <a:schemeClr val="bg1"/>
                </a:solidFill>
                <a:latin typeface="Trebuchet MS" pitchFamily="34" charset="0"/>
                <a:cs typeface="Arial" charset="0"/>
              </a:rPr>
              <a:t>CAPE-OPEN "</a:t>
            </a:r>
            <a:r>
              <a:rPr lang="de-DE" sz="1200" b="1" dirty="0" err="1">
                <a:solidFill>
                  <a:schemeClr val="bg1"/>
                </a:solidFill>
                <a:latin typeface="Trebuchet MS" pitchFamily="34" charset="0"/>
                <a:cs typeface="Arial" charset="0"/>
              </a:rPr>
              <a:t>plug</a:t>
            </a:r>
            <a:r>
              <a:rPr lang="de-DE" sz="1200" b="1" dirty="0">
                <a:solidFill>
                  <a:schemeClr val="bg1"/>
                </a:solidFill>
                <a:latin typeface="Trebuchet MS" pitchFamily="34" charset="0"/>
                <a:cs typeface="Arial" charset="0"/>
              </a:rPr>
              <a:t>"</a:t>
            </a:r>
          </a:p>
        </p:txBody>
      </p:sp>
      <p:sp>
        <p:nvSpPr>
          <p:cNvPr id="62" name="Rectangle 19"/>
          <p:cNvSpPr>
            <a:spLocks noChangeArrowheads="1"/>
          </p:cNvSpPr>
          <p:nvPr/>
        </p:nvSpPr>
        <p:spPr bwMode="auto">
          <a:xfrm>
            <a:off x="3760525" y="5152449"/>
            <a:ext cx="5383983" cy="1038407"/>
          </a:xfrm>
          <a:prstGeom prst="rect">
            <a:avLst/>
          </a:prstGeom>
          <a:noFill/>
          <a:ln w="9525">
            <a:noFill/>
            <a:miter lim="800000"/>
            <a:headEnd/>
            <a:tailEnd/>
          </a:ln>
        </p:spPr>
        <p:txBody>
          <a:bodyPr wrap="square" lIns="83485" tIns="41742" rIns="83485" bIns="41742">
            <a:spAutoFit/>
          </a:bodyPr>
          <a:lstStyle/>
          <a:p>
            <a:pPr marL="263789" indent="-263789"/>
            <a:r>
              <a:rPr lang="en-US" sz="2200" b="1" dirty="0" smtClean="0">
                <a:solidFill>
                  <a:srgbClr val="C00000"/>
                </a:solidFill>
                <a:sym typeface="Wingdings" pitchFamily="2" charset="2"/>
              </a:rPr>
              <a:t></a:t>
            </a:r>
            <a:r>
              <a:rPr lang="ru-RU" sz="2000" b="1" i="1" dirty="0" smtClean="0">
                <a:solidFill>
                  <a:srgbClr val="C00000"/>
                </a:solidFill>
                <a:latin typeface="Trebuchet MS" pitchFamily="34" charset="0"/>
              </a:rPr>
              <a:t>Вам не надо полагаться на разработчиков ПО для поддержки интеграции с Вашей моделью</a:t>
            </a:r>
            <a:endParaRPr lang="en-US" b="1" i="1" dirty="0">
              <a:solidFill>
                <a:srgbClr val="D21700"/>
              </a:solidFill>
              <a:latin typeface="Trebuchet MS" pitchFamily="34" charset="0"/>
            </a:endParaRPr>
          </a:p>
        </p:txBody>
      </p:sp>
      <p:sp>
        <p:nvSpPr>
          <p:cNvPr id="27" name="Rectangle 27"/>
          <p:cNvSpPr>
            <a:spLocks noChangeArrowheads="1"/>
          </p:cNvSpPr>
          <p:nvPr/>
        </p:nvSpPr>
        <p:spPr bwMode="auto">
          <a:xfrm>
            <a:off x="71500" y="1123000"/>
            <a:ext cx="8424936" cy="1685077"/>
          </a:xfrm>
          <a:prstGeom prst="rect">
            <a:avLst/>
          </a:prstGeom>
          <a:noFill/>
          <a:ln w="9525">
            <a:noFill/>
            <a:miter lim="800000"/>
            <a:headEnd/>
            <a:tailEnd/>
          </a:ln>
        </p:spPr>
        <p:txBody>
          <a:bodyPr wrap="square">
            <a:spAutoFit/>
          </a:bodyPr>
          <a:lstStyle/>
          <a:p>
            <a:pPr>
              <a:lnSpc>
                <a:spcPct val="100000"/>
              </a:lnSpc>
              <a:spcBef>
                <a:spcPct val="25000"/>
              </a:spcBef>
              <a:buClrTx/>
              <a:buFontTx/>
              <a:buNone/>
            </a:pPr>
            <a:r>
              <a:rPr lang="ru-RU" b="1" dirty="0" smtClean="0">
                <a:solidFill>
                  <a:srgbClr val="0BA4E2"/>
                </a:solidFill>
                <a:latin typeface="Trebuchet MS" pitchFamily="34" charset="0"/>
              </a:rPr>
              <a:t>Разработанная Вами термодинамическая модель становится </a:t>
            </a:r>
            <a:r>
              <a:rPr lang="en-US" b="1" dirty="0" smtClean="0">
                <a:solidFill>
                  <a:srgbClr val="0BA4E2"/>
                </a:solidFill>
                <a:latin typeface="Trebuchet MS" pitchFamily="34" charset="0"/>
              </a:rPr>
              <a:t>CAPE-OPEN «</a:t>
            </a:r>
            <a:r>
              <a:rPr lang="ru-RU" b="1" dirty="0" smtClean="0">
                <a:solidFill>
                  <a:srgbClr val="0BA4E2"/>
                </a:solidFill>
                <a:latin typeface="Trebuchet MS" pitchFamily="34" charset="0"/>
              </a:rPr>
              <a:t>совместимой»</a:t>
            </a:r>
            <a:r>
              <a:rPr lang="en-US" b="1" dirty="0" smtClean="0">
                <a:solidFill>
                  <a:srgbClr val="0BA4E2"/>
                </a:solidFill>
                <a:latin typeface="Trebuchet MS" pitchFamily="34" charset="0"/>
              </a:rPr>
              <a:t>:</a:t>
            </a:r>
            <a:endParaRPr lang="en-US" b="1" dirty="0">
              <a:solidFill>
                <a:srgbClr val="0BA4E2"/>
              </a:solidFill>
              <a:latin typeface="Trebuchet MS" pitchFamily="34" charset="0"/>
            </a:endParaRPr>
          </a:p>
          <a:p>
            <a:pPr marL="576263" lvl="1" indent="-385763">
              <a:lnSpc>
                <a:spcPct val="100000"/>
              </a:lnSpc>
              <a:spcBef>
                <a:spcPct val="25000"/>
              </a:spcBef>
              <a:buClrTx/>
              <a:buFont typeface="Wingdings" pitchFamily="2" charset="2"/>
              <a:buChar char="Ø"/>
            </a:pPr>
            <a:r>
              <a:rPr lang="ru-RU" b="1" dirty="0" smtClean="0">
                <a:solidFill>
                  <a:srgbClr val="0BA4E2"/>
                </a:solidFill>
                <a:latin typeface="Trebuchet MS" pitchFamily="34" charset="0"/>
              </a:rPr>
              <a:t>Доступной для другого ПО</a:t>
            </a:r>
            <a:endParaRPr lang="en-US" b="1" dirty="0">
              <a:solidFill>
                <a:srgbClr val="0BA4E2"/>
              </a:solidFill>
              <a:latin typeface="Trebuchet MS" pitchFamily="34" charset="0"/>
            </a:endParaRPr>
          </a:p>
          <a:p>
            <a:pPr marL="576263" lvl="1" indent="-385763">
              <a:lnSpc>
                <a:spcPct val="100000"/>
              </a:lnSpc>
              <a:spcBef>
                <a:spcPct val="25000"/>
              </a:spcBef>
              <a:buClrTx/>
              <a:buFont typeface="Wingdings" pitchFamily="2" charset="2"/>
              <a:buChar char="Ø"/>
            </a:pPr>
            <a:r>
              <a:rPr lang="ru-RU" b="1" dirty="0" smtClean="0">
                <a:solidFill>
                  <a:srgbClr val="0BA4E2"/>
                </a:solidFill>
                <a:latin typeface="Trebuchet MS" pitchFamily="34" charset="0"/>
              </a:rPr>
              <a:t>Знания технологии</a:t>
            </a:r>
            <a:r>
              <a:rPr lang="en-US" b="1" dirty="0" smtClean="0">
                <a:solidFill>
                  <a:srgbClr val="0BA4E2"/>
                </a:solidFill>
                <a:latin typeface="Trebuchet MS" pitchFamily="34" charset="0"/>
              </a:rPr>
              <a:t> </a:t>
            </a:r>
            <a:r>
              <a:rPr lang="en-US" b="1" dirty="0">
                <a:solidFill>
                  <a:srgbClr val="0BA4E2"/>
                </a:solidFill>
                <a:latin typeface="Trebuchet MS" pitchFamily="34" charset="0"/>
              </a:rPr>
              <a:t>CAPE-OPEN </a:t>
            </a:r>
            <a:r>
              <a:rPr lang="ru-RU" b="1" dirty="0" smtClean="0">
                <a:solidFill>
                  <a:srgbClr val="0BA4E2"/>
                </a:solidFill>
                <a:latin typeface="Trebuchet MS" pitchFamily="34" charset="0"/>
              </a:rPr>
              <a:t>не требуется</a:t>
            </a:r>
            <a:endParaRPr lang="en-US" b="1" dirty="0">
              <a:solidFill>
                <a:srgbClr val="0BA4E2"/>
              </a:solidFill>
              <a:latin typeface="Trebuchet MS" pitchFamily="34" charset="0"/>
            </a:endParaRPr>
          </a:p>
          <a:p>
            <a:pPr marL="576263" lvl="1" indent="-385763">
              <a:lnSpc>
                <a:spcPct val="100000"/>
              </a:lnSpc>
              <a:spcBef>
                <a:spcPct val="25000"/>
              </a:spcBef>
              <a:buClrTx/>
              <a:buFont typeface="Wingdings" pitchFamily="2" charset="2"/>
              <a:buChar char="Ø"/>
            </a:pPr>
            <a:r>
              <a:rPr lang="ru-RU" b="1" dirty="0" smtClean="0">
                <a:solidFill>
                  <a:srgbClr val="0BA4E2"/>
                </a:solidFill>
                <a:latin typeface="Trebuchet MS" pitchFamily="34" charset="0"/>
              </a:rPr>
              <a:t>Сокращается время разработки</a:t>
            </a:r>
            <a:endParaRPr lang="en-US" b="1" dirty="0">
              <a:solidFill>
                <a:srgbClr val="0BA4E2"/>
              </a:solidFill>
              <a:latin typeface="Trebuchet MS" pitchFamily="34" charset="0"/>
            </a:endParaRPr>
          </a:p>
        </p:txBody>
      </p:sp>
      <p:sp>
        <p:nvSpPr>
          <p:cNvPr id="28" name="Freeform 5"/>
          <p:cNvSpPr>
            <a:spLocks noChangeAspect="1"/>
          </p:cNvSpPr>
          <p:nvPr/>
        </p:nvSpPr>
        <p:spPr bwMode="gray">
          <a:xfrm>
            <a:off x="2878016" y="3477578"/>
            <a:ext cx="1645627" cy="1601629"/>
          </a:xfrm>
          <a:custGeom>
            <a:avLst/>
            <a:gdLst>
              <a:gd name="T0" fmla="*/ 909638 w 1059"/>
              <a:gd name="T1" fmla="*/ 0 h 1057"/>
              <a:gd name="T2" fmla="*/ 0 w 1059"/>
              <a:gd name="T3" fmla="*/ 0 h 1057"/>
              <a:gd name="T4" fmla="*/ 1681163 w 1059"/>
              <a:gd name="T5" fmla="*/ 1677988 h 1057"/>
              <a:gd name="T6" fmla="*/ 1681163 w 1059"/>
              <a:gd name="T7" fmla="*/ 768350 h 1057"/>
              <a:gd name="T8" fmla="*/ 909638 w 1059"/>
              <a:gd name="T9" fmla="*/ 0 h 1057"/>
              <a:gd name="T10" fmla="*/ 0 60000 65536"/>
              <a:gd name="T11" fmla="*/ 0 60000 65536"/>
              <a:gd name="T12" fmla="*/ 0 60000 65536"/>
              <a:gd name="T13" fmla="*/ 0 60000 65536"/>
              <a:gd name="T14" fmla="*/ 0 60000 65536"/>
              <a:gd name="T15" fmla="*/ 0 w 1059"/>
              <a:gd name="T16" fmla="*/ 0 h 1057"/>
              <a:gd name="T17" fmla="*/ 1059 w 1059"/>
              <a:gd name="T18" fmla="*/ 1057 h 1057"/>
            </a:gdLst>
            <a:ahLst/>
            <a:cxnLst>
              <a:cxn ang="T10">
                <a:pos x="T0" y="T1"/>
              </a:cxn>
              <a:cxn ang="T11">
                <a:pos x="T2" y="T3"/>
              </a:cxn>
              <a:cxn ang="T12">
                <a:pos x="T4" y="T5"/>
              </a:cxn>
              <a:cxn ang="T13">
                <a:pos x="T6" y="T7"/>
              </a:cxn>
              <a:cxn ang="T14">
                <a:pos x="T8" y="T9"/>
              </a:cxn>
            </a:cxnLst>
            <a:rect l="T15" t="T16" r="T17" b="T18"/>
            <a:pathLst>
              <a:path w="1059" h="1057">
                <a:moveTo>
                  <a:pt x="573" y="0"/>
                </a:moveTo>
                <a:lnTo>
                  <a:pt x="0" y="0"/>
                </a:lnTo>
                <a:cubicBezTo>
                  <a:pt x="42" y="837"/>
                  <a:pt x="779" y="1052"/>
                  <a:pt x="1059" y="1057"/>
                </a:cubicBezTo>
                <a:lnTo>
                  <a:pt x="1059" y="484"/>
                </a:lnTo>
                <a:cubicBezTo>
                  <a:pt x="915" y="461"/>
                  <a:pt x="633" y="387"/>
                  <a:pt x="573" y="0"/>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29"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4D0255"/>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30" name="Picture 16"/>
          <p:cNvPicPr>
            <a:picLocks noChangeAspect="1" noChangeArrowheads="1"/>
          </p:cNvPicPr>
          <p:nvPr/>
        </p:nvPicPr>
        <p:blipFill>
          <a:blip r:embed="rId7"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31" name="Rectangle 26"/>
          <p:cNvSpPr>
            <a:spLocks noChangeArrowheads="1"/>
          </p:cNvSpPr>
          <p:nvPr/>
        </p:nvSpPr>
        <p:spPr bwMode="gray">
          <a:xfrm>
            <a:off x="3808536" y="3084672"/>
            <a:ext cx="1525465" cy="793809"/>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32" name="AutoShape 78"/>
          <p:cNvSpPr>
            <a:spLocks noChangeArrowheads="1"/>
          </p:cNvSpPr>
          <p:nvPr/>
        </p:nvSpPr>
        <p:spPr bwMode="auto">
          <a:xfrm rot="8067175" flipH="1">
            <a:off x="3075842" y="450814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33" name="Rectangle 20"/>
          <p:cNvSpPr>
            <a:spLocks noChangeArrowheads="1"/>
          </p:cNvSpPr>
          <p:nvPr/>
        </p:nvSpPr>
        <p:spPr bwMode="gray">
          <a:xfrm>
            <a:off x="3203848" y="4005064"/>
            <a:ext cx="1305657" cy="822963"/>
          </a:xfrm>
          <a:prstGeom prst="rect">
            <a:avLst/>
          </a:prstGeom>
          <a:noFill/>
          <a:ln w="9525">
            <a:noFill/>
            <a:miter lim="800000"/>
            <a:headEnd/>
            <a:tailEnd/>
          </a:ln>
        </p:spPr>
        <p:txBody>
          <a:bodyPr wrap="square" lIns="83485" tIns="41742" rIns="83485" bIns="41742">
            <a:spAutoFit/>
          </a:bodyPr>
          <a:lstStyle/>
          <a:p>
            <a:pPr algn="ctr" eaLnBrk="1" hangingPunct="1">
              <a:lnSpc>
                <a:spcPct val="100000"/>
              </a:lnSpc>
              <a:buClrTx/>
              <a:buFontTx/>
              <a:buNone/>
            </a:pPr>
            <a:r>
              <a:rPr lang="de-DE" sz="1200" b="1" dirty="0" smtClean="0">
                <a:solidFill>
                  <a:schemeClr val="bg1"/>
                </a:solidFill>
                <a:latin typeface="Trebuchet MS" pitchFamily="34" charset="0"/>
                <a:cs typeface="Arial" charset="0"/>
              </a:rPr>
              <a:t>«</a:t>
            </a:r>
            <a:r>
              <a:rPr lang="ru-RU" sz="1200" b="1" dirty="0" smtClean="0">
                <a:solidFill>
                  <a:schemeClr val="bg1"/>
                </a:solidFill>
                <a:latin typeface="Trebuchet MS" pitchFamily="34" charset="0"/>
                <a:cs typeface="Arial" charset="0"/>
              </a:rPr>
              <a:t>Режим эксперта</a:t>
            </a:r>
            <a:r>
              <a:rPr lang="de-DE" sz="1200" b="1" dirty="0" smtClean="0">
                <a:solidFill>
                  <a:schemeClr val="bg1"/>
                </a:solidFill>
                <a:latin typeface="Trebuchet MS" pitchFamily="34" charset="0"/>
                <a:cs typeface="Arial" charset="0"/>
              </a:rPr>
              <a:t>"</a:t>
            </a:r>
            <a:endParaRPr lang="de-DE" sz="1200" b="1" dirty="0">
              <a:solidFill>
                <a:schemeClr val="bg1"/>
              </a:solidFill>
              <a:latin typeface="Trebuchet MS" pitchFamily="34" charset="0"/>
              <a:cs typeface="Arial" charset="0"/>
            </a:endParaRPr>
          </a:p>
          <a:p>
            <a:pPr algn="ctr" eaLnBrk="1" hangingPunct="1">
              <a:lnSpc>
                <a:spcPct val="100000"/>
              </a:lnSpc>
              <a:buClrTx/>
              <a:buFontTx/>
              <a:buNone/>
            </a:pPr>
            <a:r>
              <a:rPr lang="de-DE" sz="1200" b="1" dirty="0">
                <a:solidFill>
                  <a:schemeClr val="bg1"/>
                </a:solidFill>
                <a:latin typeface="Trebuchet MS" pitchFamily="34" charset="0"/>
                <a:cs typeface="Arial" charset="0"/>
              </a:rPr>
              <a:t>VBScript </a:t>
            </a:r>
            <a:r>
              <a:rPr lang="ru-RU" sz="1200" b="1" dirty="0" smtClean="0">
                <a:solidFill>
                  <a:schemeClr val="bg1"/>
                </a:solidFill>
                <a:latin typeface="Trebuchet MS" pitchFamily="34" charset="0"/>
                <a:cs typeface="Arial" charset="0"/>
              </a:rPr>
              <a:t>или</a:t>
            </a:r>
            <a:r>
              <a:rPr lang="de-DE" sz="1200" b="1" dirty="0" smtClean="0">
                <a:solidFill>
                  <a:schemeClr val="bg1"/>
                </a:solidFill>
                <a:latin typeface="Trebuchet MS" pitchFamily="34" charset="0"/>
                <a:cs typeface="Arial" charset="0"/>
              </a:rPr>
              <a:t> </a:t>
            </a:r>
            <a:r>
              <a:rPr lang="de-DE" sz="1200" b="1" dirty="0">
                <a:solidFill>
                  <a:schemeClr val="bg1"/>
                </a:solidFill>
                <a:latin typeface="Trebuchet MS" pitchFamily="34" charset="0"/>
                <a:cs typeface="Arial" charset="0"/>
              </a:rPr>
              <a:t>DLL</a:t>
            </a:r>
          </a:p>
        </p:txBody>
      </p:sp>
      <p:sp>
        <p:nvSpPr>
          <p:cNvPr id="4" name="Espace réservé du pied de page 3"/>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P spid="2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20"/>
          <p:cNvSpPr>
            <a:spLocks noChangeArrowheads="1"/>
          </p:cNvSpPr>
          <p:nvPr/>
        </p:nvSpPr>
        <p:spPr bwMode="auto">
          <a:xfrm>
            <a:off x="468000" y="151200"/>
            <a:ext cx="7948246" cy="576716"/>
          </a:xfrm>
          <a:prstGeom prst="rect">
            <a:avLst/>
          </a:prstGeom>
          <a:noFill/>
          <a:ln w="9525" algn="ctr">
            <a:noFill/>
            <a:miter lim="800000"/>
            <a:headEnd/>
            <a:tailEnd/>
          </a:ln>
        </p:spPr>
        <p:txBody>
          <a:bodyPr lIns="83457" tIns="41729" rIns="83457" bIns="41729">
            <a:spAutoFit/>
          </a:bodyPr>
          <a:lstStyle/>
          <a:p>
            <a:pPr defTabSz="931957"/>
            <a:r>
              <a:rPr lang="ru-RU" sz="3200" b="1" dirty="0" smtClean="0">
                <a:solidFill>
                  <a:schemeClr val="bg1"/>
                </a:solidFill>
                <a:latin typeface="Trebuchet MS" pitchFamily="34" charset="0"/>
              </a:rPr>
              <a:t>Пример интересной комбинации</a:t>
            </a:r>
            <a:endParaRPr lang="en-US" sz="3200" b="1" dirty="0">
              <a:solidFill>
                <a:schemeClr val="bg1"/>
              </a:solidFill>
              <a:latin typeface="Trebuchet MS" pitchFamily="34" charset="0"/>
            </a:endParaRPr>
          </a:p>
        </p:txBody>
      </p:sp>
      <p:sp>
        <p:nvSpPr>
          <p:cNvPr id="62" name="Rectangle 19"/>
          <p:cNvSpPr>
            <a:spLocks noChangeArrowheads="1"/>
          </p:cNvSpPr>
          <p:nvPr/>
        </p:nvSpPr>
        <p:spPr bwMode="auto">
          <a:xfrm>
            <a:off x="215516" y="1412776"/>
            <a:ext cx="4608004" cy="730630"/>
          </a:xfrm>
          <a:prstGeom prst="rect">
            <a:avLst/>
          </a:prstGeom>
          <a:noFill/>
          <a:ln w="9525">
            <a:noFill/>
            <a:miter lim="800000"/>
            <a:headEnd/>
            <a:tailEnd/>
          </a:ln>
        </p:spPr>
        <p:txBody>
          <a:bodyPr wrap="square" lIns="83485" tIns="41742" rIns="83485" bIns="41742">
            <a:spAutoFit/>
          </a:bodyPr>
          <a:lstStyle/>
          <a:p>
            <a:pPr marL="263789" indent="-263789"/>
            <a:r>
              <a:rPr lang="en-US" sz="2200" b="1" dirty="0" smtClean="0">
                <a:solidFill>
                  <a:srgbClr val="C00000"/>
                </a:solidFill>
                <a:sym typeface="Wingdings" pitchFamily="2" charset="2"/>
              </a:rPr>
              <a:t></a:t>
            </a:r>
            <a:r>
              <a:rPr lang="en-US" sz="2000" b="1" i="1" dirty="0" smtClean="0">
                <a:solidFill>
                  <a:srgbClr val="C00000"/>
                </a:solidFill>
                <a:latin typeface="Trebuchet MS" pitchFamily="34" charset="0"/>
                <a:sym typeface="Wingdings" pitchFamily="2" charset="2"/>
              </a:rPr>
              <a:t>REFPROP </a:t>
            </a:r>
            <a:r>
              <a:rPr lang="ru-RU" sz="2000" b="1" i="1" dirty="0" smtClean="0">
                <a:solidFill>
                  <a:srgbClr val="C00000"/>
                </a:solidFill>
                <a:latin typeface="Trebuchet MS" pitchFamily="34" charset="0"/>
                <a:sym typeface="Wingdings" pitchFamily="2" charset="2"/>
              </a:rPr>
              <a:t>готов к использованию в Вашем ПО</a:t>
            </a:r>
            <a:endParaRPr lang="en-US" sz="2200" b="1" i="1" dirty="0">
              <a:solidFill>
                <a:srgbClr val="D21700"/>
              </a:solidFill>
              <a:latin typeface="Trebuchet MS" pitchFamily="34" charset="0"/>
            </a:endParaRPr>
          </a:p>
        </p:txBody>
      </p:sp>
      <p:pic>
        <p:nvPicPr>
          <p:cNvPr id="22" name="Picture 31" descr="NIST logo"/>
          <p:cNvPicPr>
            <a:picLocks noChangeAspect="1" noChangeArrowheads="1"/>
          </p:cNvPicPr>
          <p:nvPr/>
        </p:nvPicPr>
        <p:blipFill>
          <a:blip r:embed="rId6" cstate="print"/>
          <a:srcRect/>
          <a:stretch>
            <a:fillRect/>
          </a:stretch>
        </p:blipFill>
        <p:spPr bwMode="auto">
          <a:xfrm>
            <a:off x="6243427" y="1219200"/>
            <a:ext cx="1595438" cy="611188"/>
          </a:xfrm>
          <a:prstGeom prst="rect">
            <a:avLst/>
          </a:prstGeom>
          <a:noFill/>
          <a:ln w="9525">
            <a:noFill/>
            <a:miter lim="800000"/>
            <a:headEnd/>
            <a:tailEnd/>
          </a:ln>
        </p:spPr>
      </p:pic>
      <p:sp>
        <p:nvSpPr>
          <p:cNvPr id="23" name="Text Box 32"/>
          <p:cNvSpPr txBox="1">
            <a:spLocks noChangeArrowheads="1"/>
          </p:cNvSpPr>
          <p:nvPr/>
        </p:nvSpPr>
        <p:spPr bwMode="auto">
          <a:xfrm>
            <a:off x="6048164" y="1830388"/>
            <a:ext cx="2014538" cy="946150"/>
          </a:xfrm>
          <a:prstGeom prst="rect">
            <a:avLst/>
          </a:prstGeom>
          <a:noFill/>
          <a:ln w="9525">
            <a:noFill/>
            <a:miter lim="800000"/>
            <a:headEnd/>
            <a:tailEnd/>
          </a:ln>
        </p:spPr>
        <p:txBody>
          <a:bodyPr>
            <a:spAutoFit/>
          </a:bodyPr>
          <a:lstStyle/>
          <a:p>
            <a:pPr algn="ctr">
              <a:lnSpc>
                <a:spcPct val="100000"/>
              </a:lnSpc>
              <a:buClrTx/>
              <a:buFontTx/>
              <a:buNone/>
            </a:pPr>
            <a:r>
              <a:rPr lang="fr-FR" sz="2400" b="1">
                <a:solidFill>
                  <a:srgbClr val="3333FF"/>
                </a:solidFill>
              </a:rPr>
              <a:t>REFPROP</a:t>
            </a:r>
            <a:r>
              <a:rPr lang="fr-FR" sz="2400">
                <a:solidFill>
                  <a:srgbClr val="3333FF"/>
                </a:solidFill>
              </a:rPr>
              <a:t> </a:t>
            </a:r>
          </a:p>
          <a:p>
            <a:pPr algn="ctr">
              <a:lnSpc>
                <a:spcPct val="100000"/>
              </a:lnSpc>
              <a:buClrTx/>
              <a:buFontTx/>
              <a:buNone/>
            </a:pPr>
            <a:r>
              <a:rPr lang="fr-FR" sz="1600">
                <a:solidFill>
                  <a:srgbClr val="3333FF"/>
                </a:solidFill>
              </a:rPr>
              <a:t>Standard Reference Database 23</a:t>
            </a:r>
          </a:p>
        </p:txBody>
      </p:sp>
      <p:grpSp>
        <p:nvGrpSpPr>
          <p:cNvPr id="25" name="Group 11"/>
          <p:cNvGrpSpPr>
            <a:grpSpLocks noChangeAspect="1"/>
          </p:cNvGrpSpPr>
          <p:nvPr/>
        </p:nvGrpSpPr>
        <p:grpSpPr bwMode="auto">
          <a:xfrm>
            <a:off x="4592516" y="3849053"/>
            <a:ext cx="1304192" cy="1082993"/>
            <a:chOff x="3136" y="2722"/>
            <a:chExt cx="974" cy="830"/>
          </a:xfrm>
        </p:grpSpPr>
        <p:sp>
          <p:nvSpPr>
            <p:cNvPr id="26" name="Freeform 103"/>
            <p:cNvSpPr>
              <a:spLocks noChangeAspect="1"/>
            </p:cNvSpPr>
            <p:nvPr>
              <p:custDataLst>
                <p:tags r:id="rId2"/>
              </p:custDataLst>
            </p:nvPr>
          </p:nvSpPr>
          <p:spPr bwMode="gray">
            <a:xfrm>
              <a:off x="3170" y="2744"/>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chemeClr val="bg2"/>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fr-FR">
                <a:latin typeface="Trebuchet MS" pitchFamily="34" charset="0"/>
              </a:endParaRPr>
            </a:p>
          </p:txBody>
        </p:sp>
        <p:sp>
          <p:nvSpPr>
            <p:cNvPr id="27" name="Freeform 103"/>
            <p:cNvSpPr>
              <a:spLocks noChangeAspect="1"/>
            </p:cNvSpPr>
            <p:nvPr>
              <p:custDataLst>
                <p:tags r:id="rId3"/>
              </p:custDataLst>
            </p:nvPr>
          </p:nvSpPr>
          <p:spPr bwMode="gray">
            <a:xfrm>
              <a:off x="3136" y="2722"/>
              <a:ext cx="940" cy="808"/>
            </a:xfrm>
            <a:custGeom>
              <a:avLst/>
              <a:gdLst>
                <a:gd name="T0" fmla="*/ 0 w 192"/>
                <a:gd name="T1" fmla="*/ 26797583 h 166"/>
                <a:gd name="T2" fmla="*/ 0 w 192"/>
                <a:gd name="T3" fmla="*/ 80658201 h 166"/>
                <a:gd name="T4" fmla="*/ 98364978 w 192"/>
                <a:gd name="T5" fmla="*/ 26797583 h 166"/>
                <a:gd name="T6" fmla="*/ 49147469 w 192"/>
                <a:gd name="T7" fmla="*/ 0 h 166"/>
                <a:gd name="T8" fmla="*/ 0 w 192"/>
                <a:gd name="T9" fmla="*/ 26797583 h 166"/>
                <a:gd name="T10" fmla="*/ 0 60000 65536"/>
                <a:gd name="T11" fmla="*/ 0 60000 65536"/>
                <a:gd name="T12" fmla="*/ 0 60000 65536"/>
                <a:gd name="T13" fmla="*/ 0 60000 65536"/>
                <a:gd name="T14" fmla="*/ 0 60000 65536"/>
                <a:gd name="T15" fmla="*/ 0 w 192"/>
                <a:gd name="T16" fmla="*/ 0 h 166"/>
                <a:gd name="T17" fmla="*/ 192 w 192"/>
                <a:gd name="T18" fmla="*/ 166 h 166"/>
              </a:gdLst>
              <a:ahLst/>
              <a:cxnLst>
                <a:cxn ang="T10">
                  <a:pos x="T0" y="T1"/>
                </a:cxn>
                <a:cxn ang="T11">
                  <a:pos x="T2" y="T3"/>
                </a:cxn>
                <a:cxn ang="T12">
                  <a:pos x="T4" y="T5"/>
                </a:cxn>
                <a:cxn ang="T13">
                  <a:pos x="T6" y="T7"/>
                </a:cxn>
                <a:cxn ang="T14">
                  <a:pos x="T8" y="T9"/>
                </a:cxn>
              </a:cxnLst>
              <a:rect l="T15" t="T16" r="T17" b="T18"/>
              <a:pathLst>
                <a:path w="192" h="166">
                  <a:moveTo>
                    <a:pt x="0" y="55"/>
                  </a:moveTo>
                  <a:cubicBezTo>
                    <a:pt x="0" y="166"/>
                    <a:pt x="0" y="166"/>
                    <a:pt x="0" y="166"/>
                  </a:cubicBezTo>
                  <a:cubicBezTo>
                    <a:pt x="82" y="164"/>
                    <a:pt x="152" y="120"/>
                    <a:pt x="192" y="55"/>
                  </a:cubicBezTo>
                  <a:cubicBezTo>
                    <a:pt x="96" y="0"/>
                    <a:pt x="96" y="0"/>
                    <a:pt x="96" y="0"/>
                  </a:cubicBezTo>
                  <a:cubicBezTo>
                    <a:pt x="75" y="31"/>
                    <a:pt x="40" y="53"/>
                    <a:pt x="0" y="55"/>
                  </a:cubicBezTo>
                  <a:close/>
                </a:path>
              </a:pathLst>
            </a:custGeom>
            <a:solidFill>
              <a:srgbClr val="0BA4E2"/>
            </a:solidFill>
            <a:ln w="19050">
              <a:solidFill>
                <a:schemeClr val="bg1"/>
              </a:solidFill>
              <a:round/>
              <a:headEnd/>
              <a:tailEnd/>
            </a:ln>
          </p:spPr>
          <p:txBody>
            <a:bodyPr/>
            <a:lstStyle/>
            <a:p>
              <a:endParaRPr lang="fr-FR">
                <a:latin typeface="Trebuchet MS" pitchFamily="34" charset="0"/>
              </a:endParaRPr>
            </a:p>
          </p:txBody>
        </p:sp>
      </p:grpSp>
      <p:sp>
        <p:nvSpPr>
          <p:cNvPr id="33" name="Rectangle 24"/>
          <p:cNvSpPr>
            <a:spLocks noChangeArrowheads="1"/>
          </p:cNvSpPr>
          <p:nvPr/>
        </p:nvSpPr>
        <p:spPr bwMode="gray">
          <a:xfrm>
            <a:off x="4853354" y="4320540"/>
            <a:ext cx="562708" cy="26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eaLnBrk="1" hangingPunct="1">
              <a:lnSpc>
                <a:spcPct val="100000"/>
              </a:lnSpc>
              <a:buClrTx/>
              <a:buFontTx/>
              <a:buNone/>
            </a:pPr>
            <a:r>
              <a:rPr lang="de-DE" sz="1200">
                <a:solidFill>
                  <a:schemeClr val="bg1"/>
                </a:solidFill>
                <a:latin typeface="Trebuchet MS" pitchFamily="34" charset="0"/>
                <a:cs typeface="Arial" charset="0"/>
              </a:rPr>
              <a:t>A.P.I.</a:t>
            </a:r>
          </a:p>
        </p:txBody>
      </p:sp>
      <p:sp>
        <p:nvSpPr>
          <p:cNvPr id="34" name="AutoShape 47"/>
          <p:cNvSpPr>
            <a:spLocks noChangeArrowheads="1"/>
          </p:cNvSpPr>
          <p:nvPr/>
        </p:nvSpPr>
        <p:spPr bwMode="auto">
          <a:xfrm>
            <a:off x="4572000" y="5074920"/>
            <a:ext cx="2340220" cy="1057275"/>
          </a:xfrm>
          <a:prstGeom prst="flowChartMultidocument">
            <a:avLst/>
          </a:prstGeom>
          <a:noFill/>
          <a:ln w="9525">
            <a:solidFill>
              <a:srgbClr val="CC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pPr algn="ctr">
              <a:lnSpc>
                <a:spcPct val="100000"/>
              </a:lnSpc>
              <a:spcBef>
                <a:spcPct val="20000"/>
              </a:spcBef>
              <a:buClrTx/>
              <a:buFontTx/>
              <a:buNone/>
            </a:pPr>
            <a:endParaRPr lang="en-US" sz="2200" dirty="0">
              <a:solidFill>
                <a:srgbClr val="D21700"/>
              </a:solidFill>
              <a:latin typeface="Trebuchet MS" pitchFamily="34" charset="0"/>
            </a:endParaRPr>
          </a:p>
          <a:p>
            <a:pPr algn="ctr">
              <a:lnSpc>
                <a:spcPct val="100000"/>
              </a:lnSpc>
              <a:spcBef>
                <a:spcPct val="5000"/>
              </a:spcBef>
              <a:buClrTx/>
              <a:buFontTx/>
              <a:buNone/>
            </a:pPr>
            <a:r>
              <a:rPr lang="ru-RU" sz="2200" smtClean="0">
                <a:solidFill>
                  <a:srgbClr val="D21700"/>
                </a:solidFill>
                <a:latin typeface="Trebuchet MS" pitchFamily="34" charset="0"/>
              </a:rPr>
              <a:t>Ваше ПО</a:t>
            </a:r>
            <a:endParaRPr lang="en-US" sz="2200" dirty="0">
              <a:solidFill>
                <a:srgbClr val="D21700"/>
              </a:solidFill>
              <a:latin typeface="Trebuchet MS" pitchFamily="34" charset="0"/>
            </a:endParaRPr>
          </a:p>
          <a:p>
            <a:pPr algn="ctr">
              <a:lnSpc>
                <a:spcPct val="100000"/>
              </a:lnSpc>
              <a:buClrTx/>
              <a:buFontTx/>
              <a:buNone/>
            </a:pPr>
            <a:r>
              <a:rPr lang="en-US" sz="1300" dirty="0">
                <a:solidFill>
                  <a:srgbClr val="D21700"/>
                </a:solidFill>
                <a:latin typeface="Trebuchet MS" pitchFamily="34" charset="0"/>
              </a:rPr>
              <a:t>(C++, VB, FORTRAN,…)</a:t>
            </a:r>
          </a:p>
          <a:p>
            <a:pPr algn="ctr">
              <a:lnSpc>
                <a:spcPct val="100000"/>
              </a:lnSpc>
              <a:buClrTx/>
              <a:buFontTx/>
              <a:buNone/>
            </a:pPr>
            <a:endParaRPr lang="fr-FR" dirty="0">
              <a:solidFill>
                <a:srgbClr val="D21700"/>
              </a:solidFill>
              <a:latin typeface="Trebuchet MS" pitchFamily="34" charset="0"/>
            </a:endParaRPr>
          </a:p>
        </p:txBody>
      </p:sp>
      <p:sp>
        <p:nvSpPr>
          <p:cNvPr id="35" name="AutoShape 61"/>
          <p:cNvSpPr>
            <a:spLocks noChangeArrowheads="1"/>
          </p:cNvSpPr>
          <p:nvPr/>
        </p:nvSpPr>
        <p:spPr bwMode="auto">
          <a:xfrm rot="3603495" flipV="1">
            <a:off x="5215304" y="4612445"/>
            <a:ext cx="342900" cy="422031"/>
          </a:xfrm>
          <a:prstGeom prst="rightArrow">
            <a:avLst>
              <a:gd name="adj1" fmla="val 50000"/>
              <a:gd name="adj2" fmla="val 25000"/>
            </a:avLst>
          </a:prstGeom>
          <a:solidFill>
            <a:srgbClr val="0BA4E2"/>
          </a:solidFill>
          <a:ln w="9525">
            <a:solidFill>
              <a:srgbClr val="0BA4E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3485" tIns="41742" rIns="83485" bIns="41742" anchor="ctr"/>
          <a:lstStyle/>
          <a:p>
            <a:endParaRPr lang="fr-FR">
              <a:latin typeface="Trebuchet MS" pitchFamily="34" charset="0"/>
            </a:endParaRPr>
          </a:p>
        </p:txBody>
      </p:sp>
      <p:sp>
        <p:nvSpPr>
          <p:cNvPr id="18" name="Oval 15"/>
          <p:cNvSpPr>
            <a:spLocks noChangeArrowheads="1"/>
          </p:cNvSpPr>
          <p:nvPr>
            <p:custDataLst>
              <p:tags r:id="rId1"/>
            </p:custDataLst>
          </p:nvPr>
        </p:nvSpPr>
        <p:spPr bwMode="gray">
          <a:xfrm>
            <a:off x="3896458" y="2773204"/>
            <a:ext cx="1351085" cy="1311593"/>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lIns="83485" tIns="41742" rIns="83485" bIns="41742"/>
          <a:lstStyle/>
          <a:p>
            <a:pPr marL="162331" indent="-162331" algn="ctr" defTabSz="731941">
              <a:spcBef>
                <a:spcPct val="20000"/>
              </a:spcBef>
              <a:defRPr/>
            </a:pPr>
            <a:endParaRPr lang="de-DE" sz="1500" b="1" dirty="0">
              <a:solidFill>
                <a:srgbClr val="000000"/>
              </a:solidFill>
              <a:cs typeface="Arial" charset="0"/>
            </a:endParaRPr>
          </a:p>
        </p:txBody>
      </p:sp>
      <p:pic>
        <p:nvPicPr>
          <p:cNvPr id="24" name="Picture 16"/>
          <p:cNvPicPr>
            <a:picLocks noChangeAspect="1" noChangeArrowheads="1"/>
          </p:cNvPicPr>
          <p:nvPr/>
        </p:nvPicPr>
        <p:blipFill>
          <a:blip r:embed="rId7" cstate="print">
            <a:lum bright="72000" contrast="54000"/>
          </a:blip>
          <a:srcRect/>
          <a:stretch>
            <a:fillRect/>
          </a:stretch>
        </p:blipFill>
        <p:spPr bwMode="gray">
          <a:xfrm>
            <a:off x="4141178" y="2788920"/>
            <a:ext cx="860181" cy="605790"/>
          </a:xfrm>
          <a:prstGeom prst="rect">
            <a:avLst/>
          </a:prstGeom>
          <a:noFill/>
          <a:ln w="9525">
            <a:noFill/>
            <a:miter lim="800000"/>
            <a:headEnd/>
            <a:tailEnd/>
          </a:ln>
        </p:spPr>
      </p:pic>
      <p:sp>
        <p:nvSpPr>
          <p:cNvPr id="28" name="Rectangle 26"/>
          <p:cNvSpPr>
            <a:spLocks noChangeArrowheads="1"/>
          </p:cNvSpPr>
          <p:nvPr/>
        </p:nvSpPr>
        <p:spPr bwMode="gray">
          <a:xfrm>
            <a:off x="3808536" y="3084672"/>
            <a:ext cx="1525465" cy="793809"/>
          </a:xfrm>
          <a:prstGeom prst="rect">
            <a:avLst/>
          </a:prstGeom>
          <a:noFill/>
          <a:ln w="9525">
            <a:noFill/>
            <a:miter lim="800000"/>
            <a:headEnd/>
            <a:tailEnd/>
          </a:ln>
        </p:spPr>
        <p:txBody>
          <a:bodyPr lIns="82170" tIns="82170" rIns="65736" bIns="82170">
            <a:spAutoFit/>
          </a:bodyPr>
          <a:lstStyle/>
          <a:p>
            <a:pPr algn="ctr" defTabSz="731941">
              <a:spcBef>
                <a:spcPct val="20000"/>
              </a:spcBef>
            </a:pPr>
            <a:r>
              <a:rPr lang="de-DE" sz="2400" dirty="0">
                <a:solidFill>
                  <a:schemeClr val="bg1"/>
                </a:solidFill>
                <a:latin typeface="Trebuchet MS" pitchFamily="34" charset="0"/>
                <a:cs typeface="Arial" charset="0"/>
              </a:rPr>
              <a:t>Simulis</a:t>
            </a:r>
          </a:p>
          <a:p>
            <a:pPr algn="ctr" defTabSz="731941">
              <a:spcBef>
                <a:spcPct val="20000"/>
              </a:spcBef>
            </a:pPr>
            <a:r>
              <a:rPr lang="de-DE" sz="1300" dirty="0">
                <a:solidFill>
                  <a:schemeClr val="bg1"/>
                </a:solidFill>
                <a:latin typeface="Trebuchet MS" pitchFamily="34" charset="0"/>
                <a:cs typeface="Arial" charset="0"/>
              </a:rPr>
              <a:t>Thermodynamics</a:t>
            </a:r>
          </a:p>
        </p:txBody>
      </p:sp>
      <p:sp>
        <p:nvSpPr>
          <p:cNvPr id="29" name="Freeform 6"/>
          <p:cNvSpPr>
            <a:spLocks noChangeAspect="1"/>
          </p:cNvSpPr>
          <p:nvPr/>
        </p:nvSpPr>
        <p:spPr bwMode="gray">
          <a:xfrm>
            <a:off x="4621823" y="1777365"/>
            <a:ext cx="1644162" cy="1605915"/>
          </a:xfrm>
          <a:custGeom>
            <a:avLst/>
            <a:gdLst>
              <a:gd name="T0" fmla="*/ 798512 w 1058"/>
              <a:gd name="T1" fmla="*/ 1677988 h 1060"/>
              <a:gd name="T2" fmla="*/ 1679575 w 1058"/>
              <a:gd name="T3" fmla="*/ 1682750 h 1060"/>
              <a:gd name="T4" fmla="*/ 0 w 1058"/>
              <a:gd name="T5" fmla="*/ 0 h 1060"/>
              <a:gd name="T6" fmla="*/ 0 w 1058"/>
              <a:gd name="T7" fmla="*/ 920750 h 1060"/>
              <a:gd name="T8" fmla="*/ 798512 w 1058"/>
              <a:gd name="T9" fmla="*/ 1677988 h 1060"/>
              <a:gd name="T10" fmla="*/ 0 60000 65536"/>
              <a:gd name="T11" fmla="*/ 0 60000 65536"/>
              <a:gd name="T12" fmla="*/ 0 60000 65536"/>
              <a:gd name="T13" fmla="*/ 0 60000 65536"/>
              <a:gd name="T14" fmla="*/ 0 60000 65536"/>
              <a:gd name="T15" fmla="*/ 0 w 1058"/>
              <a:gd name="T16" fmla="*/ 0 h 1060"/>
              <a:gd name="T17" fmla="*/ 1058 w 1058"/>
              <a:gd name="T18" fmla="*/ 1060 h 1060"/>
            </a:gdLst>
            <a:ahLst/>
            <a:cxnLst>
              <a:cxn ang="T10">
                <a:pos x="T0" y="T1"/>
              </a:cxn>
              <a:cxn ang="T11">
                <a:pos x="T2" y="T3"/>
              </a:cxn>
              <a:cxn ang="T12">
                <a:pos x="T4" y="T5"/>
              </a:cxn>
              <a:cxn ang="T13">
                <a:pos x="T6" y="T7"/>
              </a:cxn>
              <a:cxn ang="T14">
                <a:pos x="T8" y="T9"/>
              </a:cxn>
            </a:cxnLst>
            <a:rect l="T15" t="T16" r="T17" b="T18"/>
            <a:pathLst>
              <a:path w="1058" h="1060">
                <a:moveTo>
                  <a:pt x="503" y="1057"/>
                </a:moveTo>
                <a:lnTo>
                  <a:pt x="1058" y="1060"/>
                </a:lnTo>
                <a:cubicBezTo>
                  <a:pt x="1016" y="211"/>
                  <a:pt x="276" y="9"/>
                  <a:pt x="0" y="0"/>
                </a:cubicBezTo>
                <a:lnTo>
                  <a:pt x="0" y="580"/>
                </a:lnTo>
                <a:cubicBezTo>
                  <a:pt x="131" y="585"/>
                  <a:pt x="470" y="682"/>
                  <a:pt x="503" y="1057"/>
                </a:cubicBezTo>
                <a:close/>
              </a:path>
            </a:pathLst>
          </a:custGeom>
          <a:solidFill>
            <a:srgbClr val="4D0255"/>
          </a:solidFill>
          <a:ln w="19050">
            <a:solidFill>
              <a:srgbClr val="4D0255"/>
            </a:solidFill>
            <a:round/>
            <a:headEnd/>
            <a:tailEnd/>
          </a:ln>
          <a:effectLst>
            <a:outerShdw dist="53882" dir="2700000" algn="ctr" rotWithShape="0">
              <a:srgbClr val="808080"/>
            </a:outerShdw>
          </a:effectLst>
        </p:spPr>
        <p:txBody>
          <a:bodyPr lIns="83485" tIns="41742" rIns="83485" bIns="41742"/>
          <a:lstStyle/>
          <a:p>
            <a:pPr eaLnBrk="1" hangingPunct="1">
              <a:lnSpc>
                <a:spcPct val="100000"/>
              </a:lnSpc>
              <a:spcBef>
                <a:spcPct val="20000"/>
              </a:spcBef>
              <a:buClrTx/>
              <a:buFontTx/>
              <a:buNone/>
              <a:defRPr/>
            </a:pPr>
            <a:endParaRPr lang="fr-FR" sz="1100" dirty="0">
              <a:solidFill>
                <a:schemeClr val="bg1"/>
              </a:solidFill>
              <a:cs typeface="Arial" charset="0"/>
            </a:endParaRPr>
          </a:p>
        </p:txBody>
      </p:sp>
      <p:sp>
        <p:nvSpPr>
          <p:cNvPr id="30" name="Rectangle 20"/>
          <p:cNvSpPr>
            <a:spLocks noChangeArrowheads="1"/>
          </p:cNvSpPr>
          <p:nvPr/>
        </p:nvSpPr>
        <p:spPr bwMode="gray">
          <a:xfrm>
            <a:off x="4910505" y="2371725"/>
            <a:ext cx="911469" cy="453631"/>
          </a:xfrm>
          <a:prstGeom prst="rect">
            <a:avLst/>
          </a:prstGeom>
          <a:noFill/>
          <a:ln w="9525">
            <a:noFill/>
            <a:miter lim="800000"/>
            <a:headEnd/>
            <a:tailEnd/>
          </a:ln>
        </p:spPr>
        <p:txBody>
          <a:bodyPr lIns="83485" tIns="41742" rIns="83485" bIns="41742">
            <a:spAutoFit/>
          </a:bodyPr>
          <a:lstStyle/>
          <a:p>
            <a:pPr algn="ctr" eaLnBrk="1" hangingPunct="1">
              <a:lnSpc>
                <a:spcPct val="100000"/>
              </a:lnSpc>
              <a:buClrTx/>
              <a:buFontTx/>
              <a:buNone/>
            </a:pPr>
            <a:r>
              <a:rPr lang="de-DE" sz="1200" b="1" dirty="0" err="1">
                <a:solidFill>
                  <a:schemeClr val="bg1"/>
                </a:solidFill>
                <a:latin typeface="Trebuchet MS" pitchFamily="34" charset="0"/>
                <a:cs typeface="Arial" charset="0"/>
              </a:rPr>
              <a:t>Specific</a:t>
            </a:r>
            <a:r>
              <a:rPr lang="de-DE" sz="1200" b="1" dirty="0">
                <a:solidFill>
                  <a:schemeClr val="bg1"/>
                </a:solidFill>
                <a:latin typeface="Trebuchet MS" pitchFamily="34" charset="0"/>
                <a:cs typeface="Arial" charset="0"/>
              </a:rPr>
              <a:t> </a:t>
            </a:r>
            <a:r>
              <a:rPr lang="de-DE" sz="1200" b="1" dirty="0" err="1">
                <a:solidFill>
                  <a:schemeClr val="bg1"/>
                </a:solidFill>
                <a:latin typeface="Trebuchet MS" pitchFamily="34" charset="0"/>
                <a:cs typeface="Arial" charset="0"/>
              </a:rPr>
              <a:t>libraries</a:t>
            </a:r>
            <a:endParaRPr lang="de-DE" sz="1200" b="1" dirty="0">
              <a:solidFill>
                <a:schemeClr val="bg1"/>
              </a:solidFill>
              <a:latin typeface="Trebuchet MS" pitchFamily="34" charset="0"/>
              <a:cs typeface="Arial" charset="0"/>
            </a:endParaRPr>
          </a:p>
        </p:txBody>
      </p:sp>
      <p:sp>
        <p:nvSpPr>
          <p:cNvPr id="31" name="AutoShape 77"/>
          <p:cNvSpPr>
            <a:spLocks noChangeArrowheads="1"/>
          </p:cNvSpPr>
          <p:nvPr/>
        </p:nvSpPr>
        <p:spPr bwMode="auto">
          <a:xfrm rot="18867175" flipH="1">
            <a:off x="5729654" y="1924966"/>
            <a:ext cx="342900" cy="422031"/>
          </a:xfrm>
          <a:prstGeom prst="rightArrow">
            <a:avLst>
              <a:gd name="adj1" fmla="val 50000"/>
              <a:gd name="adj2" fmla="val 25000"/>
            </a:avLst>
          </a:prstGeom>
          <a:solidFill>
            <a:srgbClr val="4D0255"/>
          </a:solidFill>
          <a:ln w="9525">
            <a:solidFill>
              <a:srgbClr val="4D0255"/>
            </a:solidFill>
            <a:miter lim="800000"/>
            <a:headEnd/>
            <a:tailEnd/>
          </a:ln>
        </p:spPr>
        <p:txBody>
          <a:bodyPr wrap="none" lIns="83485" tIns="41742" rIns="83485" bIns="41742" anchor="ctr"/>
          <a:lstStyle/>
          <a:p>
            <a:endParaRPr lang="fr-F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02653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Содержание</a:t>
            </a:r>
            <a:endParaRPr lang="fr-FR" sz="3200" dirty="0">
              <a:solidFill>
                <a:schemeClr val="bg1"/>
              </a:solidFill>
              <a:latin typeface="Trebuchet MS" pitchFamily="34" charset="0"/>
            </a:endParaRPr>
          </a:p>
        </p:txBody>
      </p:sp>
      <p:sp>
        <p:nvSpPr>
          <p:cNvPr id="8" name="Espace réservé du texte 2"/>
          <p:cNvSpPr txBox="1">
            <a:spLocks/>
          </p:cNvSpPr>
          <p:nvPr/>
        </p:nvSpPr>
        <p:spPr>
          <a:xfrm>
            <a:off x="467544" y="908720"/>
            <a:ext cx="7992244" cy="5256931"/>
          </a:xfrm>
          <a:prstGeom prst="rect">
            <a:avLst/>
          </a:prstGeom>
        </p:spPr>
        <p:txBody>
          <a:bodyPr vert="horz" lIns="91440" tIns="45720" rIns="91440" bIns="45720" rtlCol="0">
            <a:normAutofit fontScale="92500" lnSpcReduction="10000"/>
          </a:bodyPr>
          <a:lstStyle>
            <a:lvl1pPr marL="361950" indent="-361950" algn="l" defTabSz="914400" rtl="0" eaLnBrk="1" latinLnBrk="0" hangingPunct="1">
              <a:spcBef>
                <a:spcPct val="20000"/>
              </a:spcBef>
              <a:buFontTx/>
              <a:buBlip>
                <a:blip r:embed="rId3"/>
              </a:buBlip>
              <a:defRPr sz="2800" kern="1200">
                <a:solidFill>
                  <a:schemeClr val="tx1"/>
                </a:solidFill>
                <a:latin typeface="Trebuchet MS" pitchFamily="34" charset="0"/>
                <a:ea typeface="+mn-ea"/>
                <a:cs typeface="Arial" pitchFamily="34" charset="0"/>
              </a:defRPr>
            </a:lvl1pPr>
            <a:lvl2pPr marL="712788" indent="-255588" algn="l" defTabSz="914400" rtl="0" eaLnBrk="1" latinLnBrk="0" hangingPunct="1">
              <a:spcBef>
                <a:spcPct val="20000"/>
              </a:spcBef>
              <a:buClr>
                <a:srgbClr val="D21700"/>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2pPr>
            <a:lvl3pPr marL="1143000" indent="-228600" algn="l" defTabSz="914400" rtl="0" eaLnBrk="1" latinLnBrk="0" hangingPunct="1">
              <a:spcBef>
                <a:spcPct val="20000"/>
              </a:spcBef>
              <a:buClr>
                <a:srgbClr val="0BA4E2"/>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60000"/>
              </a:lnSpc>
              <a:buFontTx/>
              <a:buBlip>
                <a:blip r:embed="rId4"/>
              </a:buBlip>
            </a:pPr>
            <a:r>
              <a:rPr lang="en-US" sz="2400" b="1" dirty="0" smtClean="0">
                <a:solidFill>
                  <a:srgbClr val="0BA4E2"/>
                </a:solidFill>
              </a:rPr>
              <a:t>Simulis Thermodynamics</a:t>
            </a:r>
          </a:p>
          <a:p>
            <a:pPr lvl="1">
              <a:lnSpc>
                <a:spcPct val="160000"/>
              </a:lnSpc>
              <a:buFontTx/>
              <a:buBlip>
                <a:blip r:embed="rId4"/>
              </a:buBlip>
            </a:pPr>
            <a:r>
              <a:rPr lang="en-US" sz="2000" b="1" dirty="0" smtClean="0">
                <a:solidFill>
                  <a:srgbClr val="5F5F5F"/>
                </a:solidFill>
              </a:rPr>
              <a:t> </a:t>
            </a:r>
            <a:r>
              <a:rPr lang="ru-RU" sz="2000" b="1" dirty="0" smtClean="0">
                <a:solidFill>
                  <a:srgbClr val="5F5F5F"/>
                </a:solidFill>
              </a:rPr>
              <a:t>Сервер термодинамических расчетов</a:t>
            </a:r>
            <a:endParaRPr lang="en-US" sz="2000" b="1" dirty="0" smtClean="0">
              <a:solidFill>
                <a:srgbClr val="5F5F5F"/>
              </a:solidFill>
            </a:endParaRPr>
          </a:p>
          <a:p>
            <a:pPr lvl="1">
              <a:lnSpc>
                <a:spcPct val="160000"/>
              </a:lnSpc>
              <a:buFontTx/>
              <a:buBlip>
                <a:blip r:embed="rId4"/>
              </a:buBlip>
            </a:pPr>
            <a:r>
              <a:rPr lang="en-US" sz="2000" b="1" dirty="0">
                <a:solidFill>
                  <a:srgbClr val="5F5F5F"/>
                </a:solidFill>
              </a:rPr>
              <a:t> </a:t>
            </a:r>
            <a:r>
              <a:rPr lang="ru-RU" sz="2000" b="1" dirty="0" smtClean="0">
                <a:solidFill>
                  <a:srgbClr val="0BA4E2"/>
                </a:solidFill>
              </a:rPr>
              <a:t>Что нового в новых версиях</a:t>
            </a:r>
            <a:endParaRPr lang="en-US" sz="2000" b="1" dirty="0" smtClean="0">
              <a:solidFill>
                <a:srgbClr val="0BA4E2"/>
              </a:solidFill>
            </a:endParaRPr>
          </a:p>
          <a:p>
            <a:pPr>
              <a:lnSpc>
                <a:spcPct val="160000"/>
              </a:lnSpc>
              <a:buFontTx/>
              <a:buBlip>
                <a:blip r:embed="rId4"/>
              </a:buBlip>
            </a:pPr>
            <a:r>
              <a:rPr lang="en-US" sz="2400" b="1" dirty="0" smtClean="0">
                <a:solidFill>
                  <a:srgbClr val="5F5F5F"/>
                </a:solidFill>
              </a:rPr>
              <a:t>ProSimPlus</a:t>
            </a:r>
          </a:p>
          <a:p>
            <a:pPr lvl="1">
              <a:lnSpc>
                <a:spcPct val="160000"/>
              </a:lnSpc>
              <a:buFontTx/>
              <a:buBlip>
                <a:blip r:embed="rId4"/>
              </a:buBlip>
            </a:pPr>
            <a:r>
              <a:rPr lang="en-US" sz="2000" b="1" dirty="0" smtClean="0">
                <a:solidFill>
                  <a:srgbClr val="5F5F5F"/>
                </a:solidFill>
              </a:rPr>
              <a:t> </a:t>
            </a:r>
            <a:r>
              <a:rPr lang="ru-RU" sz="2000" b="1" dirty="0" smtClean="0">
                <a:solidFill>
                  <a:srgbClr val="4D0255"/>
                </a:solidFill>
              </a:rPr>
              <a:t>ПО для моделирования установившихся технологических процессов</a:t>
            </a:r>
            <a:endParaRPr lang="en-US" sz="2000" b="1" dirty="0" smtClean="0">
              <a:solidFill>
                <a:srgbClr val="4D0255"/>
              </a:solidFill>
            </a:endParaRPr>
          </a:p>
          <a:p>
            <a:pPr lvl="1">
              <a:lnSpc>
                <a:spcPct val="160000"/>
              </a:lnSpc>
              <a:buBlip>
                <a:blip r:embed="rId4"/>
              </a:buBlip>
            </a:pPr>
            <a:r>
              <a:rPr lang="en-US" sz="2000" b="1" dirty="0">
                <a:solidFill>
                  <a:srgbClr val="5F5F5F"/>
                </a:solidFill>
              </a:rPr>
              <a:t> </a:t>
            </a:r>
            <a:r>
              <a:rPr lang="ru-RU" sz="2000" b="1" dirty="0" smtClean="0">
                <a:solidFill>
                  <a:srgbClr val="5F5F5F"/>
                </a:solidFill>
              </a:rPr>
              <a:t>Что нового в новых версиях</a:t>
            </a:r>
            <a:endParaRPr lang="en-US" sz="2000" b="1" dirty="0" smtClean="0">
              <a:solidFill>
                <a:srgbClr val="5F5F5F"/>
              </a:solidFill>
            </a:endParaRPr>
          </a:p>
          <a:p>
            <a:pPr>
              <a:lnSpc>
                <a:spcPct val="160000"/>
              </a:lnSpc>
              <a:buFontTx/>
              <a:buBlip>
                <a:blip r:embed="rId4"/>
              </a:buBlip>
            </a:pPr>
            <a:r>
              <a:rPr lang="en-US" sz="2400" b="1" dirty="0" smtClean="0">
                <a:solidFill>
                  <a:srgbClr val="5F5F5F"/>
                </a:solidFill>
              </a:rPr>
              <a:t>CO-</a:t>
            </a:r>
            <a:r>
              <a:rPr lang="en-US" sz="2400" b="1" dirty="0" err="1" smtClean="0">
                <a:solidFill>
                  <a:srgbClr val="5F5F5F"/>
                </a:solidFill>
              </a:rPr>
              <a:t>ProSec</a:t>
            </a:r>
            <a:endParaRPr lang="en-US" sz="2400" b="1" dirty="0" smtClean="0">
              <a:solidFill>
                <a:srgbClr val="5F5F5F"/>
              </a:solidFill>
            </a:endParaRPr>
          </a:p>
          <a:p>
            <a:pPr lvl="1">
              <a:lnSpc>
                <a:spcPct val="150000"/>
              </a:lnSpc>
              <a:buBlip>
                <a:blip r:embed="rId4"/>
              </a:buBlip>
            </a:pPr>
            <a:r>
              <a:rPr lang="en-US" sz="2000" b="1" dirty="0" smtClean="0">
                <a:solidFill>
                  <a:srgbClr val="5F5F5F"/>
                </a:solidFill>
              </a:rPr>
              <a:t> </a:t>
            </a:r>
            <a:r>
              <a:rPr lang="ru-RU" sz="2000" b="1" dirty="0" smtClean="0">
                <a:solidFill>
                  <a:srgbClr val="5F5F5F"/>
                </a:solidFill>
              </a:rPr>
              <a:t>Новый </a:t>
            </a:r>
            <a:r>
              <a:rPr lang="en-US" sz="2000" b="1" dirty="0" smtClean="0">
                <a:solidFill>
                  <a:srgbClr val="5F5F5F"/>
                </a:solidFill>
              </a:rPr>
              <a:t>CAPE-OPEN</a:t>
            </a:r>
            <a:r>
              <a:rPr lang="ru-RU" sz="2000" b="1" dirty="0" smtClean="0">
                <a:solidFill>
                  <a:srgbClr val="5F5F5F"/>
                </a:solidFill>
              </a:rPr>
              <a:t> модуль для</a:t>
            </a:r>
            <a:r>
              <a:rPr lang="en-US" sz="2000" b="1" dirty="0" smtClean="0">
                <a:solidFill>
                  <a:srgbClr val="5F5F5F"/>
                </a:solidFill>
              </a:rPr>
              <a:t> PFHE </a:t>
            </a:r>
          </a:p>
          <a:p>
            <a:pPr lvl="1">
              <a:lnSpc>
                <a:spcPct val="150000"/>
              </a:lnSpc>
              <a:buBlip>
                <a:blip r:embed="rId4"/>
              </a:buBlip>
            </a:pPr>
            <a:r>
              <a:rPr lang="en-US" sz="2000" b="1" dirty="0" smtClean="0">
                <a:solidFill>
                  <a:srgbClr val="5F5F5F"/>
                </a:solidFill>
              </a:rPr>
              <a:t> </a:t>
            </a:r>
            <a:r>
              <a:rPr lang="ru-RU" sz="2000" b="1" dirty="0" smtClean="0">
                <a:solidFill>
                  <a:srgbClr val="5F5F5F"/>
                </a:solidFill>
              </a:rPr>
              <a:t>Приложение </a:t>
            </a:r>
            <a:r>
              <a:rPr lang="en-US" sz="2000" b="1" dirty="0" smtClean="0">
                <a:solidFill>
                  <a:srgbClr val="5F5F5F"/>
                </a:solidFill>
              </a:rPr>
              <a:t>BAHX</a:t>
            </a:r>
            <a:endParaRPr lang="en-US" sz="2000" b="1" dirty="0">
              <a:solidFill>
                <a:srgbClr val="5F5F5F"/>
              </a:solidFill>
            </a:endParaRPr>
          </a:p>
        </p:txBody>
      </p:sp>
      <p:sp>
        <p:nvSpPr>
          <p:cNvPr id="4" name="Espace réservé du pied de page 3"/>
          <p:cNvSpPr>
            <a:spLocks noGrp="1"/>
          </p:cNvSpPr>
          <p:nvPr>
            <p:ph type="ftr" sz="quarter" idx="3"/>
          </p:nvPr>
        </p:nvSpPr>
        <p:spPr>
          <a:xfrm>
            <a:off x="467544" y="6403970"/>
            <a:ext cx="5976664"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u="sng" dirty="0" smtClean="0"/>
          </a:p>
        </p:txBody>
      </p:sp>
    </p:spTree>
    <p:extLst>
      <p:ext uri="{BB962C8B-B14F-4D97-AF65-F5344CB8AC3E}">
        <p14:creationId xmlns:p14="http://schemas.microsoft.com/office/powerpoint/2010/main" xmlns="" val="3743357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0" y="1165860"/>
            <a:ext cx="9144000" cy="3703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buBlip>
                <a:blip r:embed="rId3"/>
              </a:buBlip>
              <a:defRPr sz="2800" b="1">
                <a:solidFill>
                  <a:schemeClr val="accent2"/>
                </a:solidFill>
                <a:latin typeface="Arial" charset="0"/>
              </a:defRPr>
            </a:lvl1pPr>
            <a:lvl2pPr marL="742950" indent="-285750" defTabSz="762000">
              <a:buChar char="Ø"/>
              <a:defRPr sz="2400">
                <a:solidFill>
                  <a:schemeClr val="accent2"/>
                </a:solidFill>
                <a:latin typeface="Arial" charset="0"/>
              </a:defRPr>
            </a:lvl2pPr>
            <a:lvl3pPr marL="1143000" indent="-228600" defTabSz="762000">
              <a:buChar char="§"/>
              <a:defRPr sz="2400">
                <a:solidFill>
                  <a:schemeClr val="accent2"/>
                </a:solidFill>
                <a:latin typeface="Arial" charset="0"/>
              </a:defRPr>
            </a:lvl3pPr>
            <a:lvl4pPr marL="1562100" indent="-228600" defTabSz="762000">
              <a:buBlip>
                <a:blip r:embed="rId3"/>
              </a:buBlip>
              <a:defRPr sz="2400">
                <a:solidFill>
                  <a:schemeClr val="accent2"/>
                </a:solidFill>
                <a:latin typeface="Arial" charset="0"/>
              </a:defRPr>
            </a:lvl4pPr>
            <a:lvl5pPr marL="1981200" indent="-228600" defTabSz="762000">
              <a:buBlip>
                <a:blip r:embed="rId3"/>
              </a:buBlip>
              <a:defRPr sz="2400">
                <a:solidFill>
                  <a:schemeClr val="accent2"/>
                </a:solidFill>
                <a:latin typeface="Arial" charset="0"/>
              </a:defRPr>
            </a:lvl5pPr>
            <a:lvl6pPr marL="24384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6pPr>
            <a:lvl7pPr marL="28956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7pPr>
            <a:lvl8pPr marL="33528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8pPr>
            <a:lvl9pPr marL="38100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9pPr>
          </a:lstStyle>
          <a:p>
            <a:pPr algn="just">
              <a:lnSpc>
                <a:spcPct val="250000"/>
              </a:lnSpc>
              <a:spcBef>
                <a:spcPct val="70000"/>
              </a:spcBef>
              <a:buBlip>
                <a:blip r:embed="rId4"/>
              </a:buBlip>
            </a:pPr>
            <a:r>
              <a:rPr lang="ru-RU" altLang="en-US" sz="2400" b="0" dirty="0" smtClean="0">
                <a:solidFill>
                  <a:srgbClr val="0BA4E2"/>
                </a:solidFill>
                <a:latin typeface="Trebuchet MS" panose="020B0603020202020204" pitchFamily="34" charset="0"/>
              </a:rPr>
              <a:t>Русская версия</a:t>
            </a:r>
            <a:endParaRPr lang="en-US" altLang="en-US" sz="2400" b="0" dirty="0" smtClean="0">
              <a:solidFill>
                <a:srgbClr val="0BA4E2"/>
              </a:solidFill>
              <a:latin typeface="Trebuchet MS" panose="020B0603020202020204" pitchFamily="34" charset="0"/>
            </a:endParaRPr>
          </a:p>
          <a:p>
            <a:pPr algn="just">
              <a:lnSpc>
                <a:spcPct val="250000"/>
              </a:lnSpc>
              <a:spcBef>
                <a:spcPct val="70000"/>
              </a:spcBef>
              <a:buBlip>
                <a:blip r:embed="rId4"/>
              </a:buBlip>
            </a:pPr>
            <a:r>
              <a:rPr lang="ru-RU" altLang="en-US" sz="2400" b="0" dirty="0" smtClean="0">
                <a:solidFill>
                  <a:srgbClr val="0BA4E2"/>
                </a:solidFill>
                <a:latin typeface="Trebuchet MS" panose="020B0603020202020204" pitchFamily="34" charset="0"/>
              </a:rPr>
              <a:t>Новые термодинамические модели</a:t>
            </a:r>
            <a:endParaRPr lang="en-US" altLang="en-US" sz="2400" b="0" dirty="0" smtClean="0">
              <a:solidFill>
                <a:srgbClr val="0BA4E2"/>
              </a:solidFill>
              <a:latin typeface="Trebuchet MS" panose="020B0603020202020204" pitchFamily="34" charset="0"/>
            </a:endParaRPr>
          </a:p>
          <a:p>
            <a:pPr algn="just">
              <a:lnSpc>
                <a:spcPct val="250000"/>
              </a:lnSpc>
              <a:spcBef>
                <a:spcPct val="70000"/>
              </a:spcBef>
              <a:buBlip>
                <a:blip r:embed="rId4"/>
              </a:buBlip>
            </a:pPr>
            <a:r>
              <a:rPr lang="ru-RU" altLang="en-US" sz="2400" b="0" dirty="0" smtClean="0">
                <a:solidFill>
                  <a:srgbClr val="0BA4E2"/>
                </a:solidFill>
                <a:latin typeface="Trebuchet MS" panose="020B0603020202020204" pitchFamily="34" charset="0"/>
              </a:rPr>
              <a:t>Новый графический интерфейс пользователя</a:t>
            </a:r>
            <a:endParaRPr lang="en-US" altLang="en-US" sz="2400" b="0" dirty="0" smtClean="0">
              <a:solidFill>
                <a:srgbClr val="0BA4E2"/>
              </a:solidFill>
              <a:latin typeface="Trebuchet MS" panose="020B0603020202020204" pitchFamily="34" charset="0"/>
            </a:endParaRPr>
          </a:p>
          <a:p>
            <a:pPr algn="just">
              <a:lnSpc>
                <a:spcPct val="250000"/>
              </a:lnSpc>
              <a:spcBef>
                <a:spcPct val="70000"/>
              </a:spcBef>
              <a:buBlip>
                <a:blip r:embed="rId4"/>
              </a:buBlip>
            </a:pPr>
            <a:r>
              <a:rPr lang="ru-RU" altLang="en-US" sz="2400" b="0" dirty="0" smtClean="0">
                <a:solidFill>
                  <a:srgbClr val="0BA4E2"/>
                </a:solidFill>
                <a:latin typeface="Trebuchet MS" panose="020B0603020202020204" pitchFamily="34" charset="0"/>
              </a:rPr>
              <a:t>Версия, полностью совместимая с </a:t>
            </a:r>
            <a:r>
              <a:rPr lang="en-US" altLang="en-US" sz="2400" b="0" dirty="0" smtClean="0">
                <a:solidFill>
                  <a:srgbClr val="0BA4E2"/>
                </a:solidFill>
                <a:latin typeface="Trebuchet MS" panose="020B0603020202020204" pitchFamily="34" charset="0"/>
              </a:rPr>
              <a:t>32-</a:t>
            </a:r>
            <a:r>
              <a:rPr lang="ru-RU" altLang="en-US" sz="2400" b="0" dirty="0" err="1" smtClean="0">
                <a:solidFill>
                  <a:srgbClr val="0BA4E2"/>
                </a:solidFill>
                <a:latin typeface="Trebuchet MS" panose="020B0603020202020204" pitchFamily="34" charset="0"/>
              </a:rPr>
              <a:t>х</a:t>
            </a:r>
            <a:r>
              <a:rPr lang="en-US" altLang="en-US" sz="2400" b="0" dirty="0" smtClean="0">
                <a:solidFill>
                  <a:srgbClr val="0BA4E2"/>
                </a:solidFill>
                <a:latin typeface="Trebuchet MS" panose="020B0603020202020204" pitchFamily="34" charset="0"/>
              </a:rPr>
              <a:t> </a:t>
            </a:r>
            <a:r>
              <a:rPr lang="en-US" altLang="en-US" sz="2400" b="0" dirty="0">
                <a:solidFill>
                  <a:srgbClr val="0BA4E2"/>
                </a:solidFill>
                <a:latin typeface="Trebuchet MS" panose="020B0603020202020204" pitchFamily="34" charset="0"/>
              </a:rPr>
              <a:t>&amp; </a:t>
            </a:r>
            <a:r>
              <a:rPr lang="en-US" altLang="en-US" sz="2400" b="0" dirty="0" smtClean="0">
                <a:solidFill>
                  <a:srgbClr val="0BA4E2"/>
                </a:solidFill>
                <a:latin typeface="Trebuchet MS" panose="020B0603020202020204" pitchFamily="34" charset="0"/>
              </a:rPr>
              <a:t>64-</a:t>
            </a:r>
            <a:r>
              <a:rPr lang="ru-RU" altLang="en-US" sz="2400" b="0" dirty="0" err="1" smtClean="0">
                <a:solidFill>
                  <a:srgbClr val="0BA4E2"/>
                </a:solidFill>
                <a:latin typeface="Trebuchet MS" panose="020B0603020202020204" pitchFamily="34" charset="0"/>
              </a:rPr>
              <a:t>х</a:t>
            </a:r>
            <a:r>
              <a:rPr lang="en-US" altLang="en-US" sz="2400" b="0" dirty="0" smtClean="0">
                <a:solidFill>
                  <a:srgbClr val="0BA4E2"/>
                </a:solidFill>
                <a:latin typeface="Trebuchet MS" panose="020B0603020202020204" pitchFamily="34" charset="0"/>
              </a:rPr>
              <a:t> </a:t>
            </a:r>
            <a:r>
              <a:rPr lang="ru-RU" altLang="en-US" sz="2400" b="0" dirty="0" smtClean="0">
                <a:solidFill>
                  <a:srgbClr val="0BA4E2"/>
                </a:solidFill>
                <a:latin typeface="Trebuchet MS" panose="020B0603020202020204" pitchFamily="34" charset="0"/>
              </a:rPr>
              <a:t>битной ОС</a:t>
            </a:r>
            <a:endParaRPr lang="en-US" altLang="en-US" sz="2400" b="0" dirty="0">
              <a:solidFill>
                <a:srgbClr val="0BA4E2"/>
              </a:solidFill>
              <a:latin typeface="Trebuchet MS" panose="020B0603020202020204" pitchFamily="34" charset="0"/>
            </a:endParaRPr>
          </a:p>
        </p:txBody>
      </p:sp>
      <p:sp>
        <p:nvSpPr>
          <p:cNvPr id="1168388"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2382800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838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68386">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838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68386">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838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68386">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838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68386">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180020" y="1165860"/>
            <a:ext cx="8748464" cy="3703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buBlip>
                <a:blip r:embed="rId3"/>
              </a:buBlip>
              <a:defRPr sz="2800" b="1">
                <a:solidFill>
                  <a:schemeClr val="accent2"/>
                </a:solidFill>
                <a:latin typeface="Arial" charset="0"/>
              </a:defRPr>
            </a:lvl1pPr>
            <a:lvl2pPr marL="742950" indent="-285750" defTabSz="762000">
              <a:buChar char="Ø"/>
              <a:defRPr sz="2400">
                <a:solidFill>
                  <a:schemeClr val="accent2"/>
                </a:solidFill>
                <a:latin typeface="Arial" charset="0"/>
              </a:defRPr>
            </a:lvl2pPr>
            <a:lvl3pPr marL="1143000" indent="-228600" defTabSz="762000">
              <a:buChar char="§"/>
              <a:defRPr sz="2400">
                <a:solidFill>
                  <a:schemeClr val="accent2"/>
                </a:solidFill>
                <a:latin typeface="Arial" charset="0"/>
              </a:defRPr>
            </a:lvl3pPr>
            <a:lvl4pPr marL="1562100" indent="-228600" defTabSz="762000">
              <a:buBlip>
                <a:blip r:embed="rId3"/>
              </a:buBlip>
              <a:defRPr sz="2400">
                <a:solidFill>
                  <a:schemeClr val="accent2"/>
                </a:solidFill>
                <a:latin typeface="Arial" charset="0"/>
              </a:defRPr>
            </a:lvl4pPr>
            <a:lvl5pPr marL="1981200" indent="-228600" defTabSz="762000">
              <a:buBlip>
                <a:blip r:embed="rId3"/>
              </a:buBlip>
              <a:defRPr sz="2400">
                <a:solidFill>
                  <a:schemeClr val="accent2"/>
                </a:solidFill>
                <a:latin typeface="Arial" charset="0"/>
              </a:defRPr>
            </a:lvl5pPr>
            <a:lvl6pPr marL="24384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6pPr>
            <a:lvl7pPr marL="28956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7pPr>
            <a:lvl8pPr marL="33528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8pPr>
            <a:lvl9pPr marL="38100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9pPr>
          </a:lstStyle>
          <a:p>
            <a:pPr marL="0" indent="0" algn="just">
              <a:lnSpc>
                <a:spcPct val="100000"/>
              </a:lnSpc>
              <a:spcBef>
                <a:spcPct val="70000"/>
              </a:spcBef>
              <a:buNone/>
            </a:pPr>
            <a:r>
              <a:rPr lang="en-US" altLang="en-US" sz="2400" b="0" dirty="0" smtClean="0">
                <a:solidFill>
                  <a:srgbClr val="0BA4E2"/>
                </a:solidFill>
                <a:latin typeface="Trebuchet MS" panose="020B0603020202020204" pitchFamily="34" charset="0"/>
              </a:rPr>
              <a:t>1- </a:t>
            </a:r>
            <a:r>
              <a:rPr lang="ru-RU" altLang="en-US" sz="2400" b="0" dirty="0" smtClean="0">
                <a:solidFill>
                  <a:srgbClr val="0BA4E2"/>
                </a:solidFill>
                <a:latin typeface="Trebuchet MS" panose="020B0603020202020204" pitchFamily="34" charset="0"/>
              </a:rPr>
              <a:t>Русская версия</a:t>
            </a:r>
            <a:r>
              <a:rPr lang="en-US" altLang="en-US" sz="2400" b="0" dirty="0" smtClean="0">
                <a:solidFill>
                  <a:srgbClr val="0BA4E2"/>
                </a:solidFill>
                <a:latin typeface="Trebuchet MS" panose="020B0603020202020204" pitchFamily="34" charset="0"/>
              </a:rPr>
              <a:t>, </a:t>
            </a:r>
          </a:p>
          <a:p>
            <a:pPr lvl="1" algn="just">
              <a:spcBef>
                <a:spcPct val="70000"/>
              </a:spcBef>
              <a:buBlip>
                <a:blip r:embed="rId4"/>
              </a:buBlip>
            </a:pPr>
            <a:r>
              <a:rPr lang="ru-RU" altLang="en-US" sz="2000" dirty="0" smtClean="0">
                <a:solidFill>
                  <a:srgbClr val="0BA4E2"/>
                </a:solidFill>
                <a:latin typeface="Trebuchet MS" panose="020B0603020202020204" pitchFamily="34" charset="0"/>
              </a:rPr>
              <a:t>Графический интерфейс пользователя </a:t>
            </a:r>
            <a:r>
              <a:rPr lang="en-US" altLang="en-US" sz="2000" dirty="0" smtClean="0">
                <a:solidFill>
                  <a:srgbClr val="0BA4E2"/>
                </a:solidFill>
                <a:latin typeface="Trebuchet MS" panose="020B0603020202020204" pitchFamily="34" charset="0"/>
              </a:rPr>
              <a:t>(</a:t>
            </a:r>
            <a:r>
              <a:rPr lang="ru-RU" altLang="en-US" sz="2000" dirty="0" smtClean="0">
                <a:solidFill>
                  <a:srgbClr val="0BA4E2"/>
                </a:solidFill>
                <a:latin typeface="Trebuchet MS" panose="020B0603020202020204" pitchFamily="34" charset="0"/>
              </a:rPr>
              <a:t>уже доступен</a:t>
            </a:r>
            <a:r>
              <a:rPr lang="en-US" altLang="en-US" sz="2000" dirty="0" smtClean="0">
                <a:solidFill>
                  <a:srgbClr val="0BA4E2"/>
                </a:solidFill>
                <a:latin typeface="Trebuchet MS" panose="020B0603020202020204" pitchFamily="34" charset="0"/>
              </a:rPr>
              <a:t>)</a:t>
            </a:r>
          </a:p>
          <a:p>
            <a:pPr lvl="1" algn="just">
              <a:spcBef>
                <a:spcPct val="70000"/>
              </a:spcBef>
              <a:buBlip>
                <a:blip r:embed="rId4"/>
              </a:buBlip>
            </a:pPr>
            <a:r>
              <a:rPr lang="ru-RU" altLang="en-US" sz="2000" dirty="0" smtClean="0">
                <a:solidFill>
                  <a:srgbClr val="0BA4E2"/>
                </a:solidFill>
                <a:latin typeface="Trebuchet MS" panose="020B0603020202020204" pitchFamily="34" charset="0"/>
              </a:rPr>
              <a:t>Основная документация</a:t>
            </a:r>
            <a:r>
              <a:rPr lang="en-US" altLang="en-US" sz="2000" dirty="0" smtClean="0">
                <a:solidFill>
                  <a:srgbClr val="0BA4E2"/>
                </a:solidFill>
                <a:latin typeface="Trebuchet MS" panose="020B0603020202020204" pitchFamily="34" charset="0"/>
              </a:rPr>
              <a:t>:</a:t>
            </a:r>
          </a:p>
          <a:p>
            <a:pPr lvl="2" algn="just">
              <a:spcBef>
                <a:spcPct val="70000"/>
              </a:spcBef>
              <a:buClr>
                <a:srgbClr val="FF00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Инструкции по началу работы</a:t>
            </a:r>
            <a:endParaRPr lang="en-US" altLang="en-US" sz="2000" dirty="0" smtClean="0">
              <a:solidFill>
                <a:srgbClr val="0BA4E2"/>
              </a:solidFill>
              <a:latin typeface="Trebuchet MS" panose="020B0603020202020204" pitchFamily="34" charset="0"/>
            </a:endParaRPr>
          </a:p>
          <a:p>
            <a:pPr lvl="2" algn="just">
              <a:spcBef>
                <a:spcPct val="70000"/>
              </a:spcBef>
              <a:buClr>
                <a:srgbClr val="FF00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Термодинамические модели</a:t>
            </a:r>
            <a:endParaRPr lang="en-US" altLang="en-US" sz="2000" dirty="0" smtClean="0">
              <a:solidFill>
                <a:srgbClr val="0BA4E2"/>
              </a:solidFill>
              <a:latin typeface="Trebuchet MS" panose="020B0603020202020204" pitchFamily="34" charset="0"/>
            </a:endParaRPr>
          </a:p>
          <a:p>
            <a:pPr lvl="2" algn="just">
              <a:spcBef>
                <a:spcPct val="70000"/>
              </a:spcBef>
              <a:buClr>
                <a:srgbClr val="FF00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ТФС чистых веществ</a:t>
            </a:r>
            <a:endParaRPr lang="en-US" altLang="en-US" sz="2000" dirty="0" smtClean="0">
              <a:solidFill>
                <a:srgbClr val="0BA4E2"/>
              </a:solidFill>
              <a:latin typeface="Trebuchet MS" panose="020B0603020202020204" pitchFamily="34" charset="0"/>
            </a:endParaRPr>
          </a:p>
          <a:p>
            <a:pPr lvl="2" algn="just">
              <a:spcBef>
                <a:spcPct val="70000"/>
              </a:spcBef>
              <a:buClr>
                <a:srgbClr val="FF00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Генерация </a:t>
            </a:r>
            <a:r>
              <a:rPr lang="ru-RU" altLang="en-US" sz="2000" dirty="0" err="1" smtClean="0">
                <a:solidFill>
                  <a:srgbClr val="0BA4E2"/>
                </a:solidFill>
                <a:latin typeface="Trebuchet MS" panose="020B0603020202020204" pitchFamily="34" charset="0"/>
              </a:rPr>
              <a:t>псевдокомпонент</a:t>
            </a:r>
            <a:endParaRPr lang="en-US" altLang="en-US" sz="2000" dirty="0" smtClean="0">
              <a:solidFill>
                <a:srgbClr val="0BA4E2"/>
              </a:solidFill>
              <a:latin typeface="Trebuchet MS" panose="020B0603020202020204" pitchFamily="34" charset="0"/>
            </a:endParaRPr>
          </a:p>
          <a:p>
            <a:pPr lvl="2" algn="just">
              <a:spcBef>
                <a:spcPct val="70000"/>
              </a:spcBef>
              <a:buClr>
                <a:srgbClr val="FF0000"/>
              </a:buClr>
              <a:buFont typeface="Wingdings" panose="05000000000000000000" pitchFamily="2" charset="2"/>
              <a:buChar char="§"/>
            </a:pPr>
            <a:endParaRPr lang="en-US" altLang="en-US" sz="2000" b="0" dirty="0" smtClean="0">
              <a:solidFill>
                <a:srgbClr val="0BA4E2"/>
              </a:solidFill>
              <a:latin typeface="Trebuchet MS" panose="020B0603020202020204" pitchFamily="34" charset="0"/>
            </a:endParaRPr>
          </a:p>
          <a:p>
            <a:pPr marL="457200" lvl="1" indent="0" algn="just">
              <a:spcBef>
                <a:spcPct val="70000"/>
              </a:spcBef>
              <a:buNone/>
            </a:pPr>
            <a:endParaRPr lang="en-US" altLang="en-US" sz="2000" dirty="0">
              <a:solidFill>
                <a:srgbClr val="0BA4E2"/>
              </a:solidFill>
              <a:latin typeface="Trebuchet MS" panose="020B0603020202020204" pitchFamily="34" charset="0"/>
            </a:endParaRPr>
          </a:p>
        </p:txBody>
      </p:sp>
      <p:pic>
        <p:nvPicPr>
          <p:cNvPr id="64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747064" y="2327935"/>
            <a:ext cx="2682069" cy="2016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307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804248" y="4434574"/>
            <a:ext cx="2304256" cy="17206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3"/>
          <p:cNvSpPr>
            <a:spLocks noChangeArrowheads="1"/>
          </p:cNvSpPr>
          <p:nvPr/>
        </p:nvSpPr>
        <p:spPr bwMode="auto">
          <a:xfrm>
            <a:off x="0" y="4869160"/>
            <a:ext cx="7236296" cy="61206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defRPr sz="2400">
                <a:solidFill>
                  <a:schemeClr val="tx1"/>
                </a:solidFill>
                <a:latin typeface="Times" charset="0"/>
              </a:defRPr>
            </a:lvl1pPr>
            <a:lvl2pPr marL="742950" indent="-285750" defTabSz="762000">
              <a:defRPr sz="2400">
                <a:solidFill>
                  <a:schemeClr val="tx1"/>
                </a:solidFill>
                <a:latin typeface="Times" charset="0"/>
              </a:defRPr>
            </a:lvl2pPr>
            <a:lvl3pPr marL="1143000" indent="-228600" defTabSz="762000">
              <a:defRPr sz="2400">
                <a:solidFill>
                  <a:schemeClr val="tx1"/>
                </a:solidFill>
                <a:latin typeface="Times" charset="0"/>
              </a:defRPr>
            </a:lvl3pPr>
            <a:lvl4pPr marL="1562100" indent="-228600" defTabSz="762000">
              <a:defRPr sz="2400">
                <a:solidFill>
                  <a:schemeClr val="tx1"/>
                </a:solidFill>
                <a:latin typeface="Times" charset="0"/>
              </a:defRPr>
            </a:lvl4pPr>
            <a:lvl5pPr marL="1981200" indent="-228600" defTabSz="762000">
              <a:defRPr sz="2400">
                <a:solidFill>
                  <a:schemeClr val="tx1"/>
                </a:solidFill>
                <a:latin typeface="Times" charset="0"/>
              </a:defRPr>
            </a:lvl5pPr>
            <a:lvl6pPr marL="2438400" indent="-228600" defTabSz="762000" eaLnBrk="0" fontAlgn="base" hangingPunct="0">
              <a:spcBef>
                <a:spcPct val="0"/>
              </a:spcBef>
              <a:spcAft>
                <a:spcPct val="0"/>
              </a:spcAft>
              <a:defRPr sz="2400">
                <a:solidFill>
                  <a:schemeClr val="tx1"/>
                </a:solidFill>
                <a:latin typeface="Times" charset="0"/>
              </a:defRPr>
            </a:lvl6pPr>
            <a:lvl7pPr marL="2895600" indent="-228600" defTabSz="762000" eaLnBrk="0" fontAlgn="base" hangingPunct="0">
              <a:spcBef>
                <a:spcPct val="0"/>
              </a:spcBef>
              <a:spcAft>
                <a:spcPct val="0"/>
              </a:spcAft>
              <a:defRPr sz="2400">
                <a:solidFill>
                  <a:schemeClr val="tx1"/>
                </a:solidFill>
                <a:latin typeface="Times" charset="0"/>
              </a:defRPr>
            </a:lvl7pPr>
            <a:lvl8pPr marL="3352800" indent="-228600" defTabSz="762000" eaLnBrk="0" fontAlgn="base" hangingPunct="0">
              <a:spcBef>
                <a:spcPct val="0"/>
              </a:spcBef>
              <a:spcAft>
                <a:spcPct val="0"/>
              </a:spcAft>
              <a:defRPr sz="2400">
                <a:solidFill>
                  <a:schemeClr val="tx1"/>
                </a:solidFill>
                <a:latin typeface="Times" charset="0"/>
              </a:defRPr>
            </a:lvl8pPr>
            <a:lvl9pPr marL="3810000" indent="-228600" defTabSz="762000" eaLnBrk="0" fontAlgn="base" hangingPunct="0">
              <a:spcBef>
                <a:spcPct val="0"/>
              </a:spcBef>
              <a:spcAft>
                <a:spcPct val="0"/>
              </a:spcAft>
              <a:defRPr sz="2400">
                <a:solidFill>
                  <a:schemeClr val="tx1"/>
                </a:solidFill>
                <a:latin typeface="Times" charset="0"/>
              </a:defRPr>
            </a:lvl9pPr>
          </a:lstStyle>
          <a:p>
            <a:pPr>
              <a:lnSpc>
                <a:spcPct val="100000"/>
              </a:lnSpc>
              <a:spcBef>
                <a:spcPct val="20000"/>
              </a:spcBef>
              <a:buClrTx/>
              <a:buFont typeface="Wingdings" pitchFamily="2" charset="2"/>
              <a:buChar char="ð"/>
            </a:pPr>
            <a:r>
              <a:rPr lang="ru-RU" altLang="en-US" sz="2600" b="1" dirty="0" smtClean="0">
                <a:solidFill>
                  <a:srgbClr val="D21700"/>
                </a:solidFill>
                <a:latin typeface="Trebuchet MS" panose="020B0603020202020204" pitchFamily="34" charset="0"/>
              </a:rPr>
              <a:t>Для удобного и эффективного использования </a:t>
            </a:r>
            <a:r>
              <a:rPr lang="en-US" altLang="en-US" sz="2600" b="1" dirty="0" err="1" smtClean="0">
                <a:solidFill>
                  <a:srgbClr val="D21700"/>
                </a:solidFill>
                <a:latin typeface="Trebuchet MS" panose="020B0603020202020204" pitchFamily="34" charset="0"/>
              </a:rPr>
              <a:t>Simulis</a:t>
            </a:r>
            <a:r>
              <a:rPr lang="en-US" altLang="en-US" sz="2600" b="1" dirty="0" smtClean="0">
                <a:solidFill>
                  <a:srgbClr val="D21700"/>
                </a:solidFill>
                <a:latin typeface="Trebuchet MS" panose="020B0603020202020204" pitchFamily="34" charset="0"/>
              </a:rPr>
              <a:t> Thermodynamics… </a:t>
            </a:r>
          </a:p>
          <a:p>
            <a:pPr marL="0" indent="0">
              <a:lnSpc>
                <a:spcPct val="100000"/>
              </a:lnSpc>
              <a:spcBef>
                <a:spcPct val="20000"/>
              </a:spcBef>
              <a:buClrTx/>
            </a:pPr>
            <a:r>
              <a:rPr lang="en-US" altLang="en-US" b="1" i="1" dirty="0" smtClean="0">
                <a:solidFill>
                  <a:srgbClr val="D21700"/>
                </a:solidFill>
                <a:latin typeface="Trebuchet MS" panose="020B0603020202020204" pitchFamily="34" charset="0"/>
              </a:rPr>
              <a:t>…</a:t>
            </a:r>
            <a:r>
              <a:rPr lang="ru-RU" altLang="en-US" b="1" i="1" dirty="0" smtClean="0">
                <a:solidFill>
                  <a:srgbClr val="D21700"/>
                </a:solidFill>
                <a:latin typeface="Trebuchet MS" panose="020B0603020202020204" pitchFamily="34" charset="0"/>
              </a:rPr>
              <a:t>спасибо НТП Трубопровод</a:t>
            </a:r>
            <a:r>
              <a:rPr lang="en-US" altLang="en-US" b="1" i="1" dirty="0" smtClean="0">
                <a:solidFill>
                  <a:srgbClr val="D21700"/>
                </a:solidFill>
                <a:latin typeface="Trebuchet MS" panose="020B0603020202020204" pitchFamily="34" charset="0"/>
              </a:rPr>
              <a:t>!</a:t>
            </a: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8"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9024815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0" y="1016732"/>
            <a:ext cx="9144000" cy="5220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buBlip>
                <a:blip r:embed="rId4"/>
              </a:buBlip>
              <a:defRPr sz="2800" b="1">
                <a:solidFill>
                  <a:schemeClr val="accent2"/>
                </a:solidFill>
                <a:latin typeface="Arial" charset="0"/>
              </a:defRPr>
            </a:lvl1pPr>
            <a:lvl2pPr marL="742950" indent="-285750" defTabSz="762000">
              <a:buChar char="Ø"/>
              <a:defRPr sz="2400">
                <a:solidFill>
                  <a:schemeClr val="accent2"/>
                </a:solidFill>
                <a:latin typeface="Arial" charset="0"/>
              </a:defRPr>
            </a:lvl2pPr>
            <a:lvl3pPr marL="1143000" indent="-228600" defTabSz="762000">
              <a:buChar char="§"/>
              <a:defRPr sz="2400">
                <a:solidFill>
                  <a:schemeClr val="accent2"/>
                </a:solidFill>
                <a:latin typeface="Arial" charset="0"/>
              </a:defRPr>
            </a:lvl3pPr>
            <a:lvl4pPr marL="1562100" indent="-228600" defTabSz="762000">
              <a:buBlip>
                <a:blip r:embed="rId4"/>
              </a:buBlip>
              <a:defRPr sz="2400">
                <a:solidFill>
                  <a:schemeClr val="accent2"/>
                </a:solidFill>
                <a:latin typeface="Arial" charset="0"/>
              </a:defRPr>
            </a:lvl4pPr>
            <a:lvl5pPr marL="1981200" indent="-228600" defTabSz="762000">
              <a:buBlip>
                <a:blip r:embed="rId4"/>
              </a:buBlip>
              <a:defRPr sz="2400">
                <a:solidFill>
                  <a:schemeClr val="accent2"/>
                </a:solidFill>
                <a:latin typeface="Arial" charset="0"/>
              </a:defRPr>
            </a:lvl5pPr>
            <a:lvl6pPr marL="2438400" indent="-228600" defTabSz="762000" eaLnBrk="0" fontAlgn="base" hangingPunct="0">
              <a:lnSpc>
                <a:spcPct val="120000"/>
              </a:lnSpc>
              <a:spcBef>
                <a:spcPct val="0"/>
              </a:spcBef>
              <a:spcAft>
                <a:spcPct val="0"/>
              </a:spcAft>
              <a:buClr>
                <a:schemeClr val="accent2"/>
              </a:buClr>
              <a:buFont typeface="Wingdings" pitchFamily="2" charset="2"/>
              <a:buBlip>
                <a:blip r:embed="rId4"/>
              </a:buBlip>
              <a:defRPr sz="2400">
                <a:solidFill>
                  <a:schemeClr val="accent2"/>
                </a:solidFill>
                <a:latin typeface="Arial" charset="0"/>
              </a:defRPr>
            </a:lvl6pPr>
            <a:lvl7pPr marL="2895600" indent="-228600" defTabSz="762000" eaLnBrk="0" fontAlgn="base" hangingPunct="0">
              <a:lnSpc>
                <a:spcPct val="120000"/>
              </a:lnSpc>
              <a:spcBef>
                <a:spcPct val="0"/>
              </a:spcBef>
              <a:spcAft>
                <a:spcPct val="0"/>
              </a:spcAft>
              <a:buClr>
                <a:schemeClr val="accent2"/>
              </a:buClr>
              <a:buFont typeface="Wingdings" pitchFamily="2" charset="2"/>
              <a:buBlip>
                <a:blip r:embed="rId4"/>
              </a:buBlip>
              <a:defRPr sz="2400">
                <a:solidFill>
                  <a:schemeClr val="accent2"/>
                </a:solidFill>
                <a:latin typeface="Arial" charset="0"/>
              </a:defRPr>
            </a:lvl7pPr>
            <a:lvl8pPr marL="3352800" indent="-228600" defTabSz="762000" eaLnBrk="0" fontAlgn="base" hangingPunct="0">
              <a:lnSpc>
                <a:spcPct val="120000"/>
              </a:lnSpc>
              <a:spcBef>
                <a:spcPct val="0"/>
              </a:spcBef>
              <a:spcAft>
                <a:spcPct val="0"/>
              </a:spcAft>
              <a:buClr>
                <a:schemeClr val="accent2"/>
              </a:buClr>
              <a:buFont typeface="Wingdings" pitchFamily="2" charset="2"/>
              <a:buBlip>
                <a:blip r:embed="rId4"/>
              </a:buBlip>
              <a:defRPr sz="2400">
                <a:solidFill>
                  <a:schemeClr val="accent2"/>
                </a:solidFill>
                <a:latin typeface="Arial" charset="0"/>
              </a:defRPr>
            </a:lvl8pPr>
            <a:lvl9pPr marL="3810000" indent="-228600" defTabSz="762000" eaLnBrk="0" fontAlgn="base" hangingPunct="0">
              <a:lnSpc>
                <a:spcPct val="120000"/>
              </a:lnSpc>
              <a:spcBef>
                <a:spcPct val="0"/>
              </a:spcBef>
              <a:spcAft>
                <a:spcPct val="0"/>
              </a:spcAft>
              <a:buClr>
                <a:schemeClr val="accent2"/>
              </a:buClr>
              <a:buFont typeface="Wingdings" pitchFamily="2" charset="2"/>
              <a:buBlip>
                <a:blip r:embed="rId4"/>
              </a:buBlip>
              <a:defRPr sz="2400">
                <a:solidFill>
                  <a:schemeClr val="accent2"/>
                </a:solidFill>
                <a:latin typeface="Arial" charset="0"/>
              </a:defRPr>
            </a:lvl9pPr>
          </a:lstStyle>
          <a:p>
            <a:pPr marL="0" indent="0" algn="just">
              <a:lnSpc>
                <a:spcPts val="1800"/>
              </a:lnSpc>
              <a:spcBef>
                <a:spcPct val="70000"/>
              </a:spcBef>
              <a:buNone/>
            </a:pPr>
            <a:r>
              <a:rPr lang="en-US" altLang="en-US" sz="2400" b="0" dirty="0">
                <a:solidFill>
                  <a:srgbClr val="0BA4E2"/>
                </a:solidFill>
                <a:latin typeface="Trebuchet MS" panose="020B0603020202020204" pitchFamily="34" charset="0"/>
              </a:rPr>
              <a:t>2</a:t>
            </a:r>
            <a:r>
              <a:rPr lang="en-US" altLang="en-US" sz="2400" b="0" dirty="0" smtClean="0">
                <a:solidFill>
                  <a:srgbClr val="0BA4E2"/>
                </a:solidFill>
                <a:latin typeface="Trebuchet MS" panose="020B0603020202020204" pitchFamily="34" charset="0"/>
              </a:rPr>
              <a:t>- </a:t>
            </a:r>
            <a:r>
              <a:rPr lang="ru-RU" altLang="en-US" sz="2400" b="0" dirty="0" smtClean="0">
                <a:solidFill>
                  <a:srgbClr val="0BA4E2"/>
                </a:solidFill>
                <a:latin typeface="Trebuchet MS" panose="020B0603020202020204" pitchFamily="34" charset="0"/>
              </a:rPr>
              <a:t>Новые термодинамические модели</a:t>
            </a:r>
            <a:endParaRPr lang="en-US" altLang="en-US" sz="2400" b="0" dirty="0" smtClean="0">
              <a:solidFill>
                <a:srgbClr val="0BA4E2"/>
              </a:solidFill>
              <a:latin typeface="Trebuchet MS" panose="020B0603020202020204" pitchFamily="34" charset="0"/>
            </a:endParaRPr>
          </a:p>
          <a:p>
            <a:pPr lvl="1" algn="just">
              <a:lnSpc>
                <a:spcPts val="1800"/>
              </a:lnSpc>
              <a:spcBef>
                <a:spcPct val="70000"/>
              </a:spcBef>
              <a:buBlip>
                <a:blip r:embed="rId5"/>
              </a:buBlip>
            </a:pPr>
            <a:r>
              <a:rPr lang="ru-RU" altLang="en-US" sz="2000" dirty="0" smtClean="0">
                <a:solidFill>
                  <a:srgbClr val="0BA4E2"/>
                </a:solidFill>
                <a:latin typeface="Trebuchet MS" panose="020B0603020202020204" pitchFamily="34" charset="0"/>
              </a:rPr>
              <a:t>Новые зависящие от температуры параметры бинарного взаимодействия </a:t>
            </a:r>
            <a:r>
              <a:rPr lang="en-US" altLang="en-US" sz="2000" dirty="0" smtClean="0">
                <a:solidFill>
                  <a:srgbClr val="0BA4E2"/>
                </a:solidFill>
                <a:latin typeface="Trebuchet MS" panose="020B0603020202020204" pitchFamily="34" charset="0"/>
              </a:rPr>
              <a:t>(</a:t>
            </a:r>
            <a:r>
              <a:rPr lang="en-US" altLang="en-US" sz="2000" dirty="0" err="1" smtClean="0">
                <a:solidFill>
                  <a:srgbClr val="0BA4E2"/>
                </a:solidFill>
                <a:latin typeface="Trebuchet MS" panose="020B0603020202020204" pitchFamily="34" charset="0"/>
              </a:rPr>
              <a:t>ProSim</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для</a:t>
            </a:r>
            <a:r>
              <a:rPr lang="en-US" altLang="en-US" sz="2000" dirty="0" smtClean="0">
                <a:solidFill>
                  <a:srgbClr val="0BA4E2"/>
                </a:solidFill>
                <a:latin typeface="Trebuchet MS" panose="020B0603020202020204" pitchFamily="34" charset="0"/>
              </a:rPr>
              <a:t> NRTL </a:t>
            </a:r>
            <a:r>
              <a:rPr lang="ru-RU" altLang="en-US" sz="2000" dirty="0" smtClean="0">
                <a:solidFill>
                  <a:srgbClr val="0BA4E2"/>
                </a:solidFill>
                <a:latin typeface="Trebuchet MS" panose="020B0603020202020204" pitchFamily="34" charset="0"/>
              </a:rPr>
              <a:t>и </a:t>
            </a:r>
            <a:r>
              <a:rPr lang="en-US" altLang="en-US" sz="2000" dirty="0" smtClean="0">
                <a:solidFill>
                  <a:srgbClr val="0BA4E2"/>
                </a:solidFill>
                <a:latin typeface="Trebuchet MS" panose="020B0603020202020204" pitchFamily="34" charset="0"/>
              </a:rPr>
              <a:t>UNIQUAC</a:t>
            </a:r>
          </a:p>
          <a:p>
            <a:pPr lvl="1" algn="just">
              <a:lnSpc>
                <a:spcPts val="1800"/>
              </a:lnSpc>
              <a:spcBef>
                <a:spcPct val="70000"/>
              </a:spcBef>
              <a:buBlip>
                <a:blip r:embed="rId5"/>
              </a:buBlip>
            </a:pPr>
            <a:r>
              <a:rPr lang="ru-RU" altLang="en-US" sz="2000" dirty="0" smtClean="0">
                <a:solidFill>
                  <a:srgbClr val="0BA4E2"/>
                </a:solidFill>
                <a:latin typeface="Trebuchet MS" panose="020B0603020202020204" pitchFamily="34" charset="0"/>
              </a:rPr>
              <a:t>Кубическое уравнение состояния со смещением объема (</a:t>
            </a:r>
            <a:r>
              <a:rPr lang="en-US" altLang="en-US" sz="2000" dirty="0" smtClean="0">
                <a:solidFill>
                  <a:srgbClr val="0BA4E2"/>
                </a:solidFill>
                <a:latin typeface="Trebuchet MS" panose="020B0603020202020204" pitchFamily="34" charset="0"/>
              </a:rPr>
              <a:t>VTPR)</a:t>
            </a:r>
            <a:endParaRPr lang="en-US" altLang="en-US" sz="2000" dirty="0">
              <a:solidFill>
                <a:srgbClr val="0BA4E2"/>
              </a:solidFill>
              <a:latin typeface="Trebuchet MS" panose="020B0603020202020204" pitchFamily="34" charset="0"/>
            </a:endParaRPr>
          </a:p>
          <a:p>
            <a:pPr lvl="1" algn="just">
              <a:lnSpc>
                <a:spcPts val="1800"/>
              </a:lnSpc>
              <a:spcBef>
                <a:spcPct val="70000"/>
              </a:spcBef>
              <a:buBlip>
                <a:blip r:embed="rId5"/>
              </a:buBlip>
            </a:pPr>
            <a:r>
              <a:rPr lang="ru-RU" altLang="en-US" sz="2000" dirty="0" smtClean="0">
                <a:solidFill>
                  <a:srgbClr val="0BA4E2"/>
                </a:solidFill>
                <a:latin typeface="Trebuchet MS" panose="020B0603020202020204" pitchFamily="34" charset="0"/>
              </a:rPr>
              <a:t>Метод групповых вкладов для модели</a:t>
            </a:r>
            <a:r>
              <a:rPr lang="en-US" altLang="en-US" sz="2000" dirty="0" smtClean="0">
                <a:solidFill>
                  <a:srgbClr val="0BA4E2"/>
                </a:solidFill>
                <a:latin typeface="Trebuchet MS" panose="020B0603020202020204" pitchFamily="34" charset="0"/>
              </a:rPr>
              <a:t> PPC-SAFT (GC-PPC-SAFT, </a:t>
            </a:r>
            <a:r>
              <a:rPr lang="ru-RU" altLang="en-US" sz="2000" dirty="0" smtClean="0">
                <a:solidFill>
                  <a:srgbClr val="0BA4E2"/>
                </a:solidFill>
                <a:latin typeface="Trebuchet MS" panose="020B0603020202020204" pitchFamily="34" charset="0"/>
              </a:rPr>
              <a:t>в сотрудничестве </a:t>
            </a:r>
            <a:r>
              <a:rPr lang="en-US" altLang="en-US" sz="2000" dirty="0" smtClean="0">
                <a:solidFill>
                  <a:srgbClr val="0BA4E2"/>
                </a:solidFill>
                <a:latin typeface="Trebuchet MS" panose="020B0603020202020204" pitchFamily="34" charset="0"/>
              </a:rPr>
              <a:t>IFPEN)</a:t>
            </a:r>
          </a:p>
          <a:p>
            <a:pPr lvl="1" algn="just">
              <a:lnSpc>
                <a:spcPts val="1800"/>
              </a:lnSpc>
              <a:spcBef>
                <a:spcPct val="70000"/>
              </a:spcBef>
              <a:buBlip>
                <a:blip r:embed="rId5"/>
              </a:buBlip>
            </a:pPr>
            <a:r>
              <a:rPr lang="ru-RU" altLang="en-US" sz="2000" dirty="0" smtClean="0">
                <a:solidFill>
                  <a:srgbClr val="0BA4E2"/>
                </a:solidFill>
                <a:latin typeface="Trebuchet MS" panose="020B0603020202020204" pitchFamily="34" charset="0"/>
              </a:rPr>
              <a:t>Кубические уравнения состояния </a:t>
            </a:r>
            <a:r>
              <a:rPr lang="en-US" altLang="en-US" sz="2000" dirty="0" smtClean="0">
                <a:solidFill>
                  <a:srgbClr val="0BA4E2"/>
                </a:solidFill>
                <a:latin typeface="Trebuchet MS" panose="020B0603020202020204" pitchFamily="34" charset="0"/>
              </a:rPr>
              <a:t>: </a:t>
            </a:r>
          </a:p>
          <a:p>
            <a:pPr lvl="2" algn="just">
              <a:lnSpc>
                <a:spcPts val="1800"/>
              </a:lnSpc>
              <a:spcBef>
                <a:spcPct val="70000"/>
              </a:spcBef>
              <a:buBlip>
                <a:blip r:embed="rId5"/>
              </a:buBlip>
            </a:pPr>
            <a:r>
              <a:rPr lang="en-US" altLang="en-US" sz="2000" dirty="0">
                <a:solidFill>
                  <a:srgbClr val="0BA4E2"/>
                </a:solidFill>
                <a:latin typeface="Trebuchet MS" panose="020B0603020202020204" pitchFamily="34" charset="0"/>
              </a:rPr>
              <a:t> </a:t>
            </a:r>
            <a:r>
              <a:rPr lang="en-US" altLang="en-US" sz="2000" dirty="0" smtClean="0">
                <a:solidFill>
                  <a:srgbClr val="0BA4E2"/>
                </a:solidFill>
                <a:latin typeface="Trebuchet MS" panose="020B0603020202020204" pitchFamily="34" charset="0"/>
              </a:rPr>
              <a:t>SRK-</a:t>
            </a:r>
            <a:r>
              <a:rPr lang="en-US" altLang="en-US" sz="2000" dirty="0" err="1" smtClean="0">
                <a:solidFill>
                  <a:srgbClr val="0BA4E2"/>
                </a:solidFill>
                <a:latin typeface="Trebuchet MS" panose="020B0603020202020204" pitchFamily="34" charset="0"/>
              </a:rPr>
              <a:t>Twu</a:t>
            </a:r>
            <a:r>
              <a:rPr lang="en-US" altLang="en-US" sz="2000" dirty="0" smtClean="0">
                <a:solidFill>
                  <a:srgbClr val="0BA4E2"/>
                </a:solidFill>
                <a:latin typeface="Trebuchet MS" panose="020B0603020202020204" pitchFamily="34" charset="0"/>
              </a:rPr>
              <a:t> (</a:t>
            </a:r>
            <a:r>
              <a:rPr lang="en-US" altLang="en-US" sz="2000" dirty="0" smtClean="0">
                <a:solidFill>
                  <a:srgbClr val="0BA4E2"/>
                </a:solidFill>
                <a:latin typeface="Trebuchet MS" panose="020B0603020202020204" pitchFamily="34" charset="0"/>
                <a:sym typeface="Symbol"/>
              </a:rPr>
              <a:t>-</a:t>
            </a:r>
            <a:r>
              <a:rPr lang="ru-RU" altLang="en-US" sz="2000" dirty="0" smtClean="0">
                <a:solidFill>
                  <a:srgbClr val="0BA4E2"/>
                </a:solidFill>
                <a:latin typeface="Trebuchet MS" panose="020B0603020202020204" pitchFamily="34" charset="0"/>
              </a:rPr>
              <a:t>функция</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и правила смешения для полярных и неполярных компонентов</a:t>
            </a:r>
            <a:r>
              <a:rPr lang="en-US" altLang="en-US" sz="2000" dirty="0" smtClean="0">
                <a:solidFill>
                  <a:srgbClr val="0BA4E2"/>
                </a:solidFill>
                <a:latin typeface="Trebuchet MS" panose="020B0603020202020204" pitchFamily="34" charset="0"/>
              </a:rPr>
              <a:t>)</a:t>
            </a:r>
          </a:p>
          <a:p>
            <a:pPr lvl="2" algn="just">
              <a:lnSpc>
                <a:spcPts val="1800"/>
              </a:lnSpc>
              <a:spcBef>
                <a:spcPct val="70000"/>
              </a:spcBef>
              <a:buBlip>
                <a:blip r:embed="rId5"/>
              </a:buBlip>
            </a:pPr>
            <a:r>
              <a:rPr lang="en-US" altLang="en-US" sz="2000" dirty="0">
                <a:solidFill>
                  <a:srgbClr val="0BA4E2"/>
                </a:solidFill>
                <a:latin typeface="Trebuchet MS" panose="020B0603020202020204" pitchFamily="34" charset="0"/>
              </a:rPr>
              <a:t> </a:t>
            </a:r>
            <a:r>
              <a:rPr lang="ru-RU" altLang="en-US" sz="2000" dirty="0" err="1" smtClean="0">
                <a:solidFill>
                  <a:srgbClr val="0BA4E2"/>
                </a:solidFill>
                <a:latin typeface="Trebuchet MS" panose="020B0603020202020204" pitchFamily="34" charset="0"/>
              </a:rPr>
              <a:t>Сорейде</a:t>
            </a:r>
            <a:r>
              <a:rPr lang="en-US" altLang="en-US" sz="2000" dirty="0" smtClean="0">
                <a:solidFill>
                  <a:srgbClr val="0BA4E2"/>
                </a:solidFill>
                <a:latin typeface="Trebuchet MS" panose="020B0603020202020204" pitchFamily="34" charset="0"/>
              </a:rPr>
              <a:t>-</a:t>
            </a:r>
            <a:r>
              <a:rPr lang="ru-RU" altLang="en-US" sz="2000" dirty="0" err="1" smtClean="0">
                <a:solidFill>
                  <a:srgbClr val="0BA4E2"/>
                </a:solidFill>
                <a:latin typeface="Trebuchet MS" panose="020B0603020202020204" pitchFamily="34" charset="0"/>
              </a:rPr>
              <a:t>Уитсона</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взаимная растворимость морской воды и углеводородов</a:t>
            </a:r>
            <a:r>
              <a:rPr lang="en-US" altLang="en-US" sz="2000" dirty="0" smtClean="0">
                <a:solidFill>
                  <a:srgbClr val="0BA4E2"/>
                </a:solidFill>
                <a:latin typeface="Trebuchet MS" panose="020B0603020202020204" pitchFamily="34" charset="0"/>
              </a:rPr>
              <a:t>)</a:t>
            </a:r>
          </a:p>
          <a:p>
            <a:pPr lvl="1" algn="just">
              <a:lnSpc>
                <a:spcPts val="1800"/>
              </a:lnSpc>
              <a:spcBef>
                <a:spcPct val="70000"/>
              </a:spcBef>
              <a:buBlip>
                <a:blip r:embed="rId5"/>
              </a:buBlip>
            </a:pPr>
            <a:r>
              <a:rPr lang="ru-RU" altLang="en-US" sz="2000" dirty="0" smtClean="0">
                <a:solidFill>
                  <a:srgbClr val="0BA4E2"/>
                </a:solidFill>
                <a:latin typeface="Trebuchet MS" panose="020B0603020202020204" pitchFamily="34" charset="0"/>
              </a:rPr>
              <a:t>Ассоциативные модели для </a:t>
            </a:r>
            <a:r>
              <a:rPr lang="en-US" altLang="en-US" sz="2000" dirty="0" smtClean="0">
                <a:solidFill>
                  <a:srgbClr val="0BA4E2"/>
                </a:solidFill>
                <a:latin typeface="Trebuchet MS" panose="020B0603020202020204" pitchFamily="34" charset="0"/>
              </a:rPr>
              <a:t>HF (</a:t>
            </a:r>
            <a:r>
              <a:rPr lang="ru-RU" altLang="en-US" sz="2000" dirty="0" smtClean="0">
                <a:solidFill>
                  <a:srgbClr val="0BA4E2"/>
                </a:solidFill>
                <a:latin typeface="Trebuchet MS" panose="020B0603020202020204" pitchFamily="34" charset="0"/>
              </a:rPr>
              <a:t>Ли</a:t>
            </a:r>
            <a:r>
              <a:rPr lang="en-US" altLang="en-US" sz="2000" dirty="0" smtClean="0">
                <a:solidFill>
                  <a:srgbClr val="0BA4E2"/>
                </a:solidFill>
                <a:latin typeface="Trebuchet MS" panose="020B0603020202020204" pitchFamily="34" charset="0"/>
              </a:rPr>
              <a:t>-</a:t>
            </a:r>
            <a:r>
              <a:rPr lang="ru-RU" altLang="en-US" sz="2000" dirty="0" smtClean="0">
                <a:solidFill>
                  <a:srgbClr val="0BA4E2"/>
                </a:solidFill>
                <a:latin typeface="Trebuchet MS" panose="020B0603020202020204" pitchFamily="34" charset="0"/>
              </a:rPr>
              <a:t>Кима</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и </a:t>
            </a:r>
            <a:r>
              <a:rPr lang="ru-RU" altLang="en-US" sz="2000" dirty="0" err="1" smtClean="0">
                <a:solidFill>
                  <a:srgbClr val="0BA4E2"/>
                </a:solidFill>
                <a:latin typeface="Trebuchet MS" panose="020B0603020202020204" pitchFamily="34" charset="0"/>
              </a:rPr>
              <a:t>Виско</a:t>
            </a:r>
            <a:r>
              <a:rPr lang="en-US" altLang="en-US" sz="2000" dirty="0" smtClean="0">
                <a:solidFill>
                  <a:srgbClr val="0BA4E2"/>
                </a:solidFill>
                <a:latin typeface="Trebuchet MS" panose="020B0603020202020204" pitchFamily="34" charset="0"/>
              </a:rPr>
              <a:t>-</a:t>
            </a:r>
            <a:r>
              <a:rPr lang="ru-RU" altLang="en-US" sz="2000" dirty="0" err="1" smtClean="0">
                <a:solidFill>
                  <a:srgbClr val="0BA4E2"/>
                </a:solidFill>
                <a:latin typeface="Trebuchet MS" panose="020B0603020202020204" pitchFamily="34" charset="0"/>
              </a:rPr>
              <a:t>Кофке</a:t>
            </a:r>
            <a:r>
              <a:rPr lang="en-US" altLang="en-US" sz="2000" dirty="0" smtClean="0">
                <a:solidFill>
                  <a:srgbClr val="0BA4E2"/>
                </a:solidFill>
                <a:latin typeface="Trebuchet MS" panose="020B0603020202020204" pitchFamily="34" charset="0"/>
              </a:rPr>
              <a:t>)</a:t>
            </a:r>
          </a:p>
          <a:p>
            <a:pPr lvl="1" algn="just">
              <a:lnSpc>
                <a:spcPts val="1800"/>
              </a:lnSpc>
              <a:spcBef>
                <a:spcPct val="70000"/>
              </a:spcBef>
              <a:buBlip>
                <a:blip r:embed="rId5"/>
              </a:buBlip>
            </a:pPr>
            <a:r>
              <a:rPr lang="ru-RU" altLang="en-US" sz="2000" dirty="0" err="1" smtClean="0">
                <a:solidFill>
                  <a:srgbClr val="0BA4E2"/>
                </a:solidFill>
                <a:latin typeface="Trebuchet MS" panose="020B0603020202020204" pitchFamily="34" charset="0"/>
              </a:rPr>
              <a:t>Предиктивное</a:t>
            </a:r>
            <a:r>
              <a:rPr lang="ru-RU" altLang="en-US" sz="2000" dirty="0" smtClean="0">
                <a:solidFill>
                  <a:srgbClr val="0BA4E2"/>
                </a:solidFill>
                <a:latin typeface="Trebuchet MS" panose="020B0603020202020204" pitchFamily="34" charset="0"/>
              </a:rPr>
              <a:t> уравнение состояния </a:t>
            </a:r>
            <a:r>
              <a:rPr lang="en-US" altLang="en-US" sz="2000" dirty="0" smtClean="0">
                <a:solidFill>
                  <a:srgbClr val="0BA4E2"/>
                </a:solidFill>
                <a:latin typeface="Trebuchet MS" panose="020B0603020202020204" pitchFamily="34" charset="0"/>
              </a:rPr>
              <a:t>VTPR</a:t>
            </a:r>
          </a:p>
        </p:txBody>
      </p:sp>
      <p:graphicFrame>
        <p:nvGraphicFramePr>
          <p:cNvPr id="2" name="Objet 1"/>
          <p:cNvGraphicFramePr>
            <a:graphicFrameLocks noChangeAspect="1"/>
          </p:cNvGraphicFramePr>
          <p:nvPr>
            <p:extLst>
              <p:ext uri="{D42A27DB-BD31-4B8C-83A1-F6EECF244321}">
                <p14:modId xmlns:p14="http://schemas.microsoft.com/office/powerpoint/2010/main" xmlns="" val="374409644"/>
              </p:ext>
            </p:extLst>
          </p:nvPr>
        </p:nvGraphicFramePr>
        <p:xfrm>
          <a:off x="6804248" y="5409220"/>
          <a:ext cx="869463" cy="607950"/>
        </p:xfrm>
        <a:graphic>
          <a:graphicData uri="http://schemas.openxmlformats.org/presentationml/2006/ole">
            <p:oleObj spid="_x0000_s648336" name="Image bitmap" r:id="rId6" imgW="2838846" imgH="2085714" progId="PBrush">
              <p:embed/>
            </p:oleObj>
          </a:graphicData>
        </a:graphic>
      </p:graphicFrame>
      <p:sp>
        <p:nvSpPr>
          <p:cNvPr id="3" name="Espace réservé du pied de page 2"/>
          <p:cNvSpPr>
            <a:spLocks noGrp="1"/>
          </p:cNvSpPr>
          <p:nvPr>
            <p:ph type="ftr" sz="quarter" idx="3"/>
          </p:nvPr>
        </p:nvSpPr>
        <p:spPr>
          <a:xfrm>
            <a:off x="827584" y="6381328"/>
            <a:ext cx="5544616" cy="409406"/>
          </a:xfrm>
        </p:spPr>
        <p:txBody>
          <a:bodyPr/>
          <a:lstStyle/>
          <a:p>
            <a:r>
              <a:rPr lang="en-US" i="1" dirty="0" smtClean="0"/>
              <a:t>ASPO Seminar – Nov 27th 2013 - Olivier </a:t>
            </a:r>
            <a:r>
              <a:rPr lang="en-US" i="1" dirty="0" err="1" smtClean="0"/>
              <a:t>Baudouin</a:t>
            </a:r>
            <a:endParaRPr lang="fr-FR" dirty="0"/>
          </a:p>
        </p:txBody>
      </p:sp>
      <p:pic>
        <p:nvPicPr>
          <p:cNvPr id="6" name="Picture 107" descr="IFP-Energies-nouvelle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96236" y="2960948"/>
            <a:ext cx="1426464" cy="61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58033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9"/>
          <p:cNvSpPr>
            <a:spLocks noChangeArrowheads="1"/>
          </p:cNvSpPr>
          <p:nvPr/>
        </p:nvSpPr>
        <p:spPr bwMode="auto">
          <a:xfrm>
            <a:off x="80247" y="943197"/>
            <a:ext cx="6985938" cy="5254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nSpc>
                <a:spcPct val="100000"/>
              </a:lnSpc>
              <a:spcBef>
                <a:spcPct val="20000"/>
              </a:spcBef>
              <a:buClrTx/>
              <a:buFontTx/>
              <a:buBlip>
                <a:blip r:embed="rId3"/>
              </a:buBlip>
            </a:pPr>
            <a:r>
              <a:rPr lang="ru-RU" altLang="ru-RU" sz="2400" dirty="0" smtClean="0">
                <a:solidFill>
                  <a:srgbClr val="3333FF"/>
                </a:solidFill>
              </a:rPr>
              <a:t> Температуры </a:t>
            </a:r>
            <a:r>
              <a:rPr lang="ru-RU" altLang="ru-RU" sz="2400" dirty="0">
                <a:solidFill>
                  <a:srgbClr val="3333FF"/>
                </a:solidFill>
              </a:rPr>
              <a:t>и давления кипения и росы</a:t>
            </a:r>
            <a:r>
              <a:rPr lang="en-US" altLang="ru-RU" sz="2400" dirty="0">
                <a:solidFill>
                  <a:srgbClr val="3333FF"/>
                </a:solidFill>
              </a:rPr>
              <a:t>	</a:t>
            </a:r>
          </a:p>
          <a:p>
            <a:pPr>
              <a:lnSpc>
                <a:spcPct val="100000"/>
              </a:lnSpc>
              <a:spcBef>
                <a:spcPct val="20000"/>
              </a:spcBef>
              <a:buClrTx/>
              <a:buFontTx/>
              <a:buBlip>
                <a:blip r:embed="rId3"/>
              </a:buBlip>
            </a:pPr>
            <a:r>
              <a:rPr lang="ru-RU" altLang="ru-RU" sz="2400" dirty="0" smtClean="0">
                <a:solidFill>
                  <a:srgbClr val="3333FF"/>
                </a:solidFill>
              </a:rPr>
              <a:t> Расчет </a:t>
            </a:r>
            <a:r>
              <a:rPr lang="ru-RU" altLang="ru-RU" sz="2400" dirty="0">
                <a:solidFill>
                  <a:srgbClr val="3333FF"/>
                </a:solidFill>
              </a:rPr>
              <a:t>равновесия (однократного испарения) при заданных</a:t>
            </a:r>
            <a:r>
              <a:rPr lang="en-US" altLang="ru-RU" sz="2400" dirty="0">
                <a:solidFill>
                  <a:srgbClr val="3333FF"/>
                </a:solidFill>
              </a:rPr>
              <a:t>:</a:t>
            </a:r>
            <a:endParaRPr lang="ru-RU" altLang="ru-RU" sz="2400" dirty="0">
              <a:solidFill>
                <a:srgbClr val="3333FF"/>
              </a:solidFill>
            </a:endParaRPr>
          </a:p>
          <a:p>
            <a:pPr>
              <a:lnSpc>
                <a:spcPct val="100000"/>
              </a:lnSpc>
              <a:spcBef>
                <a:spcPct val="20000"/>
              </a:spcBef>
              <a:buClrTx/>
              <a:buFontTx/>
              <a:buBlip>
                <a:blip r:embed="rId3"/>
              </a:buBlip>
            </a:pPr>
            <a:r>
              <a:rPr lang="ru-RU" altLang="ru-RU" sz="2400" dirty="0" smtClean="0">
                <a:solidFill>
                  <a:srgbClr val="3333FF"/>
                </a:solidFill>
              </a:rPr>
              <a:t> - </a:t>
            </a:r>
            <a:r>
              <a:rPr lang="ru-RU" altLang="ru-RU" sz="2400" dirty="0">
                <a:solidFill>
                  <a:srgbClr val="3333FF"/>
                </a:solidFill>
              </a:rPr>
              <a:t>температуре</a:t>
            </a:r>
            <a:r>
              <a:rPr lang="en-US" altLang="ru-RU" sz="2400" dirty="0">
                <a:solidFill>
                  <a:srgbClr val="3333FF"/>
                </a:solidFill>
              </a:rPr>
              <a:t> (T) </a:t>
            </a:r>
            <a:r>
              <a:rPr lang="ru-RU" altLang="ru-RU" sz="2400" dirty="0">
                <a:solidFill>
                  <a:srgbClr val="3333FF"/>
                </a:solidFill>
              </a:rPr>
              <a:t>и</a:t>
            </a:r>
            <a:r>
              <a:rPr lang="en-US" altLang="ru-RU" sz="2400" dirty="0">
                <a:solidFill>
                  <a:srgbClr val="3333FF"/>
                </a:solidFill>
              </a:rPr>
              <a:t> </a:t>
            </a:r>
            <a:r>
              <a:rPr lang="ru-RU" altLang="ru-RU" sz="2400" dirty="0">
                <a:solidFill>
                  <a:srgbClr val="3333FF"/>
                </a:solidFill>
              </a:rPr>
              <a:t>давлении</a:t>
            </a:r>
            <a:r>
              <a:rPr lang="en-US" altLang="ru-RU" sz="2400" dirty="0">
                <a:solidFill>
                  <a:srgbClr val="3333FF"/>
                </a:solidFill>
              </a:rPr>
              <a:t> (P) </a:t>
            </a:r>
          </a:p>
          <a:p>
            <a:pPr>
              <a:lnSpc>
                <a:spcPct val="100000"/>
              </a:lnSpc>
              <a:spcBef>
                <a:spcPct val="20000"/>
              </a:spcBef>
              <a:buClrTx/>
              <a:buFontTx/>
              <a:buBlip>
                <a:blip r:embed="rId3"/>
              </a:buBlip>
            </a:pPr>
            <a:r>
              <a:rPr lang="ru-RU" altLang="ru-RU" sz="2400" dirty="0" smtClean="0">
                <a:solidFill>
                  <a:srgbClr val="3333FF"/>
                </a:solidFill>
              </a:rPr>
              <a:t> - </a:t>
            </a:r>
            <a:r>
              <a:rPr lang="ru-RU" altLang="ru-RU" sz="2400" dirty="0">
                <a:solidFill>
                  <a:srgbClr val="3333FF"/>
                </a:solidFill>
              </a:rPr>
              <a:t>доле отгона</a:t>
            </a:r>
            <a:r>
              <a:rPr lang="en-US" altLang="ru-RU" sz="2400" dirty="0">
                <a:solidFill>
                  <a:srgbClr val="3333FF"/>
                </a:solidFill>
              </a:rPr>
              <a:t> (</a:t>
            </a:r>
            <a:r>
              <a:rPr lang="en-US" altLang="ru-RU" sz="2400" dirty="0">
                <a:solidFill>
                  <a:srgbClr val="3333FF"/>
                </a:solidFill>
                <a:latin typeface="Symbol" pitchFamily="18" charset="2"/>
              </a:rPr>
              <a:t>w</a:t>
            </a:r>
            <a:r>
              <a:rPr lang="en-US" altLang="ru-RU" sz="2400" dirty="0">
                <a:solidFill>
                  <a:srgbClr val="3333FF"/>
                </a:solidFill>
              </a:rPr>
              <a:t>) </a:t>
            </a:r>
            <a:r>
              <a:rPr lang="ru-RU" altLang="ru-RU" sz="2400" dirty="0">
                <a:solidFill>
                  <a:srgbClr val="3333FF"/>
                </a:solidFill>
              </a:rPr>
              <a:t>и</a:t>
            </a:r>
            <a:r>
              <a:rPr lang="en-US" altLang="ru-RU" sz="2400" dirty="0">
                <a:solidFill>
                  <a:srgbClr val="3333FF"/>
                </a:solidFill>
              </a:rPr>
              <a:t> P (</a:t>
            </a:r>
            <a:r>
              <a:rPr lang="ru-RU" altLang="ru-RU" sz="2400" dirty="0">
                <a:solidFill>
                  <a:srgbClr val="3333FF"/>
                </a:solidFill>
              </a:rPr>
              <a:t>или</a:t>
            </a:r>
            <a:r>
              <a:rPr lang="en-US" altLang="ru-RU" sz="2400" dirty="0">
                <a:solidFill>
                  <a:srgbClr val="3333FF"/>
                </a:solidFill>
              </a:rPr>
              <a:t> T) </a:t>
            </a:r>
          </a:p>
          <a:p>
            <a:pPr>
              <a:lnSpc>
                <a:spcPct val="100000"/>
              </a:lnSpc>
              <a:spcBef>
                <a:spcPct val="20000"/>
              </a:spcBef>
              <a:buClrTx/>
              <a:buFontTx/>
              <a:buBlip>
                <a:blip r:embed="rId3"/>
              </a:buBlip>
            </a:pPr>
            <a:r>
              <a:rPr lang="ru-RU" altLang="ru-RU" sz="2400" dirty="0" smtClean="0">
                <a:solidFill>
                  <a:srgbClr val="3333FF"/>
                </a:solidFill>
              </a:rPr>
              <a:t> - </a:t>
            </a:r>
            <a:r>
              <a:rPr lang="ru-RU" altLang="ru-RU" sz="2400" dirty="0">
                <a:solidFill>
                  <a:srgbClr val="3333FF"/>
                </a:solidFill>
              </a:rPr>
              <a:t>энтальпии</a:t>
            </a:r>
            <a:r>
              <a:rPr lang="en-US" altLang="ru-RU" sz="2400" dirty="0">
                <a:solidFill>
                  <a:srgbClr val="3333FF"/>
                </a:solidFill>
              </a:rPr>
              <a:t> (H) </a:t>
            </a:r>
            <a:r>
              <a:rPr lang="ru-RU" altLang="ru-RU" sz="2400" dirty="0">
                <a:solidFill>
                  <a:srgbClr val="3333FF"/>
                </a:solidFill>
              </a:rPr>
              <a:t>и</a:t>
            </a:r>
            <a:r>
              <a:rPr lang="en-US" altLang="ru-RU" sz="2400" dirty="0">
                <a:solidFill>
                  <a:srgbClr val="3333FF"/>
                </a:solidFill>
              </a:rPr>
              <a:t> P (</a:t>
            </a:r>
            <a:r>
              <a:rPr lang="ru-RU" altLang="ru-RU" sz="2400" dirty="0">
                <a:solidFill>
                  <a:srgbClr val="3333FF"/>
                </a:solidFill>
              </a:rPr>
              <a:t>или</a:t>
            </a:r>
            <a:r>
              <a:rPr lang="en-US" altLang="ru-RU" sz="2400" dirty="0">
                <a:solidFill>
                  <a:srgbClr val="3333FF"/>
                </a:solidFill>
              </a:rPr>
              <a:t> T, </a:t>
            </a:r>
            <a:r>
              <a:rPr lang="ru-RU" altLang="ru-RU" sz="2400" dirty="0">
                <a:solidFill>
                  <a:srgbClr val="3333FF"/>
                </a:solidFill>
              </a:rPr>
              <a:t>или</a:t>
            </a:r>
            <a:r>
              <a:rPr lang="en-US" altLang="ru-RU" sz="2400" dirty="0">
                <a:solidFill>
                  <a:srgbClr val="3333FF"/>
                </a:solidFill>
              </a:rPr>
              <a:t> V, </a:t>
            </a:r>
            <a:r>
              <a:rPr lang="ru-RU" altLang="ru-RU" sz="2400" dirty="0">
                <a:solidFill>
                  <a:srgbClr val="3333FF"/>
                </a:solidFill>
              </a:rPr>
              <a:t>или</a:t>
            </a:r>
            <a:r>
              <a:rPr lang="en-US" altLang="ru-RU" sz="2400" dirty="0">
                <a:solidFill>
                  <a:srgbClr val="3333FF"/>
                </a:solidFill>
              </a:rPr>
              <a:t> U)</a:t>
            </a:r>
          </a:p>
          <a:p>
            <a:pPr>
              <a:lnSpc>
                <a:spcPct val="100000"/>
              </a:lnSpc>
              <a:spcBef>
                <a:spcPct val="20000"/>
              </a:spcBef>
              <a:buClrTx/>
              <a:buFontTx/>
              <a:buBlip>
                <a:blip r:embed="rId3"/>
              </a:buBlip>
            </a:pPr>
            <a:r>
              <a:rPr lang="ru-RU" altLang="ru-RU" sz="2400" dirty="0" smtClean="0">
                <a:solidFill>
                  <a:srgbClr val="3333FF"/>
                </a:solidFill>
              </a:rPr>
              <a:t> - </a:t>
            </a:r>
            <a:r>
              <a:rPr lang="ru-RU" altLang="ru-RU" sz="2400" dirty="0">
                <a:solidFill>
                  <a:srgbClr val="3333FF"/>
                </a:solidFill>
              </a:rPr>
              <a:t>энтропии</a:t>
            </a:r>
            <a:r>
              <a:rPr lang="en-US" altLang="ru-RU" sz="2400" dirty="0">
                <a:solidFill>
                  <a:srgbClr val="3333FF"/>
                </a:solidFill>
              </a:rPr>
              <a:t> (S) </a:t>
            </a:r>
            <a:r>
              <a:rPr lang="ru-RU" altLang="ru-RU" sz="2400" dirty="0">
                <a:solidFill>
                  <a:srgbClr val="3333FF"/>
                </a:solidFill>
              </a:rPr>
              <a:t>и</a:t>
            </a:r>
            <a:r>
              <a:rPr lang="en-US" altLang="ru-RU" sz="2400" dirty="0">
                <a:solidFill>
                  <a:srgbClr val="3333FF"/>
                </a:solidFill>
              </a:rPr>
              <a:t> P (</a:t>
            </a:r>
            <a:r>
              <a:rPr lang="ru-RU" altLang="ru-RU" sz="2400" dirty="0">
                <a:solidFill>
                  <a:srgbClr val="3333FF"/>
                </a:solidFill>
              </a:rPr>
              <a:t>или</a:t>
            </a:r>
            <a:r>
              <a:rPr lang="en-US" altLang="ru-RU" sz="2400" dirty="0">
                <a:solidFill>
                  <a:srgbClr val="3333FF"/>
                </a:solidFill>
              </a:rPr>
              <a:t> T, </a:t>
            </a:r>
            <a:r>
              <a:rPr lang="ru-RU" altLang="ru-RU" sz="2400" dirty="0">
                <a:solidFill>
                  <a:srgbClr val="3333FF"/>
                </a:solidFill>
              </a:rPr>
              <a:t>или</a:t>
            </a:r>
            <a:r>
              <a:rPr lang="en-US" altLang="ru-RU" sz="2400" dirty="0">
                <a:solidFill>
                  <a:srgbClr val="3333FF"/>
                </a:solidFill>
              </a:rPr>
              <a:t> V, </a:t>
            </a:r>
            <a:r>
              <a:rPr lang="ru-RU" altLang="ru-RU" sz="2400" dirty="0">
                <a:solidFill>
                  <a:srgbClr val="3333FF"/>
                </a:solidFill>
              </a:rPr>
              <a:t>или</a:t>
            </a:r>
            <a:r>
              <a:rPr lang="en-US" altLang="ru-RU" sz="2400" dirty="0">
                <a:solidFill>
                  <a:srgbClr val="3333FF"/>
                </a:solidFill>
              </a:rPr>
              <a:t> H, </a:t>
            </a:r>
            <a:r>
              <a:rPr lang="ru-RU" altLang="ru-RU" sz="2400" dirty="0">
                <a:solidFill>
                  <a:srgbClr val="3333FF"/>
                </a:solidFill>
              </a:rPr>
              <a:t> или</a:t>
            </a:r>
            <a:r>
              <a:rPr lang="en-US" altLang="ru-RU" sz="2400" dirty="0">
                <a:solidFill>
                  <a:srgbClr val="3333FF"/>
                </a:solidFill>
              </a:rPr>
              <a:t> U)</a:t>
            </a:r>
          </a:p>
          <a:p>
            <a:pPr>
              <a:lnSpc>
                <a:spcPct val="100000"/>
              </a:lnSpc>
              <a:spcBef>
                <a:spcPct val="20000"/>
              </a:spcBef>
              <a:buClrTx/>
              <a:buFontTx/>
              <a:buBlip>
                <a:blip r:embed="rId3"/>
              </a:buBlip>
            </a:pPr>
            <a:r>
              <a:rPr lang="ru-RU" altLang="ru-RU" sz="2400" dirty="0">
                <a:solidFill>
                  <a:srgbClr val="3333FF"/>
                </a:solidFill>
              </a:rPr>
              <a:t> - внутренней энергии</a:t>
            </a:r>
            <a:r>
              <a:rPr lang="en-US" altLang="ru-RU" sz="2400" dirty="0">
                <a:solidFill>
                  <a:srgbClr val="3333FF"/>
                </a:solidFill>
              </a:rPr>
              <a:t> (U) </a:t>
            </a:r>
            <a:r>
              <a:rPr lang="ru-RU" altLang="ru-RU" sz="2400" dirty="0">
                <a:solidFill>
                  <a:srgbClr val="3333FF"/>
                </a:solidFill>
              </a:rPr>
              <a:t>и</a:t>
            </a:r>
            <a:r>
              <a:rPr lang="en-US" altLang="ru-RU" sz="2400" dirty="0">
                <a:solidFill>
                  <a:srgbClr val="3333FF"/>
                </a:solidFill>
              </a:rPr>
              <a:t> P (</a:t>
            </a:r>
            <a:r>
              <a:rPr lang="ru-RU" altLang="ru-RU" sz="2400" dirty="0">
                <a:solidFill>
                  <a:srgbClr val="3333FF"/>
                </a:solidFill>
              </a:rPr>
              <a:t>или</a:t>
            </a:r>
            <a:r>
              <a:rPr lang="en-US" altLang="ru-RU" sz="2400" dirty="0">
                <a:solidFill>
                  <a:srgbClr val="3333FF"/>
                </a:solidFill>
              </a:rPr>
              <a:t> T, </a:t>
            </a:r>
            <a:r>
              <a:rPr lang="ru-RU" altLang="ru-RU" sz="2400" dirty="0">
                <a:solidFill>
                  <a:srgbClr val="3333FF"/>
                </a:solidFill>
              </a:rPr>
              <a:t>или</a:t>
            </a:r>
            <a:r>
              <a:rPr lang="en-US" altLang="ru-RU" sz="2400" dirty="0">
                <a:solidFill>
                  <a:srgbClr val="3333FF"/>
                </a:solidFill>
              </a:rPr>
              <a:t> V)</a:t>
            </a:r>
          </a:p>
          <a:p>
            <a:pPr>
              <a:lnSpc>
                <a:spcPct val="100000"/>
              </a:lnSpc>
              <a:spcBef>
                <a:spcPct val="20000"/>
              </a:spcBef>
              <a:buClrTx/>
              <a:buFontTx/>
              <a:buBlip>
                <a:blip r:embed="rId3"/>
              </a:buBlip>
            </a:pPr>
            <a:r>
              <a:rPr lang="ru-RU" altLang="ru-RU" sz="2400" dirty="0" smtClean="0">
                <a:solidFill>
                  <a:srgbClr val="3333FF"/>
                </a:solidFill>
              </a:rPr>
              <a:t> - </a:t>
            </a:r>
            <a:r>
              <a:rPr lang="ru-RU" altLang="ru-RU" sz="2400" dirty="0">
                <a:solidFill>
                  <a:srgbClr val="3333FF"/>
                </a:solidFill>
              </a:rPr>
              <a:t>удельном объеме</a:t>
            </a:r>
            <a:r>
              <a:rPr lang="en-US" altLang="ru-RU" sz="2400" dirty="0">
                <a:solidFill>
                  <a:srgbClr val="3333FF"/>
                </a:solidFill>
              </a:rPr>
              <a:t> (V) </a:t>
            </a:r>
            <a:r>
              <a:rPr lang="ru-RU" altLang="ru-RU" sz="2400" dirty="0">
                <a:solidFill>
                  <a:srgbClr val="3333FF"/>
                </a:solidFill>
              </a:rPr>
              <a:t>и</a:t>
            </a:r>
            <a:r>
              <a:rPr lang="en-US" altLang="ru-RU" sz="2400" dirty="0">
                <a:solidFill>
                  <a:srgbClr val="3333FF"/>
                </a:solidFill>
              </a:rPr>
              <a:t> P (</a:t>
            </a:r>
            <a:r>
              <a:rPr lang="ru-RU" altLang="ru-RU" sz="2400" dirty="0">
                <a:solidFill>
                  <a:srgbClr val="3333FF"/>
                </a:solidFill>
              </a:rPr>
              <a:t>или</a:t>
            </a:r>
            <a:r>
              <a:rPr lang="en-US" altLang="ru-RU" sz="2400" dirty="0">
                <a:solidFill>
                  <a:srgbClr val="3333FF"/>
                </a:solidFill>
              </a:rPr>
              <a:t> T)</a:t>
            </a:r>
          </a:p>
          <a:p>
            <a:pPr>
              <a:lnSpc>
                <a:spcPct val="100000"/>
              </a:lnSpc>
              <a:spcBef>
                <a:spcPct val="20000"/>
              </a:spcBef>
              <a:buClrTx/>
              <a:buFontTx/>
              <a:buBlip>
                <a:blip r:embed="rId3"/>
              </a:buBlip>
            </a:pPr>
            <a:r>
              <a:rPr lang="ru-RU" altLang="ru-RU" sz="2400" dirty="0" smtClean="0">
                <a:solidFill>
                  <a:srgbClr val="3333FF"/>
                </a:solidFill>
              </a:rPr>
              <a:t> Фазовая </a:t>
            </a:r>
            <a:r>
              <a:rPr lang="ru-RU" altLang="ru-RU" sz="2400" dirty="0">
                <a:solidFill>
                  <a:srgbClr val="3333FF"/>
                </a:solidFill>
              </a:rPr>
              <a:t>диаграмма</a:t>
            </a:r>
            <a:endParaRPr lang="en-US" altLang="ru-RU" sz="2400" dirty="0">
              <a:solidFill>
                <a:srgbClr val="3333FF"/>
              </a:solidFill>
            </a:endParaRPr>
          </a:p>
          <a:p>
            <a:pPr>
              <a:lnSpc>
                <a:spcPct val="100000"/>
              </a:lnSpc>
              <a:spcBef>
                <a:spcPct val="20000"/>
              </a:spcBef>
              <a:buClrTx/>
              <a:buFontTx/>
              <a:buBlip>
                <a:blip r:embed="rId3"/>
              </a:buBlip>
            </a:pPr>
            <a:r>
              <a:rPr lang="ru-RU" altLang="ru-RU" sz="2400" dirty="0" smtClean="0">
                <a:solidFill>
                  <a:srgbClr val="3333FF"/>
                </a:solidFill>
              </a:rPr>
              <a:t> Упругость </a:t>
            </a:r>
            <a:r>
              <a:rPr lang="ru-RU" altLang="ru-RU" sz="2400" dirty="0">
                <a:solidFill>
                  <a:srgbClr val="3333FF"/>
                </a:solidFill>
              </a:rPr>
              <a:t>паров по Рейду</a:t>
            </a:r>
            <a:endParaRPr lang="en-US" altLang="ru-RU" sz="2400" dirty="0">
              <a:solidFill>
                <a:srgbClr val="3333FF"/>
              </a:solidFill>
            </a:endParaRPr>
          </a:p>
          <a:p>
            <a:pPr>
              <a:lnSpc>
                <a:spcPct val="100000"/>
              </a:lnSpc>
              <a:spcBef>
                <a:spcPct val="20000"/>
              </a:spcBef>
              <a:buClrTx/>
              <a:buFontTx/>
              <a:buBlip>
                <a:blip r:embed="rId3"/>
              </a:buBlip>
            </a:pPr>
            <a:r>
              <a:rPr lang="ru-RU" altLang="ru-RU" sz="2400" dirty="0" smtClean="0">
                <a:solidFill>
                  <a:srgbClr val="3333FF"/>
                </a:solidFill>
              </a:rPr>
              <a:t> Истинная </a:t>
            </a:r>
            <a:r>
              <a:rPr lang="ru-RU" altLang="ru-RU" sz="2400" dirty="0">
                <a:solidFill>
                  <a:srgbClr val="3333FF"/>
                </a:solidFill>
              </a:rPr>
              <a:t>упругость паров</a:t>
            </a:r>
            <a:endParaRPr lang="en-US" altLang="ru-RU" sz="2400" b="1" dirty="0">
              <a:solidFill>
                <a:srgbClr val="3333FF"/>
              </a:solidFill>
            </a:endParaRPr>
          </a:p>
        </p:txBody>
      </p:sp>
      <p:grpSp>
        <p:nvGrpSpPr>
          <p:cNvPr id="4" name="Group 5"/>
          <p:cNvGrpSpPr>
            <a:grpSpLocks/>
          </p:cNvGrpSpPr>
          <p:nvPr/>
        </p:nvGrpSpPr>
        <p:grpSpPr bwMode="auto">
          <a:xfrm>
            <a:off x="6300192" y="3314092"/>
            <a:ext cx="2700300" cy="2743200"/>
            <a:chOff x="4272" y="528"/>
            <a:chExt cx="1920" cy="1920"/>
          </a:xfrm>
        </p:grpSpPr>
        <p:sp>
          <p:nvSpPr>
            <p:cNvPr id="5" name="Rectangle 6"/>
            <p:cNvSpPr>
              <a:spLocks noChangeArrowheads="1"/>
            </p:cNvSpPr>
            <p:nvPr/>
          </p:nvSpPr>
          <p:spPr bwMode="auto">
            <a:xfrm>
              <a:off x="451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6" name="Rectangle 7"/>
            <p:cNvSpPr>
              <a:spLocks noChangeArrowheads="1"/>
            </p:cNvSpPr>
            <p:nvPr/>
          </p:nvSpPr>
          <p:spPr bwMode="auto">
            <a:xfrm>
              <a:off x="4512" y="124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7" name="Rectangle 8"/>
            <p:cNvSpPr>
              <a:spLocks noChangeArrowheads="1"/>
            </p:cNvSpPr>
            <p:nvPr/>
          </p:nvSpPr>
          <p:spPr bwMode="auto">
            <a:xfrm>
              <a:off x="4752" y="124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8" name="Rectangle 9"/>
            <p:cNvSpPr>
              <a:spLocks noChangeArrowheads="1"/>
            </p:cNvSpPr>
            <p:nvPr/>
          </p:nvSpPr>
          <p:spPr bwMode="auto">
            <a:xfrm>
              <a:off x="4512" y="148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9" name="Rectangle 10"/>
            <p:cNvSpPr>
              <a:spLocks noChangeArrowheads="1"/>
            </p:cNvSpPr>
            <p:nvPr/>
          </p:nvSpPr>
          <p:spPr bwMode="auto">
            <a:xfrm>
              <a:off x="4752" y="148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0" name="Rectangle 11"/>
            <p:cNvSpPr>
              <a:spLocks noChangeArrowheads="1"/>
            </p:cNvSpPr>
            <p:nvPr/>
          </p:nvSpPr>
          <p:spPr bwMode="auto">
            <a:xfrm>
              <a:off x="4992" y="148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1" name="Rectangle 12"/>
            <p:cNvSpPr>
              <a:spLocks noChangeArrowheads="1"/>
            </p:cNvSpPr>
            <p:nvPr/>
          </p:nvSpPr>
          <p:spPr bwMode="auto">
            <a:xfrm>
              <a:off x="4512" y="172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2" name="Rectangle 13"/>
            <p:cNvSpPr>
              <a:spLocks noChangeArrowheads="1"/>
            </p:cNvSpPr>
            <p:nvPr/>
          </p:nvSpPr>
          <p:spPr bwMode="auto">
            <a:xfrm>
              <a:off x="4752" y="172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3" name="Rectangle 14"/>
            <p:cNvSpPr>
              <a:spLocks noChangeArrowheads="1"/>
            </p:cNvSpPr>
            <p:nvPr/>
          </p:nvSpPr>
          <p:spPr bwMode="auto">
            <a:xfrm>
              <a:off x="4992" y="172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4" name="Rectangle 15"/>
            <p:cNvSpPr>
              <a:spLocks noChangeArrowheads="1"/>
            </p:cNvSpPr>
            <p:nvPr/>
          </p:nvSpPr>
          <p:spPr bwMode="auto">
            <a:xfrm>
              <a:off x="5232" y="172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5" name="Rectangle 16"/>
            <p:cNvSpPr>
              <a:spLocks noChangeArrowheads="1"/>
            </p:cNvSpPr>
            <p:nvPr/>
          </p:nvSpPr>
          <p:spPr bwMode="auto">
            <a:xfrm>
              <a:off x="4512" y="19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6" name="Rectangle 17"/>
            <p:cNvSpPr>
              <a:spLocks noChangeArrowheads="1"/>
            </p:cNvSpPr>
            <p:nvPr/>
          </p:nvSpPr>
          <p:spPr bwMode="auto">
            <a:xfrm>
              <a:off x="4752" y="19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7" name="Rectangle 18"/>
            <p:cNvSpPr>
              <a:spLocks noChangeArrowheads="1"/>
            </p:cNvSpPr>
            <p:nvPr/>
          </p:nvSpPr>
          <p:spPr bwMode="auto">
            <a:xfrm>
              <a:off x="4992" y="196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8" name="Rectangle 19"/>
            <p:cNvSpPr>
              <a:spLocks noChangeArrowheads="1"/>
            </p:cNvSpPr>
            <p:nvPr/>
          </p:nvSpPr>
          <p:spPr bwMode="auto">
            <a:xfrm>
              <a:off x="5232" y="19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19" name="Rectangle 20"/>
            <p:cNvSpPr>
              <a:spLocks noChangeArrowheads="1"/>
            </p:cNvSpPr>
            <p:nvPr/>
          </p:nvSpPr>
          <p:spPr bwMode="auto">
            <a:xfrm>
              <a:off x="5472" y="19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0" name="Rectangle 21"/>
            <p:cNvSpPr>
              <a:spLocks noChangeArrowheads="1"/>
            </p:cNvSpPr>
            <p:nvPr/>
          </p:nvSpPr>
          <p:spPr bwMode="auto">
            <a:xfrm>
              <a:off x="4512" y="22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1" name="Rectangle 22"/>
            <p:cNvSpPr>
              <a:spLocks noChangeArrowheads="1"/>
            </p:cNvSpPr>
            <p:nvPr/>
          </p:nvSpPr>
          <p:spPr bwMode="auto">
            <a:xfrm>
              <a:off x="4752" y="22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2" name="Rectangle 23"/>
            <p:cNvSpPr>
              <a:spLocks noChangeArrowheads="1"/>
            </p:cNvSpPr>
            <p:nvPr/>
          </p:nvSpPr>
          <p:spPr bwMode="auto">
            <a:xfrm>
              <a:off x="4992" y="220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3" name="Rectangle 24"/>
            <p:cNvSpPr>
              <a:spLocks noChangeArrowheads="1"/>
            </p:cNvSpPr>
            <p:nvPr/>
          </p:nvSpPr>
          <p:spPr bwMode="auto">
            <a:xfrm>
              <a:off x="5232" y="22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4" name="Rectangle 25"/>
            <p:cNvSpPr>
              <a:spLocks noChangeArrowheads="1"/>
            </p:cNvSpPr>
            <p:nvPr/>
          </p:nvSpPr>
          <p:spPr bwMode="auto">
            <a:xfrm>
              <a:off x="5472" y="22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5" name="Rectangle 26"/>
            <p:cNvSpPr>
              <a:spLocks noChangeArrowheads="1"/>
            </p:cNvSpPr>
            <p:nvPr/>
          </p:nvSpPr>
          <p:spPr bwMode="auto">
            <a:xfrm>
              <a:off x="5712" y="22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26" name="Rectangle 27"/>
            <p:cNvSpPr>
              <a:spLocks noChangeArrowheads="1"/>
            </p:cNvSpPr>
            <p:nvPr/>
          </p:nvSpPr>
          <p:spPr bwMode="auto">
            <a:xfrm>
              <a:off x="4752" y="768"/>
              <a:ext cx="240" cy="240"/>
            </a:xfrm>
            <a:prstGeom prst="rect">
              <a:avLst/>
            </a:prstGeom>
            <a:solidFill>
              <a:srgbClr val="0BA4E2"/>
            </a:solidFill>
            <a:ln w="9525">
              <a:solidFill>
                <a:srgbClr val="00FF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27" name="Rectangle 28"/>
            <p:cNvSpPr>
              <a:spLocks noChangeArrowheads="1"/>
            </p:cNvSpPr>
            <p:nvPr/>
          </p:nvSpPr>
          <p:spPr bwMode="auto">
            <a:xfrm>
              <a:off x="4992" y="7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latin typeface="Symbol" pitchFamily="18" charset="2"/>
              </a:endParaRPr>
            </a:p>
          </p:txBody>
        </p:sp>
        <p:sp>
          <p:nvSpPr>
            <p:cNvPr id="28" name="Rectangle 29"/>
            <p:cNvSpPr>
              <a:spLocks noChangeArrowheads="1"/>
            </p:cNvSpPr>
            <p:nvPr/>
          </p:nvSpPr>
          <p:spPr bwMode="auto">
            <a:xfrm>
              <a:off x="5232" y="7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29" name="Rectangle 30"/>
            <p:cNvSpPr>
              <a:spLocks noChangeArrowheads="1"/>
            </p:cNvSpPr>
            <p:nvPr/>
          </p:nvSpPr>
          <p:spPr bwMode="auto">
            <a:xfrm>
              <a:off x="5472" y="7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30" name="Rectangle 31"/>
            <p:cNvSpPr>
              <a:spLocks noChangeArrowheads="1"/>
            </p:cNvSpPr>
            <p:nvPr/>
          </p:nvSpPr>
          <p:spPr bwMode="auto">
            <a:xfrm>
              <a:off x="5712" y="7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31" name="Rectangle 32"/>
            <p:cNvSpPr>
              <a:spLocks noChangeArrowheads="1"/>
            </p:cNvSpPr>
            <p:nvPr/>
          </p:nvSpPr>
          <p:spPr bwMode="auto">
            <a:xfrm>
              <a:off x="4512" y="76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32" name="Rectangle 33"/>
            <p:cNvSpPr>
              <a:spLocks noChangeArrowheads="1"/>
            </p:cNvSpPr>
            <p:nvPr/>
          </p:nvSpPr>
          <p:spPr bwMode="auto">
            <a:xfrm>
              <a:off x="4272" y="100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P</a:t>
              </a:r>
            </a:p>
          </p:txBody>
        </p:sp>
        <p:sp>
          <p:nvSpPr>
            <p:cNvPr id="33" name="Rectangle 34"/>
            <p:cNvSpPr>
              <a:spLocks noChangeArrowheads="1"/>
            </p:cNvSpPr>
            <p:nvPr/>
          </p:nvSpPr>
          <p:spPr bwMode="auto">
            <a:xfrm>
              <a:off x="4272" y="124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latin typeface="Symbol" pitchFamily="18" charset="2"/>
                </a:rPr>
                <a:t>w</a:t>
              </a:r>
            </a:p>
          </p:txBody>
        </p:sp>
        <p:sp>
          <p:nvSpPr>
            <p:cNvPr id="34" name="Rectangle 35"/>
            <p:cNvSpPr>
              <a:spLocks noChangeArrowheads="1"/>
            </p:cNvSpPr>
            <p:nvPr/>
          </p:nvSpPr>
          <p:spPr bwMode="auto">
            <a:xfrm>
              <a:off x="4272" y="148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V</a:t>
              </a:r>
            </a:p>
          </p:txBody>
        </p:sp>
        <p:sp>
          <p:nvSpPr>
            <p:cNvPr id="35" name="Rectangle 36"/>
            <p:cNvSpPr>
              <a:spLocks noChangeArrowheads="1"/>
            </p:cNvSpPr>
            <p:nvPr/>
          </p:nvSpPr>
          <p:spPr bwMode="auto">
            <a:xfrm>
              <a:off x="4272" y="17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H</a:t>
              </a:r>
            </a:p>
          </p:txBody>
        </p:sp>
        <p:sp>
          <p:nvSpPr>
            <p:cNvPr id="36" name="Rectangle 37"/>
            <p:cNvSpPr>
              <a:spLocks noChangeArrowheads="1"/>
            </p:cNvSpPr>
            <p:nvPr/>
          </p:nvSpPr>
          <p:spPr bwMode="auto">
            <a:xfrm>
              <a:off x="4272" y="196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S</a:t>
              </a:r>
            </a:p>
          </p:txBody>
        </p:sp>
        <p:sp>
          <p:nvSpPr>
            <p:cNvPr id="37" name="Rectangle 38"/>
            <p:cNvSpPr>
              <a:spLocks noChangeArrowheads="1"/>
            </p:cNvSpPr>
            <p:nvPr/>
          </p:nvSpPr>
          <p:spPr bwMode="auto">
            <a:xfrm>
              <a:off x="4272" y="220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U</a:t>
              </a:r>
            </a:p>
          </p:txBody>
        </p:sp>
        <p:sp>
          <p:nvSpPr>
            <p:cNvPr id="38" name="Rectangle 39"/>
            <p:cNvSpPr>
              <a:spLocks noChangeArrowheads="1"/>
            </p:cNvSpPr>
            <p:nvPr/>
          </p:nvSpPr>
          <p:spPr bwMode="auto">
            <a:xfrm>
              <a:off x="4752" y="100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39" name="Rectangle 40"/>
            <p:cNvSpPr>
              <a:spLocks noChangeArrowheads="1"/>
            </p:cNvSpPr>
            <p:nvPr/>
          </p:nvSpPr>
          <p:spPr bwMode="auto">
            <a:xfrm>
              <a:off x="499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0" name="Rectangle 41"/>
            <p:cNvSpPr>
              <a:spLocks noChangeArrowheads="1"/>
            </p:cNvSpPr>
            <p:nvPr/>
          </p:nvSpPr>
          <p:spPr bwMode="auto">
            <a:xfrm>
              <a:off x="4992" y="124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1" name="Rectangle 42"/>
            <p:cNvSpPr>
              <a:spLocks noChangeArrowheads="1"/>
            </p:cNvSpPr>
            <p:nvPr/>
          </p:nvSpPr>
          <p:spPr bwMode="auto">
            <a:xfrm>
              <a:off x="5232" y="148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42" name="Rectangle 43"/>
            <p:cNvSpPr>
              <a:spLocks noChangeArrowheads="1"/>
            </p:cNvSpPr>
            <p:nvPr/>
          </p:nvSpPr>
          <p:spPr bwMode="auto">
            <a:xfrm>
              <a:off x="523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3" name="Rectangle 44"/>
            <p:cNvSpPr>
              <a:spLocks noChangeArrowheads="1"/>
            </p:cNvSpPr>
            <p:nvPr/>
          </p:nvSpPr>
          <p:spPr bwMode="auto">
            <a:xfrm>
              <a:off x="5232" y="124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4" name="Rectangle 45"/>
            <p:cNvSpPr>
              <a:spLocks noChangeArrowheads="1"/>
            </p:cNvSpPr>
            <p:nvPr/>
          </p:nvSpPr>
          <p:spPr bwMode="auto">
            <a:xfrm>
              <a:off x="5472" y="148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45" name="Rectangle 46"/>
            <p:cNvSpPr>
              <a:spLocks noChangeArrowheads="1"/>
            </p:cNvSpPr>
            <p:nvPr/>
          </p:nvSpPr>
          <p:spPr bwMode="auto">
            <a:xfrm>
              <a:off x="5472" y="17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46" name="Rectangle 47"/>
            <p:cNvSpPr>
              <a:spLocks noChangeArrowheads="1"/>
            </p:cNvSpPr>
            <p:nvPr/>
          </p:nvSpPr>
          <p:spPr bwMode="auto">
            <a:xfrm>
              <a:off x="547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7" name="Rectangle 48"/>
            <p:cNvSpPr>
              <a:spLocks noChangeArrowheads="1"/>
            </p:cNvSpPr>
            <p:nvPr/>
          </p:nvSpPr>
          <p:spPr bwMode="auto">
            <a:xfrm>
              <a:off x="5472" y="124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48" name="Rectangle 49"/>
            <p:cNvSpPr>
              <a:spLocks noChangeArrowheads="1"/>
            </p:cNvSpPr>
            <p:nvPr/>
          </p:nvSpPr>
          <p:spPr bwMode="auto">
            <a:xfrm>
              <a:off x="5712" y="148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49" name="Rectangle 50"/>
            <p:cNvSpPr>
              <a:spLocks noChangeArrowheads="1"/>
            </p:cNvSpPr>
            <p:nvPr/>
          </p:nvSpPr>
          <p:spPr bwMode="auto">
            <a:xfrm>
              <a:off x="571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50" name="Rectangle 51"/>
            <p:cNvSpPr>
              <a:spLocks noChangeArrowheads="1"/>
            </p:cNvSpPr>
            <p:nvPr/>
          </p:nvSpPr>
          <p:spPr bwMode="auto">
            <a:xfrm>
              <a:off x="5712" y="124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51" name="Rectangle 52"/>
            <p:cNvSpPr>
              <a:spLocks noChangeArrowheads="1"/>
            </p:cNvSpPr>
            <p:nvPr/>
          </p:nvSpPr>
          <p:spPr bwMode="auto">
            <a:xfrm>
              <a:off x="5712" y="172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52" name="Rectangle 53"/>
            <p:cNvSpPr>
              <a:spLocks noChangeArrowheads="1"/>
            </p:cNvSpPr>
            <p:nvPr/>
          </p:nvSpPr>
          <p:spPr bwMode="auto">
            <a:xfrm>
              <a:off x="5712" y="196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53" name="Rectangle 54"/>
            <p:cNvSpPr>
              <a:spLocks noChangeArrowheads="1"/>
            </p:cNvSpPr>
            <p:nvPr/>
          </p:nvSpPr>
          <p:spPr bwMode="auto">
            <a:xfrm>
              <a:off x="475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P</a:t>
              </a:r>
            </a:p>
          </p:txBody>
        </p:sp>
        <p:sp>
          <p:nvSpPr>
            <p:cNvPr id="54" name="Rectangle 55"/>
            <p:cNvSpPr>
              <a:spLocks noChangeArrowheads="1"/>
            </p:cNvSpPr>
            <p:nvPr/>
          </p:nvSpPr>
          <p:spPr bwMode="auto">
            <a:xfrm>
              <a:off x="499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latin typeface="Symbol" pitchFamily="18" charset="2"/>
                </a:rPr>
                <a:t>w</a:t>
              </a:r>
            </a:p>
          </p:txBody>
        </p:sp>
        <p:sp>
          <p:nvSpPr>
            <p:cNvPr id="55" name="Rectangle 56"/>
            <p:cNvSpPr>
              <a:spLocks noChangeArrowheads="1"/>
            </p:cNvSpPr>
            <p:nvPr/>
          </p:nvSpPr>
          <p:spPr bwMode="auto">
            <a:xfrm>
              <a:off x="523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V</a:t>
              </a:r>
            </a:p>
          </p:txBody>
        </p:sp>
        <p:sp>
          <p:nvSpPr>
            <p:cNvPr id="56" name="Rectangle 57"/>
            <p:cNvSpPr>
              <a:spLocks noChangeArrowheads="1"/>
            </p:cNvSpPr>
            <p:nvPr/>
          </p:nvSpPr>
          <p:spPr bwMode="auto">
            <a:xfrm>
              <a:off x="547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H</a:t>
              </a:r>
            </a:p>
          </p:txBody>
        </p:sp>
        <p:sp>
          <p:nvSpPr>
            <p:cNvPr id="57" name="Rectangle 58"/>
            <p:cNvSpPr>
              <a:spLocks noChangeArrowheads="1"/>
            </p:cNvSpPr>
            <p:nvPr/>
          </p:nvSpPr>
          <p:spPr bwMode="auto">
            <a:xfrm>
              <a:off x="571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dirty="0">
                  <a:solidFill>
                    <a:schemeClr val="tx1">
                      <a:lumMod val="75000"/>
                      <a:lumOff val="25000"/>
                    </a:schemeClr>
                  </a:solidFill>
                </a:rPr>
                <a:t>S</a:t>
              </a:r>
            </a:p>
          </p:txBody>
        </p:sp>
        <p:sp>
          <p:nvSpPr>
            <p:cNvPr id="58" name="Rectangle 59"/>
            <p:cNvSpPr>
              <a:spLocks noChangeArrowheads="1"/>
            </p:cNvSpPr>
            <p:nvPr/>
          </p:nvSpPr>
          <p:spPr bwMode="auto">
            <a:xfrm>
              <a:off x="451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T</a:t>
              </a:r>
            </a:p>
          </p:txBody>
        </p:sp>
        <p:sp>
          <p:nvSpPr>
            <p:cNvPr id="59" name="Rectangle 60"/>
            <p:cNvSpPr>
              <a:spLocks noChangeArrowheads="1"/>
            </p:cNvSpPr>
            <p:nvPr/>
          </p:nvSpPr>
          <p:spPr bwMode="auto">
            <a:xfrm>
              <a:off x="4272" y="76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T</a:t>
              </a:r>
            </a:p>
          </p:txBody>
        </p:sp>
        <p:sp>
          <p:nvSpPr>
            <p:cNvPr id="60" name="Rectangle 61"/>
            <p:cNvSpPr>
              <a:spLocks noChangeArrowheads="1"/>
            </p:cNvSpPr>
            <p:nvPr/>
          </p:nvSpPr>
          <p:spPr bwMode="auto">
            <a:xfrm>
              <a:off x="5952" y="220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61" name="Rectangle 62"/>
            <p:cNvSpPr>
              <a:spLocks noChangeArrowheads="1"/>
            </p:cNvSpPr>
            <p:nvPr/>
          </p:nvSpPr>
          <p:spPr bwMode="auto">
            <a:xfrm>
              <a:off x="5952" y="7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62" name="Rectangle 63"/>
            <p:cNvSpPr>
              <a:spLocks noChangeArrowheads="1"/>
            </p:cNvSpPr>
            <p:nvPr/>
          </p:nvSpPr>
          <p:spPr bwMode="auto">
            <a:xfrm>
              <a:off x="5952" y="148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solidFill>
                  <a:schemeClr val="tx1">
                    <a:lumMod val="75000"/>
                    <a:lumOff val="25000"/>
                  </a:schemeClr>
                </a:solidFill>
              </a:endParaRPr>
            </a:p>
          </p:txBody>
        </p:sp>
        <p:sp>
          <p:nvSpPr>
            <p:cNvPr id="63" name="Rectangle 64"/>
            <p:cNvSpPr>
              <a:spLocks noChangeArrowheads="1"/>
            </p:cNvSpPr>
            <p:nvPr/>
          </p:nvSpPr>
          <p:spPr bwMode="auto">
            <a:xfrm>
              <a:off x="5952" y="100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64" name="Rectangle 65"/>
            <p:cNvSpPr>
              <a:spLocks noChangeArrowheads="1"/>
            </p:cNvSpPr>
            <p:nvPr/>
          </p:nvSpPr>
          <p:spPr bwMode="auto">
            <a:xfrm>
              <a:off x="5952" y="1248"/>
              <a:ext cx="240" cy="24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65" name="Rectangle 66"/>
            <p:cNvSpPr>
              <a:spLocks noChangeArrowheads="1"/>
            </p:cNvSpPr>
            <p:nvPr/>
          </p:nvSpPr>
          <p:spPr bwMode="auto">
            <a:xfrm>
              <a:off x="5952" y="172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66" name="Rectangle 67"/>
            <p:cNvSpPr>
              <a:spLocks noChangeArrowheads="1"/>
            </p:cNvSpPr>
            <p:nvPr/>
          </p:nvSpPr>
          <p:spPr bwMode="auto">
            <a:xfrm>
              <a:off x="5952" y="1968"/>
              <a:ext cx="240" cy="240"/>
            </a:xfrm>
            <a:prstGeom prst="rect">
              <a:avLst/>
            </a:prstGeom>
            <a:solidFill>
              <a:srgbClr val="0BA4E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endParaRPr lang="en-US" sz="2200">
                <a:solidFill>
                  <a:schemeClr val="tx1">
                    <a:lumMod val="75000"/>
                    <a:lumOff val="25000"/>
                  </a:schemeClr>
                </a:solidFill>
              </a:endParaRPr>
            </a:p>
          </p:txBody>
        </p:sp>
        <p:sp>
          <p:nvSpPr>
            <p:cNvPr id="67" name="Rectangle 68"/>
            <p:cNvSpPr>
              <a:spLocks noChangeArrowheads="1"/>
            </p:cNvSpPr>
            <p:nvPr/>
          </p:nvSpPr>
          <p:spPr bwMode="auto">
            <a:xfrm>
              <a:off x="5952" y="528"/>
              <a:ext cx="240" cy="24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ct val="100000"/>
                </a:lnSpc>
                <a:buClrTx/>
                <a:buFontTx/>
                <a:buNone/>
              </a:pPr>
              <a:r>
                <a:rPr lang="en-US" sz="2200">
                  <a:solidFill>
                    <a:schemeClr val="tx1">
                      <a:lumMod val="75000"/>
                      <a:lumOff val="25000"/>
                    </a:schemeClr>
                  </a:solidFill>
                </a:rPr>
                <a:t>U</a:t>
              </a:r>
            </a:p>
          </p:txBody>
        </p:sp>
      </p:grpSp>
      <p:sp>
        <p:nvSpPr>
          <p:cNvPr id="68"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Равновесие Пар</a:t>
            </a:r>
            <a:r>
              <a:rPr lang="en-US" sz="3200" dirty="0" smtClean="0">
                <a:solidFill>
                  <a:schemeClr val="bg1"/>
                </a:solidFill>
                <a:latin typeface="Trebuchet MS" pitchFamily="34" charset="0"/>
              </a:rPr>
              <a:t>-</a:t>
            </a:r>
            <a:r>
              <a:rPr lang="ru-RU" sz="3200" dirty="0" smtClean="0">
                <a:solidFill>
                  <a:schemeClr val="bg1"/>
                </a:solidFill>
                <a:latin typeface="Trebuchet MS" pitchFamily="34" charset="0"/>
              </a:rPr>
              <a:t>Жидкость</a:t>
            </a:r>
            <a:endParaRPr lang="en-US" sz="3200" dirty="0">
              <a:solidFill>
                <a:schemeClr val="bg1"/>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Tree>
    <p:extLst>
      <p:ext uri="{BB962C8B-B14F-4D97-AF65-F5344CB8AC3E}">
        <p14:creationId xmlns:p14="http://schemas.microsoft.com/office/powerpoint/2010/main" xmlns="" val="12927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179512" y="908720"/>
            <a:ext cx="8748464" cy="3703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buBlip>
                <a:blip r:embed="rId3"/>
              </a:buBlip>
              <a:defRPr sz="2800" b="1">
                <a:solidFill>
                  <a:schemeClr val="accent2"/>
                </a:solidFill>
                <a:latin typeface="Arial" charset="0"/>
              </a:defRPr>
            </a:lvl1pPr>
            <a:lvl2pPr marL="742950" indent="-285750" defTabSz="762000">
              <a:buChar char="Ø"/>
              <a:defRPr sz="2400">
                <a:solidFill>
                  <a:schemeClr val="accent2"/>
                </a:solidFill>
                <a:latin typeface="Arial" charset="0"/>
              </a:defRPr>
            </a:lvl2pPr>
            <a:lvl3pPr marL="1143000" indent="-228600" defTabSz="762000">
              <a:buChar char="§"/>
              <a:defRPr sz="2400">
                <a:solidFill>
                  <a:schemeClr val="accent2"/>
                </a:solidFill>
                <a:latin typeface="Arial" charset="0"/>
              </a:defRPr>
            </a:lvl3pPr>
            <a:lvl4pPr marL="1562100" indent="-228600" defTabSz="762000">
              <a:buBlip>
                <a:blip r:embed="rId3"/>
              </a:buBlip>
              <a:defRPr sz="2400">
                <a:solidFill>
                  <a:schemeClr val="accent2"/>
                </a:solidFill>
                <a:latin typeface="Arial" charset="0"/>
              </a:defRPr>
            </a:lvl4pPr>
            <a:lvl5pPr marL="1981200" indent="-228600" defTabSz="762000">
              <a:buBlip>
                <a:blip r:embed="rId3"/>
              </a:buBlip>
              <a:defRPr sz="2400">
                <a:solidFill>
                  <a:schemeClr val="accent2"/>
                </a:solidFill>
                <a:latin typeface="Arial" charset="0"/>
              </a:defRPr>
            </a:lvl5pPr>
            <a:lvl6pPr marL="24384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6pPr>
            <a:lvl7pPr marL="28956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7pPr>
            <a:lvl8pPr marL="33528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8pPr>
            <a:lvl9pPr marL="38100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9pPr>
          </a:lstStyle>
          <a:p>
            <a:pPr marL="0" indent="0" algn="just">
              <a:lnSpc>
                <a:spcPct val="100000"/>
              </a:lnSpc>
              <a:spcBef>
                <a:spcPct val="70000"/>
              </a:spcBef>
              <a:buNone/>
            </a:pPr>
            <a:r>
              <a:rPr lang="en-US" altLang="en-US" sz="2400" b="0" dirty="0" smtClean="0">
                <a:solidFill>
                  <a:srgbClr val="0BA4E2"/>
                </a:solidFill>
                <a:latin typeface="Trebuchet MS" panose="020B0603020202020204" pitchFamily="34" charset="0"/>
              </a:rPr>
              <a:t>3- </a:t>
            </a:r>
            <a:r>
              <a:rPr lang="ru-RU" altLang="en-US" sz="2000" dirty="0" smtClean="0">
                <a:solidFill>
                  <a:srgbClr val="0BA4E2"/>
                </a:solidFill>
                <a:latin typeface="Trebuchet MS" panose="020B0603020202020204" pitchFamily="34" charset="0"/>
              </a:rPr>
              <a:t>Новый графический интерфейс пользователя</a:t>
            </a:r>
            <a:endParaRPr lang="en-US" altLang="en-US" sz="2000" dirty="0" smtClean="0">
              <a:solidFill>
                <a:srgbClr val="0BA4E2"/>
              </a:solidFill>
              <a:latin typeface="Trebuchet MS" panose="020B0603020202020204" pitchFamily="34" charset="0"/>
            </a:endParaRPr>
          </a:p>
          <a:p>
            <a:pPr lvl="1" algn="just">
              <a:spcBef>
                <a:spcPct val="70000"/>
              </a:spcBef>
              <a:buBlip>
                <a:blip r:embed="rId4"/>
              </a:buBlip>
            </a:pPr>
            <a:r>
              <a:rPr lang="ru-RU" altLang="en-US" sz="2000" dirty="0" smtClean="0">
                <a:solidFill>
                  <a:srgbClr val="0BA4E2"/>
                </a:solidFill>
                <a:latin typeface="Trebuchet MS" panose="020B0603020202020204" pitchFamily="34" charset="0"/>
              </a:rPr>
              <a:t>Всегда более интуитивный и мощный</a:t>
            </a:r>
            <a:endParaRPr lang="en-US" altLang="en-US" sz="2000" dirty="0">
              <a:solidFill>
                <a:srgbClr val="0BA4E2"/>
              </a:solidFill>
              <a:latin typeface="Trebuchet MS" panose="020B0603020202020204" pitchFamily="34" charset="0"/>
            </a:endParaRPr>
          </a:p>
          <a:p>
            <a:pPr lvl="1" algn="just">
              <a:spcBef>
                <a:spcPct val="70000"/>
              </a:spcBef>
              <a:buBlip>
                <a:blip r:embed="rId4"/>
              </a:buBlip>
            </a:pPr>
            <a:r>
              <a:rPr lang="ru-RU" altLang="en-US" sz="2000" dirty="0" smtClean="0">
                <a:solidFill>
                  <a:srgbClr val="0BA4E2"/>
                </a:solidFill>
                <a:latin typeface="Trebuchet MS" panose="020B0603020202020204" pitchFamily="34" charset="0"/>
              </a:rPr>
              <a:t>Более выразительный, при этом сохраняющий все привычки пользователей</a:t>
            </a:r>
            <a:endParaRPr lang="en-US" altLang="en-US" sz="2000" dirty="0" smtClean="0">
              <a:solidFill>
                <a:srgbClr val="0BA4E2"/>
              </a:solidFill>
              <a:latin typeface="Trebuchet MS" panose="020B0603020202020204" pitchFamily="34" charset="0"/>
            </a:endParaRPr>
          </a:p>
          <a:p>
            <a:pPr lvl="1" algn="just">
              <a:spcBef>
                <a:spcPct val="70000"/>
              </a:spcBef>
              <a:buBlip>
                <a:blip r:embed="rId4"/>
              </a:buBlip>
            </a:pPr>
            <a:r>
              <a:rPr lang="ru-RU" altLang="en-US" sz="2000" dirty="0" smtClean="0">
                <a:solidFill>
                  <a:srgbClr val="0BA4E2"/>
                </a:solidFill>
                <a:latin typeface="Trebuchet MS" panose="020B0603020202020204" pitchFamily="34" charset="0"/>
              </a:rPr>
              <a:t>Новые возможности для ускорения работы</a:t>
            </a:r>
            <a:r>
              <a:rPr lang="en-US" altLang="en-US" sz="2000" dirty="0" smtClean="0">
                <a:solidFill>
                  <a:srgbClr val="0BA4E2"/>
                </a:solidFill>
                <a:latin typeface="Trebuchet MS" panose="020B0603020202020204" pitchFamily="34" charset="0"/>
              </a:rPr>
              <a:t>:</a:t>
            </a:r>
          </a:p>
          <a:p>
            <a:pPr lvl="2" algn="just">
              <a:spcBef>
                <a:spcPct val="70000"/>
              </a:spcBef>
              <a:buClr>
                <a:srgbClr val="D217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Автоматическая генерация декомпозиции по</a:t>
            </a:r>
            <a:r>
              <a:rPr lang="en-US" altLang="en-US" sz="2000" dirty="0" smtClean="0">
                <a:solidFill>
                  <a:srgbClr val="0BA4E2"/>
                </a:solidFill>
                <a:latin typeface="Trebuchet MS" panose="020B0603020202020204" pitchFamily="34" charset="0"/>
              </a:rPr>
              <a:t> UNIFAC</a:t>
            </a:r>
          </a:p>
          <a:p>
            <a:pPr lvl="2" algn="just">
              <a:spcBef>
                <a:spcPct val="70000"/>
              </a:spcBef>
              <a:buClr>
                <a:srgbClr val="D21700"/>
              </a:buClr>
              <a:buFont typeface="Wingdings" panose="05000000000000000000" pitchFamily="2" charset="2"/>
              <a:buChar char="§"/>
            </a:pPr>
            <a:r>
              <a:rPr lang="ru-RU" altLang="en-US" sz="2000" dirty="0" smtClean="0">
                <a:solidFill>
                  <a:srgbClr val="0BA4E2"/>
                </a:solidFill>
                <a:latin typeface="Trebuchet MS" panose="020B0603020202020204" pitchFamily="34" charset="0"/>
              </a:rPr>
              <a:t>Сервис предсказания свойств чистых веществ</a:t>
            </a:r>
            <a:endParaRPr lang="en-US" altLang="en-US" sz="1800" dirty="0">
              <a:solidFill>
                <a:srgbClr val="0BA4E2"/>
              </a:solidFill>
              <a:latin typeface="Trebuchet MS" panose="020B0603020202020204" pitchFamily="34" charset="0"/>
            </a:endParaRPr>
          </a:p>
          <a:p>
            <a:pPr marL="914400" lvl="2" indent="0" algn="just">
              <a:spcBef>
                <a:spcPct val="70000"/>
              </a:spcBef>
              <a:buClr>
                <a:srgbClr val="D21700"/>
              </a:buClr>
              <a:buNone/>
            </a:pPr>
            <a:endParaRPr lang="en-US" altLang="en-US" sz="2000" dirty="0" smtClean="0">
              <a:solidFill>
                <a:srgbClr val="0BA4E2"/>
              </a:solidFill>
              <a:latin typeface="Trebuchet MS" panose="020B0603020202020204" pitchFamily="34" charset="0"/>
            </a:endParaRPr>
          </a:p>
          <a:p>
            <a:pPr lvl="2" algn="just">
              <a:spcBef>
                <a:spcPct val="70000"/>
              </a:spcBef>
              <a:buClr>
                <a:srgbClr val="D21700"/>
              </a:buClr>
              <a:buFont typeface="Wingdings" panose="05000000000000000000" pitchFamily="2" charset="2"/>
              <a:buChar char="§"/>
            </a:pPr>
            <a:endParaRPr lang="en-US" altLang="en-US" sz="2000" dirty="0" smtClean="0">
              <a:solidFill>
                <a:srgbClr val="0BA4E2"/>
              </a:solidFill>
              <a:latin typeface="Trebuchet MS" panose="020B0603020202020204" pitchFamily="34" charset="0"/>
            </a:endParaRPr>
          </a:p>
          <a:p>
            <a:pPr marL="457200" lvl="1" indent="0" algn="just">
              <a:spcBef>
                <a:spcPct val="70000"/>
              </a:spcBef>
              <a:buNone/>
            </a:pPr>
            <a:endParaRPr lang="en-US" altLang="en-US" sz="2000" dirty="0">
              <a:solidFill>
                <a:srgbClr val="0BA4E2"/>
              </a:solidFill>
              <a:latin typeface="Trebuchet MS" panose="020B0603020202020204" pitchFamily="34" charset="0"/>
            </a:endParaRPr>
          </a:p>
        </p:txBody>
      </p:sp>
      <p:pic>
        <p:nvPicPr>
          <p:cNvPr id="6492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4253030"/>
            <a:ext cx="3060340" cy="18438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40052" y="4192798"/>
            <a:ext cx="3060340" cy="19269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4" descr="C:\Users\joelle torta\AppData\Local\Microsoft\Windows\Temporary Internet Files\Content.IE5\YXXXAB98\MC900432618[1].png"/>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xmlns="" val="0"/>
              </a:ext>
            </a:extLst>
          </a:blip>
          <a:srcRect/>
          <a:stretch>
            <a:fillRect/>
          </a:stretch>
        </p:blipFill>
        <p:spPr bwMode="auto">
          <a:xfrm>
            <a:off x="3800895" y="4771822"/>
            <a:ext cx="806274" cy="8062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8"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7984292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379" y="1093483"/>
            <a:ext cx="6876763" cy="51589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à coins arrondis 3"/>
          <p:cNvSpPr/>
          <p:nvPr/>
        </p:nvSpPr>
        <p:spPr>
          <a:xfrm>
            <a:off x="1907704" y="1448780"/>
            <a:ext cx="4752528" cy="432048"/>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7164288" y="1304764"/>
            <a:ext cx="1799692" cy="720080"/>
          </a:xfrm>
          <a:prstGeom prst="rect">
            <a:avLst/>
          </a:prstGeom>
        </p:spPr>
        <p:txBody>
          <a:bodyPr vert="horz" wrap="square" lIns="91440" tIns="45720" rIns="91440" bIns="45720" rtlCol="0" anchor="ctr">
            <a:noAutofit/>
          </a:bodyPr>
          <a:lstStyle/>
          <a:p>
            <a:pPr algn="l"/>
            <a:r>
              <a:rPr lang="ru-RU" sz="1700" dirty="0" smtClean="0">
                <a:solidFill>
                  <a:srgbClr val="0BA4E2"/>
                </a:solidFill>
                <a:latin typeface="Trebuchet MS" panose="020B0603020202020204" pitchFamily="34" charset="0"/>
              </a:rPr>
              <a:t>Легкий доступ к различным категориям данных </a:t>
            </a:r>
            <a:r>
              <a:rPr lang="fr-FR" sz="1700" dirty="0" smtClean="0">
                <a:solidFill>
                  <a:srgbClr val="0BA4E2"/>
                </a:solidFill>
                <a:latin typeface="Trebuchet MS" panose="020B0603020202020204" pitchFamily="34" charset="0"/>
              </a:rPr>
              <a:t>…</a:t>
            </a:r>
          </a:p>
        </p:txBody>
      </p:sp>
      <p:sp>
        <p:nvSpPr>
          <p:cNvPr id="14" name="Rectangle à coins arrondis 13"/>
          <p:cNvSpPr/>
          <p:nvPr/>
        </p:nvSpPr>
        <p:spPr>
          <a:xfrm>
            <a:off x="287524" y="1304764"/>
            <a:ext cx="1620180" cy="4464496"/>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907704" y="3897052"/>
            <a:ext cx="504056"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411760" y="3681028"/>
            <a:ext cx="0" cy="432048"/>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474839" y="3522041"/>
            <a:ext cx="1799692" cy="720080"/>
          </a:xfrm>
          <a:prstGeom prst="rect">
            <a:avLst/>
          </a:prstGeom>
        </p:spPr>
        <p:txBody>
          <a:bodyPr vert="horz" wrap="square" lIns="91440" tIns="45720" rIns="91440" bIns="45720" rtlCol="0" anchor="ctr">
            <a:normAutofit fontScale="85000" lnSpcReduction="20000"/>
          </a:bodyPr>
          <a:lstStyle/>
          <a:p>
            <a:pPr algn="l"/>
            <a:r>
              <a:rPr lang="ru-RU" sz="2000" dirty="0" smtClean="0">
                <a:solidFill>
                  <a:srgbClr val="0BA4E2"/>
                </a:solidFill>
                <a:latin typeface="Trebuchet MS" panose="020B0603020202020204" pitchFamily="34" charset="0"/>
              </a:rPr>
              <a:t>Ясный показ доступных возможностей</a:t>
            </a:r>
            <a:endParaRPr lang="fr-FR" sz="2000" dirty="0" smtClean="0">
              <a:solidFill>
                <a:srgbClr val="0BA4E2"/>
              </a:solidFill>
              <a:latin typeface="Trebuchet MS" panose="020B0603020202020204" pitchFamily="34" charset="0"/>
            </a:endParaRPr>
          </a:p>
        </p:txBody>
      </p:sp>
      <p:sp>
        <p:nvSpPr>
          <p:cNvPr id="23" name="ZoneTexte 22"/>
          <p:cNvSpPr txBox="1"/>
          <p:nvPr/>
        </p:nvSpPr>
        <p:spPr>
          <a:xfrm>
            <a:off x="7316688" y="3320988"/>
            <a:ext cx="1799692" cy="1008112"/>
          </a:xfrm>
          <a:prstGeom prst="rect">
            <a:avLst/>
          </a:prstGeom>
        </p:spPr>
        <p:txBody>
          <a:bodyPr vert="horz" wrap="square" lIns="91440" tIns="45720" rIns="91440" bIns="45720" rtlCol="0" anchor="ctr">
            <a:normAutofit fontScale="47500" lnSpcReduction="20000"/>
          </a:bodyPr>
          <a:lstStyle/>
          <a:p>
            <a:pPr algn="l"/>
            <a:r>
              <a:rPr lang="fr-FR" sz="2000" dirty="0" smtClean="0">
                <a:solidFill>
                  <a:srgbClr val="0BA4E2"/>
                </a:solidFill>
                <a:latin typeface="Trebuchet MS" panose="020B0603020202020204" pitchFamily="34" charset="0"/>
              </a:rPr>
              <a:t>…</a:t>
            </a:r>
            <a:r>
              <a:rPr lang="ru-RU" sz="3700" dirty="0" smtClean="0">
                <a:solidFill>
                  <a:srgbClr val="0BA4E2"/>
                </a:solidFill>
                <a:latin typeface="Trebuchet MS" panose="020B0603020202020204" pitchFamily="34" charset="0"/>
              </a:rPr>
              <a:t>и </a:t>
            </a:r>
            <a:r>
              <a:rPr lang="ru-RU" sz="3700" dirty="0" err="1" smtClean="0">
                <a:solidFill>
                  <a:srgbClr val="0BA4E2"/>
                </a:solidFill>
                <a:latin typeface="Trebuchet MS" panose="020B0603020202020204" pitchFamily="34" charset="0"/>
              </a:rPr>
              <a:t>соответст-вующим</a:t>
            </a:r>
            <a:r>
              <a:rPr lang="ru-RU" sz="3700" dirty="0" smtClean="0">
                <a:solidFill>
                  <a:srgbClr val="0BA4E2"/>
                </a:solidFill>
                <a:latin typeface="Trebuchet MS" panose="020B0603020202020204" pitchFamily="34" charset="0"/>
              </a:rPr>
              <a:t> возможным действиям</a:t>
            </a:r>
            <a:endParaRPr lang="fr-FR" sz="2000" dirty="0" smtClean="0">
              <a:solidFill>
                <a:srgbClr val="0BA4E2"/>
              </a:solidFill>
              <a:latin typeface="Trebuchet MS" panose="020B0603020202020204" pitchFamily="34" charset="0"/>
            </a:endParaRPr>
          </a:p>
        </p:txBody>
      </p:sp>
      <p:sp>
        <p:nvSpPr>
          <p:cNvPr id="16" name="Rectangle à coins arrondis 15"/>
          <p:cNvSpPr/>
          <p:nvPr/>
        </p:nvSpPr>
        <p:spPr>
          <a:xfrm>
            <a:off x="5400092" y="1880828"/>
            <a:ext cx="1512168" cy="3996444"/>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6660232" y="1664804"/>
            <a:ext cx="504056"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7164288" y="1448780"/>
            <a:ext cx="0" cy="432048"/>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6912260" y="3908316"/>
            <a:ext cx="380970"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7293230" y="3692292"/>
            <a:ext cx="0" cy="432048"/>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8"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0360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4" grpId="0" animBg="1"/>
      <p:bldP spid="21" grpId="0"/>
      <p:bldP spid="23"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040" y="980698"/>
            <a:ext cx="6880240" cy="515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à coins arrondis 1"/>
          <p:cNvSpPr/>
          <p:nvPr/>
        </p:nvSpPr>
        <p:spPr>
          <a:xfrm>
            <a:off x="1979712" y="1736812"/>
            <a:ext cx="3240360" cy="2196244"/>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7236296" y="2060848"/>
            <a:ext cx="1907704" cy="1512168"/>
          </a:xfrm>
          <a:prstGeom prst="rect">
            <a:avLst/>
          </a:prstGeom>
        </p:spPr>
        <p:txBody>
          <a:bodyPr vert="horz" wrap="square" lIns="91440" tIns="45720" rIns="91440" bIns="45720" rtlCol="0" anchor="ctr">
            <a:normAutofit fontScale="92500" lnSpcReduction="20000"/>
          </a:bodyPr>
          <a:lstStyle/>
          <a:p>
            <a:pPr algn="l"/>
            <a:r>
              <a:rPr lang="fr-FR" sz="2000" dirty="0" smtClean="0">
                <a:solidFill>
                  <a:srgbClr val="0BA4E2"/>
                </a:solidFill>
                <a:latin typeface="Trebuchet MS" panose="020B0603020202020204" pitchFamily="34" charset="0"/>
              </a:rPr>
              <a:t>…</a:t>
            </a:r>
            <a:r>
              <a:rPr lang="ru-RU" sz="2000" dirty="0" smtClean="0">
                <a:solidFill>
                  <a:srgbClr val="0BA4E2"/>
                </a:solidFill>
                <a:latin typeface="Trebuchet MS" panose="020B0603020202020204" pitchFamily="34" charset="0"/>
              </a:rPr>
              <a:t>но сохраняющий все привычные для пользователя возможности</a:t>
            </a:r>
            <a:endParaRPr lang="fr-FR" sz="2000" dirty="0" smtClean="0">
              <a:solidFill>
                <a:srgbClr val="0BA4E2"/>
              </a:solidFill>
              <a:latin typeface="Trebuchet MS" panose="020B0603020202020204" pitchFamily="34" charset="0"/>
            </a:endParaRPr>
          </a:p>
        </p:txBody>
      </p:sp>
      <p:cxnSp>
        <p:nvCxnSpPr>
          <p:cNvPr id="24" name="Connecteur droit 23"/>
          <p:cNvCxnSpPr/>
          <p:nvPr/>
        </p:nvCxnSpPr>
        <p:spPr>
          <a:xfrm>
            <a:off x="5220072" y="2780928"/>
            <a:ext cx="2016224"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7236296" y="2591139"/>
            <a:ext cx="0" cy="432048"/>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7092280" y="980698"/>
            <a:ext cx="2051720" cy="1188162"/>
          </a:xfrm>
          <a:prstGeom prst="rect">
            <a:avLst/>
          </a:prstGeom>
        </p:spPr>
        <p:txBody>
          <a:bodyPr vert="horz" wrap="square" lIns="91440" tIns="45720" rIns="91440" bIns="45720" rtlCol="0" anchor="ctr">
            <a:normAutofit lnSpcReduction="10000"/>
          </a:bodyPr>
          <a:lstStyle/>
          <a:p>
            <a:pPr algn="l"/>
            <a:r>
              <a:rPr lang="ru-RU" sz="2400" b="1" dirty="0" smtClean="0">
                <a:solidFill>
                  <a:srgbClr val="0BA4E2"/>
                </a:solidFill>
              </a:rPr>
              <a:t>Более «нарядный»</a:t>
            </a:r>
            <a:r>
              <a:rPr lang="fr-FR" sz="2400" b="1" dirty="0" smtClean="0">
                <a:solidFill>
                  <a:srgbClr val="0BA4E2"/>
                </a:solidFill>
              </a:rPr>
              <a:t>…</a:t>
            </a:r>
          </a:p>
        </p:txBody>
      </p:sp>
      <p:pic>
        <p:nvPicPr>
          <p:cNvPr id="64614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63788" y="4005064"/>
            <a:ext cx="5778388" cy="20877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Rectangle à coins arrondis 32"/>
          <p:cNvSpPr/>
          <p:nvPr/>
        </p:nvSpPr>
        <p:spPr>
          <a:xfrm>
            <a:off x="4067944" y="4401108"/>
            <a:ext cx="4122204" cy="1012085"/>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a:endCxn id="22" idx="1"/>
          </p:cNvCxnSpPr>
          <p:nvPr/>
        </p:nvCxnSpPr>
        <p:spPr>
          <a:xfrm flipV="1">
            <a:off x="6129046" y="2816932"/>
            <a:ext cx="1107250" cy="1584176"/>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3"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27192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par>
                                <p:cTn id="35" presetID="53" presetClass="entr" presetSubtype="16"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30" grpId="0"/>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6470015" y="980698"/>
            <a:ext cx="2746501" cy="1188162"/>
          </a:xfrm>
          <a:prstGeom prst="rect">
            <a:avLst/>
          </a:prstGeom>
        </p:spPr>
        <p:txBody>
          <a:bodyPr vert="horz" wrap="square" lIns="91440" tIns="45720" rIns="91440" bIns="45720" rtlCol="0" anchor="ctr">
            <a:normAutofit fontScale="92500"/>
          </a:bodyPr>
          <a:lstStyle/>
          <a:p>
            <a:pPr algn="l"/>
            <a:r>
              <a:rPr lang="ru-RU" sz="2400" b="1" dirty="0" smtClean="0">
                <a:solidFill>
                  <a:srgbClr val="0BA4E2"/>
                </a:solidFill>
              </a:rPr>
              <a:t>Сосредоточенный на экономии времени пользователя</a:t>
            </a:r>
            <a:r>
              <a:rPr lang="fr-FR" sz="2400" b="1" dirty="0" smtClean="0">
                <a:solidFill>
                  <a:srgbClr val="0BA4E2"/>
                </a:solidFill>
              </a:rPr>
              <a:t>…</a:t>
            </a:r>
          </a:p>
        </p:txBody>
      </p:sp>
      <p:pic>
        <p:nvPicPr>
          <p:cNvPr id="64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09" y="980698"/>
            <a:ext cx="6321191" cy="515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 name="Groupe 2"/>
          <p:cNvGrpSpPr/>
          <p:nvPr/>
        </p:nvGrpSpPr>
        <p:grpSpPr>
          <a:xfrm>
            <a:off x="50500" y="2852936"/>
            <a:ext cx="8877984" cy="2196244"/>
            <a:chOff x="50500" y="2852936"/>
            <a:chExt cx="8877984" cy="2196244"/>
          </a:xfrm>
        </p:grpSpPr>
        <p:cxnSp>
          <p:nvCxnSpPr>
            <p:cNvPr id="16" name="Connecteur droit 15"/>
            <p:cNvCxnSpPr/>
            <p:nvPr/>
          </p:nvCxnSpPr>
          <p:spPr>
            <a:xfrm>
              <a:off x="6552220" y="3735034"/>
              <a:ext cx="0" cy="432048"/>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50500" y="2852936"/>
              <a:ext cx="8877984" cy="2196244"/>
              <a:chOff x="50500" y="2852936"/>
              <a:chExt cx="8877984" cy="2196244"/>
            </a:xfrm>
          </p:grpSpPr>
          <p:sp>
            <p:nvSpPr>
              <p:cNvPr id="14" name="Rectangle à coins arrondis 13"/>
              <p:cNvSpPr/>
              <p:nvPr/>
            </p:nvSpPr>
            <p:spPr>
              <a:xfrm>
                <a:off x="50500" y="2852936"/>
                <a:ext cx="3765415" cy="2196244"/>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a:off x="3815916" y="3897052"/>
                <a:ext cx="2736304"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6588224" y="3465004"/>
                <a:ext cx="2340260" cy="972108"/>
              </a:xfrm>
              <a:prstGeom prst="rect">
                <a:avLst/>
              </a:prstGeom>
            </p:spPr>
            <p:txBody>
              <a:bodyPr vert="horz" wrap="square" lIns="91440" tIns="45720" rIns="91440" bIns="45720" rtlCol="0" anchor="ctr">
                <a:normAutofit fontScale="85000" lnSpcReduction="20000"/>
              </a:bodyPr>
              <a:lstStyle/>
              <a:p>
                <a:pPr algn="l"/>
                <a:r>
                  <a:rPr lang="ru-RU" sz="2000" dirty="0" smtClean="0">
                    <a:solidFill>
                      <a:srgbClr val="0BA4E2"/>
                    </a:solidFill>
                    <a:latin typeface="Trebuchet MS" panose="020B0603020202020204" pitchFamily="34" charset="0"/>
                  </a:rPr>
                  <a:t>Автоматическая генерация декомпозиции по </a:t>
                </a:r>
                <a:r>
                  <a:rPr lang="fr-FR" sz="2000" dirty="0" smtClean="0">
                    <a:solidFill>
                      <a:srgbClr val="0BA4E2"/>
                    </a:solidFill>
                    <a:latin typeface="Trebuchet MS" panose="020B0603020202020204" pitchFamily="34" charset="0"/>
                  </a:rPr>
                  <a:t>UNIFAC </a:t>
                </a:r>
                <a:r>
                  <a:rPr lang="ru-RU" sz="2000" dirty="0" smtClean="0">
                    <a:solidFill>
                      <a:srgbClr val="0BA4E2"/>
                    </a:solidFill>
                    <a:latin typeface="Trebuchet MS" panose="020B0603020202020204" pitchFamily="34" charset="0"/>
                  </a:rPr>
                  <a:t>из </a:t>
                </a:r>
                <a:r>
                  <a:rPr lang="fr-FR" sz="2000" dirty="0" smtClean="0">
                    <a:solidFill>
                      <a:srgbClr val="0BA4E2"/>
                    </a:solidFill>
                    <a:latin typeface="Trebuchet MS" panose="020B0603020202020204" pitchFamily="34" charset="0"/>
                  </a:rPr>
                  <a:t>SMILE</a:t>
                </a:r>
              </a:p>
            </p:txBody>
          </p:sp>
        </p:grpSp>
      </p:grpSp>
      <p:sp>
        <p:nvSpPr>
          <p:cNvPr id="4" name="Espace réservé du pied de page 3"/>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2"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8175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4288" y="1160463"/>
            <a:ext cx="7267810" cy="57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84036" tIns="42020" rIns="84036" bIns="42020">
            <a:spAutoFit/>
          </a:bodyPr>
          <a:lstStyle>
            <a:lvl1pPr defTabSz="695325" eaLnBrk="0" hangingPunct="0">
              <a:defRPr sz="2000">
                <a:solidFill>
                  <a:schemeClr val="tx1"/>
                </a:solidFill>
                <a:latin typeface="Tahoma" pitchFamily="34" charset="0"/>
              </a:defRPr>
            </a:lvl1pPr>
            <a:lvl2pPr marL="742950" indent="-285750" defTabSz="695325" eaLnBrk="0" hangingPunct="0">
              <a:defRPr sz="2000">
                <a:solidFill>
                  <a:schemeClr val="tx1"/>
                </a:solidFill>
                <a:latin typeface="Tahoma" pitchFamily="34" charset="0"/>
              </a:defRPr>
            </a:lvl2pPr>
            <a:lvl3pPr marL="1143000" indent="-228600" defTabSz="695325" eaLnBrk="0" hangingPunct="0">
              <a:defRPr sz="2000">
                <a:solidFill>
                  <a:schemeClr val="tx1"/>
                </a:solidFill>
                <a:latin typeface="Tahoma" pitchFamily="34" charset="0"/>
              </a:defRPr>
            </a:lvl3pPr>
            <a:lvl4pPr marL="1600200" indent="-228600" defTabSz="695325" eaLnBrk="0" hangingPunct="0">
              <a:defRPr sz="2000">
                <a:solidFill>
                  <a:schemeClr val="tx1"/>
                </a:solidFill>
                <a:latin typeface="Tahoma" pitchFamily="34" charset="0"/>
              </a:defRPr>
            </a:lvl4pPr>
            <a:lvl5pPr marL="2057400" indent="-228600" defTabSz="695325" eaLnBrk="0" hangingPunct="0">
              <a:defRPr sz="2000">
                <a:solidFill>
                  <a:schemeClr val="tx1"/>
                </a:solidFill>
                <a:latin typeface="Tahoma" pitchFamily="34" charset="0"/>
              </a:defRPr>
            </a:lvl5pPr>
            <a:lvl6pPr marL="2514600" indent="-228600" defTabSz="6953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6953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6953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695325" eaLnBrk="0" fontAlgn="base" hangingPunct="0">
              <a:lnSpc>
                <a:spcPct val="120000"/>
              </a:lnSpc>
              <a:spcBef>
                <a:spcPct val="50000"/>
              </a:spcBef>
              <a:spcAft>
                <a:spcPct val="0"/>
              </a:spcAft>
              <a:defRPr sz="2000">
                <a:solidFill>
                  <a:schemeClr val="tx1"/>
                </a:solidFill>
                <a:latin typeface="Tahoma" pitchFamily="34" charset="0"/>
              </a:defRPr>
            </a:lvl9pPr>
          </a:lstStyle>
          <a:p>
            <a:pPr>
              <a:spcBef>
                <a:spcPct val="0"/>
              </a:spcBef>
              <a:buClr>
                <a:schemeClr val="accent2"/>
              </a:buClr>
              <a:buFont typeface="Wingdings" pitchFamily="2" charset="2"/>
              <a:buNone/>
            </a:pPr>
            <a:r>
              <a:rPr lang="ru-RU" sz="1600" b="1" dirty="0" smtClean="0">
                <a:solidFill>
                  <a:srgbClr val="0BA4E2"/>
                </a:solidFill>
                <a:latin typeface="Trebuchet MS" pitchFamily="34" charset="0"/>
              </a:rPr>
              <a:t>Пример смеси, характерной для нефтегазовой отрасли</a:t>
            </a:r>
            <a:r>
              <a:rPr lang="en-US" sz="1600" b="1" dirty="0" smtClean="0">
                <a:solidFill>
                  <a:srgbClr val="0BA4E2"/>
                </a:solidFill>
                <a:latin typeface="Trebuchet MS" pitchFamily="34" charset="0"/>
              </a:rPr>
              <a:t>, </a:t>
            </a:r>
            <a:r>
              <a:rPr lang="en-US" sz="1600" b="1" dirty="0">
                <a:solidFill>
                  <a:srgbClr val="0BA4E2"/>
                </a:solidFill>
                <a:latin typeface="Trebuchet MS" pitchFamily="34" charset="0"/>
              </a:rPr>
              <a:t>12 </a:t>
            </a:r>
            <a:r>
              <a:rPr lang="ru-RU" sz="1600" b="1" dirty="0" smtClean="0">
                <a:solidFill>
                  <a:srgbClr val="0BA4E2"/>
                </a:solidFill>
                <a:latin typeface="Trebuchet MS" pitchFamily="34" charset="0"/>
              </a:rPr>
              <a:t>компонент</a:t>
            </a:r>
            <a:endParaRPr lang="en-US" sz="1600" b="1" dirty="0">
              <a:solidFill>
                <a:srgbClr val="0BA4E2"/>
              </a:solidFill>
              <a:latin typeface="Trebuchet MS" pitchFamily="34" charset="0"/>
            </a:endParaRPr>
          </a:p>
          <a:p>
            <a:pPr>
              <a:spcBef>
                <a:spcPct val="0"/>
              </a:spcBef>
              <a:buClr>
                <a:schemeClr val="accent2"/>
              </a:buClr>
              <a:buFont typeface="Wingdings" pitchFamily="2" charset="2"/>
              <a:buNone/>
            </a:pPr>
            <a:r>
              <a:rPr lang="en-US" sz="1600" dirty="0">
                <a:solidFill>
                  <a:srgbClr val="0BA4E2"/>
                </a:solidFill>
                <a:latin typeface="Trebuchet MS" pitchFamily="34" charset="0"/>
              </a:rPr>
              <a:t>N</a:t>
            </a:r>
            <a:r>
              <a:rPr lang="en-US" sz="1600" baseline="-25000" dirty="0">
                <a:solidFill>
                  <a:srgbClr val="0BA4E2"/>
                </a:solidFill>
                <a:latin typeface="Trebuchet MS" pitchFamily="34" charset="0"/>
              </a:rPr>
              <a:t>2</a:t>
            </a:r>
            <a:r>
              <a:rPr lang="en-US" sz="1600" dirty="0">
                <a:solidFill>
                  <a:srgbClr val="0BA4E2"/>
                </a:solidFill>
                <a:latin typeface="Trebuchet MS" pitchFamily="34" charset="0"/>
              </a:rPr>
              <a:t>, CO</a:t>
            </a:r>
            <a:r>
              <a:rPr lang="en-US" sz="1600" baseline="-25000" dirty="0">
                <a:solidFill>
                  <a:srgbClr val="0BA4E2"/>
                </a:solidFill>
                <a:latin typeface="Trebuchet MS" pitchFamily="34" charset="0"/>
              </a:rPr>
              <a:t>2</a:t>
            </a:r>
            <a:r>
              <a:rPr lang="en-US" sz="1600" dirty="0">
                <a:solidFill>
                  <a:srgbClr val="0BA4E2"/>
                </a:solidFill>
                <a:latin typeface="Trebuchet MS" pitchFamily="34" charset="0"/>
              </a:rPr>
              <a:t>, CH</a:t>
            </a:r>
            <a:r>
              <a:rPr lang="en-US" sz="1600" baseline="-25000" dirty="0">
                <a:solidFill>
                  <a:srgbClr val="0BA4E2"/>
                </a:solidFill>
                <a:latin typeface="Trebuchet MS" pitchFamily="34" charset="0"/>
              </a:rPr>
              <a:t>4</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2</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6</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3</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8</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4</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10</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5</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12</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6</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14</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7</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16</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8</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18</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10</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20</a:t>
            </a:r>
            <a:r>
              <a:rPr lang="en-US" sz="1600" dirty="0">
                <a:solidFill>
                  <a:srgbClr val="0BA4E2"/>
                </a:solidFill>
                <a:latin typeface="Trebuchet MS" pitchFamily="34" charset="0"/>
              </a:rPr>
              <a:t>, C</a:t>
            </a:r>
            <a:r>
              <a:rPr lang="en-US" sz="1600" baseline="-25000" dirty="0">
                <a:solidFill>
                  <a:srgbClr val="0BA4E2"/>
                </a:solidFill>
                <a:latin typeface="Trebuchet MS" pitchFamily="34" charset="0"/>
              </a:rPr>
              <a:t>14</a:t>
            </a:r>
            <a:r>
              <a:rPr lang="en-US" sz="1600" dirty="0">
                <a:solidFill>
                  <a:srgbClr val="0BA4E2"/>
                </a:solidFill>
                <a:latin typeface="Trebuchet MS" pitchFamily="34" charset="0"/>
              </a:rPr>
              <a:t>H</a:t>
            </a:r>
            <a:r>
              <a:rPr lang="en-US" sz="1600" baseline="-25000" dirty="0">
                <a:solidFill>
                  <a:srgbClr val="0BA4E2"/>
                </a:solidFill>
                <a:latin typeface="Trebuchet MS" pitchFamily="34" charset="0"/>
              </a:rPr>
              <a:t>30</a:t>
            </a:r>
          </a:p>
        </p:txBody>
      </p:sp>
      <p:sp>
        <p:nvSpPr>
          <p:cNvPr id="129027" name="Line 3"/>
          <p:cNvSpPr>
            <a:spLocks noChangeShapeType="1"/>
          </p:cNvSpPr>
          <p:nvPr/>
        </p:nvSpPr>
        <p:spPr bwMode="auto">
          <a:xfrm>
            <a:off x="582613" y="2266950"/>
            <a:ext cx="998537" cy="0"/>
          </a:xfrm>
          <a:prstGeom prst="line">
            <a:avLst/>
          </a:prstGeom>
          <a:noFill/>
          <a:ln w="50800" cmpd="dbl">
            <a:solidFill>
              <a:schemeClr val="tx1"/>
            </a:solidFill>
            <a:round/>
            <a:headEnd/>
            <a:tailEnd type="triangle" w="med" len="med"/>
          </a:ln>
          <a:extLst>
            <a:ext uri="{909E8E84-426E-40DD-AFC4-6F175D3DCCD1}">
              <a14:hiddenFill xmlns:a14="http://schemas.microsoft.com/office/drawing/2010/main" xmlns="">
                <a:noFill/>
              </a14:hiddenFill>
            </a:ext>
          </a:extLst>
        </p:spPr>
        <p:txBody>
          <a:bodyPr lIns="92044" tIns="46024" rIns="92044" bIns="46024"/>
          <a:lstStyle/>
          <a:p>
            <a:endParaRPr lang="fr-FR"/>
          </a:p>
        </p:txBody>
      </p:sp>
      <p:sp>
        <p:nvSpPr>
          <p:cNvPr id="129028" name="Text Box 4"/>
          <p:cNvSpPr txBox="1">
            <a:spLocks noChangeArrowheads="1"/>
          </p:cNvSpPr>
          <p:nvPr/>
        </p:nvSpPr>
        <p:spPr bwMode="auto">
          <a:xfrm>
            <a:off x="1714500" y="2078038"/>
            <a:ext cx="4451335" cy="3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84036" tIns="42020" rIns="84036" bIns="42020">
            <a:spAutoFit/>
          </a:bodyPr>
          <a:lstStyle>
            <a:lvl1pPr defTabSz="695325" eaLnBrk="0" hangingPunct="0">
              <a:defRPr sz="2000">
                <a:solidFill>
                  <a:schemeClr val="tx1"/>
                </a:solidFill>
                <a:latin typeface="Tahoma" pitchFamily="34" charset="0"/>
              </a:defRPr>
            </a:lvl1pPr>
            <a:lvl2pPr marL="742950" indent="-285750" defTabSz="695325" eaLnBrk="0" hangingPunct="0">
              <a:defRPr sz="2000">
                <a:solidFill>
                  <a:schemeClr val="tx1"/>
                </a:solidFill>
                <a:latin typeface="Tahoma" pitchFamily="34" charset="0"/>
              </a:defRPr>
            </a:lvl2pPr>
            <a:lvl3pPr marL="1143000" indent="-228600" defTabSz="695325" eaLnBrk="0" hangingPunct="0">
              <a:defRPr sz="2000">
                <a:solidFill>
                  <a:schemeClr val="tx1"/>
                </a:solidFill>
                <a:latin typeface="Tahoma" pitchFamily="34" charset="0"/>
              </a:defRPr>
            </a:lvl3pPr>
            <a:lvl4pPr marL="1600200" indent="-228600" defTabSz="695325" eaLnBrk="0" hangingPunct="0">
              <a:defRPr sz="2000">
                <a:solidFill>
                  <a:schemeClr val="tx1"/>
                </a:solidFill>
                <a:latin typeface="Tahoma" pitchFamily="34" charset="0"/>
              </a:defRPr>
            </a:lvl4pPr>
            <a:lvl5pPr marL="2057400" indent="-228600" defTabSz="695325" eaLnBrk="0" hangingPunct="0">
              <a:defRPr sz="2000">
                <a:solidFill>
                  <a:schemeClr val="tx1"/>
                </a:solidFill>
                <a:latin typeface="Tahoma" pitchFamily="34" charset="0"/>
              </a:defRPr>
            </a:lvl5pPr>
            <a:lvl6pPr marL="2514600" indent="-228600" defTabSz="6953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6953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6953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695325" eaLnBrk="0" fontAlgn="base" hangingPunct="0">
              <a:lnSpc>
                <a:spcPct val="120000"/>
              </a:lnSpc>
              <a:spcBef>
                <a:spcPct val="50000"/>
              </a:spcBef>
              <a:spcAft>
                <a:spcPct val="0"/>
              </a:spcAft>
              <a:defRPr sz="2000">
                <a:solidFill>
                  <a:schemeClr val="tx1"/>
                </a:solidFill>
                <a:latin typeface="Tahoma" pitchFamily="34" charset="0"/>
              </a:defRPr>
            </a:lvl9pPr>
          </a:lstStyle>
          <a:p>
            <a:pPr>
              <a:spcBef>
                <a:spcPct val="0"/>
              </a:spcBef>
              <a:buClr>
                <a:schemeClr val="accent2"/>
              </a:buClr>
              <a:buFont typeface="Wingdings" pitchFamily="2" charset="2"/>
              <a:buNone/>
            </a:pPr>
            <a:r>
              <a:rPr lang="en-US" sz="1600" b="1" dirty="0">
                <a:solidFill>
                  <a:schemeClr val="accent2"/>
                </a:solidFill>
                <a:latin typeface="Trebuchet MS" pitchFamily="34" charset="0"/>
              </a:rPr>
              <a:t>66 </a:t>
            </a:r>
            <a:r>
              <a:rPr lang="ru-RU" sz="1600" b="1" dirty="0" smtClean="0">
                <a:solidFill>
                  <a:schemeClr val="accent2"/>
                </a:solidFill>
                <a:latin typeface="Trebuchet MS" pitchFamily="34" charset="0"/>
              </a:rPr>
              <a:t>параметров бинарного взаимодействия</a:t>
            </a:r>
            <a:endParaRPr lang="en-US" sz="1600" baseline="-25000" dirty="0">
              <a:solidFill>
                <a:schemeClr val="accent2"/>
              </a:solidFill>
              <a:latin typeface="Trebuchet MS" pitchFamily="34" charset="0"/>
            </a:endParaRPr>
          </a:p>
        </p:txBody>
      </p:sp>
      <p:grpSp>
        <p:nvGrpSpPr>
          <p:cNvPr id="129029" name="Group 5"/>
          <p:cNvGrpSpPr>
            <a:grpSpLocks/>
          </p:cNvGrpSpPr>
          <p:nvPr/>
        </p:nvGrpSpPr>
        <p:grpSpPr bwMode="auto">
          <a:xfrm>
            <a:off x="3294063" y="3390900"/>
            <a:ext cx="3249612" cy="1333500"/>
            <a:chOff x="3504" y="2976"/>
            <a:chExt cx="2218" cy="934"/>
          </a:xfrm>
        </p:grpSpPr>
        <p:sp>
          <p:nvSpPr>
            <p:cNvPr id="129036" name="Text Box 6"/>
            <p:cNvSpPr txBox="1">
              <a:spLocks noChangeArrowheads="1"/>
            </p:cNvSpPr>
            <p:nvPr/>
          </p:nvSpPr>
          <p:spPr bwMode="auto">
            <a:xfrm>
              <a:off x="4942" y="3152"/>
              <a:ext cx="780"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3485" tIns="41742" rIns="83485" bIns="41742">
              <a:spAutoFit/>
            </a:bodyPr>
            <a:lstStyle>
              <a:lvl1pPr defTabSz="835025" eaLnBrk="0" hangingPunct="0">
                <a:defRPr sz="2000">
                  <a:solidFill>
                    <a:schemeClr val="tx1"/>
                  </a:solidFill>
                  <a:latin typeface="Tahoma" pitchFamily="34" charset="0"/>
                </a:defRPr>
              </a:lvl1pPr>
              <a:lvl2pPr marL="742950" indent="-285750" defTabSz="835025" eaLnBrk="0" hangingPunct="0">
                <a:defRPr sz="2000">
                  <a:solidFill>
                    <a:schemeClr val="tx1"/>
                  </a:solidFill>
                  <a:latin typeface="Tahoma" pitchFamily="34" charset="0"/>
                </a:defRPr>
              </a:lvl2pPr>
              <a:lvl3pPr marL="1143000" indent="-228600" defTabSz="835025" eaLnBrk="0" hangingPunct="0">
                <a:defRPr sz="2000">
                  <a:solidFill>
                    <a:schemeClr val="tx1"/>
                  </a:solidFill>
                  <a:latin typeface="Tahoma" pitchFamily="34" charset="0"/>
                </a:defRPr>
              </a:lvl3pPr>
              <a:lvl4pPr marL="1600200" indent="-228600" defTabSz="835025" eaLnBrk="0" hangingPunct="0">
                <a:defRPr sz="2000">
                  <a:solidFill>
                    <a:schemeClr val="tx1"/>
                  </a:solidFill>
                  <a:latin typeface="Tahoma" pitchFamily="34" charset="0"/>
                </a:defRPr>
              </a:lvl4pPr>
              <a:lvl5pPr marL="2057400" indent="-228600" defTabSz="835025" eaLnBrk="0" hangingPunct="0">
                <a:defRPr sz="2000">
                  <a:solidFill>
                    <a:schemeClr val="tx1"/>
                  </a:solidFill>
                  <a:latin typeface="Tahoma" pitchFamily="34" charset="0"/>
                </a:defRPr>
              </a:lvl5pPr>
              <a:lvl6pPr marL="2514600" indent="-228600" defTabSz="8350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8350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8350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835025" eaLnBrk="0" fontAlgn="base" hangingPunct="0">
                <a:lnSpc>
                  <a:spcPct val="120000"/>
                </a:lnSpc>
                <a:spcBef>
                  <a:spcPct val="50000"/>
                </a:spcBef>
                <a:spcAft>
                  <a:spcPct val="0"/>
                </a:spcAft>
                <a:defRPr sz="2000">
                  <a:solidFill>
                    <a:schemeClr val="tx1"/>
                  </a:solidFill>
                  <a:latin typeface="Tahoma" pitchFamily="34" charset="0"/>
                </a:defRPr>
              </a:lvl9pPr>
            </a:lstStyle>
            <a:p>
              <a:pPr eaLnBrk="1" hangingPunct="1">
                <a:lnSpc>
                  <a:spcPct val="100000"/>
                </a:lnSpc>
                <a:spcBef>
                  <a:spcPct val="20000"/>
                </a:spcBef>
              </a:pPr>
              <a:r>
                <a:rPr lang="en-US" sz="1500">
                  <a:latin typeface="Arial" charset="0"/>
                </a:rPr>
                <a:t>2 x </a:t>
              </a:r>
              <a:r>
                <a:rPr lang="en-US" sz="1500">
                  <a:solidFill>
                    <a:srgbClr val="FF0000"/>
                  </a:solidFill>
                  <a:latin typeface="Arial" charset="0"/>
                </a:rPr>
                <a:t>CH3</a:t>
              </a:r>
            </a:p>
            <a:p>
              <a:pPr eaLnBrk="1" hangingPunct="1">
                <a:lnSpc>
                  <a:spcPct val="100000"/>
                </a:lnSpc>
                <a:spcBef>
                  <a:spcPct val="20000"/>
                </a:spcBef>
              </a:pPr>
              <a:r>
                <a:rPr lang="en-US" sz="1500">
                  <a:latin typeface="Arial" charset="0"/>
                </a:rPr>
                <a:t>1 x </a:t>
              </a:r>
              <a:r>
                <a:rPr lang="en-US" sz="1500">
                  <a:solidFill>
                    <a:srgbClr val="0000FF"/>
                  </a:solidFill>
                  <a:latin typeface="Arial" charset="0"/>
                </a:rPr>
                <a:t>CH2</a:t>
              </a:r>
            </a:p>
            <a:p>
              <a:pPr eaLnBrk="1" hangingPunct="1">
                <a:lnSpc>
                  <a:spcPct val="100000"/>
                </a:lnSpc>
                <a:spcBef>
                  <a:spcPct val="20000"/>
                </a:spcBef>
              </a:pPr>
              <a:r>
                <a:rPr lang="en-US" sz="1500">
                  <a:latin typeface="Arial" charset="0"/>
                </a:rPr>
                <a:t>1 x </a:t>
              </a:r>
              <a:r>
                <a:rPr lang="en-US" sz="1500">
                  <a:solidFill>
                    <a:srgbClr val="09A509"/>
                  </a:solidFill>
                  <a:latin typeface="Arial" charset="0"/>
                </a:rPr>
                <a:t>CHNO2</a:t>
              </a:r>
            </a:p>
          </p:txBody>
        </p:sp>
        <p:pic>
          <p:nvPicPr>
            <p:cNvPr id="12903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4" y="2976"/>
              <a:ext cx="1131" cy="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grpSp>
      <p:sp>
        <p:nvSpPr>
          <p:cNvPr id="129030" name="Text Box 8"/>
          <p:cNvSpPr txBox="1">
            <a:spLocks noChangeArrowheads="1"/>
          </p:cNvSpPr>
          <p:nvPr/>
        </p:nvSpPr>
        <p:spPr bwMode="auto">
          <a:xfrm>
            <a:off x="-14288" y="2651125"/>
            <a:ext cx="9158288" cy="57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84036" tIns="42020" rIns="84036" bIns="42020">
            <a:spAutoFit/>
          </a:bodyPr>
          <a:lstStyle>
            <a:lvl1pPr marL="577850" indent="-577850" defTabSz="695325" eaLnBrk="0" hangingPunct="0">
              <a:defRPr sz="2000">
                <a:solidFill>
                  <a:schemeClr val="tx1"/>
                </a:solidFill>
                <a:latin typeface="Tahoma" pitchFamily="34" charset="0"/>
              </a:defRPr>
            </a:lvl1pPr>
            <a:lvl2pPr marL="742950" indent="-285750" defTabSz="695325" eaLnBrk="0" hangingPunct="0">
              <a:defRPr sz="2000">
                <a:solidFill>
                  <a:schemeClr val="tx1"/>
                </a:solidFill>
                <a:latin typeface="Tahoma" pitchFamily="34" charset="0"/>
              </a:defRPr>
            </a:lvl2pPr>
            <a:lvl3pPr marL="1143000" indent="-228600" defTabSz="695325" eaLnBrk="0" hangingPunct="0">
              <a:defRPr sz="2000">
                <a:solidFill>
                  <a:schemeClr val="tx1"/>
                </a:solidFill>
                <a:latin typeface="Tahoma" pitchFamily="34" charset="0"/>
              </a:defRPr>
            </a:lvl3pPr>
            <a:lvl4pPr marL="1600200" indent="-228600" defTabSz="695325" eaLnBrk="0" hangingPunct="0">
              <a:defRPr sz="2000">
                <a:solidFill>
                  <a:schemeClr val="tx1"/>
                </a:solidFill>
                <a:latin typeface="Tahoma" pitchFamily="34" charset="0"/>
              </a:defRPr>
            </a:lvl4pPr>
            <a:lvl5pPr marL="2057400" indent="-228600" defTabSz="695325" eaLnBrk="0" hangingPunct="0">
              <a:defRPr sz="2000">
                <a:solidFill>
                  <a:schemeClr val="tx1"/>
                </a:solidFill>
                <a:latin typeface="Tahoma" pitchFamily="34" charset="0"/>
              </a:defRPr>
            </a:lvl5pPr>
            <a:lvl6pPr marL="2514600" indent="-228600" defTabSz="6953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6953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6953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695325" eaLnBrk="0" fontAlgn="base" hangingPunct="0">
              <a:lnSpc>
                <a:spcPct val="120000"/>
              </a:lnSpc>
              <a:spcBef>
                <a:spcPct val="50000"/>
              </a:spcBef>
              <a:spcAft>
                <a:spcPct val="0"/>
              </a:spcAft>
              <a:defRPr sz="2000">
                <a:solidFill>
                  <a:schemeClr val="tx1"/>
                </a:solidFill>
                <a:latin typeface="Tahoma" pitchFamily="34" charset="0"/>
              </a:defRPr>
            </a:lvl9pPr>
          </a:lstStyle>
          <a:p>
            <a:pPr>
              <a:spcBef>
                <a:spcPct val="0"/>
              </a:spcBef>
              <a:buClr>
                <a:schemeClr val="accent2"/>
              </a:buClr>
              <a:buFont typeface="Wingdings" pitchFamily="2" charset="2"/>
              <a:buNone/>
            </a:pPr>
            <a:r>
              <a:rPr lang="ru-RU" sz="1600" b="1" dirty="0" smtClean="0">
                <a:solidFill>
                  <a:srgbClr val="D21700"/>
                </a:solidFill>
                <a:latin typeface="Trebuchet MS" pitchFamily="34" charset="0"/>
              </a:rPr>
              <a:t>Идея</a:t>
            </a:r>
            <a:r>
              <a:rPr lang="en-US" sz="1600" b="1" dirty="0" smtClean="0">
                <a:solidFill>
                  <a:srgbClr val="D21700"/>
                </a:solidFill>
                <a:latin typeface="Trebuchet MS" pitchFamily="34" charset="0"/>
              </a:rPr>
              <a:t> </a:t>
            </a:r>
            <a:r>
              <a:rPr lang="en-US" sz="1600" b="1" dirty="0">
                <a:solidFill>
                  <a:srgbClr val="D21700"/>
                </a:solidFill>
                <a:latin typeface="Trebuchet MS" pitchFamily="34" charset="0"/>
              </a:rPr>
              <a:t>: </a:t>
            </a:r>
            <a:r>
              <a:rPr lang="ru-RU" sz="1600" b="1" dirty="0" smtClean="0">
                <a:solidFill>
                  <a:srgbClr val="0BA4E2"/>
                </a:solidFill>
                <a:latin typeface="Trebuchet MS" pitchFamily="34" charset="0"/>
              </a:rPr>
              <a:t>разложить молекулы на группы и определить параметры взаимодействия между группами</a:t>
            </a:r>
            <a:endParaRPr lang="en-US" sz="1600" baseline="-25000" dirty="0">
              <a:solidFill>
                <a:srgbClr val="0BA4E2"/>
              </a:solidFill>
              <a:latin typeface="Trebuchet MS" pitchFamily="34" charset="0"/>
            </a:endParaRPr>
          </a:p>
        </p:txBody>
      </p:sp>
      <p:sp>
        <p:nvSpPr>
          <p:cNvPr id="129031" name="Text Box 9"/>
          <p:cNvSpPr txBox="1">
            <a:spLocks noChangeArrowheads="1"/>
          </p:cNvSpPr>
          <p:nvPr/>
        </p:nvSpPr>
        <p:spPr bwMode="auto">
          <a:xfrm>
            <a:off x="1846263" y="3908425"/>
            <a:ext cx="1073807" cy="3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84036" tIns="42020" rIns="84036" bIns="42020">
            <a:spAutoFit/>
          </a:bodyPr>
          <a:lstStyle>
            <a:lvl1pPr defTabSz="695325" eaLnBrk="0" hangingPunct="0">
              <a:defRPr sz="2000">
                <a:solidFill>
                  <a:schemeClr val="tx1"/>
                </a:solidFill>
                <a:latin typeface="Tahoma" pitchFamily="34" charset="0"/>
              </a:defRPr>
            </a:lvl1pPr>
            <a:lvl2pPr marL="742950" indent="-285750" defTabSz="695325" eaLnBrk="0" hangingPunct="0">
              <a:defRPr sz="2000">
                <a:solidFill>
                  <a:schemeClr val="tx1"/>
                </a:solidFill>
                <a:latin typeface="Tahoma" pitchFamily="34" charset="0"/>
              </a:defRPr>
            </a:lvl2pPr>
            <a:lvl3pPr marL="1143000" indent="-228600" defTabSz="695325" eaLnBrk="0" hangingPunct="0">
              <a:defRPr sz="2000">
                <a:solidFill>
                  <a:schemeClr val="tx1"/>
                </a:solidFill>
                <a:latin typeface="Tahoma" pitchFamily="34" charset="0"/>
              </a:defRPr>
            </a:lvl3pPr>
            <a:lvl4pPr marL="1600200" indent="-228600" defTabSz="695325" eaLnBrk="0" hangingPunct="0">
              <a:defRPr sz="2000">
                <a:solidFill>
                  <a:schemeClr val="tx1"/>
                </a:solidFill>
                <a:latin typeface="Tahoma" pitchFamily="34" charset="0"/>
              </a:defRPr>
            </a:lvl4pPr>
            <a:lvl5pPr marL="2057400" indent="-228600" defTabSz="695325" eaLnBrk="0" hangingPunct="0">
              <a:defRPr sz="2000">
                <a:solidFill>
                  <a:schemeClr val="tx1"/>
                </a:solidFill>
                <a:latin typeface="Tahoma" pitchFamily="34" charset="0"/>
              </a:defRPr>
            </a:lvl5pPr>
            <a:lvl6pPr marL="2514600" indent="-228600" defTabSz="6953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6953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6953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695325" eaLnBrk="0" fontAlgn="base" hangingPunct="0">
              <a:lnSpc>
                <a:spcPct val="120000"/>
              </a:lnSpc>
              <a:spcBef>
                <a:spcPct val="50000"/>
              </a:spcBef>
              <a:spcAft>
                <a:spcPct val="0"/>
              </a:spcAft>
              <a:defRPr sz="2000">
                <a:solidFill>
                  <a:schemeClr val="tx1"/>
                </a:solidFill>
                <a:latin typeface="Tahoma" pitchFamily="34" charset="0"/>
              </a:defRPr>
            </a:lvl9pPr>
          </a:lstStyle>
          <a:p>
            <a:pPr>
              <a:spcBef>
                <a:spcPct val="0"/>
              </a:spcBef>
              <a:buClr>
                <a:schemeClr val="accent2"/>
              </a:buClr>
              <a:buFont typeface="Wingdings" pitchFamily="2" charset="2"/>
              <a:buNone/>
            </a:pPr>
            <a:r>
              <a:rPr lang="ru-RU" sz="1600" b="1" dirty="0" smtClean="0">
                <a:solidFill>
                  <a:srgbClr val="D21700"/>
                </a:solidFill>
                <a:latin typeface="Trebuchet MS" pitchFamily="34" charset="0"/>
              </a:rPr>
              <a:t>Пример</a:t>
            </a:r>
            <a:r>
              <a:rPr lang="en-US" sz="1600" b="1" dirty="0" smtClean="0">
                <a:solidFill>
                  <a:srgbClr val="D21700"/>
                </a:solidFill>
                <a:latin typeface="Trebuchet MS" pitchFamily="34" charset="0"/>
              </a:rPr>
              <a:t> </a:t>
            </a:r>
            <a:r>
              <a:rPr lang="en-US" sz="1600" b="1" dirty="0">
                <a:solidFill>
                  <a:srgbClr val="D21700"/>
                </a:solidFill>
                <a:latin typeface="Trebuchet MS" pitchFamily="34" charset="0"/>
              </a:rPr>
              <a:t>:</a:t>
            </a:r>
            <a:endParaRPr lang="en-US" sz="1600" baseline="-25000" dirty="0">
              <a:solidFill>
                <a:srgbClr val="D21700"/>
              </a:solidFill>
              <a:latin typeface="Trebuchet MS" pitchFamily="34" charset="0"/>
            </a:endParaRPr>
          </a:p>
        </p:txBody>
      </p:sp>
      <p:pic>
        <p:nvPicPr>
          <p:cNvPr id="129032" name="Picture 10" descr="Modèles prédictif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5813" y="4598988"/>
            <a:ext cx="2808287" cy="148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Line 11"/>
          <p:cNvSpPr>
            <a:spLocks noChangeShapeType="1"/>
          </p:cNvSpPr>
          <p:nvPr/>
        </p:nvSpPr>
        <p:spPr bwMode="auto">
          <a:xfrm>
            <a:off x="3773488" y="5368925"/>
            <a:ext cx="998537" cy="0"/>
          </a:xfrm>
          <a:prstGeom prst="line">
            <a:avLst/>
          </a:prstGeom>
          <a:noFill/>
          <a:ln w="50800" cmpd="dbl">
            <a:solidFill>
              <a:schemeClr val="tx1"/>
            </a:solidFill>
            <a:round/>
            <a:headEnd/>
            <a:tailEnd type="triangle" w="med" len="med"/>
          </a:ln>
          <a:extLst>
            <a:ext uri="{909E8E84-426E-40DD-AFC4-6F175D3DCCD1}">
              <a14:hiddenFill xmlns:a14="http://schemas.microsoft.com/office/drawing/2010/main" xmlns="">
                <a:noFill/>
              </a14:hiddenFill>
            </a:ext>
          </a:extLst>
        </p:spPr>
        <p:txBody>
          <a:bodyPr lIns="92044" tIns="46024" rIns="92044" bIns="46024"/>
          <a:lstStyle/>
          <a:p>
            <a:endParaRPr lang="fr-FR"/>
          </a:p>
        </p:txBody>
      </p:sp>
      <p:sp>
        <p:nvSpPr>
          <p:cNvPr id="129034" name="Text Box 12"/>
          <p:cNvSpPr txBox="1">
            <a:spLocks noChangeArrowheads="1"/>
          </p:cNvSpPr>
          <p:nvPr/>
        </p:nvSpPr>
        <p:spPr bwMode="auto">
          <a:xfrm>
            <a:off x="4905375" y="5049838"/>
            <a:ext cx="3787775" cy="577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84036" tIns="42020" rIns="84036" bIns="42020">
            <a:spAutoFit/>
          </a:bodyPr>
          <a:lstStyle>
            <a:lvl1pPr defTabSz="695325" eaLnBrk="0" hangingPunct="0">
              <a:defRPr sz="2000">
                <a:solidFill>
                  <a:schemeClr val="tx1"/>
                </a:solidFill>
                <a:latin typeface="Tahoma" pitchFamily="34" charset="0"/>
              </a:defRPr>
            </a:lvl1pPr>
            <a:lvl2pPr marL="742950" indent="-285750" defTabSz="695325" eaLnBrk="0" hangingPunct="0">
              <a:defRPr sz="2000">
                <a:solidFill>
                  <a:schemeClr val="tx1"/>
                </a:solidFill>
                <a:latin typeface="Tahoma" pitchFamily="34" charset="0"/>
              </a:defRPr>
            </a:lvl2pPr>
            <a:lvl3pPr marL="1143000" indent="-228600" defTabSz="695325" eaLnBrk="0" hangingPunct="0">
              <a:defRPr sz="2000">
                <a:solidFill>
                  <a:schemeClr val="tx1"/>
                </a:solidFill>
                <a:latin typeface="Tahoma" pitchFamily="34" charset="0"/>
              </a:defRPr>
            </a:lvl3pPr>
            <a:lvl4pPr marL="1600200" indent="-228600" defTabSz="695325" eaLnBrk="0" hangingPunct="0">
              <a:defRPr sz="2000">
                <a:solidFill>
                  <a:schemeClr val="tx1"/>
                </a:solidFill>
                <a:latin typeface="Tahoma" pitchFamily="34" charset="0"/>
              </a:defRPr>
            </a:lvl4pPr>
            <a:lvl5pPr marL="2057400" indent="-228600" defTabSz="695325" eaLnBrk="0" hangingPunct="0">
              <a:defRPr sz="2000">
                <a:solidFill>
                  <a:schemeClr val="tx1"/>
                </a:solidFill>
                <a:latin typeface="Tahoma" pitchFamily="34" charset="0"/>
              </a:defRPr>
            </a:lvl5pPr>
            <a:lvl6pPr marL="2514600" indent="-228600" defTabSz="695325" eaLnBrk="0" fontAlgn="base" hangingPunct="0">
              <a:lnSpc>
                <a:spcPct val="120000"/>
              </a:lnSpc>
              <a:spcBef>
                <a:spcPct val="50000"/>
              </a:spcBef>
              <a:spcAft>
                <a:spcPct val="0"/>
              </a:spcAft>
              <a:defRPr sz="2000">
                <a:solidFill>
                  <a:schemeClr val="tx1"/>
                </a:solidFill>
                <a:latin typeface="Tahoma" pitchFamily="34" charset="0"/>
              </a:defRPr>
            </a:lvl6pPr>
            <a:lvl7pPr marL="2971800" indent="-228600" defTabSz="695325" eaLnBrk="0" fontAlgn="base" hangingPunct="0">
              <a:lnSpc>
                <a:spcPct val="120000"/>
              </a:lnSpc>
              <a:spcBef>
                <a:spcPct val="50000"/>
              </a:spcBef>
              <a:spcAft>
                <a:spcPct val="0"/>
              </a:spcAft>
              <a:defRPr sz="2000">
                <a:solidFill>
                  <a:schemeClr val="tx1"/>
                </a:solidFill>
                <a:latin typeface="Tahoma" pitchFamily="34" charset="0"/>
              </a:defRPr>
            </a:lvl7pPr>
            <a:lvl8pPr marL="3429000" indent="-228600" defTabSz="695325" eaLnBrk="0" fontAlgn="base" hangingPunct="0">
              <a:lnSpc>
                <a:spcPct val="120000"/>
              </a:lnSpc>
              <a:spcBef>
                <a:spcPct val="50000"/>
              </a:spcBef>
              <a:spcAft>
                <a:spcPct val="0"/>
              </a:spcAft>
              <a:defRPr sz="2000">
                <a:solidFill>
                  <a:schemeClr val="tx1"/>
                </a:solidFill>
                <a:latin typeface="Tahoma" pitchFamily="34" charset="0"/>
              </a:defRPr>
            </a:lvl8pPr>
            <a:lvl9pPr marL="3886200" indent="-228600" defTabSz="695325" eaLnBrk="0" fontAlgn="base" hangingPunct="0">
              <a:lnSpc>
                <a:spcPct val="120000"/>
              </a:lnSpc>
              <a:spcBef>
                <a:spcPct val="50000"/>
              </a:spcBef>
              <a:spcAft>
                <a:spcPct val="0"/>
              </a:spcAft>
              <a:defRPr sz="2000">
                <a:solidFill>
                  <a:schemeClr val="tx1"/>
                </a:solidFill>
                <a:latin typeface="Tahoma" pitchFamily="34" charset="0"/>
              </a:defRPr>
            </a:lvl9pPr>
          </a:lstStyle>
          <a:p>
            <a:pPr algn="ctr">
              <a:spcBef>
                <a:spcPct val="0"/>
              </a:spcBef>
              <a:buClr>
                <a:schemeClr val="accent2"/>
              </a:buClr>
              <a:buFont typeface="Wingdings" pitchFamily="2" charset="2"/>
              <a:buNone/>
            </a:pPr>
            <a:r>
              <a:rPr lang="ru-RU" sz="1600" b="1" dirty="0" smtClean="0">
                <a:solidFill>
                  <a:srgbClr val="D21700"/>
                </a:solidFill>
                <a:latin typeface="Trebuchet MS" pitchFamily="34" charset="0"/>
              </a:rPr>
              <a:t>Требуются только 6 параметров взаимодействия между группами</a:t>
            </a:r>
            <a:endParaRPr lang="en-US" sz="1600" baseline="-25000" dirty="0">
              <a:solidFill>
                <a:srgbClr val="D21700"/>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5"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917462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872716"/>
            <a:ext cx="9144000" cy="39715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85" tIns="41742" rIns="83485" bIns="41742">
            <a:spAutoFit/>
          </a:bodyPr>
          <a:lstStyle/>
          <a:p>
            <a:pPr marL="355600" lvl="1" indent="-355600">
              <a:spcBef>
                <a:spcPct val="30000"/>
              </a:spcBef>
              <a:buBlip>
                <a:blip r:embed="rId3"/>
              </a:buBlip>
            </a:pPr>
            <a:r>
              <a:rPr lang="ru-RU" sz="2200" b="1" dirty="0" smtClean="0">
                <a:solidFill>
                  <a:srgbClr val="0BA4E2"/>
                </a:solidFill>
                <a:latin typeface="Trebuchet MS" pitchFamily="34" charset="0"/>
              </a:rPr>
              <a:t>Поддержка нескольких версий</a:t>
            </a:r>
            <a:r>
              <a:rPr lang="en-US" sz="2200" b="1" dirty="0" smtClean="0">
                <a:solidFill>
                  <a:srgbClr val="0BA4E2"/>
                </a:solidFill>
                <a:latin typeface="Trebuchet MS" pitchFamily="34" charset="0"/>
              </a:rPr>
              <a:t>:</a:t>
            </a:r>
            <a:endParaRPr lang="en-US" sz="2200" b="1" dirty="0">
              <a:solidFill>
                <a:srgbClr val="0BA4E2"/>
              </a:solidFill>
              <a:latin typeface="Trebuchet MS" pitchFamily="34" charset="0"/>
            </a:endParaRPr>
          </a:p>
          <a:p>
            <a:pPr marL="1216037" lvl="2" indent="-257991">
              <a:spcBef>
                <a:spcPct val="15000"/>
              </a:spcBef>
              <a:buFontTx/>
              <a:buChar char="•"/>
            </a:pPr>
            <a:r>
              <a:rPr lang="en-US" sz="1600" b="1" dirty="0">
                <a:solidFill>
                  <a:srgbClr val="0BA4E2"/>
                </a:solidFill>
                <a:latin typeface="Trebuchet MS" pitchFamily="34" charset="0"/>
              </a:rPr>
              <a:t>UNIFAC </a:t>
            </a:r>
            <a:r>
              <a:rPr lang="ru-RU" sz="1600" b="1" dirty="0" smtClean="0">
                <a:solidFill>
                  <a:srgbClr val="0BA4E2"/>
                </a:solidFill>
                <a:latin typeface="Trebuchet MS" pitchFamily="34" charset="0"/>
              </a:rPr>
              <a:t>оригинальная</a:t>
            </a:r>
            <a:endParaRPr lang="en-US" sz="1600" b="1" dirty="0">
              <a:solidFill>
                <a:srgbClr val="0BA4E2"/>
              </a:solidFill>
              <a:latin typeface="Trebuchet MS" pitchFamily="34" charset="0"/>
            </a:endParaRPr>
          </a:p>
          <a:p>
            <a:pPr marL="1216037" lvl="2" indent="-257991">
              <a:spcBef>
                <a:spcPct val="15000"/>
              </a:spcBef>
              <a:buFontTx/>
              <a:buChar char="•"/>
            </a:pPr>
            <a:r>
              <a:rPr lang="en-US" sz="1600" b="1" dirty="0">
                <a:solidFill>
                  <a:srgbClr val="0BA4E2"/>
                </a:solidFill>
                <a:latin typeface="Trebuchet MS" pitchFamily="34" charset="0"/>
              </a:rPr>
              <a:t>UNIFAC </a:t>
            </a:r>
            <a:r>
              <a:rPr lang="en-US" sz="1600" b="1" dirty="0" smtClean="0">
                <a:solidFill>
                  <a:srgbClr val="0BA4E2"/>
                </a:solidFill>
                <a:latin typeface="Trebuchet MS" pitchFamily="34" charset="0"/>
              </a:rPr>
              <a:t>(</a:t>
            </a:r>
            <a:r>
              <a:rPr lang="ru-RU" sz="1600" b="1" dirty="0" smtClean="0">
                <a:solidFill>
                  <a:srgbClr val="0BA4E2"/>
                </a:solidFill>
                <a:latin typeface="Trebuchet MS" pitchFamily="34" charset="0"/>
              </a:rPr>
              <a:t>Дортмунд</a:t>
            </a:r>
            <a:r>
              <a:rPr lang="en-US" sz="1600" b="1" dirty="0" smtClean="0">
                <a:solidFill>
                  <a:srgbClr val="0BA4E2"/>
                </a:solidFill>
                <a:latin typeface="Trebuchet MS" pitchFamily="34" charset="0"/>
              </a:rPr>
              <a:t>) </a:t>
            </a:r>
            <a:r>
              <a:rPr lang="ru-RU" sz="1600" b="1" dirty="0" smtClean="0">
                <a:solidFill>
                  <a:srgbClr val="0BA4E2"/>
                </a:solidFill>
                <a:latin typeface="Trebuchet MS" pitchFamily="34" charset="0"/>
              </a:rPr>
              <a:t>модифицированная</a:t>
            </a:r>
            <a:endParaRPr lang="en-US" sz="1600" b="1" dirty="0">
              <a:solidFill>
                <a:srgbClr val="0BA4E2"/>
              </a:solidFill>
              <a:latin typeface="Trebuchet MS" pitchFamily="34" charset="0"/>
            </a:endParaRPr>
          </a:p>
          <a:p>
            <a:pPr marL="1216037" lvl="2" indent="-257991">
              <a:spcBef>
                <a:spcPct val="15000"/>
              </a:spcBef>
              <a:buFontTx/>
              <a:buChar char="•"/>
            </a:pPr>
            <a:r>
              <a:rPr lang="en-US" sz="1600" b="1" dirty="0" smtClean="0">
                <a:solidFill>
                  <a:srgbClr val="0BA4E2"/>
                </a:solidFill>
                <a:latin typeface="Trebuchet MS" pitchFamily="34" charset="0"/>
              </a:rPr>
              <a:t>UNIFAC (</a:t>
            </a:r>
            <a:r>
              <a:rPr lang="ru-RU" sz="1600" b="1" dirty="0" err="1" smtClean="0">
                <a:solidFill>
                  <a:srgbClr val="0BA4E2"/>
                </a:solidFill>
                <a:latin typeface="Trebuchet MS" pitchFamily="34" charset="0"/>
              </a:rPr>
              <a:t>Лингби</a:t>
            </a:r>
            <a:r>
              <a:rPr lang="en-US" sz="1600" b="1" dirty="0" smtClean="0">
                <a:solidFill>
                  <a:srgbClr val="0BA4E2"/>
                </a:solidFill>
                <a:latin typeface="Trebuchet MS" pitchFamily="34" charset="0"/>
              </a:rPr>
              <a:t>) </a:t>
            </a:r>
            <a:r>
              <a:rPr lang="ru-RU" sz="1600" b="1" dirty="0" smtClean="0">
                <a:solidFill>
                  <a:srgbClr val="0BA4E2"/>
                </a:solidFill>
                <a:latin typeface="Trebuchet MS" pitchFamily="34" charset="0"/>
              </a:rPr>
              <a:t>модификация</a:t>
            </a:r>
            <a:r>
              <a:rPr lang="en-US" sz="1600" b="1" dirty="0" smtClean="0">
                <a:solidFill>
                  <a:srgbClr val="0BA4E2"/>
                </a:solidFill>
                <a:latin typeface="Trebuchet MS" pitchFamily="34" charset="0"/>
              </a:rPr>
              <a:t> </a:t>
            </a:r>
            <a:r>
              <a:rPr lang="ru-RU" sz="1600" b="1" dirty="0" err="1" smtClean="0">
                <a:solidFill>
                  <a:srgbClr val="0BA4E2"/>
                </a:solidFill>
                <a:latin typeface="Trebuchet MS" pitchFamily="34" charset="0"/>
              </a:rPr>
              <a:t>Ларсена</a:t>
            </a:r>
            <a:endParaRPr lang="en-US" sz="1600" b="1" dirty="0">
              <a:solidFill>
                <a:srgbClr val="0BA4E2"/>
              </a:solidFill>
              <a:latin typeface="Trebuchet MS" pitchFamily="34" charset="0"/>
            </a:endParaRPr>
          </a:p>
          <a:p>
            <a:pPr marL="1216037" lvl="2" indent="-257991">
              <a:spcBef>
                <a:spcPct val="15000"/>
              </a:spcBef>
              <a:buFontTx/>
              <a:buChar char="•"/>
            </a:pPr>
            <a:r>
              <a:rPr lang="en-US" sz="1600" b="1" dirty="0">
                <a:solidFill>
                  <a:srgbClr val="0BA4E2"/>
                </a:solidFill>
                <a:latin typeface="Trebuchet MS" pitchFamily="34" charset="0"/>
              </a:rPr>
              <a:t>UNIFAC </a:t>
            </a:r>
            <a:r>
              <a:rPr lang="ru-RU" sz="1600" b="1" dirty="0" smtClean="0">
                <a:solidFill>
                  <a:srgbClr val="0BA4E2"/>
                </a:solidFill>
                <a:latin typeface="Trebuchet MS" pitchFamily="34" charset="0"/>
              </a:rPr>
              <a:t>для формальдегидов</a:t>
            </a:r>
            <a:endParaRPr lang="en-US" sz="1600" b="1" dirty="0">
              <a:solidFill>
                <a:srgbClr val="0BA4E2"/>
              </a:solidFill>
              <a:latin typeface="Trebuchet MS" pitchFamily="34" charset="0"/>
            </a:endParaRPr>
          </a:p>
          <a:p>
            <a:pPr marL="1216037" lvl="2" indent="-257991">
              <a:spcBef>
                <a:spcPct val="15000"/>
              </a:spcBef>
              <a:buFontTx/>
              <a:buChar char="•"/>
            </a:pPr>
            <a:r>
              <a:rPr lang="en-US" sz="1600" b="1" dirty="0">
                <a:solidFill>
                  <a:srgbClr val="0BA4E2"/>
                </a:solidFill>
                <a:latin typeface="Trebuchet MS" pitchFamily="34" charset="0"/>
              </a:rPr>
              <a:t>PPR78</a:t>
            </a:r>
          </a:p>
          <a:p>
            <a:pPr marL="1216037" lvl="2" indent="-257991">
              <a:spcBef>
                <a:spcPct val="15000"/>
              </a:spcBef>
              <a:buFontTx/>
              <a:buChar char="•"/>
            </a:pPr>
            <a:r>
              <a:rPr lang="en-US" sz="1600" b="1" dirty="0" smtClean="0">
                <a:solidFill>
                  <a:srgbClr val="0BA4E2"/>
                </a:solidFill>
                <a:latin typeface="Trebuchet MS" pitchFamily="34" charset="0"/>
              </a:rPr>
              <a:t>NRTL-PR</a:t>
            </a:r>
          </a:p>
          <a:p>
            <a:pPr marL="1216037" lvl="2" indent="-257991">
              <a:spcBef>
                <a:spcPct val="15000"/>
              </a:spcBef>
              <a:buFontTx/>
              <a:buChar char="•"/>
            </a:pPr>
            <a:r>
              <a:rPr lang="en-US" sz="1600" b="1" dirty="0" smtClean="0">
                <a:solidFill>
                  <a:srgbClr val="0BA4E2"/>
                </a:solidFill>
                <a:latin typeface="Trebuchet MS" pitchFamily="34" charset="0"/>
              </a:rPr>
              <a:t>GC-PPC-SAFT</a:t>
            </a:r>
            <a:endParaRPr lang="en-US" b="1" dirty="0">
              <a:solidFill>
                <a:srgbClr val="0BA4E2"/>
              </a:solidFill>
              <a:latin typeface="Trebuchet MS" pitchFamily="34" charset="0"/>
            </a:endParaRPr>
          </a:p>
          <a:p>
            <a:pPr marL="355600" lvl="1" indent="-355600">
              <a:spcBef>
                <a:spcPct val="30000"/>
              </a:spcBef>
              <a:buBlip>
                <a:blip r:embed="rId3"/>
              </a:buBlip>
            </a:pPr>
            <a:r>
              <a:rPr lang="ru-RU" sz="2200" b="1" dirty="0" smtClean="0">
                <a:solidFill>
                  <a:srgbClr val="0BA4E2"/>
                </a:solidFill>
                <a:latin typeface="Trebuchet MS" pitchFamily="34" charset="0"/>
              </a:rPr>
              <a:t>Поставляется редактор групповых моделей</a:t>
            </a:r>
            <a:endParaRPr lang="en-US" sz="2200" b="1" dirty="0" smtClean="0">
              <a:solidFill>
                <a:srgbClr val="0BA4E2"/>
              </a:solidFill>
              <a:latin typeface="Trebuchet MS" pitchFamily="34" charset="0"/>
            </a:endParaRPr>
          </a:p>
          <a:p>
            <a:pPr marL="355600" lvl="1" indent="-355600">
              <a:spcBef>
                <a:spcPct val="30000"/>
              </a:spcBef>
              <a:buBlip>
                <a:blip r:embed="rId3"/>
              </a:buBlip>
            </a:pPr>
            <a:r>
              <a:rPr lang="ru-RU" sz="2200" b="1" dirty="0" smtClean="0">
                <a:solidFill>
                  <a:srgbClr val="0BA4E2"/>
                </a:solidFill>
                <a:latin typeface="Trebuchet MS" pitchFamily="34" charset="0"/>
              </a:rPr>
              <a:t>Автоматическая декомпозиция молекул </a:t>
            </a:r>
            <a:r>
              <a:rPr lang="en-US" sz="1600" b="1" dirty="0" smtClean="0">
                <a:solidFill>
                  <a:srgbClr val="0BA4E2"/>
                </a:solidFill>
                <a:latin typeface="Trebuchet MS" pitchFamily="34" charset="0"/>
              </a:rPr>
              <a:t>(</a:t>
            </a:r>
            <a:r>
              <a:rPr lang="ru-RU" sz="1600" b="1" dirty="0" smtClean="0">
                <a:solidFill>
                  <a:srgbClr val="0BA4E2"/>
                </a:solidFill>
                <a:latin typeface="Trebuchet MS" pitchFamily="34" charset="0"/>
              </a:rPr>
              <a:t>также используется с </a:t>
            </a:r>
            <a:r>
              <a:rPr lang="ru-RU" sz="1600" b="1" dirty="0" err="1" smtClean="0">
                <a:solidFill>
                  <a:srgbClr val="0BA4E2"/>
                </a:solidFill>
                <a:latin typeface="Trebuchet MS" pitchFamily="34" charset="0"/>
              </a:rPr>
              <a:t>предиктивными</a:t>
            </a:r>
            <a:r>
              <a:rPr lang="ru-RU" sz="1600" b="1" dirty="0" smtClean="0">
                <a:solidFill>
                  <a:srgbClr val="0BA4E2"/>
                </a:solidFill>
                <a:latin typeface="Trebuchet MS" pitchFamily="34" charset="0"/>
              </a:rPr>
              <a:t> методами для свойств чистых веществ</a:t>
            </a:r>
            <a:r>
              <a:rPr lang="en-US" sz="1600" b="1" dirty="0" smtClean="0">
                <a:solidFill>
                  <a:srgbClr val="0BA4E2"/>
                </a:solidFill>
                <a:latin typeface="Trebuchet MS" pitchFamily="34" charset="0"/>
              </a:rPr>
              <a:t>)</a:t>
            </a:r>
            <a:endParaRPr lang="en-US" sz="2200" b="1" dirty="0" smtClean="0">
              <a:solidFill>
                <a:srgbClr val="0BA4E2"/>
              </a:solidFill>
              <a:latin typeface="Trebuchet MS" pitchFamily="34" charset="0"/>
            </a:endParaRPr>
          </a:p>
          <a:p>
            <a:pPr marL="355600" lvl="1" indent="-355600">
              <a:spcBef>
                <a:spcPct val="30000"/>
              </a:spcBef>
              <a:buBlip>
                <a:blip r:embed="rId3"/>
              </a:buBlip>
            </a:pPr>
            <a:endParaRPr lang="en-US" sz="2200" b="1" dirty="0">
              <a:solidFill>
                <a:srgbClr val="0BA4E2"/>
              </a:solidFill>
              <a:latin typeface="Trebuchet MS" pitchFamily="34" charset="0"/>
            </a:endParaRPr>
          </a:p>
        </p:txBody>
      </p:sp>
      <p:pic>
        <p:nvPicPr>
          <p:cNvPr id="528385" name="Picture 1"/>
          <p:cNvPicPr>
            <a:picLocks noChangeAspect="1" noChangeArrowheads="1"/>
          </p:cNvPicPr>
          <p:nvPr/>
        </p:nvPicPr>
        <p:blipFill>
          <a:blip r:embed="rId4" cstate="print"/>
          <a:srcRect/>
          <a:stretch>
            <a:fillRect/>
          </a:stretch>
        </p:blipFill>
        <p:spPr bwMode="auto">
          <a:xfrm>
            <a:off x="2699792" y="4365104"/>
            <a:ext cx="5967785" cy="1908212"/>
          </a:xfrm>
          <a:prstGeom prst="rect">
            <a:avLst/>
          </a:prstGeom>
          <a:noFill/>
          <a:ln w="9525">
            <a:noFill/>
            <a:miter lim="800000"/>
            <a:headEnd/>
            <a:tailEnd/>
          </a:ln>
          <a:effectLst/>
        </p:spPr>
      </p:pic>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7"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3245641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52" y="1006504"/>
            <a:ext cx="7643696" cy="5158800"/>
          </a:xfrm>
          <a:prstGeom prst="rect">
            <a:avLst/>
          </a:prstGeom>
          <a:solidFill>
            <a:schemeClr val="bg1"/>
          </a:solidFill>
          <a:ln>
            <a:noFill/>
          </a:ln>
        </p:spPr>
      </p:pic>
      <p:sp>
        <p:nvSpPr>
          <p:cNvPr id="30" name="ZoneTexte 29"/>
          <p:cNvSpPr txBox="1"/>
          <p:nvPr/>
        </p:nvSpPr>
        <p:spPr>
          <a:xfrm>
            <a:off x="6943193" y="1412776"/>
            <a:ext cx="2200807" cy="1188162"/>
          </a:xfrm>
          <a:prstGeom prst="rect">
            <a:avLst/>
          </a:prstGeom>
          <a:solidFill>
            <a:schemeClr val="bg1"/>
          </a:solidFill>
        </p:spPr>
        <p:txBody>
          <a:bodyPr vert="horz" wrap="square" lIns="91440" tIns="45720" rIns="91440" bIns="45720" rtlCol="0" anchor="ctr">
            <a:normAutofit fontScale="85000" lnSpcReduction="20000"/>
          </a:bodyPr>
          <a:lstStyle/>
          <a:p>
            <a:r>
              <a:rPr lang="ru-RU" sz="2400" b="1" dirty="0" smtClean="0">
                <a:solidFill>
                  <a:srgbClr val="0BA4E2"/>
                </a:solidFill>
              </a:rPr>
              <a:t>Сосредоточенный на экономии времени пользователя</a:t>
            </a:r>
            <a:r>
              <a:rPr lang="fr-FR" sz="2400" b="1" dirty="0" smtClean="0">
                <a:solidFill>
                  <a:srgbClr val="0BA4E2"/>
                </a:solidFill>
              </a:rPr>
              <a:t>…</a:t>
            </a:r>
          </a:p>
        </p:txBody>
      </p:sp>
      <p:pic>
        <p:nvPicPr>
          <p:cNvPr id="64819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51620" y="4113076"/>
            <a:ext cx="5400092" cy="25352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 name="Groupe 1"/>
          <p:cNvGrpSpPr/>
          <p:nvPr/>
        </p:nvGrpSpPr>
        <p:grpSpPr>
          <a:xfrm>
            <a:off x="1151620" y="2816932"/>
            <a:ext cx="7979656" cy="3492388"/>
            <a:chOff x="1151620" y="2816932"/>
            <a:chExt cx="7979656" cy="3492388"/>
          </a:xfrm>
        </p:grpSpPr>
        <p:sp>
          <p:nvSpPr>
            <p:cNvPr id="14" name="Rectangle à coins arrondis 13"/>
            <p:cNvSpPr/>
            <p:nvPr/>
          </p:nvSpPr>
          <p:spPr>
            <a:xfrm>
              <a:off x="1763688" y="2816932"/>
              <a:ext cx="4212468" cy="1188132"/>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rebuchet MS" panose="020B0603020202020204" pitchFamily="34" charset="0"/>
              </a:endParaRPr>
            </a:p>
          </p:txBody>
        </p:sp>
        <p:sp>
          <p:nvSpPr>
            <p:cNvPr id="21" name="ZoneTexte 20"/>
            <p:cNvSpPr txBox="1"/>
            <p:nvPr/>
          </p:nvSpPr>
          <p:spPr>
            <a:xfrm>
              <a:off x="6840252" y="2924944"/>
              <a:ext cx="2291024" cy="972108"/>
            </a:xfrm>
            <a:prstGeom prst="rect">
              <a:avLst/>
            </a:prstGeom>
            <a:solidFill>
              <a:schemeClr val="bg1"/>
            </a:solidFill>
          </p:spPr>
          <p:txBody>
            <a:bodyPr vert="horz" wrap="square" lIns="91440" tIns="45720" rIns="91440" bIns="45720" rtlCol="0" anchor="ctr">
              <a:normAutofit fontScale="92500" lnSpcReduction="20000"/>
            </a:bodyPr>
            <a:lstStyle/>
            <a:p>
              <a:pPr algn="l"/>
              <a:r>
                <a:rPr lang="ru-RU" dirty="0" smtClean="0">
                  <a:solidFill>
                    <a:srgbClr val="0BA4E2"/>
                  </a:solidFill>
                  <a:latin typeface="Trebuchet MS" panose="020B0603020202020204" pitchFamily="34" charset="0"/>
                </a:rPr>
                <a:t>Предсказание множества температурно-зависимых свойств</a:t>
              </a:r>
              <a:endParaRPr lang="fr-FR" dirty="0" smtClean="0">
                <a:solidFill>
                  <a:srgbClr val="0BA4E2"/>
                </a:solidFill>
                <a:latin typeface="Trebuchet MS" panose="020B0603020202020204" pitchFamily="34" charset="0"/>
              </a:endParaRPr>
            </a:p>
          </p:txBody>
        </p:sp>
        <p:cxnSp>
          <p:nvCxnSpPr>
            <p:cNvPr id="16" name="Connecteur droit 15"/>
            <p:cNvCxnSpPr/>
            <p:nvPr/>
          </p:nvCxnSpPr>
          <p:spPr>
            <a:xfrm>
              <a:off x="6840252" y="3068960"/>
              <a:ext cx="0" cy="72008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a:stCxn id="21" idx="1"/>
              <a:endCxn id="14" idx="3"/>
            </p:cNvCxnSpPr>
            <p:nvPr/>
          </p:nvCxnSpPr>
          <p:spPr>
            <a:xfrm flipH="1">
              <a:off x="5976156" y="3410998"/>
              <a:ext cx="864096" cy="0"/>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1151620" y="4617132"/>
              <a:ext cx="5220580" cy="1692188"/>
            </a:xfrm>
            <a:prstGeom prst="roundRect">
              <a:avLst/>
            </a:prstGeom>
            <a:noFill/>
            <a:ln>
              <a:solidFill>
                <a:srgbClr val="D2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Trebuchet MS" panose="020B0603020202020204" pitchFamily="34" charset="0"/>
              </a:endParaRPr>
            </a:p>
          </p:txBody>
        </p:sp>
        <p:cxnSp>
          <p:nvCxnSpPr>
            <p:cNvPr id="22" name="Connecteur droit 21"/>
            <p:cNvCxnSpPr>
              <a:endCxn id="21" idx="1"/>
            </p:cNvCxnSpPr>
            <p:nvPr/>
          </p:nvCxnSpPr>
          <p:spPr>
            <a:xfrm flipV="1">
              <a:off x="6372200" y="3410998"/>
              <a:ext cx="468052" cy="1818202"/>
            </a:xfrm>
            <a:prstGeom prst="line">
              <a:avLst/>
            </a:prstGeom>
            <a:ln>
              <a:solidFill>
                <a:srgbClr val="D21700"/>
              </a:solidFill>
            </a:ln>
          </p:spPr>
          <p:style>
            <a:lnRef idx="1">
              <a:schemeClr val="accent1"/>
            </a:lnRef>
            <a:fillRef idx="0">
              <a:schemeClr val="accent1"/>
            </a:fillRef>
            <a:effectRef idx="0">
              <a:schemeClr val="accent1"/>
            </a:effectRef>
            <a:fontRef idx="minor">
              <a:schemeClr val="tx1"/>
            </a:fontRef>
          </p:style>
        </p:cxnSp>
      </p:grpSp>
      <p:sp>
        <p:nvSpPr>
          <p:cNvPr id="3" name="Espace réservé du pied de page 2"/>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17"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2651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180020" y="1165860"/>
            <a:ext cx="8748464" cy="3703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buBlip>
                <a:blip r:embed="rId3"/>
              </a:buBlip>
              <a:defRPr sz="2800" b="1">
                <a:solidFill>
                  <a:schemeClr val="accent2"/>
                </a:solidFill>
                <a:latin typeface="Arial" charset="0"/>
              </a:defRPr>
            </a:lvl1pPr>
            <a:lvl2pPr marL="742950" indent="-285750" defTabSz="762000">
              <a:buChar char="Ø"/>
              <a:defRPr sz="2400">
                <a:solidFill>
                  <a:schemeClr val="accent2"/>
                </a:solidFill>
                <a:latin typeface="Arial" charset="0"/>
              </a:defRPr>
            </a:lvl2pPr>
            <a:lvl3pPr marL="1143000" indent="-228600" defTabSz="762000">
              <a:buChar char="§"/>
              <a:defRPr sz="2400">
                <a:solidFill>
                  <a:schemeClr val="accent2"/>
                </a:solidFill>
                <a:latin typeface="Arial" charset="0"/>
              </a:defRPr>
            </a:lvl3pPr>
            <a:lvl4pPr marL="1562100" indent="-228600" defTabSz="762000">
              <a:buBlip>
                <a:blip r:embed="rId3"/>
              </a:buBlip>
              <a:defRPr sz="2400">
                <a:solidFill>
                  <a:schemeClr val="accent2"/>
                </a:solidFill>
                <a:latin typeface="Arial" charset="0"/>
              </a:defRPr>
            </a:lvl4pPr>
            <a:lvl5pPr marL="1981200" indent="-228600" defTabSz="762000">
              <a:buBlip>
                <a:blip r:embed="rId3"/>
              </a:buBlip>
              <a:defRPr sz="2400">
                <a:solidFill>
                  <a:schemeClr val="accent2"/>
                </a:solidFill>
                <a:latin typeface="Arial" charset="0"/>
              </a:defRPr>
            </a:lvl5pPr>
            <a:lvl6pPr marL="24384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6pPr>
            <a:lvl7pPr marL="28956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7pPr>
            <a:lvl8pPr marL="33528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8pPr>
            <a:lvl9pPr marL="3810000" indent="-228600" defTabSz="762000" eaLnBrk="0" fontAlgn="base" hangingPunct="0">
              <a:lnSpc>
                <a:spcPct val="120000"/>
              </a:lnSpc>
              <a:spcBef>
                <a:spcPct val="0"/>
              </a:spcBef>
              <a:spcAft>
                <a:spcPct val="0"/>
              </a:spcAft>
              <a:buClr>
                <a:schemeClr val="accent2"/>
              </a:buClr>
              <a:buFont typeface="Wingdings" pitchFamily="2" charset="2"/>
              <a:buBlip>
                <a:blip r:embed="rId3"/>
              </a:buBlip>
              <a:defRPr sz="2400">
                <a:solidFill>
                  <a:schemeClr val="accent2"/>
                </a:solidFill>
                <a:latin typeface="Arial" charset="0"/>
              </a:defRPr>
            </a:lvl9pPr>
          </a:lstStyle>
          <a:p>
            <a:pPr marL="0" indent="0" algn="just">
              <a:lnSpc>
                <a:spcPct val="100000"/>
              </a:lnSpc>
              <a:spcBef>
                <a:spcPct val="70000"/>
              </a:spcBef>
              <a:buNone/>
            </a:pPr>
            <a:r>
              <a:rPr lang="en-US" altLang="en-US" sz="2400" b="0" dirty="0" smtClean="0">
                <a:solidFill>
                  <a:srgbClr val="0BA4E2"/>
                </a:solidFill>
                <a:latin typeface="Trebuchet MS" panose="020B0603020202020204" pitchFamily="34" charset="0"/>
              </a:rPr>
              <a:t>4- </a:t>
            </a:r>
            <a:r>
              <a:rPr lang="ru-RU" altLang="en-US" sz="2400" b="0" dirty="0" smtClean="0">
                <a:solidFill>
                  <a:srgbClr val="0BA4E2"/>
                </a:solidFill>
                <a:latin typeface="Trebuchet MS" panose="020B0603020202020204" pitchFamily="34" charset="0"/>
              </a:rPr>
              <a:t>полная совместимость с </a:t>
            </a:r>
            <a:r>
              <a:rPr lang="en-US" altLang="en-US" sz="2000" dirty="0" smtClean="0">
                <a:solidFill>
                  <a:srgbClr val="0BA4E2"/>
                </a:solidFill>
                <a:latin typeface="Trebuchet MS" panose="020B0603020202020204" pitchFamily="34" charset="0"/>
              </a:rPr>
              <a:t>32-</a:t>
            </a:r>
            <a:r>
              <a:rPr lang="ru-RU" altLang="en-US" sz="2000" dirty="0" err="1" smtClean="0">
                <a:solidFill>
                  <a:srgbClr val="0BA4E2"/>
                </a:solidFill>
                <a:latin typeface="Trebuchet MS" panose="020B0603020202020204" pitchFamily="34" charset="0"/>
              </a:rPr>
              <a:t>х</a:t>
            </a:r>
            <a:r>
              <a:rPr lang="en-US" altLang="en-US" sz="2000" dirty="0" smtClean="0">
                <a:solidFill>
                  <a:srgbClr val="0BA4E2"/>
                </a:solidFill>
                <a:latin typeface="Trebuchet MS" panose="020B0603020202020204" pitchFamily="34" charset="0"/>
              </a:rPr>
              <a:t> &amp; 64-</a:t>
            </a:r>
            <a:r>
              <a:rPr lang="ru-RU" altLang="en-US" sz="2000" dirty="0" err="1" smtClean="0">
                <a:solidFill>
                  <a:srgbClr val="0BA4E2"/>
                </a:solidFill>
                <a:latin typeface="Trebuchet MS" panose="020B0603020202020204" pitchFamily="34" charset="0"/>
              </a:rPr>
              <a:t>х</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битными </a:t>
            </a:r>
            <a:r>
              <a:rPr lang="en-US" altLang="en-US" sz="2000" dirty="0" smtClean="0">
                <a:solidFill>
                  <a:srgbClr val="0BA4E2"/>
                </a:solidFill>
                <a:latin typeface="Trebuchet MS" panose="020B0603020202020204" pitchFamily="34" charset="0"/>
              </a:rPr>
              <a:t>Windows</a:t>
            </a:r>
          </a:p>
          <a:p>
            <a:pPr lvl="1" algn="just">
              <a:spcBef>
                <a:spcPct val="70000"/>
              </a:spcBef>
              <a:buBlip>
                <a:blip r:embed="rId4"/>
              </a:buBlip>
            </a:pPr>
            <a:r>
              <a:rPr lang="ru-RU" altLang="en-US" sz="2000" dirty="0" smtClean="0">
                <a:solidFill>
                  <a:srgbClr val="0BA4E2"/>
                </a:solidFill>
                <a:latin typeface="Trebuchet MS" panose="020B0603020202020204" pitchFamily="34" charset="0"/>
              </a:rPr>
              <a:t>Управление</a:t>
            </a:r>
            <a:r>
              <a:rPr lang="en-US" altLang="en-US" sz="2000" dirty="0" smtClean="0">
                <a:solidFill>
                  <a:srgbClr val="0BA4E2"/>
                </a:solidFill>
                <a:latin typeface="Trebuchet MS" panose="020B0603020202020204" pitchFamily="34" charset="0"/>
              </a:rPr>
              <a:t> 32-</a:t>
            </a:r>
            <a:r>
              <a:rPr lang="ru-RU" altLang="en-US" sz="2000" dirty="0" err="1" smtClean="0">
                <a:solidFill>
                  <a:srgbClr val="0BA4E2"/>
                </a:solidFill>
                <a:latin typeface="Trebuchet MS" panose="020B0603020202020204" pitchFamily="34" charset="0"/>
              </a:rPr>
              <a:t>х</a:t>
            </a:r>
            <a:r>
              <a:rPr lang="en-US" altLang="en-US" sz="2000" dirty="0" smtClean="0">
                <a:solidFill>
                  <a:srgbClr val="0BA4E2"/>
                </a:solidFill>
                <a:latin typeface="Trebuchet MS" panose="020B0603020202020204" pitchFamily="34" charset="0"/>
              </a:rPr>
              <a:t> </a:t>
            </a:r>
            <a:r>
              <a:rPr lang="en-US" altLang="en-US" sz="2000" dirty="0">
                <a:solidFill>
                  <a:srgbClr val="0BA4E2"/>
                </a:solidFill>
                <a:latin typeface="Trebuchet MS" panose="020B0603020202020204" pitchFamily="34" charset="0"/>
              </a:rPr>
              <a:t>&amp; </a:t>
            </a:r>
            <a:r>
              <a:rPr lang="en-US" altLang="en-US" sz="2000" dirty="0" smtClean="0">
                <a:solidFill>
                  <a:srgbClr val="0BA4E2"/>
                </a:solidFill>
                <a:latin typeface="Trebuchet MS" panose="020B0603020202020204" pitchFamily="34" charset="0"/>
              </a:rPr>
              <a:t>64-</a:t>
            </a:r>
            <a:r>
              <a:rPr lang="ru-RU" altLang="en-US" sz="2000" dirty="0" err="1" smtClean="0">
                <a:solidFill>
                  <a:srgbClr val="0BA4E2"/>
                </a:solidFill>
                <a:latin typeface="Trebuchet MS" panose="020B0603020202020204" pitchFamily="34" charset="0"/>
              </a:rPr>
              <a:t>х</a:t>
            </a:r>
            <a:r>
              <a:rPr lang="ru-RU" altLang="en-US" sz="2000" dirty="0" smtClean="0">
                <a:solidFill>
                  <a:srgbClr val="0BA4E2"/>
                </a:solidFill>
                <a:latin typeface="Trebuchet MS" panose="020B0603020202020204" pitchFamily="34" charset="0"/>
              </a:rPr>
              <a:t> битными версиями</a:t>
            </a:r>
            <a:r>
              <a:rPr lang="en-US" altLang="en-US" sz="2000" dirty="0" smtClean="0">
                <a:solidFill>
                  <a:srgbClr val="0BA4E2"/>
                </a:solidFill>
                <a:latin typeface="Trebuchet MS" panose="020B0603020202020204" pitchFamily="34" charset="0"/>
              </a:rPr>
              <a:t> </a:t>
            </a:r>
            <a:r>
              <a:rPr lang="ru-RU" altLang="en-US" sz="2000" dirty="0" smtClean="0">
                <a:solidFill>
                  <a:srgbClr val="0BA4E2"/>
                </a:solidFill>
                <a:latin typeface="Trebuchet MS" panose="020B0603020202020204" pitchFamily="34" charset="0"/>
              </a:rPr>
              <a:t>будет прозрачным для пользователя</a:t>
            </a:r>
            <a:endParaRPr lang="en-US" altLang="en-US" sz="2000" dirty="0" smtClean="0">
              <a:solidFill>
                <a:srgbClr val="0BA4E2"/>
              </a:solidFill>
              <a:latin typeface="Trebuchet MS" panose="020B0603020202020204" pitchFamily="34" charset="0"/>
            </a:endParaRPr>
          </a:p>
          <a:p>
            <a:pPr marL="457200" lvl="1" indent="0" algn="just">
              <a:spcBef>
                <a:spcPct val="70000"/>
              </a:spcBef>
              <a:buNone/>
            </a:pPr>
            <a:endParaRPr lang="en-US" altLang="en-US" sz="2000" dirty="0">
              <a:solidFill>
                <a:srgbClr val="0BA4E2"/>
              </a:solidFill>
              <a:latin typeface="Trebuchet MS" panose="020B0603020202020204" pitchFamily="34" charset="0"/>
            </a:endParaRPr>
          </a:p>
        </p:txBody>
      </p:sp>
      <p:sp>
        <p:nvSpPr>
          <p:cNvPr id="10" name="Rectangle 3"/>
          <p:cNvSpPr>
            <a:spLocks noChangeArrowheads="1"/>
          </p:cNvSpPr>
          <p:nvPr/>
        </p:nvSpPr>
        <p:spPr bwMode="auto">
          <a:xfrm>
            <a:off x="186380" y="5157192"/>
            <a:ext cx="8634092" cy="612068"/>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4064" tIns="42033" rIns="84064" bIns="42033"/>
          <a:lstStyle>
            <a:lvl1pPr marL="342900" indent="-342900" defTabSz="762000">
              <a:defRPr sz="2400">
                <a:solidFill>
                  <a:schemeClr val="tx1"/>
                </a:solidFill>
                <a:latin typeface="Times" charset="0"/>
              </a:defRPr>
            </a:lvl1pPr>
            <a:lvl2pPr marL="742950" indent="-285750" defTabSz="762000">
              <a:defRPr sz="2400">
                <a:solidFill>
                  <a:schemeClr val="tx1"/>
                </a:solidFill>
                <a:latin typeface="Times" charset="0"/>
              </a:defRPr>
            </a:lvl2pPr>
            <a:lvl3pPr marL="1143000" indent="-228600" defTabSz="762000">
              <a:defRPr sz="2400">
                <a:solidFill>
                  <a:schemeClr val="tx1"/>
                </a:solidFill>
                <a:latin typeface="Times" charset="0"/>
              </a:defRPr>
            </a:lvl3pPr>
            <a:lvl4pPr marL="1562100" indent="-228600" defTabSz="762000">
              <a:defRPr sz="2400">
                <a:solidFill>
                  <a:schemeClr val="tx1"/>
                </a:solidFill>
                <a:latin typeface="Times" charset="0"/>
              </a:defRPr>
            </a:lvl4pPr>
            <a:lvl5pPr marL="1981200" indent="-228600" defTabSz="762000">
              <a:defRPr sz="2400">
                <a:solidFill>
                  <a:schemeClr val="tx1"/>
                </a:solidFill>
                <a:latin typeface="Times" charset="0"/>
              </a:defRPr>
            </a:lvl5pPr>
            <a:lvl6pPr marL="2438400" indent="-228600" defTabSz="762000" eaLnBrk="0" fontAlgn="base" hangingPunct="0">
              <a:spcBef>
                <a:spcPct val="0"/>
              </a:spcBef>
              <a:spcAft>
                <a:spcPct val="0"/>
              </a:spcAft>
              <a:defRPr sz="2400">
                <a:solidFill>
                  <a:schemeClr val="tx1"/>
                </a:solidFill>
                <a:latin typeface="Times" charset="0"/>
              </a:defRPr>
            </a:lvl6pPr>
            <a:lvl7pPr marL="2895600" indent="-228600" defTabSz="762000" eaLnBrk="0" fontAlgn="base" hangingPunct="0">
              <a:spcBef>
                <a:spcPct val="0"/>
              </a:spcBef>
              <a:spcAft>
                <a:spcPct val="0"/>
              </a:spcAft>
              <a:defRPr sz="2400">
                <a:solidFill>
                  <a:schemeClr val="tx1"/>
                </a:solidFill>
                <a:latin typeface="Times" charset="0"/>
              </a:defRPr>
            </a:lvl7pPr>
            <a:lvl8pPr marL="3352800" indent="-228600" defTabSz="762000" eaLnBrk="0" fontAlgn="base" hangingPunct="0">
              <a:spcBef>
                <a:spcPct val="0"/>
              </a:spcBef>
              <a:spcAft>
                <a:spcPct val="0"/>
              </a:spcAft>
              <a:defRPr sz="2400">
                <a:solidFill>
                  <a:schemeClr val="tx1"/>
                </a:solidFill>
                <a:latin typeface="Times" charset="0"/>
              </a:defRPr>
            </a:lvl8pPr>
            <a:lvl9pPr marL="3810000" indent="-228600" defTabSz="762000" eaLnBrk="0" fontAlgn="base" hangingPunct="0">
              <a:spcBef>
                <a:spcPct val="0"/>
              </a:spcBef>
              <a:spcAft>
                <a:spcPct val="0"/>
              </a:spcAft>
              <a:defRPr sz="2400">
                <a:solidFill>
                  <a:schemeClr val="tx1"/>
                </a:solidFill>
                <a:latin typeface="Times" charset="0"/>
              </a:defRPr>
            </a:lvl9pPr>
          </a:lstStyle>
          <a:p>
            <a:pPr>
              <a:lnSpc>
                <a:spcPct val="100000"/>
              </a:lnSpc>
              <a:spcBef>
                <a:spcPct val="20000"/>
              </a:spcBef>
              <a:buClrTx/>
              <a:buFont typeface="Wingdings" pitchFamily="2" charset="2"/>
              <a:buChar char="ð"/>
            </a:pPr>
            <a:r>
              <a:rPr lang="ru-RU" altLang="en-US" sz="2600" b="1" dirty="0" smtClean="0">
                <a:solidFill>
                  <a:srgbClr val="D21700"/>
                </a:solidFill>
                <a:latin typeface="Trebuchet MS" panose="020B0603020202020204" pitchFamily="34" charset="0"/>
              </a:rPr>
              <a:t>С</a:t>
            </a:r>
            <a:r>
              <a:rPr lang="en-US" altLang="en-US" sz="2600" b="1" dirty="0" smtClean="0">
                <a:solidFill>
                  <a:srgbClr val="D21700"/>
                </a:solidFill>
                <a:latin typeface="Trebuchet MS" panose="020B0603020202020204" pitchFamily="34" charset="0"/>
              </a:rPr>
              <a:t> ProSim, </a:t>
            </a:r>
            <a:r>
              <a:rPr lang="ru-RU" altLang="en-US" sz="2600" b="1" dirty="0" smtClean="0">
                <a:solidFill>
                  <a:srgbClr val="D21700"/>
                </a:solidFill>
                <a:latin typeface="Trebuchet MS" panose="020B0603020202020204" pitchFamily="34" charset="0"/>
              </a:rPr>
              <a:t>Вы всегда извлечете максимум выгоды из существующих технологий</a:t>
            </a:r>
            <a:endParaRPr lang="en-US" altLang="en-US" sz="2600" b="1" dirty="0" smtClean="0">
              <a:solidFill>
                <a:srgbClr val="D21700"/>
              </a:solidFill>
              <a:latin typeface="Trebuchet MS" panose="020B0603020202020204" pitchFamily="34" charset="0"/>
            </a:endParaRPr>
          </a:p>
        </p:txBody>
      </p:sp>
      <p:pic>
        <p:nvPicPr>
          <p:cNvPr id="64410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00092" y="3017520"/>
            <a:ext cx="2466975" cy="1847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4101"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764" y="3017520"/>
            <a:ext cx="1663557" cy="9639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8" name="Text Box 4"/>
          <p:cNvSpPr txBox="1">
            <a:spLocks noChangeArrowheads="1"/>
          </p:cNvSpPr>
          <p:nvPr/>
        </p:nvSpPr>
        <p:spPr bwMode="auto">
          <a:xfrm>
            <a:off x="0" y="218600"/>
            <a:ext cx="9144000" cy="576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eaLnBrk="1" hangingPunct="1">
              <a:lnSpc>
                <a:spcPct val="100000"/>
              </a:lnSpc>
              <a:buClrTx/>
              <a:buFontTx/>
              <a:buNone/>
            </a:pPr>
            <a:r>
              <a:rPr lang="ru-RU" altLang="en-US" sz="3200" b="1" dirty="0" smtClean="0">
                <a:solidFill>
                  <a:schemeClr val="bg1"/>
                </a:solidFill>
                <a:latin typeface="Trebuchet MS" panose="020B0603020202020204" pitchFamily="34" charset="0"/>
              </a:rPr>
              <a:t>Эксклюзивная информация о новых версиях</a:t>
            </a:r>
            <a:endParaRPr lang="en-US" altLang="en-US" sz="32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2783367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68000" y="151200"/>
            <a:ext cx="6822831"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Содержание</a:t>
            </a:r>
            <a:endParaRPr lang="fr-FR" sz="3200" dirty="0">
              <a:solidFill>
                <a:schemeClr val="bg1"/>
              </a:solidFill>
              <a:latin typeface="Trebuchet MS" pitchFamily="34" charset="0"/>
            </a:endParaRPr>
          </a:p>
        </p:txBody>
      </p:sp>
      <p:sp>
        <p:nvSpPr>
          <p:cNvPr id="8" name="Espace réservé du texte 2"/>
          <p:cNvSpPr txBox="1">
            <a:spLocks/>
          </p:cNvSpPr>
          <p:nvPr/>
        </p:nvSpPr>
        <p:spPr>
          <a:xfrm>
            <a:off x="467544" y="908720"/>
            <a:ext cx="7992244" cy="5256931"/>
          </a:xfrm>
          <a:prstGeom prst="rect">
            <a:avLst/>
          </a:prstGeom>
        </p:spPr>
        <p:txBody>
          <a:bodyPr vert="horz" lIns="91440" tIns="45720" rIns="91440" bIns="45720" rtlCol="0">
            <a:normAutofit fontScale="92500" lnSpcReduction="10000"/>
          </a:bodyPr>
          <a:lstStyle>
            <a:lvl1pPr marL="361950" indent="-361950" algn="l" defTabSz="914400" rtl="0" eaLnBrk="1" latinLnBrk="0" hangingPunct="1">
              <a:spcBef>
                <a:spcPct val="20000"/>
              </a:spcBef>
              <a:buFontTx/>
              <a:buBlip>
                <a:blip r:embed="rId3"/>
              </a:buBlip>
              <a:defRPr sz="2800" kern="1200">
                <a:solidFill>
                  <a:schemeClr val="tx1"/>
                </a:solidFill>
                <a:latin typeface="Trebuchet MS" pitchFamily="34" charset="0"/>
                <a:ea typeface="+mn-ea"/>
                <a:cs typeface="Arial" pitchFamily="34" charset="0"/>
              </a:defRPr>
            </a:lvl1pPr>
            <a:lvl2pPr marL="712788" indent="-255588" algn="l" defTabSz="914400" rtl="0" eaLnBrk="1" latinLnBrk="0" hangingPunct="1">
              <a:spcBef>
                <a:spcPct val="20000"/>
              </a:spcBef>
              <a:buClr>
                <a:srgbClr val="D21700"/>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2pPr>
            <a:lvl3pPr marL="1143000" indent="-228600" algn="l" defTabSz="914400" rtl="0" eaLnBrk="1" latinLnBrk="0" hangingPunct="1">
              <a:spcBef>
                <a:spcPct val="20000"/>
              </a:spcBef>
              <a:buClr>
                <a:srgbClr val="0BA4E2"/>
              </a:buClr>
              <a:buFont typeface="Wingdings" pitchFamily="2" charset="2"/>
              <a:buChar char="§"/>
              <a:defRPr sz="2400" kern="1200">
                <a:solidFill>
                  <a:schemeClr val="bg2">
                    <a:lumMod val="10000"/>
                  </a:schemeClr>
                </a:solidFill>
                <a:latin typeface="Trebuchet MS"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60000"/>
              </a:lnSpc>
              <a:buFontTx/>
              <a:buBlip>
                <a:blip r:embed="rId4"/>
              </a:buBlip>
            </a:pPr>
            <a:r>
              <a:rPr lang="en-US" sz="2400" b="1" dirty="0" smtClean="0">
                <a:solidFill>
                  <a:srgbClr val="4D0255"/>
                </a:solidFill>
              </a:rPr>
              <a:t>Simulis Thermodynamics</a:t>
            </a:r>
          </a:p>
          <a:p>
            <a:pPr lvl="1">
              <a:lnSpc>
                <a:spcPct val="160000"/>
              </a:lnSpc>
              <a:buFontTx/>
              <a:buBlip>
                <a:blip r:embed="rId4"/>
              </a:buBlip>
            </a:pPr>
            <a:r>
              <a:rPr lang="en-US" sz="2000" b="1" dirty="0" smtClean="0">
                <a:solidFill>
                  <a:srgbClr val="4D0255"/>
                </a:solidFill>
              </a:rPr>
              <a:t> </a:t>
            </a:r>
            <a:r>
              <a:rPr lang="ru-RU" sz="2000" b="1" dirty="0" smtClean="0">
                <a:solidFill>
                  <a:srgbClr val="4D0255"/>
                </a:solidFill>
              </a:rPr>
              <a:t>Сервер термодинамических расчетов</a:t>
            </a:r>
            <a:endParaRPr lang="en-US" sz="2000" b="1" dirty="0" smtClean="0">
              <a:solidFill>
                <a:srgbClr val="4D0255"/>
              </a:solidFill>
            </a:endParaRPr>
          </a:p>
          <a:p>
            <a:pPr lvl="1">
              <a:lnSpc>
                <a:spcPct val="160000"/>
              </a:lnSpc>
              <a:buFontTx/>
              <a:buBlip>
                <a:blip r:embed="rId4"/>
              </a:buBlip>
            </a:pPr>
            <a:r>
              <a:rPr lang="en-US" sz="2000" b="1" dirty="0">
                <a:solidFill>
                  <a:srgbClr val="4D0255"/>
                </a:solidFill>
              </a:rPr>
              <a:t> </a:t>
            </a:r>
            <a:r>
              <a:rPr lang="ru-RU" sz="2000" b="1" dirty="0" smtClean="0">
                <a:solidFill>
                  <a:srgbClr val="4D0255"/>
                </a:solidFill>
              </a:rPr>
              <a:t>Что нового в новых версиях</a:t>
            </a:r>
            <a:endParaRPr lang="en-US" sz="2000" b="1" dirty="0" smtClean="0">
              <a:solidFill>
                <a:srgbClr val="4D0255"/>
              </a:solidFill>
            </a:endParaRPr>
          </a:p>
          <a:p>
            <a:pPr>
              <a:lnSpc>
                <a:spcPct val="160000"/>
              </a:lnSpc>
              <a:buFontTx/>
              <a:buBlip>
                <a:blip r:embed="rId4"/>
              </a:buBlip>
            </a:pPr>
            <a:r>
              <a:rPr lang="en-US" sz="2400" b="1" dirty="0" smtClean="0">
                <a:solidFill>
                  <a:srgbClr val="5F5F5F"/>
                </a:solidFill>
              </a:rPr>
              <a:t>ProSimPlus</a:t>
            </a:r>
          </a:p>
          <a:p>
            <a:pPr lvl="1">
              <a:lnSpc>
                <a:spcPct val="160000"/>
              </a:lnSpc>
              <a:buFontTx/>
              <a:buBlip>
                <a:blip r:embed="rId4"/>
              </a:buBlip>
            </a:pPr>
            <a:r>
              <a:rPr lang="en-US" sz="2000" b="1" dirty="0" smtClean="0">
                <a:solidFill>
                  <a:srgbClr val="5F5F5F"/>
                </a:solidFill>
              </a:rPr>
              <a:t> </a:t>
            </a:r>
            <a:r>
              <a:rPr lang="ru-RU" sz="2000" b="1" dirty="0" smtClean="0">
                <a:solidFill>
                  <a:srgbClr val="0BA4E2"/>
                </a:solidFill>
              </a:rPr>
              <a:t>ПО для моделирования установившихся технологических процессов</a:t>
            </a:r>
            <a:endParaRPr lang="en-US" sz="2000" b="1" dirty="0" smtClean="0">
              <a:solidFill>
                <a:srgbClr val="5F5F5F"/>
              </a:solidFill>
            </a:endParaRPr>
          </a:p>
          <a:p>
            <a:pPr lvl="1">
              <a:lnSpc>
                <a:spcPct val="160000"/>
              </a:lnSpc>
              <a:buBlip>
                <a:blip r:embed="rId4"/>
              </a:buBlip>
            </a:pPr>
            <a:r>
              <a:rPr lang="en-US" sz="2000" b="1" dirty="0">
                <a:solidFill>
                  <a:srgbClr val="5F5F5F"/>
                </a:solidFill>
              </a:rPr>
              <a:t> </a:t>
            </a:r>
            <a:r>
              <a:rPr lang="ru-RU" sz="2000" b="1" dirty="0" smtClean="0">
                <a:solidFill>
                  <a:srgbClr val="5F5F5F"/>
                </a:solidFill>
              </a:rPr>
              <a:t>Что нового в новых версиях</a:t>
            </a:r>
            <a:endParaRPr lang="en-US" sz="2000" b="1" dirty="0" smtClean="0">
              <a:solidFill>
                <a:srgbClr val="5F5F5F"/>
              </a:solidFill>
            </a:endParaRPr>
          </a:p>
          <a:p>
            <a:pPr>
              <a:lnSpc>
                <a:spcPct val="160000"/>
              </a:lnSpc>
              <a:buFontTx/>
              <a:buBlip>
                <a:blip r:embed="rId4"/>
              </a:buBlip>
            </a:pPr>
            <a:r>
              <a:rPr lang="en-US" sz="2400" b="1" dirty="0" smtClean="0">
                <a:solidFill>
                  <a:srgbClr val="5F5F5F"/>
                </a:solidFill>
              </a:rPr>
              <a:t>CO-</a:t>
            </a:r>
            <a:r>
              <a:rPr lang="en-US" sz="2400" b="1" dirty="0" err="1" smtClean="0">
                <a:solidFill>
                  <a:srgbClr val="5F5F5F"/>
                </a:solidFill>
              </a:rPr>
              <a:t>ProSec</a:t>
            </a:r>
            <a:endParaRPr lang="en-US" sz="2400" b="1" dirty="0" smtClean="0">
              <a:solidFill>
                <a:srgbClr val="5F5F5F"/>
              </a:solidFill>
            </a:endParaRPr>
          </a:p>
          <a:p>
            <a:pPr lvl="1">
              <a:lnSpc>
                <a:spcPct val="150000"/>
              </a:lnSpc>
              <a:buBlip>
                <a:blip r:embed="rId4"/>
              </a:buBlip>
            </a:pPr>
            <a:r>
              <a:rPr lang="en-US" sz="2000" b="1" dirty="0" smtClean="0">
                <a:solidFill>
                  <a:srgbClr val="5F5F5F"/>
                </a:solidFill>
              </a:rPr>
              <a:t> </a:t>
            </a:r>
            <a:r>
              <a:rPr lang="ru-RU" sz="2000" b="1" dirty="0" smtClean="0">
                <a:solidFill>
                  <a:srgbClr val="5F5F5F"/>
                </a:solidFill>
              </a:rPr>
              <a:t>Новый </a:t>
            </a:r>
            <a:r>
              <a:rPr lang="en-US" sz="2000" b="1" dirty="0" smtClean="0">
                <a:solidFill>
                  <a:srgbClr val="5F5F5F"/>
                </a:solidFill>
              </a:rPr>
              <a:t>CAPE-OPEN</a:t>
            </a:r>
            <a:r>
              <a:rPr lang="ru-RU" sz="2000" b="1" dirty="0" smtClean="0">
                <a:solidFill>
                  <a:srgbClr val="5F5F5F"/>
                </a:solidFill>
              </a:rPr>
              <a:t> модуль для</a:t>
            </a:r>
            <a:r>
              <a:rPr lang="en-US" sz="2000" b="1" dirty="0" smtClean="0">
                <a:solidFill>
                  <a:srgbClr val="5F5F5F"/>
                </a:solidFill>
              </a:rPr>
              <a:t> PFHE </a:t>
            </a:r>
          </a:p>
          <a:p>
            <a:pPr lvl="1">
              <a:lnSpc>
                <a:spcPct val="150000"/>
              </a:lnSpc>
              <a:buBlip>
                <a:blip r:embed="rId4"/>
              </a:buBlip>
            </a:pPr>
            <a:r>
              <a:rPr lang="en-US" sz="2000" b="1" dirty="0" smtClean="0">
                <a:solidFill>
                  <a:srgbClr val="5F5F5F"/>
                </a:solidFill>
              </a:rPr>
              <a:t> </a:t>
            </a:r>
            <a:r>
              <a:rPr lang="ru-RU" sz="2000" b="1" dirty="0" smtClean="0">
                <a:solidFill>
                  <a:srgbClr val="5F5F5F"/>
                </a:solidFill>
              </a:rPr>
              <a:t>Приложение </a:t>
            </a:r>
            <a:r>
              <a:rPr lang="en-US" sz="2000" b="1" dirty="0" smtClean="0">
                <a:solidFill>
                  <a:srgbClr val="5F5F5F"/>
                </a:solidFill>
              </a:rPr>
              <a:t>BAHX</a:t>
            </a:r>
            <a:endParaRPr lang="en-US" sz="2000" b="1" dirty="0">
              <a:solidFill>
                <a:srgbClr val="5F5F5F"/>
              </a:solidFill>
            </a:endParaRPr>
          </a:p>
        </p:txBody>
      </p:sp>
      <p:sp>
        <p:nvSpPr>
          <p:cNvPr id="4" name="Espace réservé du pied de page 3"/>
          <p:cNvSpPr>
            <a:spLocks noGrp="1"/>
          </p:cNvSpPr>
          <p:nvPr>
            <p:ph type="ftr" sz="quarter" idx="3"/>
          </p:nvPr>
        </p:nvSpPr>
        <p:spPr>
          <a:xfrm>
            <a:off x="467544" y="6403970"/>
            <a:ext cx="5976664" cy="409406"/>
          </a:xfrm>
          <a:prstGeom prst="rect">
            <a:avLst/>
          </a:prstGeom>
        </p:spPr>
        <p:txBody>
          <a:bodyPr vert="horz" lIns="91440" tIns="45720" rIns="91440" bIns="45720" rtlCol="0" anchor="ctr"/>
          <a:lstStyle>
            <a:lvl1pPr algn="l">
              <a:defRPr sz="1200">
                <a:solidFill>
                  <a:srgbClr val="5F5F5F"/>
                </a:solidFill>
                <a:latin typeface="Trebuchet MS" pitchFamily="34" charset="0"/>
              </a:defRPr>
            </a:lvl1pPr>
          </a:lstStyle>
          <a:p>
            <a:r>
              <a:rPr lang="en-US" i="1" smtClean="0"/>
              <a:t>ASPO Seminar – Nov 27th 2013 - Olivier Baudouin</a:t>
            </a:r>
            <a:endParaRPr lang="en-US" u="sng" dirty="0" smtClean="0"/>
          </a:p>
        </p:txBody>
      </p:sp>
    </p:spTree>
    <p:extLst>
      <p:ext uri="{BB962C8B-B14F-4D97-AF65-F5344CB8AC3E}">
        <p14:creationId xmlns:p14="http://schemas.microsoft.com/office/powerpoint/2010/main" xmlns="" val="3743357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2"/>
          <p:cNvSpPr>
            <a:spLocks noChangeArrowheads="1"/>
          </p:cNvSpPr>
          <p:nvPr/>
        </p:nvSpPr>
        <p:spPr bwMode="auto">
          <a:xfrm>
            <a:off x="1042988" y="1233488"/>
            <a:ext cx="7105650" cy="3463925"/>
          </a:xfrm>
          <a:prstGeom prst="rect">
            <a:avLst/>
          </a:prstGeom>
          <a:noFill/>
          <a:ln w="9525">
            <a:noFill/>
            <a:miter lim="800000"/>
            <a:headEnd/>
            <a:tailEnd/>
          </a:ln>
        </p:spPr>
        <p:txBody>
          <a:bodyPr lIns="81166" tIns="40583" rIns="81166" bIns="40583">
            <a:spAutoFit/>
          </a:bodyPr>
          <a:lstStyle/>
          <a:p>
            <a:pPr algn="ctr" defTabSz="847725"/>
            <a:r>
              <a:rPr lang="en-US" altLang="en-US" sz="3700">
                <a:solidFill>
                  <a:srgbClr val="0BA4E2"/>
                </a:solidFill>
                <a:latin typeface="Trebuchet MS" pitchFamily="34" charset="0"/>
              </a:rPr>
              <a:t>ProSimPlus </a:t>
            </a:r>
            <a:r>
              <a:rPr lang="ru-RU" altLang="en-US" sz="3700">
                <a:solidFill>
                  <a:srgbClr val="0BA4E2"/>
                </a:solidFill>
                <a:latin typeface="Trebuchet MS" pitchFamily="34" charset="0"/>
              </a:rPr>
              <a:t>выполняет расчеты</a:t>
            </a:r>
            <a:r>
              <a:rPr lang="en-US" altLang="en-US" sz="3700">
                <a:solidFill>
                  <a:srgbClr val="0BA4E2"/>
                </a:solidFill>
                <a:latin typeface="Trebuchet MS" pitchFamily="34" charset="0"/>
              </a:rPr>
              <a:t> </a:t>
            </a:r>
            <a:r>
              <a:rPr lang="ru-RU" altLang="en-US" sz="3700" b="1">
                <a:solidFill>
                  <a:srgbClr val="D21700"/>
                </a:solidFill>
                <a:latin typeface="Trebuchet MS" pitchFamily="34" charset="0"/>
              </a:rPr>
              <a:t>материального и эне</a:t>
            </a:r>
            <a:r>
              <a:rPr lang="en-US" altLang="en-US" sz="3700" b="1">
                <a:solidFill>
                  <a:srgbClr val="D21700"/>
                </a:solidFill>
                <a:latin typeface="Trebuchet MS" pitchFamily="34" charset="0"/>
              </a:rPr>
              <a:t>р</a:t>
            </a:r>
            <a:r>
              <a:rPr lang="ru-RU" altLang="en-US" sz="3700" b="1">
                <a:solidFill>
                  <a:srgbClr val="D21700"/>
                </a:solidFill>
                <a:latin typeface="Trebuchet MS" pitchFamily="34" charset="0"/>
              </a:rPr>
              <a:t>гетического баланса</a:t>
            </a:r>
            <a:r>
              <a:rPr lang="en-US" altLang="en-US" sz="3700">
                <a:solidFill>
                  <a:srgbClr val="D21700"/>
                </a:solidFill>
                <a:latin typeface="Trebuchet MS" pitchFamily="34" charset="0"/>
              </a:rPr>
              <a:t> </a:t>
            </a:r>
            <a:r>
              <a:rPr lang="ru-RU" altLang="en-US" sz="3700">
                <a:solidFill>
                  <a:srgbClr val="0BA4E2"/>
                </a:solidFill>
                <a:latin typeface="Trebuchet MS" pitchFamily="34" charset="0"/>
              </a:rPr>
              <a:t>для всех элементов системы</a:t>
            </a:r>
            <a:r>
              <a:rPr lang="en-US" altLang="en-US" sz="3700">
                <a:solidFill>
                  <a:srgbClr val="0BA4E2"/>
                </a:solidFill>
                <a:latin typeface="Trebuchet MS" pitchFamily="34" charset="0"/>
              </a:rPr>
              <a:t> </a:t>
            </a:r>
            <a:r>
              <a:rPr lang="ru-RU" altLang="en-US" sz="3700">
                <a:solidFill>
                  <a:srgbClr val="0BA4E2"/>
                </a:solidFill>
                <a:latin typeface="Trebuchet MS" pitchFamily="34" charset="0"/>
              </a:rPr>
              <a:t>для случая непрерывного установившегося процесса</a:t>
            </a:r>
            <a:endParaRPr lang="en-US" altLang="en-US" sz="3700">
              <a:solidFill>
                <a:srgbClr val="0BA4E2"/>
              </a:solidFill>
              <a:latin typeface="Trebuchet MS" pitchFamily="34" charset="0"/>
            </a:endParaRPr>
          </a:p>
        </p:txBody>
      </p:sp>
      <p:sp>
        <p:nvSpPr>
          <p:cNvPr id="761858" name="Rectangle 3"/>
          <p:cNvSpPr>
            <a:spLocks noChangeArrowheads="1"/>
          </p:cNvSpPr>
          <p:nvPr/>
        </p:nvSpPr>
        <p:spPr bwMode="auto">
          <a:xfrm>
            <a:off x="0" y="4664075"/>
            <a:ext cx="9144000" cy="890588"/>
          </a:xfrm>
          <a:prstGeom prst="rect">
            <a:avLst/>
          </a:prstGeom>
          <a:noFill/>
          <a:ln w="9525">
            <a:noFill/>
            <a:miter lim="800000"/>
            <a:headEnd/>
            <a:tailEnd/>
          </a:ln>
        </p:spPr>
        <p:txBody>
          <a:bodyPr lIns="84064" tIns="42033" rIns="84064" bIns="42033"/>
          <a:lstStyle/>
          <a:p>
            <a:pPr marL="342900" indent="-342900" defTabSz="762000">
              <a:spcBef>
                <a:spcPct val="20000"/>
              </a:spcBef>
              <a:buFont typeface="Wingdings" pitchFamily="2" charset="2"/>
              <a:buChar char="ð"/>
            </a:pPr>
            <a:r>
              <a:rPr lang="en-US" altLang="en-US" sz="2600" b="1">
                <a:solidFill>
                  <a:srgbClr val="D21700"/>
                </a:solidFill>
                <a:latin typeface="Trebuchet MS" pitchFamily="34" charset="0"/>
              </a:rPr>
              <a:t>First Principle Models </a:t>
            </a:r>
            <a:r>
              <a:rPr lang="en-US" altLang="en-US" sz="2400" b="1">
                <a:solidFill>
                  <a:srgbClr val="D21700"/>
                </a:solidFill>
                <a:latin typeface="Trebuchet MS" pitchFamily="34" charset="0"/>
              </a:rPr>
              <a:t>(1D </a:t>
            </a:r>
            <a:r>
              <a:rPr lang="ru-RU" altLang="en-US" sz="2400" b="1">
                <a:solidFill>
                  <a:srgbClr val="D21700"/>
                </a:solidFill>
                <a:latin typeface="Trebuchet MS" pitchFamily="34" charset="0"/>
              </a:rPr>
              <a:t>глобальные модели</a:t>
            </a:r>
            <a:r>
              <a:rPr lang="en-US" altLang="en-US" sz="2400" b="1">
                <a:solidFill>
                  <a:srgbClr val="D21700"/>
                </a:solidFill>
                <a:latin typeface="Trebuchet MS" pitchFamily="34" charset="0"/>
              </a:rPr>
              <a:t>)</a:t>
            </a:r>
            <a:endParaRPr lang="en-US" altLang="en-US" sz="2100" b="1">
              <a:solidFill>
                <a:srgbClr val="D21700"/>
              </a:solidFill>
              <a:latin typeface="Trebuchet MS" pitchFamily="34" charset="0"/>
            </a:endParaRPr>
          </a:p>
          <a:p>
            <a:pPr marL="342900" indent="-342900" defTabSz="762000">
              <a:spcBef>
                <a:spcPct val="20000"/>
              </a:spcBef>
              <a:buFont typeface="Wingdings" pitchFamily="2" charset="2"/>
              <a:buChar char="ð"/>
            </a:pPr>
            <a:r>
              <a:rPr lang="ru-RU" altLang="en-US" sz="2500" b="1">
                <a:solidFill>
                  <a:srgbClr val="D21700"/>
                </a:solidFill>
                <a:latin typeface="Trebuchet MS" pitchFamily="34" charset="0"/>
              </a:rPr>
              <a:t>Позволяет моделировать п</a:t>
            </a:r>
            <a:r>
              <a:rPr lang="en-US" altLang="en-US" sz="2500" b="1">
                <a:solidFill>
                  <a:srgbClr val="D21700"/>
                </a:solidFill>
                <a:latin typeface="Trebuchet MS" pitchFamily="34" charset="0"/>
              </a:rPr>
              <a:t>о</a:t>
            </a:r>
            <a:r>
              <a:rPr lang="ru-RU" altLang="en-US" sz="2500" b="1">
                <a:solidFill>
                  <a:srgbClr val="D21700"/>
                </a:solidFill>
                <a:latin typeface="Trebuchet MS" pitchFamily="34" charset="0"/>
              </a:rPr>
              <a:t>ведение процесса </a:t>
            </a:r>
            <a:r>
              <a:rPr lang="ru-RU" altLang="en-US" sz="2500" b="1" u="sng">
                <a:solidFill>
                  <a:srgbClr val="D21700"/>
                </a:solidFill>
                <a:latin typeface="Trebuchet MS" pitchFamily="34" charset="0"/>
              </a:rPr>
              <a:t>в целом</a:t>
            </a:r>
            <a:endParaRPr lang="en-US" altLang="en-US" sz="2100" b="1">
              <a:solidFill>
                <a:srgbClr val="D21700"/>
              </a:solidFill>
              <a:latin typeface="Trebuchet MS" pitchFamily="34" charset="0"/>
            </a:endParaRPr>
          </a:p>
        </p:txBody>
      </p:sp>
      <p:sp>
        <p:nvSpPr>
          <p:cNvPr id="761859" name="Text Box 4"/>
          <p:cNvSpPr txBox="1">
            <a:spLocks noChangeArrowheads="1"/>
          </p:cNvSpPr>
          <p:nvPr/>
        </p:nvSpPr>
        <p:spPr bwMode="auto">
          <a:xfrm>
            <a:off x="899592" y="188640"/>
            <a:ext cx="7453386" cy="530575"/>
          </a:xfrm>
          <a:prstGeom prst="rect">
            <a:avLst/>
          </a:prstGeom>
          <a:noFill/>
          <a:ln w="9525">
            <a:noFill/>
            <a:miter lim="800000"/>
            <a:headEnd/>
            <a:tailEnd/>
          </a:ln>
        </p:spPr>
        <p:txBody>
          <a:bodyPr wrap="square" lIns="83485" tIns="41742" rIns="83485" bIns="41742">
            <a:spAutoFit/>
          </a:bodyPr>
          <a:lstStyle/>
          <a:p>
            <a:r>
              <a:rPr lang="ru-RU" altLang="en-US" sz="2900" b="1" dirty="0" smtClean="0">
                <a:solidFill>
                  <a:schemeClr val="bg1"/>
                </a:solidFill>
                <a:latin typeface="Calibri" pitchFamily="34" charset="0"/>
              </a:rPr>
              <a:t>Моделирование  </a:t>
            </a:r>
            <a:r>
              <a:rPr lang="ru-RU" altLang="en-US" sz="2900" b="1" dirty="0">
                <a:solidFill>
                  <a:schemeClr val="bg1"/>
                </a:solidFill>
                <a:latin typeface="Calibri" pitchFamily="34" charset="0"/>
              </a:rPr>
              <a:t>установившихся </a:t>
            </a:r>
            <a:r>
              <a:rPr lang="ru-RU" altLang="en-US" sz="2900" b="1" dirty="0" err="1">
                <a:solidFill>
                  <a:schemeClr val="bg1"/>
                </a:solidFill>
                <a:latin typeface="Calibri" pitchFamily="34" charset="0"/>
              </a:rPr>
              <a:t>проце</a:t>
            </a:r>
            <a:r>
              <a:rPr lang="en-US" altLang="en-US" sz="2900" b="1" dirty="0">
                <a:solidFill>
                  <a:schemeClr val="bg1"/>
                </a:solidFill>
                <a:latin typeface="Calibri" pitchFamily="34" charset="0"/>
              </a:rPr>
              <a:t>с</a:t>
            </a:r>
            <a:r>
              <a:rPr lang="ru-RU" altLang="en-US" sz="2900" b="1" dirty="0">
                <a:solidFill>
                  <a:schemeClr val="bg1"/>
                </a:solidFill>
                <a:latin typeface="Calibri" pitchFamily="34" charset="0"/>
              </a:rPr>
              <a:t>сов</a:t>
            </a:r>
            <a:endParaRPr lang="en-US" altLang="en-US" sz="2900" b="1" dirty="0">
              <a:solidFill>
                <a:schemeClr val="bg1"/>
              </a:solidFill>
              <a:latin typeface="Times" pitchFamily="18" charset="0"/>
            </a:endParaRPr>
          </a:p>
        </p:txBody>
      </p:sp>
      <p:sp>
        <p:nvSpPr>
          <p:cNvPr id="76186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68000" y="151200"/>
            <a:ext cx="8136448" cy="576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pPr eaLnBrk="1" hangingPunct="1">
              <a:lnSpc>
                <a:spcPct val="100000"/>
              </a:lnSpc>
              <a:buClrTx/>
              <a:buFontTx/>
              <a:buNone/>
            </a:pPr>
            <a:r>
              <a:rPr lang="ru-RU" sz="3200" dirty="0" smtClean="0">
                <a:solidFill>
                  <a:schemeClr val="bg1"/>
                </a:solidFill>
                <a:latin typeface="Trebuchet MS" pitchFamily="34" charset="0"/>
              </a:rPr>
              <a:t>Другие поддерживаемые расчеты ФР</a:t>
            </a:r>
            <a:endParaRPr lang="fr-FR" sz="3200" dirty="0">
              <a:solidFill>
                <a:schemeClr val="bg1"/>
              </a:solidFill>
              <a:latin typeface="Trebuchet MS" pitchFamily="34" charset="0"/>
            </a:endParaRPr>
          </a:p>
        </p:txBody>
      </p:sp>
      <p:sp>
        <p:nvSpPr>
          <p:cNvPr id="7" name="Rectangle 6"/>
          <p:cNvSpPr>
            <a:spLocks noChangeArrowheads="1"/>
          </p:cNvSpPr>
          <p:nvPr/>
        </p:nvSpPr>
        <p:spPr bwMode="auto">
          <a:xfrm>
            <a:off x="-508" y="1952836"/>
            <a:ext cx="9456749" cy="28850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nSpc>
                <a:spcPct val="150000"/>
              </a:lnSpc>
              <a:spcBef>
                <a:spcPts val="600"/>
              </a:spcBef>
              <a:buClr>
                <a:srgbClr val="FF0000"/>
              </a:buClr>
            </a:pPr>
            <a:r>
              <a:rPr lang="en-US" b="1" dirty="0" smtClean="0">
                <a:solidFill>
                  <a:srgbClr val="D21700"/>
                </a:solidFill>
                <a:latin typeface="Trebuchet MS" pitchFamily="34" charset="0"/>
              </a:rPr>
              <a:t>	</a:t>
            </a:r>
            <a:r>
              <a:rPr lang="ru-RU" b="1" dirty="0" smtClean="0">
                <a:solidFill>
                  <a:srgbClr val="D21700"/>
                </a:solidFill>
                <a:latin typeface="Trebuchet MS" pitchFamily="34" charset="0"/>
              </a:rPr>
              <a:t>Равновесие Пар-Жидкость-Жидкость</a:t>
            </a:r>
            <a:endParaRPr lang="en-US" b="1" dirty="0" smtClean="0">
              <a:solidFill>
                <a:srgbClr val="D21700"/>
              </a:solidFill>
              <a:latin typeface="Trebuchet MS" pitchFamily="34" charset="0"/>
            </a:endParaRPr>
          </a:p>
          <a:p>
            <a:pPr marL="1185863" lvl="2" indent="-271463">
              <a:lnSpc>
                <a:spcPct val="150000"/>
              </a:lnSpc>
              <a:buClr>
                <a:srgbClr val="FF0000"/>
              </a:buClr>
              <a:buBlip>
                <a:blip r:embed="rId3"/>
              </a:buBlip>
            </a:pPr>
            <a:r>
              <a:rPr lang="ru-RU" sz="2000" b="1" dirty="0" smtClean="0">
                <a:solidFill>
                  <a:srgbClr val="0BA4E2"/>
                </a:solidFill>
                <a:latin typeface="Trebuchet MS" pitchFamily="34" charset="0"/>
              </a:rPr>
              <a:t>Расчет температуры кипения</a:t>
            </a:r>
            <a:endParaRPr lang="en-US" sz="2000" b="1" dirty="0">
              <a:solidFill>
                <a:srgbClr val="0BA4E2"/>
              </a:solidFill>
              <a:latin typeface="Trebuchet MS" pitchFamily="34" charset="0"/>
            </a:endParaRPr>
          </a:p>
          <a:p>
            <a:pPr marL="1185863" lvl="2" indent="-271463">
              <a:lnSpc>
                <a:spcPct val="150000"/>
              </a:lnSpc>
              <a:buClr>
                <a:srgbClr val="FF0000"/>
              </a:buClr>
              <a:buBlip>
                <a:blip r:embed="rId3"/>
              </a:buBlip>
            </a:pPr>
            <a:r>
              <a:rPr lang="ru-RU" sz="2000" b="1" dirty="0" smtClean="0">
                <a:solidFill>
                  <a:srgbClr val="0BA4E2"/>
                </a:solidFill>
                <a:latin typeface="Trebuchet MS" pitchFamily="34" charset="0"/>
              </a:rPr>
              <a:t>Расчет при заданных энтальпии и давлении</a:t>
            </a:r>
            <a:r>
              <a:rPr lang="en-US" sz="2000" b="1" dirty="0">
                <a:solidFill>
                  <a:srgbClr val="0BA4E2"/>
                </a:solidFill>
                <a:latin typeface="Trebuchet MS" pitchFamily="34" charset="0"/>
              </a:rPr>
              <a:t>	</a:t>
            </a:r>
          </a:p>
          <a:p>
            <a:pPr marL="1185863" lvl="2" indent="-271463">
              <a:lnSpc>
                <a:spcPct val="150000"/>
              </a:lnSpc>
              <a:buClr>
                <a:srgbClr val="FF0000"/>
              </a:buClr>
              <a:buBlip>
                <a:blip r:embed="rId3"/>
              </a:buBlip>
            </a:pPr>
            <a:r>
              <a:rPr lang="ru-RU" sz="2000" b="1" dirty="0" smtClean="0">
                <a:solidFill>
                  <a:srgbClr val="0BA4E2"/>
                </a:solidFill>
                <a:latin typeface="Trebuchet MS" pitchFamily="34" charset="0"/>
              </a:rPr>
              <a:t>Расчет при заданных температуре и давлении</a:t>
            </a:r>
            <a:endParaRPr lang="en-US" sz="2000" b="1" dirty="0">
              <a:solidFill>
                <a:srgbClr val="0BA4E2"/>
              </a:solidFill>
              <a:latin typeface="Trebuchet MS" pitchFamily="34" charset="0"/>
            </a:endParaRPr>
          </a:p>
          <a:p>
            <a:pPr marL="1185863" lvl="2" indent="-271463">
              <a:lnSpc>
                <a:spcPct val="150000"/>
              </a:lnSpc>
              <a:buClr>
                <a:srgbClr val="FF0000"/>
              </a:buClr>
              <a:buBlip>
                <a:blip r:embed="rId3"/>
              </a:buBlip>
            </a:pPr>
            <a:r>
              <a:rPr lang="ru-RU" sz="2000" b="1" dirty="0" smtClean="0">
                <a:solidFill>
                  <a:srgbClr val="0BA4E2"/>
                </a:solidFill>
                <a:latin typeface="Trebuchet MS" pitchFamily="34" charset="0"/>
              </a:rPr>
              <a:t>Расчет при заданных доле отгона и давлении</a:t>
            </a:r>
            <a:r>
              <a:rPr lang="en-US" sz="2000" b="1" dirty="0">
                <a:solidFill>
                  <a:srgbClr val="0BA4E2"/>
                </a:solidFill>
                <a:latin typeface="Trebuchet MS" pitchFamily="34" charset="0"/>
              </a:rPr>
              <a:t>	</a:t>
            </a:r>
            <a:endParaRPr lang="en-US" dirty="0">
              <a:solidFill>
                <a:srgbClr val="0BA4E2"/>
              </a:solidFill>
              <a:latin typeface="Trebuchet MS" pitchFamily="34" charset="0"/>
            </a:endParaRPr>
          </a:p>
          <a:p>
            <a:pPr>
              <a:lnSpc>
                <a:spcPct val="150000"/>
              </a:lnSpc>
              <a:spcBef>
                <a:spcPts val="600"/>
              </a:spcBef>
              <a:buClr>
                <a:srgbClr val="FF0000"/>
              </a:buClr>
            </a:pPr>
            <a:r>
              <a:rPr lang="en-US" b="1" dirty="0" smtClean="0">
                <a:solidFill>
                  <a:srgbClr val="D21700"/>
                </a:solidFill>
                <a:latin typeface="Trebuchet MS" pitchFamily="34" charset="0"/>
              </a:rPr>
              <a:t>			</a:t>
            </a:r>
            <a:endParaRPr lang="en-US" sz="2000" b="1" dirty="0">
              <a:solidFill>
                <a:srgbClr val="0BA4E2"/>
              </a:solidFill>
              <a:latin typeface="Trebuchet MS" pitchFamily="34" charset="0"/>
            </a:endParaRPr>
          </a:p>
        </p:txBody>
      </p:sp>
      <p:sp>
        <p:nvSpPr>
          <p:cNvPr id="8" name="Rectangle 7"/>
          <p:cNvSpPr>
            <a:spLocks noChangeArrowheads="1"/>
          </p:cNvSpPr>
          <p:nvPr/>
        </p:nvSpPr>
        <p:spPr bwMode="auto">
          <a:xfrm>
            <a:off x="-508" y="944724"/>
            <a:ext cx="9456749" cy="1500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nSpc>
                <a:spcPct val="150000"/>
              </a:lnSpc>
              <a:buClr>
                <a:srgbClr val="FF0000"/>
              </a:buClr>
            </a:pPr>
            <a:r>
              <a:rPr lang="ru-RU" sz="2000" b="1" dirty="0" smtClean="0">
                <a:solidFill>
                  <a:srgbClr val="D21700"/>
                </a:solidFill>
                <a:latin typeface="Trebuchet MS" pitchFamily="34" charset="0"/>
              </a:rPr>
              <a:t>Равновесие Жидкость</a:t>
            </a:r>
            <a:r>
              <a:rPr lang="en-US" sz="2000" b="1" dirty="0" smtClean="0">
                <a:solidFill>
                  <a:srgbClr val="D21700"/>
                </a:solidFill>
                <a:latin typeface="Trebuchet MS" pitchFamily="34" charset="0"/>
              </a:rPr>
              <a:t>-</a:t>
            </a:r>
            <a:r>
              <a:rPr lang="ru-RU" sz="2000" b="1" dirty="0" smtClean="0">
                <a:solidFill>
                  <a:srgbClr val="D21700"/>
                </a:solidFill>
                <a:latin typeface="Trebuchet MS" pitchFamily="34" charset="0"/>
              </a:rPr>
              <a:t>Жидкость</a:t>
            </a:r>
            <a:endParaRPr lang="en-US" sz="2000" b="1" dirty="0">
              <a:solidFill>
                <a:srgbClr val="D21700"/>
              </a:solidFill>
              <a:latin typeface="Trebuchet MS" pitchFamily="34" charset="0"/>
            </a:endParaRPr>
          </a:p>
          <a:p>
            <a:pPr marL="271463" indent="-271463">
              <a:lnSpc>
                <a:spcPct val="150000"/>
              </a:lnSpc>
              <a:buClr>
                <a:srgbClr val="FF0000"/>
              </a:buClr>
              <a:buBlip>
                <a:blip r:embed="rId3"/>
              </a:buBlip>
            </a:pPr>
            <a:r>
              <a:rPr lang="ru-RU" sz="2000" b="1" dirty="0" smtClean="0">
                <a:solidFill>
                  <a:srgbClr val="0BA4E2"/>
                </a:solidFill>
                <a:latin typeface="Trebuchet MS" pitchFamily="34" charset="0"/>
              </a:rPr>
              <a:t>Расчет при заданных температуре и давлении</a:t>
            </a:r>
            <a:r>
              <a:rPr lang="en-US" sz="2000" b="1" dirty="0">
                <a:solidFill>
                  <a:srgbClr val="0BA4E2"/>
                </a:solidFill>
                <a:latin typeface="Trebuchet MS" pitchFamily="34" charset="0"/>
              </a:rPr>
              <a:t>	</a:t>
            </a:r>
            <a:endParaRPr lang="en-US" dirty="0" smtClean="0">
              <a:solidFill>
                <a:srgbClr val="0BA4E2"/>
              </a:solidFill>
              <a:latin typeface="Trebuchet MS" pitchFamily="34" charset="0"/>
            </a:endParaRPr>
          </a:p>
          <a:p>
            <a:pPr>
              <a:lnSpc>
                <a:spcPct val="150000"/>
              </a:lnSpc>
              <a:spcBef>
                <a:spcPts val="600"/>
              </a:spcBef>
              <a:buClr>
                <a:srgbClr val="FF0000"/>
              </a:buClr>
            </a:pPr>
            <a:r>
              <a:rPr lang="en-US" b="1" dirty="0" smtClean="0">
                <a:solidFill>
                  <a:srgbClr val="D21700"/>
                </a:solidFill>
                <a:latin typeface="Trebuchet MS" pitchFamily="34" charset="0"/>
              </a:rPr>
              <a:t>	</a:t>
            </a:r>
            <a:endParaRPr lang="en-US" sz="2000" b="1" dirty="0">
              <a:solidFill>
                <a:srgbClr val="0BA4E2"/>
              </a:solidFill>
              <a:latin typeface="Trebuchet MS" pitchFamily="34" charset="0"/>
            </a:endParaRPr>
          </a:p>
        </p:txBody>
      </p:sp>
      <p:sp>
        <p:nvSpPr>
          <p:cNvPr id="9" name="Rectangle 8"/>
          <p:cNvSpPr>
            <a:spLocks noChangeArrowheads="1"/>
          </p:cNvSpPr>
          <p:nvPr/>
        </p:nvSpPr>
        <p:spPr bwMode="auto">
          <a:xfrm>
            <a:off x="11795" y="4290835"/>
            <a:ext cx="9456749" cy="1930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85" tIns="41742" rIns="83485" bIns="41742">
            <a:spAutoFit/>
          </a:bodyPr>
          <a:lstStyle/>
          <a:p>
            <a:pPr>
              <a:lnSpc>
                <a:spcPct val="150000"/>
              </a:lnSpc>
              <a:spcBef>
                <a:spcPts val="600"/>
              </a:spcBef>
              <a:buClr>
                <a:srgbClr val="FF0000"/>
              </a:buClr>
            </a:pPr>
            <a:r>
              <a:rPr lang="en-US" b="1" dirty="0" smtClean="0">
                <a:solidFill>
                  <a:srgbClr val="D21700"/>
                </a:solidFill>
                <a:latin typeface="Trebuchet MS" pitchFamily="34" charset="0"/>
              </a:rPr>
              <a:t>			</a:t>
            </a:r>
            <a:r>
              <a:rPr lang="ru-RU" b="1" dirty="0" smtClean="0">
                <a:solidFill>
                  <a:srgbClr val="D21700"/>
                </a:solidFill>
                <a:latin typeface="Trebuchet MS" pitchFamily="34" charset="0"/>
              </a:rPr>
              <a:t>Равновесие Пар-Жидкость</a:t>
            </a:r>
            <a:r>
              <a:rPr lang="en-US" sz="2000" b="1" dirty="0" smtClean="0">
                <a:solidFill>
                  <a:srgbClr val="D21700"/>
                </a:solidFill>
                <a:latin typeface="Trebuchet MS" pitchFamily="34" charset="0"/>
              </a:rPr>
              <a:t>-</a:t>
            </a:r>
            <a:r>
              <a:rPr lang="ru-RU" sz="2000" b="1" dirty="0" smtClean="0">
                <a:solidFill>
                  <a:srgbClr val="D21700"/>
                </a:solidFill>
                <a:latin typeface="Trebuchet MS" pitchFamily="34" charset="0"/>
              </a:rPr>
              <a:t>Твердая фаза</a:t>
            </a:r>
            <a:endParaRPr lang="en-US" b="1" dirty="0">
              <a:solidFill>
                <a:srgbClr val="D21700"/>
              </a:solidFill>
              <a:latin typeface="Trebuchet MS" pitchFamily="34" charset="0"/>
            </a:endParaRPr>
          </a:p>
          <a:p>
            <a:pPr marL="3014663" lvl="6" indent="-271463">
              <a:lnSpc>
                <a:spcPct val="150000"/>
              </a:lnSpc>
              <a:buClr>
                <a:srgbClr val="FF0000"/>
              </a:buClr>
              <a:buBlip>
                <a:blip r:embed="rId3"/>
              </a:buBlip>
            </a:pPr>
            <a:r>
              <a:rPr lang="ru-RU" sz="2000" b="1" dirty="0" smtClean="0">
                <a:solidFill>
                  <a:srgbClr val="0BA4E2"/>
                </a:solidFill>
                <a:latin typeface="Trebuchet MS" pitchFamily="34" charset="0"/>
              </a:rPr>
              <a:t>Расчет при заданных температуре и давлении</a:t>
            </a:r>
            <a:endParaRPr lang="en-US" sz="2000" b="1" dirty="0" smtClean="0">
              <a:solidFill>
                <a:srgbClr val="0BA4E2"/>
              </a:solidFill>
              <a:latin typeface="Trebuchet MS" pitchFamily="34" charset="0"/>
            </a:endParaRPr>
          </a:p>
          <a:p>
            <a:pPr marL="3014663" lvl="6" indent="-271463">
              <a:lnSpc>
                <a:spcPct val="150000"/>
              </a:lnSpc>
              <a:buClr>
                <a:srgbClr val="FF0000"/>
              </a:buClr>
              <a:buBlip>
                <a:blip r:embed="rId3"/>
              </a:buBlip>
            </a:pPr>
            <a:r>
              <a:rPr lang="ru-RU" sz="2000" b="1" dirty="0">
                <a:solidFill>
                  <a:srgbClr val="0BA4E2"/>
                </a:solidFill>
                <a:latin typeface="Trebuchet MS" pitchFamily="34" charset="0"/>
              </a:rPr>
              <a:t>Расчет при заданных </a:t>
            </a:r>
            <a:r>
              <a:rPr lang="ru-RU" sz="2000" b="1" dirty="0" smtClean="0">
                <a:solidFill>
                  <a:srgbClr val="0BA4E2"/>
                </a:solidFill>
                <a:latin typeface="Trebuchet MS" pitchFamily="34" charset="0"/>
              </a:rPr>
              <a:t>энтальпии и </a:t>
            </a:r>
            <a:r>
              <a:rPr lang="ru-RU" sz="2000" b="1" dirty="0">
                <a:solidFill>
                  <a:srgbClr val="0BA4E2"/>
                </a:solidFill>
                <a:latin typeface="Trebuchet MS" pitchFamily="34" charset="0"/>
              </a:rPr>
              <a:t>давлении</a:t>
            </a:r>
            <a:endParaRPr lang="en-US" sz="2000" b="1" dirty="0">
              <a:solidFill>
                <a:srgbClr val="0BA4E2"/>
              </a:solidFill>
              <a:latin typeface="Trebuchet MS" pitchFamily="34" charset="0"/>
            </a:endParaRPr>
          </a:p>
          <a:p>
            <a:pPr marL="3014663" lvl="6" indent="-271463">
              <a:lnSpc>
                <a:spcPct val="150000"/>
              </a:lnSpc>
              <a:buClr>
                <a:srgbClr val="FF0000"/>
              </a:buClr>
              <a:buBlip>
                <a:blip r:embed="rId3"/>
              </a:buBlip>
            </a:pPr>
            <a:r>
              <a:rPr lang="ru-RU" sz="2000" b="1" dirty="0">
                <a:solidFill>
                  <a:srgbClr val="0BA4E2"/>
                </a:solidFill>
                <a:latin typeface="Trebuchet MS" pitchFamily="34" charset="0"/>
              </a:rPr>
              <a:t>Расчет при заданных </a:t>
            </a:r>
            <a:r>
              <a:rPr lang="ru-RU" sz="2000" b="1" dirty="0" smtClean="0">
                <a:solidFill>
                  <a:srgbClr val="0BA4E2"/>
                </a:solidFill>
                <a:latin typeface="Trebuchet MS" pitchFamily="34" charset="0"/>
              </a:rPr>
              <a:t>энтропии и </a:t>
            </a:r>
            <a:r>
              <a:rPr lang="ru-RU" sz="2000" b="1" dirty="0">
                <a:solidFill>
                  <a:srgbClr val="0BA4E2"/>
                </a:solidFill>
                <a:latin typeface="Trebuchet MS" pitchFamily="34" charset="0"/>
              </a:rPr>
              <a:t>давлении</a:t>
            </a:r>
            <a:endParaRPr lang="en-US" sz="2000" b="1" dirty="0">
              <a:solidFill>
                <a:srgbClr val="0BA4E2"/>
              </a:solidFill>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dirty="0" smtClean="0"/>
              <a:t>ASPO Seminar – Nov 27th 2013 - Olivier </a:t>
            </a:r>
            <a:r>
              <a:rPr lang="en-US" i="1" dirty="0" err="1" smtClean="0"/>
              <a:t>Baudouin</a:t>
            </a:r>
            <a:endParaRPr lang="fr-FR" dirty="0"/>
          </a:p>
        </p:txBody>
      </p:sp>
    </p:spTree>
    <p:extLst>
      <p:ext uri="{BB962C8B-B14F-4D97-AF65-F5344CB8AC3E}">
        <p14:creationId xmlns:p14="http://schemas.microsoft.com/office/powerpoint/2010/main" xmlns="" val="41242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3500" y="1371600"/>
            <a:ext cx="2522538" cy="2701925"/>
            <a:chOff x="0" y="1248"/>
            <a:chExt cx="1723" cy="1891"/>
          </a:xfrm>
        </p:grpSpPr>
        <p:sp>
          <p:nvSpPr>
            <p:cNvPr id="763972" name="Rectangle 3"/>
            <p:cNvSpPr>
              <a:spLocks noChangeArrowheads="1"/>
            </p:cNvSpPr>
            <p:nvPr/>
          </p:nvSpPr>
          <p:spPr bwMode="auto">
            <a:xfrm>
              <a:off x="0" y="1248"/>
              <a:ext cx="1723" cy="1891"/>
            </a:xfrm>
            <a:prstGeom prst="rect">
              <a:avLst/>
            </a:prstGeom>
            <a:noFill/>
            <a:ln w="9525">
              <a:noFill/>
              <a:miter lim="800000"/>
              <a:headEnd/>
              <a:tailEnd/>
            </a:ln>
          </p:spPr>
          <p:txBody>
            <a:bodyPr wrap="none" lIns="92075" tIns="46038" rIns="92075" bIns="46038">
              <a:spAutoFit/>
            </a:bodyPr>
            <a:lstStyle/>
            <a:p>
              <a:pPr defTabSz="762000"/>
              <a:r>
                <a:rPr lang="ru-RU" altLang="en-US" sz="1500" b="1">
                  <a:solidFill>
                    <a:srgbClr val="0BA4E2"/>
                  </a:solidFill>
                </a:rPr>
                <a:t>Питание</a:t>
              </a:r>
              <a:r>
                <a:rPr lang="en-US" altLang="en-US" sz="1500" b="1">
                  <a:solidFill>
                    <a:srgbClr val="0BA4E2"/>
                  </a:solidFill>
                </a:rPr>
                <a:t> (и</a:t>
              </a:r>
              <a:r>
                <a:rPr lang="ru-RU" altLang="en-US" sz="1500" b="1">
                  <a:solidFill>
                    <a:srgbClr val="0BA4E2"/>
                  </a:solidFill>
                </a:rPr>
                <a:t>звестно</a:t>
              </a:r>
              <a:r>
                <a:rPr lang="en-US" altLang="en-US" sz="1500" b="1">
                  <a:solidFill>
                    <a:srgbClr val="0BA4E2"/>
                  </a:solidFill>
                </a:rPr>
                <a:t>):</a:t>
              </a:r>
            </a:p>
            <a:p>
              <a:pPr defTabSz="762000"/>
              <a:r>
                <a:rPr lang="en-US" altLang="en-US" sz="1300" b="1"/>
                <a:t>	T=40 °C     P=75 </a:t>
              </a:r>
              <a:r>
                <a:rPr lang="ru-RU" altLang="en-US" sz="1300" b="1"/>
                <a:t>атм</a:t>
              </a:r>
              <a:endParaRPr lang="en-US" altLang="en-US" sz="1300" b="1"/>
            </a:p>
            <a:p>
              <a:pPr defTabSz="762000"/>
              <a:r>
                <a:rPr lang="en-US" altLang="en-US" sz="1300" b="1"/>
                <a:t>	</a:t>
              </a:r>
              <a:r>
                <a:rPr lang="ru-RU" altLang="en-US" sz="1300" b="1"/>
                <a:t>Расход</a:t>
              </a:r>
              <a:r>
                <a:rPr lang="en-US" altLang="en-US" sz="1300" b="1"/>
                <a:t>=100</a:t>
              </a:r>
              <a:r>
                <a:rPr lang="ru-RU" altLang="en-US" sz="1300" b="1"/>
                <a:t> кмол/ч</a:t>
              </a:r>
              <a:endParaRPr lang="en-US" altLang="en-US" sz="1300" b="1"/>
            </a:p>
            <a:p>
              <a:pPr defTabSz="762000"/>
              <a:r>
                <a:rPr lang="en-US" altLang="en-US" sz="1300" b="1"/>
                <a:t>	</a:t>
              </a:r>
              <a:r>
                <a:rPr lang="ru-RU" altLang="en-US" sz="1300" b="1"/>
                <a:t>Состав</a:t>
              </a:r>
              <a:r>
                <a:rPr lang="en-US" altLang="en-US" sz="1300" b="1"/>
                <a:t> (% </a:t>
              </a:r>
              <a:r>
                <a:rPr lang="ru-RU" altLang="en-US" sz="1300" b="1"/>
                <a:t>мол</a:t>
              </a:r>
              <a:r>
                <a:rPr lang="en-US" altLang="en-US" sz="1300" b="1"/>
                <a:t>):</a:t>
              </a:r>
            </a:p>
            <a:p>
              <a:pPr defTabSz="762000"/>
              <a:r>
                <a:rPr lang="en-US" altLang="en-US" sz="1300" b="1"/>
                <a:t>	  Nitrogen</a:t>
              </a:r>
            </a:p>
            <a:p>
              <a:pPr defTabSz="762000"/>
              <a:r>
                <a:rPr lang="en-US" altLang="en-US" sz="1300" b="1"/>
                <a:t>	  Methane</a:t>
              </a:r>
            </a:p>
            <a:p>
              <a:pPr defTabSz="762000"/>
              <a:r>
                <a:rPr lang="en-US" altLang="en-US" sz="1300" b="1"/>
                <a:t>	  Ethane</a:t>
              </a:r>
            </a:p>
            <a:p>
              <a:pPr defTabSz="762000"/>
              <a:r>
                <a:rPr lang="en-US" altLang="en-US" sz="1300" b="1"/>
                <a:t>	  Propane</a:t>
              </a:r>
            </a:p>
            <a:p>
              <a:pPr defTabSz="762000"/>
              <a:r>
                <a:rPr lang="en-US" altLang="en-US" sz="1300" b="1"/>
                <a:t>	  Butane</a:t>
              </a:r>
            </a:p>
            <a:p>
              <a:pPr defTabSz="762000"/>
              <a:r>
                <a:rPr lang="en-US" altLang="en-US" sz="1300" b="1"/>
                <a:t>	  Pentane</a:t>
              </a:r>
            </a:p>
            <a:p>
              <a:pPr defTabSz="762000"/>
              <a:r>
                <a:rPr lang="en-US" altLang="en-US" sz="1300" b="1"/>
                <a:t>	  Hexane</a:t>
              </a:r>
            </a:p>
            <a:p>
              <a:pPr defTabSz="762000"/>
              <a:r>
                <a:rPr lang="en-US" altLang="en-US" sz="1300" b="1"/>
                <a:t>	  Heptane</a:t>
              </a:r>
            </a:p>
            <a:p>
              <a:pPr defTabSz="762000"/>
              <a:r>
                <a:rPr lang="en-US" altLang="en-US" sz="1300" b="1"/>
                <a:t>	  Octane</a:t>
              </a:r>
            </a:p>
          </p:txBody>
        </p:sp>
        <p:sp>
          <p:nvSpPr>
            <p:cNvPr id="763973" name="Rectangle 4"/>
            <p:cNvSpPr>
              <a:spLocks noChangeArrowheads="1"/>
            </p:cNvSpPr>
            <p:nvPr/>
          </p:nvSpPr>
          <p:spPr bwMode="auto">
            <a:xfrm>
              <a:off x="1099" y="1808"/>
              <a:ext cx="349" cy="1325"/>
            </a:xfrm>
            <a:prstGeom prst="rect">
              <a:avLst/>
            </a:prstGeom>
            <a:noFill/>
            <a:ln w="9525">
              <a:noFill/>
              <a:miter lim="800000"/>
              <a:headEnd/>
              <a:tailEnd/>
            </a:ln>
          </p:spPr>
          <p:txBody>
            <a:bodyPr wrap="none" lIns="92075" tIns="46038" rIns="92075" bIns="46038">
              <a:spAutoFit/>
            </a:bodyPr>
            <a:lstStyle/>
            <a:p>
              <a:pPr algn="ctr" defTabSz="762000"/>
              <a:r>
                <a:rPr lang="en-US" altLang="en-US" sz="1300" b="1"/>
                <a:t>9.0</a:t>
              </a:r>
            </a:p>
            <a:p>
              <a:pPr algn="ctr" defTabSz="762000"/>
              <a:r>
                <a:rPr lang="en-US" altLang="en-US" sz="1300" b="1"/>
                <a:t>41.7</a:t>
              </a:r>
            </a:p>
            <a:p>
              <a:pPr algn="ctr" defTabSz="762000"/>
              <a:r>
                <a:rPr lang="en-US" altLang="en-US" sz="1300" b="1"/>
                <a:t>11.2</a:t>
              </a:r>
            </a:p>
            <a:p>
              <a:pPr algn="ctr" defTabSz="762000"/>
              <a:r>
                <a:rPr lang="en-US" altLang="en-US" sz="1300" b="1"/>
                <a:t>6.2</a:t>
              </a:r>
            </a:p>
            <a:p>
              <a:pPr algn="ctr" defTabSz="762000"/>
              <a:r>
                <a:rPr lang="en-US" altLang="en-US" sz="1300" b="1"/>
                <a:t>5.4</a:t>
              </a:r>
            </a:p>
            <a:p>
              <a:pPr algn="ctr" defTabSz="762000"/>
              <a:r>
                <a:rPr lang="en-US" altLang="en-US" sz="1300" b="1"/>
                <a:t>3.0</a:t>
              </a:r>
            </a:p>
            <a:p>
              <a:pPr algn="ctr" defTabSz="762000"/>
              <a:r>
                <a:rPr lang="en-US" altLang="en-US" sz="1300" b="1"/>
                <a:t>8.1</a:t>
              </a:r>
            </a:p>
            <a:p>
              <a:pPr algn="ctr" defTabSz="762000"/>
              <a:r>
                <a:rPr lang="en-US" altLang="en-US" sz="1300" b="1"/>
                <a:t>13.3</a:t>
              </a:r>
            </a:p>
            <a:p>
              <a:pPr algn="ctr" defTabSz="762000"/>
              <a:r>
                <a:rPr lang="en-US" altLang="en-US" sz="1300" b="1"/>
                <a:t>2.1</a:t>
              </a:r>
            </a:p>
          </p:txBody>
        </p:sp>
      </p:grpSp>
      <p:grpSp>
        <p:nvGrpSpPr>
          <p:cNvPr id="3" name="Group 5"/>
          <p:cNvGrpSpPr>
            <a:grpSpLocks/>
          </p:cNvGrpSpPr>
          <p:nvPr/>
        </p:nvGrpSpPr>
        <p:grpSpPr bwMode="auto">
          <a:xfrm>
            <a:off x="2263775" y="1235075"/>
            <a:ext cx="5545138" cy="3429000"/>
            <a:chOff x="1545" y="1104"/>
            <a:chExt cx="3784" cy="2400"/>
          </a:xfrm>
        </p:grpSpPr>
        <p:sp>
          <p:nvSpPr>
            <p:cNvPr id="763916" name="Rectangle 6"/>
            <p:cNvSpPr>
              <a:spLocks noChangeArrowheads="1"/>
            </p:cNvSpPr>
            <p:nvPr/>
          </p:nvSpPr>
          <p:spPr bwMode="auto">
            <a:xfrm>
              <a:off x="4779" y="2552"/>
              <a:ext cx="471" cy="419"/>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763917" name="Arc 7"/>
            <p:cNvSpPr>
              <a:spLocks/>
            </p:cNvSpPr>
            <p:nvPr/>
          </p:nvSpPr>
          <p:spPr bwMode="auto">
            <a:xfrm>
              <a:off x="5015" y="2438"/>
              <a:ext cx="236" cy="114"/>
            </a:xfrm>
            <a:custGeom>
              <a:avLst/>
              <a:gdLst>
                <a:gd name="T0" fmla="*/ 0 w 21675"/>
                <a:gd name="T1" fmla="*/ 0 h 21600"/>
                <a:gd name="T2" fmla="*/ 3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solidFill>
              <a:schemeClr val="bg1"/>
            </a:solidFill>
            <a:ln w="9525">
              <a:noFill/>
              <a:round/>
              <a:headEnd/>
              <a:tailEnd/>
            </a:ln>
          </p:spPr>
          <p:txBody>
            <a:bodyPr wrap="none" anchor="ctr"/>
            <a:lstStyle/>
            <a:p>
              <a:endParaRPr lang="ru-RU"/>
            </a:p>
          </p:txBody>
        </p:sp>
        <p:sp>
          <p:nvSpPr>
            <p:cNvPr id="763918" name="Arc 8"/>
            <p:cNvSpPr>
              <a:spLocks/>
            </p:cNvSpPr>
            <p:nvPr/>
          </p:nvSpPr>
          <p:spPr bwMode="auto">
            <a:xfrm>
              <a:off x="4780" y="2438"/>
              <a:ext cx="236" cy="114"/>
            </a:xfrm>
            <a:custGeom>
              <a:avLst/>
              <a:gdLst>
                <a:gd name="T0" fmla="*/ 0 w 21600"/>
                <a:gd name="T1" fmla="*/ 1 h 21600"/>
                <a:gd name="T2" fmla="*/ 3 w 21600"/>
                <a:gd name="T3" fmla="*/ 0 h 21600"/>
                <a:gd name="T4" fmla="*/ 3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1"/>
                    <a:pt x="21525" y="0"/>
                  </a:cubicBezTo>
                </a:path>
                <a:path w="21600" h="21600" stroke="0" extrusionOk="0">
                  <a:moveTo>
                    <a:pt x="0" y="21600"/>
                  </a:moveTo>
                  <a:cubicBezTo>
                    <a:pt x="0" y="9699"/>
                    <a:pt x="9625" y="41"/>
                    <a:pt x="21525" y="0"/>
                  </a:cubicBezTo>
                  <a:lnTo>
                    <a:pt x="21600" y="21600"/>
                  </a:lnTo>
                  <a:close/>
                </a:path>
              </a:pathLst>
            </a:custGeom>
            <a:solidFill>
              <a:schemeClr val="bg1"/>
            </a:solidFill>
            <a:ln w="9525">
              <a:noFill/>
              <a:round/>
              <a:headEnd/>
              <a:tailEnd/>
            </a:ln>
          </p:spPr>
          <p:txBody>
            <a:bodyPr wrap="none" anchor="ctr"/>
            <a:lstStyle/>
            <a:p>
              <a:endParaRPr lang="ru-RU"/>
            </a:p>
          </p:txBody>
        </p:sp>
        <p:sp>
          <p:nvSpPr>
            <p:cNvPr id="763919" name="Rectangle 9"/>
            <p:cNvSpPr>
              <a:spLocks noChangeArrowheads="1"/>
            </p:cNvSpPr>
            <p:nvPr/>
          </p:nvSpPr>
          <p:spPr bwMode="auto">
            <a:xfrm>
              <a:off x="3915" y="1485"/>
              <a:ext cx="471" cy="419"/>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763920" name="Arc 10"/>
            <p:cNvSpPr>
              <a:spLocks/>
            </p:cNvSpPr>
            <p:nvPr/>
          </p:nvSpPr>
          <p:spPr bwMode="auto">
            <a:xfrm>
              <a:off x="4150" y="1371"/>
              <a:ext cx="237" cy="115"/>
            </a:xfrm>
            <a:custGeom>
              <a:avLst/>
              <a:gdLst>
                <a:gd name="T0" fmla="*/ 0 w 21675"/>
                <a:gd name="T1" fmla="*/ 0 h 21600"/>
                <a:gd name="T2" fmla="*/ 3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solidFill>
              <a:schemeClr val="bg1"/>
            </a:solidFill>
            <a:ln w="9525">
              <a:noFill/>
              <a:round/>
              <a:headEnd/>
              <a:tailEnd/>
            </a:ln>
          </p:spPr>
          <p:txBody>
            <a:bodyPr wrap="none" anchor="ctr"/>
            <a:lstStyle/>
            <a:p>
              <a:endParaRPr lang="ru-RU"/>
            </a:p>
          </p:txBody>
        </p:sp>
        <p:sp>
          <p:nvSpPr>
            <p:cNvPr id="763921" name="Arc 11"/>
            <p:cNvSpPr>
              <a:spLocks/>
            </p:cNvSpPr>
            <p:nvPr/>
          </p:nvSpPr>
          <p:spPr bwMode="auto">
            <a:xfrm>
              <a:off x="3916" y="1371"/>
              <a:ext cx="235" cy="115"/>
            </a:xfrm>
            <a:custGeom>
              <a:avLst/>
              <a:gdLst>
                <a:gd name="T0" fmla="*/ 0 w 21600"/>
                <a:gd name="T1" fmla="*/ 1 h 21600"/>
                <a:gd name="T2" fmla="*/ 3 w 21600"/>
                <a:gd name="T3" fmla="*/ 0 h 21600"/>
                <a:gd name="T4" fmla="*/ 3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1"/>
                    <a:pt x="21525" y="0"/>
                  </a:cubicBezTo>
                </a:path>
                <a:path w="21600" h="21600" stroke="0" extrusionOk="0">
                  <a:moveTo>
                    <a:pt x="0" y="21600"/>
                  </a:moveTo>
                  <a:cubicBezTo>
                    <a:pt x="0" y="9699"/>
                    <a:pt x="9625" y="41"/>
                    <a:pt x="21525" y="0"/>
                  </a:cubicBezTo>
                  <a:lnTo>
                    <a:pt x="21600" y="21600"/>
                  </a:lnTo>
                  <a:close/>
                </a:path>
              </a:pathLst>
            </a:custGeom>
            <a:solidFill>
              <a:schemeClr val="bg1"/>
            </a:solidFill>
            <a:ln w="9525">
              <a:noFill/>
              <a:round/>
              <a:headEnd/>
              <a:tailEnd/>
            </a:ln>
          </p:spPr>
          <p:txBody>
            <a:bodyPr wrap="none" anchor="ctr"/>
            <a:lstStyle/>
            <a:p>
              <a:endParaRPr lang="ru-RU"/>
            </a:p>
          </p:txBody>
        </p:sp>
        <p:sp>
          <p:nvSpPr>
            <p:cNvPr id="763922" name="AutoShape 12"/>
            <p:cNvSpPr>
              <a:spLocks noChangeArrowheads="1"/>
            </p:cNvSpPr>
            <p:nvPr/>
          </p:nvSpPr>
          <p:spPr bwMode="auto">
            <a:xfrm>
              <a:off x="3525" y="2517"/>
              <a:ext cx="308" cy="108"/>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latin typeface="Calibri" pitchFamily="34" charset="0"/>
              </a:endParaRPr>
            </a:p>
          </p:txBody>
        </p:sp>
        <p:sp>
          <p:nvSpPr>
            <p:cNvPr id="763923" name="Line 13"/>
            <p:cNvSpPr>
              <a:spLocks noChangeShapeType="1"/>
            </p:cNvSpPr>
            <p:nvPr/>
          </p:nvSpPr>
          <p:spPr bwMode="auto">
            <a:xfrm flipV="1">
              <a:off x="4150" y="2171"/>
              <a:ext cx="0" cy="266"/>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24" name="Arc 14"/>
            <p:cNvSpPr>
              <a:spLocks/>
            </p:cNvSpPr>
            <p:nvPr/>
          </p:nvSpPr>
          <p:spPr bwMode="auto">
            <a:xfrm>
              <a:off x="4150" y="2056"/>
              <a:ext cx="236" cy="115"/>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9525">
              <a:noFill/>
              <a:round/>
              <a:headEnd/>
              <a:tailEnd/>
            </a:ln>
          </p:spPr>
          <p:txBody>
            <a:bodyPr wrap="none" anchor="ctr"/>
            <a:lstStyle/>
            <a:p>
              <a:endParaRPr lang="ru-RU"/>
            </a:p>
          </p:txBody>
        </p:sp>
        <p:sp>
          <p:nvSpPr>
            <p:cNvPr id="763925" name="Arc 15"/>
            <p:cNvSpPr>
              <a:spLocks/>
            </p:cNvSpPr>
            <p:nvPr/>
          </p:nvSpPr>
          <p:spPr bwMode="auto">
            <a:xfrm>
              <a:off x="3916" y="2056"/>
              <a:ext cx="235" cy="115"/>
            </a:xfrm>
            <a:custGeom>
              <a:avLst/>
              <a:gdLst>
                <a:gd name="T0" fmla="*/ 3 w 21600"/>
                <a:gd name="T1" fmla="*/ 1 h 21600"/>
                <a:gd name="T2" fmla="*/ 0 w 21600"/>
                <a:gd name="T3" fmla="*/ 0 h 21600"/>
                <a:gd name="T4" fmla="*/ 3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9525">
              <a:noFill/>
              <a:round/>
              <a:headEnd/>
              <a:tailEnd/>
            </a:ln>
          </p:spPr>
          <p:txBody>
            <a:bodyPr wrap="none" anchor="ctr"/>
            <a:lstStyle/>
            <a:p>
              <a:endParaRPr lang="ru-RU"/>
            </a:p>
          </p:txBody>
        </p:sp>
        <p:sp>
          <p:nvSpPr>
            <p:cNvPr id="763926" name="Rectangle 16"/>
            <p:cNvSpPr>
              <a:spLocks noChangeArrowheads="1"/>
            </p:cNvSpPr>
            <p:nvPr/>
          </p:nvSpPr>
          <p:spPr bwMode="auto">
            <a:xfrm>
              <a:off x="3915" y="1904"/>
              <a:ext cx="471" cy="152"/>
            </a:xfrm>
            <a:prstGeom prst="rect">
              <a:avLst/>
            </a:prstGeom>
            <a:solidFill>
              <a:schemeClr val="accent1"/>
            </a:solidFill>
            <a:ln w="9525">
              <a:noFill/>
              <a:miter lim="800000"/>
              <a:headEnd/>
              <a:tailEnd/>
            </a:ln>
          </p:spPr>
          <p:txBody>
            <a:bodyPr wrap="none" anchor="ctr"/>
            <a:lstStyle/>
            <a:p>
              <a:endParaRPr lang="en-US">
                <a:latin typeface="Calibri" pitchFamily="34" charset="0"/>
              </a:endParaRPr>
            </a:p>
          </p:txBody>
        </p:sp>
        <p:grpSp>
          <p:nvGrpSpPr>
            <p:cNvPr id="4" name="Group 17"/>
            <p:cNvGrpSpPr>
              <a:grpSpLocks/>
            </p:cNvGrpSpPr>
            <p:nvPr/>
          </p:nvGrpSpPr>
          <p:grpSpPr bwMode="auto">
            <a:xfrm>
              <a:off x="3915" y="1371"/>
              <a:ext cx="472" cy="800"/>
              <a:chOff x="4133" y="1056"/>
              <a:chExt cx="577" cy="1008"/>
            </a:xfrm>
          </p:grpSpPr>
          <p:sp>
            <p:nvSpPr>
              <p:cNvPr id="763966" name="Line 18"/>
              <p:cNvSpPr>
                <a:spLocks noChangeShapeType="1"/>
              </p:cNvSpPr>
              <p:nvPr/>
            </p:nvSpPr>
            <p:spPr bwMode="auto">
              <a:xfrm>
                <a:off x="4133" y="1200"/>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67" name="Line 19"/>
              <p:cNvSpPr>
                <a:spLocks noChangeShapeType="1"/>
              </p:cNvSpPr>
              <p:nvPr/>
            </p:nvSpPr>
            <p:spPr bwMode="auto">
              <a:xfrm>
                <a:off x="4709" y="1200"/>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68" name="Arc 20"/>
              <p:cNvSpPr>
                <a:spLocks/>
              </p:cNvSpPr>
              <p:nvPr/>
            </p:nvSpPr>
            <p:spPr bwMode="auto">
              <a:xfrm>
                <a:off x="4421" y="1057"/>
                <a:ext cx="289" cy="144"/>
              </a:xfrm>
              <a:custGeom>
                <a:avLst/>
                <a:gdLst>
                  <a:gd name="T0" fmla="*/ 0 w 21675"/>
                  <a:gd name="T1" fmla="*/ 0 h 21600"/>
                  <a:gd name="T2" fmla="*/ 4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69" name="Arc 21"/>
              <p:cNvSpPr>
                <a:spLocks/>
              </p:cNvSpPr>
              <p:nvPr/>
            </p:nvSpPr>
            <p:spPr bwMode="auto">
              <a:xfrm>
                <a:off x="4134" y="1056"/>
                <a:ext cx="288" cy="142"/>
              </a:xfrm>
              <a:custGeom>
                <a:avLst/>
                <a:gdLst>
                  <a:gd name="T0" fmla="*/ 0 w 21600"/>
                  <a:gd name="T1" fmla="*/ 1 h 22549"/>
                  <a:gd name="T2" fmla="*/ 4 w 21600"/>
                  <a:gd name="T3" fmla="*/ 0 h 22549"/>
                  <a:gd name="T4" fmla="*/ 4 w 21600"/>
                  <a:gd name="T5" fmla="*/ 1 h 22549"/>
                  <a:gd name="T6" fmla="*/ 0 60000 65536"/>
                  <a:gd name="T7" fmla="*/ 0 60000 65536"/>
                  <a:gd name="T8" fmla="*/ 0 60000 65536"/>
                  <a:gd name="T9" fmla="*/ 0 w 21600"/>
                  <a:gd name="T10" fmla="*/ 0 h 22549"/>
                  <a:gd name="T11" fmla="*/ 21600 w 21600"/>
                  <a:gd name="T12" fmla="*/ 22549 h 22549"/>
                </a:gdLst>
                <a:ahLst/>
                <a:cxnLst>
                  <a:cxn ang="T6">
                    <a:pos x="T0" y="T1"/>
                  </a:cxn>
                  <a:cxn ang="T7">
                    <a:pos x="T2" y="T3"/>
                  </a:cxn>
                  <a:cxn ang="T8">
                    <a:pos x="T4" y="T5"/>
                  </a:cxn>
                </a:cxnLst>
                <a:rect l="T9" t="T10" r="T11" b="T12"/>
                <a:pathLst>
                  <a:path w="21600" h="22549" fill="none" extrusionOk="0">
                    <a:moveTo>
                      <a:pt x="20" y="22549"/>
                    </a:moveTo>
                    <a:cubicBezTo>
                      <a:pt x="6" y="22232"/>
                      <a:pt x="0" y="21916"/>
                      <a:pt x="0" y="21600"/>
                    </a:cubicBezTo>
                    <a:cubicBezTo>
                      <a:pt x="-1" y="9699"/>
                      <a:pt x="9625" y="41"/>
                      <a:pt x="21525" y="0"/>
                    </a:cubicBezTo>
                  </a:path>
                  <a:path w="21600" h="22549" stroke="0" extrusionOk="0">
                    <a:moveTo>
                      <a:pt x="20" y="22549"/>
                    </a:moveTo>
                    <a:cubicBezTo>
                      <a:pt x="6" y="22232"/>
                      <a:pt x="0" y="21916"/>
                      <a:pt x="0" y="21600"/>
                    </a:cubicBezTo>
                    <a:cubicBezTo>
                      <a:pt x="-1" y="9699"/>
                      <a:pt x="9625" y="41"/>
                      <a:pt x="21525"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70" name="Arc 22"/>
              <p:cNvSpPr>
                <a:spLocks/>
              </p:cNvSpPr>
              <p:nvPr/>
            </p:nvSpPr>
            <p:spPr bwMode="auto">
              <a:xfrm>
                <a:off x="4421" y="1920"/>
                <a:ext cx="288" cy="144"/>
              </a:xfrm>
              <a:custGeom>
                <a:avLst/>
                <a:gdLst>
                  <a:gd name="T0" fmla="*/ 4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71" name="Arc 23"/>
              <p:cNvSpPr>
                <a:spLocks/>
              </p:cNvSpPr>
              <p:nvPr/>
            </p:nvSpPr>
            <p:spPr bwMode="auto">
              <a:xfrm>
                <a:off x="4134" y="1920"/>
                <a:ext cx="288" cy="144"/>
              </a:xfrm>
              <a:custGeom>
                <a:avLst/>
                <a:gdLst>
                  <a:gd name="T0" fmla="*/ 4 w 21600"/>
                  <a:gd name="T1" fmla="*/ 1 h 21600"/>
                  <a:gd name="T2" fmla="*/ 0 w 21600"/>
                  <a:gd name="T3" fmla="*/ 0 h 21600"/>
                  <a:gd name="T4" fmla="*/ 4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ru-RU"/>
              </a:p>
            </p:txBody>
          </p:sp>
        </p:grpSp>
        <p:sp>
          <p:nvSpPr>
            <p:cNvPr id="763928" name="Arc 24"/>
            <p:cNvSpPr>
              <a:spLocks/>
            </p:cNvSpPr>
            <p:nvPr/>
          </p:nvSpPr>
          <p:spPr bwMode="auto">
            <a:xfrm>
              <a:off x="5015" y="3123"/>
              <a:ext cx="235" cy="114"/>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9525">
              <a:noFill/>
              <a:round/>
              <a:headEnd/>
              <a:tailEnd/>
            </a:ln>
          </p:spPr>
          <p:txBody>
            <a:bodyPr wrap="none" anchor="ctr"/>
            <a:lstStyle/>
            <a:p>
              <a:endParaRPr lang="ru-RU"/>
            </a:p>
          </p:txBody>
        </p:sp>
        <p:sp>
          <p:nvSpPr>
            <p:cNvPr id="763929" name="Arc 25"/>
            <p:cNvSpPr>
              <a:spLocks/>
            </p:cNvSpPr>
            <p:nvPr/>
          </p:nvSpPr>
          <p:spPr bwMode="auto">
            <a:xfrm>
              <a:off x="4780" y="3123"/>
              <a:ext cx="236" cy="114"/>
            </a:xfrm>
            <a:custGeom>
              <a:avLst/>
              <a:gdLst>
                <a:gd name="T0" fmla="*/ 3 w 21600"/>
                <a:gd name="T1" fmla="*/ 1 h 21600"/>
                <a:gd name="T2" fmla="*/ 0 w 21600"/>
                <a:gd name="T3" fmla="*/ 0 h 21600"/>
                <a:gd name="T4" fmla="*/ 3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9525">
              <a:noFill/>
              <a:round/>
              <a:headEnd/>
              <a:tailEnd/>
            </a:ln>
          </p:spPr>
          <p:txBody>
            <a:bodyPr wrap="none" anchor="ctr"/>
            <a:lstStyle/>
            <a:p>
              <a:endParaRPr lang="ru-RU"/>
            </a:p>
          </p:txBody>
        </p:sp>
        <p:sp>
          <p:nvSpPr>
            <p:cNvPr id="763930" name="Rectangle 26"/>
            <p:cNvSpPr>
              <a:spLocks noChangeArrowheads="1"/>
            </p:cNvSpPr>
            <p:nvPr/>
          </p:nvSpPr>
          <p:spPr bwMode="auto">
            <a:xfrm>
              <a:off x="4779" y="2971"/>
              <a:ext cx="471" cy="152"/>
            </a:xfrm>
            <a:prstGeom prst="rect">
              <a:avLst/>
            </a:prstGeom>
            <a:solidFill>
              <a:schemeClr val="accent1"/>
            </a:solidFill>
            <a:ln w="9525">
              <a:noFill/>
              <a:miter lim="800000"/>
              <a:headEnd/>
              <a:tailEnd/>
            </a:ln>
          </p:spPr>
          <p:txBody>
            <a:bodyPr wrap="none" anchor="ctr"/>
            <a:lstStyle/>
            <a:p>
              <a:endParaRPr lang="en-US">
                <a:latin typeface="Calibri" pitchFamily="34" charset="0"/>
              </a:endParaRPr>
            </a:p>
          </p:txBody>
        </p:sp>
        <p:grpSp>
          <p:nvGrpSpPr>
            <p:cNvPr id="5" name="Group 27"/>
            <p:cNvGrpSpPr>
              <a:grpSpLocks/>
            </p:cNvGrpSpPr>
            <p:nvPr/>
          </p:nvGrpSpPr>
          <p:grpSpPr bwMode="auto">
            <a:xfrm>
              <a:off x="4779" y="2437"/>
              <a:ext cx="472" cy="800"/>
              <a:chOff x="5189" y="2400"/>
              <a:chExt cx="577" cy="1008"/>
            </a:xfrm>
          </p:grpSpPr>
          <p:sp>
            <p:nvSpPr>
              <p:cNvPr id="763960" name="Line 28"/>
              <p:cNvSpPr>
                <a:spLocks noChangeShapeType="1"/>
              </p:cNvSpPr>
              <p:nvPr/>
            </p:nvSpPr>
            <p:spPr bwMode="auto">
              <a:xfrm>
                <a:off x="5189" y="2544"/>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61" name="Line 29"/>
              <p:cNvSpPr>
                <a:spLocks noChangeShapeType="1"/>
              </p:cNvSpPr>
              <p:nvPr/>
            </p:nvSpPr>
            <p:spPr bwMode="auto">
              <a:xfrm>
                <a:off x="5765" y="2544"/>
                <a:ext cx="0" cy="72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62" name="Arc 30"/>
              <p:cNvSpPr>
                <a:spLocks/>
              </p:cNvSpPr>
              <p:nvPr/>
            </p:nvSpPr>
            <p:spPr bwMode="auto">
              <a:xfrm>
                <a:off x="5477" y="2401"/>
                <a:ext cx="289" cy="144"/>
              </a:xfrm>
              <a:custGeom>
                <a:avLst/>
                <a:gdLst>
                  <a:gd name="T0" fmla="*/ 0 w 21675"/>
                  <a:gd name="T1" fmla="*/ 0 h 21600"/>
                  <a:gd name="T2" fmla="*/ 4 w 21675"/>
                  <a:gd name="T3" fmla="*/ 1 h 21600"/>
                  <a:gd name="T4" fmla="*/ 0 w 21675"/>
                  <a:gd name="T5" fmla="*/ 1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63" name="Arc 31"/>
              <p:cNvSpPr>
                <a:spLocks/>
              </p:cNvSpPr>
              <p:nvPr/>
            </p:nvSpPr>
            <p:spPr bwMode="auto">
              <a:xfrm>
                <a:off x="5190" y="2400"/>
                <a:ext cx="288" cy="142"/>
              </a:xfrm>
              <a:custGeom>
                <a:avLst/>
                <a:gdLst>
                  <a:gd name="T0" fmla="*/ 0 w 21600"/>
                  <a:gd name="T1" fmla="*/ 1 h 22549"/>
                  <a:gd name="T2" fmla="*/ 4 w 21600"/>
                  <a:gd name="T3" fmla="*/ 0 h 22549"/>
                  <a:gd name="T4" fmla="*/ 4 w 21600"/>
                  <a:gd name="T5" fmla="*/ 1 h 22549"/>
                  <a:gd name="T6" fmla="*/ 0 60000 65536"/>
                  <a:gd name="T7" fmla="*/ 0 60000 65536"/>
                  <a:gd name="T8" fmla="*/ 0 60000 65536"/>
                  <a:gd name="T9" fmla="*/ 0 w 21600"/>
                  <a:gd name="T10" fmla="*/ 0 h 22549"/>
                  <a:gd name="T11" fmla="*/ 21600 w 21600"/>
                  <a:gd name="T12" fmla="*/ 22549 h 22549"/>
                </a:gdLst>
                <a:ahLst/>
                <a:cxnLst>
                  <a:cxn ang="T6">
                    <a:pos x="T0" y="T1"/>
                  </a:cxn>
                  <a:cxn ang="T7">
                    <a:pos x="T2" y="T3"/>
                  </a:cxn>
                  <a:cxn ang="T8">
                    <a:pos x="T4" y="T5"/>
                  </a:cxn>
                </a:cxnLst>
                <a:rect l="T9" t="T10" r="T11" b="T12"/>
                <a:pathLst>
                  <a:path w="21600" h="22549" fill="none" extrusionOk="0">
                    <a:moveTo>
                      <a:pt x="20" y="22549"/>
                    </a:moveTo>
                    <a:cubicBezTo>
                      <a:pt x="6" y="22232"/>
                      <a:pt x="0" y="21916"/>
                      <a:pt x="0" y="21600"/>
                    </a:cubicBezTo>
                    <a:cubicBezTo>
                      <a:pt x="-1" y="9699"/>
                      <a:pt x="9625" y="41"/>
                      <a:pt x="21525" y="0"/>
                    </a:cubicBezTo>
                  </a:path>
                  <a:path w="21600" h="22549" stroke="0" extrusionOk="0">
                    <a:moveTo>
                      <a:pt x="20" y="22549"/>
                    </a:moveTo>
                    <a:cubicBezTo>
                      <a:pt x="6" y="22232"/>
                      <a:pt x="0" y="21916"/>
                      <a:pt x="0" y="21600"/>
                    </a:cubicBezTo>
                    <a:cubicBezTo>
                      <a:pt x="-1" y="9699"/>
                      <a:pt x="9625" y="41"/>
                      <a:pt x="21525"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64" name="Arc 32"/>
              <p:cNvSpPr>
                <a:spLocks/>
              </p:cNvSpPr>
              <p:nvPr/>
            </p:nvSpPr>
            <p:spPr bwMode="auto">
              <a:xfrm>
                <a:off x="5477" y="3264"/>
                <a:ext cx="288" cy="144"/>
              </a:xfrm>
              <a:custGeom>
                <a:avLst/>
                <a:gdLst>
                  <a:gd name="T0" fmla="*/ 4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ru-RU"/>
              </a:p>
            </p:txBody>
          </p:sp>
          <p:sp>
            <p:nvSpPr>
              <p:cNvPr id="763965" name="Arc 33"/>
              <p:cNvSpPr>
                <a:spLocks/>
              </p:cNvSpPr>
              <p:nvPr/>
            </p:nvSpPr>
            <p:spPr bwMode="auto">
              <a:xfrm>
                <a:off x="5190" y="3264"/>
                <a:ext cx="288" cy="144"/>
              </a:xfrm>
              <a:custGeom>
                <a:avLst/>
                <a:gdLst>
                  <a:gd name="T0" fmla="*/ 4 w 21600"/>
                  <a:gd name="T1" fmla="*/ 1 h 21600"/>
                  <a:gd name="T2" fmla="*/ 0 w 21600"/>
                  <a:gd name="T3" fmla="*/ 0 h 21600"/>
                  <a:gd name="T4" fmla="*/ 4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ru-RU"/>
              </a:p>
            </p:txBody>
          </p:sp>
        </p:grpSp>
        <p:sp>
          <p:nvSpPr>
            <p:cNvPr id="763932" name="Line 34"/>
            <p:cNvSpPr>
              <a:spLocks noChangeShapeType="1"/>
            </p:cNvSpPr>
            <p:nvPr/>
          </p:nvSpPr>
          <p:spPr bwMode="auto">
            <a:xfrm flipV="1">
              <a:off x="5015" y="1790"/>
              <a:ext cx="0" cy="647"/>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33" name="Line 35"/>
            <p:cNvSpPr>
              <a:spLocks noChangeShapeType="1"/>
            </p:cNvSpPr>
            <p:nvPr/>
          </p:nvSpPr>
          <p:spPr bwMode="auto">
            <a:xfrm flipH="1">
              <a:off x="4386" y="1790"/>
              <a:ext cx="629"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34" name="Line 36"/>
            <p:cNvSpPr>
              <a:spLocks noChangeShapeType="1"/>
            </p:cNvSpPr>
            <p:nvPr/>
          </p:nvSpPr>
          <p:spPr bwMode="auto">
            <a:xfrm>
              <a:off x="5015" y="3237"/>
              <a:ext cx="0" cy="267"/>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35" name="Line 37"/>
            <p:cNvSpPr>
              <a:spLocks noChangeShapeType="1"/>
            </p:cNvSpPr>
            <p:nvPr/>
          </p:nvSpPr>
          <p:spPr bwMode="auto">
            <a:xfrm>
              <a:off x="5015" y="3504"/>
              <a:ext cx="314"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36" name="Line 38"/>
            <p:cNvSpPr>
              <a:spLocks noChangeShapeType="1"/>
            </p:cNvSpPr>
            <p:nvPr/>
          </p:nvSpPr>
          <p:spPr bwMode="auto">
            <a:xfrm flipV="1">
              <a:off x="4150" y="1104"/>
              <a:ext cx="0" cy="267"/>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37" name="Line 39"/>
            <p:cNvSpPr>
              <a:spLocks noChangeShapeType="1"/>
            </p:cNvSpPr>
            <p:nvPr/>
          </p:nvSpPr>
          <p:spPr bwMode="auto">
            <a:xfrm>
              <a:off x="4150" y="1104"/>
              <a:ext cx="1179"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38" name="Oval 40"/>
            <p:cNvSpPr>
              <a:spLocks noChangeArrowheads="1"/>
            </p:cNvSpPr>
            <p:nvPr/>
          </p:nvSpPr>
          <p:spPr bwMode="auto">
            <a:xfrm>
              <a:off x="3525" y="2288"/>
              <a:ext cx="308" cy="299"/>
            </a:xfrm>
            <a:prstGeom prst="ellipse">
              <a:avLst/>
            </a:prstGeom>
            <a:solidFill>
              <a:schemeClr val="bg1"/>
            </a:solidFill>
            <a:ln w="12700">
              <a:solidFill>
                <a:schemeClr val="tx1"/>
              </a:solidFill>
              <a:round/>
              <a:headEnd/>
              <a:tailEnd/>
            </a:ln>
          </p:spPr>
          <p:txBody>
            <a:bodyPr wrap="none" anchor="ctr"/>
            <a:lstStyle/>
            <a:p>
              <a:endParaRPr lang="en-US">
                <a:latin typeface="Calibri" pitchFamily="34" charset="0"/>
              </a:endParaRPr>
            </a:p>
          </p:txBody>
        </p:sp>
        <p:sp>
          <p:nvSpPr>
            <p:cNvPr id="763939" name="Line 41"/>
            <p:cNvSpPr>
              <a:spLocks noChangeShapeType="1"/>
            </p:cNvSpPr>
            <p:nvPr/>
          </p:nvSpPr>
          <p:spPr bwMode="auto">
            <a:xfrm>
              <a:off x="2697" y="1333"/>
              <a:ext cx="0" cy="266"/>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40" name="Line 42"/>
            <p:cNvSpPr>
              <a:spLocks noChangeShapeType="1"/>
            </p:cNvSpPr>
            <p:nvPr/>
          </p:nvSpPr>
          <p:spPr bwMode="auto">
            <a:xfrm flipH="1">
              <a:off x="3836" y="2437"/>
              <a:ext cx="314"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41" name="Line 43"/>
            <p:cNvSpPr>
              <a:spLocks noChangeShapeType="1"/>
            </p:cNvSpPr>
            <p:nvPr/>
          </p:nvSpPr>
          <p:spPr bwMode="auto">
            <a:xfrm flipH="1">
              <a:off x="3208" y="2285"/>
              <a:ext cx="471"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42" name="Oval 44"/>
            <p:cNvSpPr>
              <a:spLocks noChangeArrowheads="1"/>
            </p:cNvSpPr>
            <p:nvPr/>
          </p:nvSpPr>
          <p:spPr bwMode="auto">
            <a:xfrm>
              <a:off x="2464" y="1602"/>
              <a:ext cx="465" cy="451"/>
            </a:xfrm>
            <a:prstGeom prst="ellipse">
              <a:avLst/>
            </a:prstGeom>
            <a:solidFill>
              <a:schemeClr val="bg1"/>
            </a:solidFill>
            <a:ln w="12700">
              <a:solidFill>
                <a:schemeClr val="tx1"/>
              </a:solidFill>
              <a:round/>
              <a:headEnd/>
              <a:tailEnd/>
            </a:ln>
          </p:spPr>
          <p:txBody>
            <a:bodyPr wrap="none" anchor="ctr"/>
            <a:lstStyle/>
            <a:p>
              <a:endParaRPr lang="en-US">
                <a:latin typeface="Calibri" pitchFamily="34" charset="0"/>
              </a:endParaRPr>
            </a:p>
          </p:txBody>
        </p:sp>
        <p:sp>
          <p:nvSpPr>
            <p:cNvPr id="763943" name="Line 45"/>
            <p:cNvSpPr>
              <a:spLocks noChangeShapeType="1"/>
            </p:cNvSpPr>
            <p:nvPr/>
          </p:nvSpPr>
          <p:spPr bwMode="auto">
            <a:xfrm>
              <a:off x="2697" y="2056"/>
              <a:ext cx="0" cy="838"/>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44" name="Line 46"/>
            <p:cNvSpPr>
              <a:spLocks noChangeShapeType="1"/>
            </p:cNvSpPr>
            <p:nvPr/>
          </p:nvSpPr>
          <p:spPr bwMode="auto">
            <a:xfrm>
              <a:off x="2697" y="2894"/>
              <a:ext cx="2082" cy="0"/>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45" name="AutoShape 47"/>
            <p:cNvSpPr>
              <a:spLocks noChangeArrowheads="1"/>
            </p:cNvSpPr>
            <p:nvPr/>
          </p:nvSpPr>
          <p:spPr bwMode="auto">
            <a:xfrm rot="-5400000">
              <a:off x="4392" y="2818"/>
              <a:ext cx="146" cy="151"/>
            </a:xfrm>
            <a:prstGeom prst="triangle">
              <a:avLst>
                <a:gd name="adj" fmla="val 49995"/>
              </a:avLst>
            </a:prstGeom>
            <a:solidFill>
              <a:schemeClr val="bg1"/>
            </a:solidFill>
            <a:ln w="12700">
              <a:solidFill>
                <a:schemeClr val="tx1"/>
              </a:solidFill>
              <a:miter lim="800000"/>
              <a:headEnd/>
              <a:tailEnd/>
            </a:ln>
          </p:spPr>
          <p:txBody>
            <a:bodyPr wrap="none" anchor="ctr"/>
            <a:lstStyle/>
            <a:p>
              <a:endParaRPr lang="en-US">
                <a:latin typeface="Calibri" pitchFamily="34" charset="0"/>
              </a:endParaRPr>
            </a:p>
          </p:txBody>
        </p:sp>
        <p:sp>
          <p:nvSpPr>
            <p:cNvPr id="763946" name="AutoShape 48"/>
            <p:cNvSpPr>
              <a:spLocks noChangeArrowheads="1"/>
            </p:cNvSpPr>
            <p:nvPr/>
          </p:nvSpPr>
          <p:spPr bwMode="auto">
            <a:xfrm rot="5400000">
              <a:off x="4235" y="2818"/>
              <a:ext cx="146" cy="151"/>
            </a:xfrm>
            <a:prstGeom prst="triangle">
              <a:avLst>
                <a:gd name="adj" fmla="val 49995"/>
              </a:avLst>
            </a:prstGeom>
            <a:solidFill>
              <a:schemeClr val="bg1"/>
            </a:solidFill>
            <a:ln w="12700">
              <a:solidFill>
                <a:schemeClr val="tx1"/>
              </a:solidFill>
              <a:miter lim="800000"/>
              <a:headEnd/>
              <a:tailEnd/>
            </a:ln>
          </p:spPr>
          <p:txBody>
            <a:bodyPr wrap="none" anchor="ctr"/>
            <a:lstStyle/>
            <a:p>
              <a:endParaRPr lang="en-US">
                <a:latin typeface="Calibri" pitchFamily="34" charset="0"/>
              </a:endParaRPr>
            </a:p>
          </p:txBody>
        </p:sp>
        <p:sp>
          <p:nvSpPr>
            <p:cNvPr id="763947" name="Line 49"/>
            <p:cNvSpPr>
              <a:spLocks noChangeShapeType="1"/>
            </p:cNvSpPr>
            <p:nvPr/>
          </p:nvSpPr>
          <p:spPr bwMode="auto">
            <a:xfrm flipV="1">
              <a:off x="3797" y="1942"/>
              <a:ext cx="353" cy="229"/>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48" name="Line 50"/>
            <p:cNvSpPr>
              <a:spLocks noChangeShapeType="1"/>
            </p:cNvSpPr>
            <p:nvPr/>
          </p:nvSpPr>
          <p:spPr bwMode="auto">
            <a:xfrm>
              <a:off x="4150" y="1942"/>
              <a:ext cx="0" cy="152"/>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49" name="Line 51"/>
            <p:cNvSpPr>
              <a:spLocks noChangeShapeType="1"/>
            </p:cNvSpPr>
            <p:nvPr/>
          </p:nvSpPr>
          <p:spPr bwMode="auto">
            <a:xfrm flipV="1">
              <a:off x="4150" y="1866"/>
              <a:ext cx="354" cy="228"/>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50" name="Line 52"/>
            <p:cNvSpPr>
              <a:spLocks noChangeShapeType="1"/>
            </p:cNvSpPr>
            <p:nvPr/>
          </p:nvSpPr>
          <p:spPr bwMode="auto">
            <a:xfrm>
              <a:off x="2697" y="1904"/>
              <a:ext cx="0" cy="38"/>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51" name="Line 53"/>
            <p:cNvSpPr>
              <a:spLocks noChangeShapeType="1"/>
            </p:cNvSpPr>
            <p:nvPr/>
          </p:nvSpPr>
          <p:spPr bwMode="auto">
            <a:xfrm flipV="1">
              <a:off x="2697" y="1714"/>
              <a:ext cx="393" cy="228"/>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52" name="Line 54"/>
            <p:cNvSpPr>
              <a:spLocks noChangeShapeType="1"/>
            </p:cNvSpPr>
            <p:nvPr/>
          </p:nvSpPr>
          <p:spPr bwMode="auto">
            <a:xfrm flipH="1">
              <a:off x="2304" y="1675"/>
              <a:ext cx="393" cy="229"/>
            </a:xfrm>
            <a:prstGeom prst="line">
              <a:avLst/>
            </a:prstGeom>
            <a:noFill/>
            <a:ln w="12700">
              <a:solidFill>
                <a:schemeClr val="tx1"/>
              </a:solidFill>
              <a:round/>
              <a:headEnd type="none" w="sm" len="sm"/>
              <a:tailEnd type="stealth" w="med" len="lg"/>
            </a:ln>
          </p:spPr>
          <p:txBody>
            <a:bodyPr wrap="none" anchor="ctr"/>
            <a:lstStyle/>
            <a:p>
              <a:endParaRPr lang="ru-RU"/>
            </a:p>
          </p:txBody>
        </p:sp>
        <p:sp>
          <p:nvSpPr>
            <p:cNvPr id="763953" name="Rectangle 55"/>
            <p:cNvSpPr>
              <a:spLocks noChangeArrowheads="1"/>
            </p:cNvSpPr>
            <p:nvPr/>
          </p:nvSpPr>
          <p:spPr bwMode="auto">
            <a:xfrm>
              <a:off x="2529" y="1680"/>
              <a:ext cx="384" cy="324"/>
            </a:xfrm>
            <a:prstGeom prst="rect">
              <a:avLst/>
            </a:prstGeom>
            <a:noFill/>
            <a:ln w="9525">
              <a:noFill/>
              <a:miter lim="800000"/>
              <a:headEnd/>
              <a:tailEnd/>
            </a:ln>
          </p:spPr>
          <p:txBody>
            <a:bodyPr wrap="none" lIns="92075" tIns="46038" rIns="92075" bIns="46038">
              <a:spAutoFit/>
            </a:bodyPr>
            <a:lstStyle/>
            <a:p>
              <a:pPr defTabSz="762000"/>
              <a:r>
                <a:rPr lang="en-US" altLang="en-US" sz="2400" b="1"/>
                <a:t>E2</a:t>
              </a:r>
            </a:p>
          </p:txBody>
        </p:sp>
        <p:sp>
          <p:nvSpPr>
            <p:cNvPr id="763954" name="Rectangle 56"/>
            <p:cNvSpPr>
              <a:spLocks noChangeArrowheads="1"/>
            </p:cNvSpPr>
            <p:nvPr/>
          </p:nvSpPr>
          <p:spPr bwMode="auto">
            <a:xfrm>
              <a:off x="3969" y="1355"/>
              <a:ext cx="384" cy="324"/>
            </a:xfrm>
            <a:prstGeom prst="rect">
              <a:avLst/>
            </a:prstGeom>
            <a:noFill/>
            <a:ln w="9525">
              <a:noFill/>
              <a:miter lim="800000"/>
              <a:headEnd/>
              <a:tailEnd/>
            </a:ln>
          </p:spPr>
          <p:txBody>
            <a:bodyPr wrap="none" lIns="92075" tIns="46038" rIns="92075" bIns="46038">
              <a:spAutoFit/>
            </a:bodyPr>
            <a:lstStyle/>
            <a:p>
              <a:pPr defTabSz="762000"/>
              <a:r>
                <a:rPr lang="en-US" altLang="en-US" sz="2400" b="1"/>
                <a:t>V2</a:t>
              </a:r>
            </a:p>
          </p:txBody>
        </p:sp>
        <p:sp>
          <p:nvSpPr>
            <p:cNvPr id="763955" name="Rectangle 57"/>
            <p:cNvSpPr>
              <a:spLocks noChangeArrowheads="1"/>
            </p:cNvSpPr>
            <p:nvPr/>
          </p:nvSpPr>
          <p:spPr bwMode="auto">
            <a:xfrm>
              <a:off x="4848" y="2544"/>
              <a:ext cx="384" cy="324"/>
            </a:xfrm>
            <a:prstGeom prst="rect">
              <a:avLst/>
            </a:prstGeom>
            <a:noFill/>
            <a:ln w="9525">
              <a:noFill/>
              <a:miter lim="800000"/>
              <a:headEnd/>
              <a:tailEnd/>
            </a:ln>
          </p:spPr>
          <p:txBody>
            <a:bodyPr wrap="none" lIns="92075" tIns="46038" rIns="92075" bIns="46038">
              <a:spAutoFit/>
            </a:bodyPr>
            <a:lstStyle/>
            <a:p>
              <a:pPr defTabSz="762000"/>
              <a:r>
                <a:rPr lang="en-US" altLang="en-US" sz="2400" b="1"/>
                <a:t>V1</a:t>
              </a:r>
            </a:p>
          </p:txBody>
        </p:sp>
        <p:sp>
          <p:nvSpPr>
            <p:cNvPr id="763956" name="Rectangle 58"/>
            <p:cNvSpPr>
              <a:spLocks noChangeArrowheads="1"/>
            </p:cNvSpPr>
            <p:nvPr/>
          </p:nvSpPr>
          <p:spPr bwMode="auto">
            <a:xfrm>
              <a:off x="3024" y="2360"/>
              <a:ext cx="516" cy="224"/>
            </a:xfrm>
            <a:prstGeom prst="rect">
              <a:avLst/>
            </a:prstGeom>
            <a:noFill/>
            <a:ln w="9525">
              <a:noFill/>
              <a:miter lim="800000"/>
              <a:headEnd/>
              <a:tailEnd/>
            </a:ln>
          </p:spPr>
          <p:txBody>
            <a:bodyPr wrap="none" lIns="92075" tIns="46038" rIns="92075" bIns="46038">
              <a:spAutoFit/>
            </a:bodyPr>
            <a:lstStyle/>
            <a:p>
              <a:pPr defTabSz="762000"/>
              <a:r>
                <a:rPr lang="ru-RU" altLang="en-US" sz="1500" b="1"/>
                <a:t>Насос</a:t>
              </a:r>
              <a:endParaRPr lang="en-US" altLang="en-US" sz="1500" b="1"/>
            </a:p>
          </p:txBody>
        </p:sp>
        <p:sp>
          <p:nvSpPr>
            <p:cNvPr id="763957" name="Line 59"/>
            <p:cNvSpPr>
              <a:spLocks noChangeShapeType="1"/>
            </p:cNvSpPr>
            <p:nvPr/>
          </p:nvSpPr>
          <p:spPr bwMode="auto">
            <a:xfrm>
              <a:off x="2697" y="1675"/>
              <a:ext cx="0" cy="39"/>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58" name="Line 60"/>
            <p:cNvSpPr>
              <a:spLocks noChangeShapeType="1"/>
            </p:cNvSpPr>
            <p:nvPr/>
          </p:nvSpPr>
          <p:spPr bwMode="auto">
            <a:xfrm flipH="1">
              <a:off x="2697" y="2285"/>
              <a:ext cx="511" cy="0"/>
            </a:xfrm>
            <a:prstGeom prst="line">
              <a:avLst/>
            </a:prstGeom>
            <a:noFill/>
            <a:ln w="12700">
              <a:solidFill>
                <a:schemeClr val="tx1"/>
              </a:solidFill>
              <a:round/>
              <a:headEnd type="none" w="sm" len="sm"/>
              <a:tailEnd type="none" w="sm" len="sm"/>
            </a:ln>
          </p:spPr>
          <p:txBody>
            <a:bodyPr wrap="none" anchor="ctr"/>
            <a:lstStyle/>
            <a:p>
              <a:endParaRPr lang="ru-RU"/>
            </a:p>
          </p:txBody>
        </p:sp>
        <p:sp>
          <p:nvSpPr>
            <p:cNvPr id="763959" name="Line 61"/>
            <p:cNvSpPr>
              <a:spLocks noChangeShapeType="1"/>
            </p:cNvSpPr>
            <p:nvPr/>
          </p:nvSpPr>
          <p:spPr bwMode="auto">
            <a:xfrm flipH="1">
              <a:off x="1545" y="1336"/>
              <a:ext cx="1152" cy="0"/>
            </a:xfrm>
            <a:prstGeom prst="line">
              <a:avLst/>
            </a:prstGeom>
            <a:noFill/>
            <a:ln w="9525">
              <a:solidFill>
                <a:schemeClr val="tx1"/>
              </a:solidFill>
              <a:round/>
              <a:headEnd/>
              <a:tailEnd/>
            </a:ln>
          </p:spPr>
          <p:txBody>
            <a:bodyPr/>
            <a:lstStyle/>
            <a:p>
              <a:endParaRPr lang="ru-RU"/>
            </a:p>
          </p:txBody>
        </p:sp>
      </p:grpSp>
      <p:grpSp>
        <p:nvGrpSpPr>
          <p:cNvPr id="6" name="Group 62"/>
          <p:cNvGrpSpPr>
            <a:grpSpLocks/>
          </p:cNvGrpSpPr>
          <p:nvPr/>
        </p:nvGrpSpPr>
        <p:grpSpPr bwMode="auto">
          <a:xfrm>
            <a:off x="3376613" y="1508125"/>
            <a:ext cx="5556250" cy="2795588"/>
            <a:chOff x="2304" y="1296"/>
            <a:chExt cx="3792" cy="1956"/>
          </a:xfrm>
        </p:grpSpPr>
        <p:sp>
          <p:nvSpPr>
            <p:cNvPr id="763911" name="Rectangle 63"/>
            <p:cNvSpPr>
              <a:spLocks noChangeArrowheads="1"/>
            </p:cNvSpPr>
            <p:nvPr/>
          </p:nvSpPr>
          <p:spPr bwMode="auto">
            <a:xfrm>
              <a:off x="2304" y="2056"/>
              <a:ext cx="457" cy="227"/>
            </a:xfrm>
            <a:prstGeom prst="rect">
              <a:avLst/>
            </a:prstGeom>
            <a:noFill/>
            <a:ln w="9525">
              <a:noFill/>
              <a:miter lim="800000"/>
              <a:headEnd/>
              <a:tailEnd/>
            </a:ln>
          </p:spPr>
          <p:txBody>
            <a:bodyPr wrap="none" lIns="92075" tIns="46038" rIns="92075" bIns="46038">
              <a:spAutoFit/>
            </a:bodyPr>
            <a:lstStyle/>
            <a:p>
              <a:pPr defTabSz="762000"/>
              <a:r>
                <a:rPr lang="en-US" altLang="en-US" sz="1500" b="1">
                  <a:solidFill>
                    <a:srgbClr val="0BA4E2"/>
                  </a:solidFill>
                </a:rPr>
                <a:t>15 °C</a:t>
              </a:r>
            </a:p>
          </p:txBody>
        </p:sp>
        <p:sp>
          <p:nvSpPr>
            <p:cNvPr id="763912" name="Rectangle 64"/>
            <p:cNvSpPr>
              <a:spLocks noChangeArrowheads="1"/>
            </p:cNvSpPr>
            <p:nvPr/>
          </p:nvSpPr>
          <p:spPr bwMode="auto">
            <a:xfrm>
              <a:off x="4102" y="3028"/>
              <a:ext cx="655" cy="224"/>
            </a:xfrm>
            <a:prstGeom prst="rect">
              <a:avLst/>
            </a:prstGeom>
            <a:noFill/>
            <a:ln w="9525">
              <a:noFill/>
              <a:miter lim="800000"/>
              <a:headEnd/>
              <a:tailEnd/>
            </a:ln>
          </p:spPr>
          <p:txBody>
            <a:bodyPr wrap="none" lIns="92075" tIns="46038" rIns="92075" bIns="46038">
              <a:spAutoFit/>
            </a:bodyPr>
            <a:lstStyle/>
            <a:p>
              <a:pPr defTabSz="762000"/>
              <a:r>
                <a:rPr lang="en-US" altLang="en-US" sz="1500" b="1">
                  <a:solidFill>
                    <a:srgbClr val="0BA4E2"/>
                  </a:solidFill>
                </a:rPr>
                <a:t>- 0.3 </a:t>
              </a:r>
              <a:r>
                <a:rPr lang="ru-RU" altLang="en-US" sz="1500" b="1">
                  <a:solidFill>
                    <a:srgbClr val="0BA4E2"/>
                  </a:solidFill>
                </a:rPr>
                <a:t>атм</a:t>
              </a:r>
              <a:endParaRPr lang="en-US" altLang="en-US" sz="1500" b="1">
                <a:solidFill>
                  <a:srgbClr val="0BA4E2"/>
                </a:solidFill>
              </a:endParaRPr>
            </a:p>
          </p:txBody>
        </p:sp>
        <p:sp>
          <p:nvSpPr>
            <p:cNvPr id="763913" name="Rectangle 65"/>
            <p:cNvSpPr>
              <a:spLocks noChangeArrowheads="1"/>
            </p:cNvSpPr>
            <p:nvPr/>
          </p:nvSpPr>
          <p:spPr bwMode="auto">
            <a:xfrm>
              <a:off x="3888" y="1556"/>
              <a:ext cx="540" cy="384"/>
            </a:xfrm>
            <a:prstGeom prst="rect">
              <a:avLst/>
            </a:prstGeom>
            <a:noFill/>
            <a:ln w="9525">
              <a:noFill/>
              <a:miter lim="800000"/>
              <a:headEnd/>
              <a:tailEnd/>
            </a:ln>
          </p:spPr>
          <p:txBody>
            <a:bodyPr wrap="none" lIns="92075" tIns="46038" rIns="92075" bIns="46038">
              <a:spAutoFit/>
            </a:bodyPr>
            <a:lstStyle/>
            <a:p>
              <a:pPr defTabSz="762000"/>
              <a:r>
                <a:rPr lang="en-US" altLang="en-US" sz="1500" b="1">
                  <a:solidFill>
                    <a:srgbClr val="0BA4E2"/>
                  </a:solidFill>
                </a:rPr>
                <a:t>25 </a:t>
              </a:r>
              <a:r>
                <a:rPr lang="ru-RU" altLang="en-US" sz="1500" b="1">
                  <a:solidFill>
                    <a:srgbClr val="0BA4E2"/>
                  </a:solidFill>
                </a:rPr>
                <a:t>атм</a:t>
              </a:r>
              <a:endParaRPr lang="en-US" altLang="en-US" sz="1500" b="1">
                <a:solidFill>
                  <a:srgbClr val="0BA4E2"/>
                </a:solidFill>
              </a:endParaRPr>
            </a:p>
            <a:p>
              <a:pPr defTabSz="762000"/>
              <a:r>
                <a:rPr lang="en-US" altLang="en-US" sz="1500" b="1">
                  <a:solidFill>
                    <a:srgbClr val="0BA4E2"/>
                  </a:solidFill>
                </a:rPr>
                <a:t>-60 °C</a:t>
              </a:r>
            </a:p>
          </p:txBody>
        </p:sp>
        <p:sp>
          <p:nvSpPr>
            <p:cNvPr id="763914" name="Rectangle 66"/>
            <p:cNvSpPr>
              <a:spLocks noChangeArrowheads="1"/>
            </p:cNvSpPr>
            <p:nvPr/>
          </p:nvSpPr>
          <p:spPr bwMode="auto">
            <a:xfrm>
              <a:off x="3086" y="2095"/>
              <a:ext cx="540" cy="224"/>
            </a:xfrm>
            <a:prstGeom prst="rect">
              <a:avLst/>
            </a:prstGeom>
            <a:noFill/>
            <a:ln w="9525">
              <a:noFill/>
              <a:miter lim="800000"/>
              <a:headEnd/>
              <a:tailEnd/>
            </a:ln>
          </p:spPr>
          <p:txBody>
            <a:bodyPr wrap="none" lIns="92075" tIns="46038" rIns="92075" bIns="46038">
              <a:spAutoFit/>
            </a:bodyPr>
            <a:lstStyle/>
            <a:p>
              <a:pPr defTabSz="762000"/>
              <a:r>
                <a:rPr lang="en-US" altLang="en-US" sz="1500" b="1">
                  <a:solidFill>
                    <a:srgbClr val="0BA4E2"/>
                  </a:solidFill>
                </a:rPr>
                <a:t>75 </a:t>
              </a:r>
              <a:r>
                <a:rPr lang="ru-RU" altLang="en-US" sz="1500" b="1">
                  <a:solidFill>
                    <a:srgbClr val="0BA4E2"/>
                  </a:solidFill>
                </a:rPr>
                <a:t>атм</a:t>
              </a:r>
              <a:endParaRPr lang="en-US" altLang="en-US" sz="1500" b="1">
                <a:solidFill>
                  <a:srgbClr val="0BA4E2"/>
                </a:solidFill>
              </a:endParaRPr>
            </a:p>
          </p:txBody>
        </p:sp>
        <p:sp>
          <p:nvSpPr>
            <p:cNvPr id="763915" name="Rectangle 67"/>
            <p:cNvSpPr>
              <a:spLocks noChangeArrowheads="1"/>
            </p:cNvSpPr>
            <p:nvPr/>
          </p:nvSpPr>
          <p:spPr bwMode="auto">
            <a:xfrm>
              <a:off x="4560" y="1296"/>
              <a:ext cx="1536" cy="384"/>
            </a:xfrm>
            <a:prstGeom prst="rect">
              <a:avLst/>
            </a:prstGeom>
            <a:noFill/>
            <a:ln w="9525">
              <a:noFill/>
              <a:miter lim="800000"/>
              <a:headEnd/>
              <a:tailEnd/>
            </a:ln>
          </p:spPr>
          <p:txBody>
            <a:bodyPr lIns="92075" tIns="46038" rIns="92075" bIns="46038">
              <a:spAutoFit/>
            </a:bodyPr>
            <a:lstStyle/>
            <a:p>
              <a:pPr defTabSz="762000"/>
              <a:r>
                <a:rPr lang="ru-RU" altLang="en-US" sz="1500" b="1">
                  <a:solidFill>
                    <a:srgbClr val="0BA4E2"/>
                  </a:solidFill>
                </a:rPr>
                <a:t>Рабочие параметры</a:t>
              </a:r>
              <a:r>
                <a:rPr lang="en-US" altLang="en-US" sz="1500" b="1">
                  <a:solidFill>
                    <a:srgbClr val="0BA4E2"/>
                  </a:solidFill>
                </a:rPr>
                <a:t> (</a:t>
              </a:r>
              <a:r>
                <a:rPr lang="ru-RU" altLang="en-US" sz="1500" b="1">
                  <a:solidFill>
                    <a:srgbClr val="0BA4E2"/>
                  </a:solidFill>
                </a:rPr>
                <a:t>известны</a:t>
              </a:r>
              <a:r>
                <a:rPr lang="en-US" altLang="en-US" sz="1500" b="1">
                  <a:solidFill>
                    <a:srgbClr val="0BA4E2"/>
                  </a:solidFill>
                </a:rPr>
                <a:t>)</a:t>
              </a:r>
              <a:r>
                <a:rPr lang="en-US" altLang="en-US" sz="1300" b="1">
                  <a:solidFill>
                    <a:srgbClr val="0BA4E2"/>
                  </a:solidFill>
                </a:rPr>
                <a:t>	</a:t>
              </a:r>
            </a:p>
          </p:txBody>
        </p:sp>
      </p:grpSp>
      <p:sp>
        <p:nvSpPr>
          <p:cNvPr id="1166404" name="Rectangle 68"/>
          <p:cNvSpPr>
            <a:spLocks noChangeArrowheads="1"/>
          </p:cNvSpPr>
          <p:nvPr/>
        </p:nvSpPr>
        <p:spPr bwMode="auto">
          <a:xfrm>
            <a:off x="0" y="4437063"/>
            <a:ext cx="9144000" cy="755650"/>
          </a:xfrm>
          <a:prstGeom prst="rect">
            <a:avLst/>
          </a:prstGeom>
          <a:noFill/>
          <a:ln w="9525">
            <a:noFill/>
            <a:miter lim="800000"/>
            <a:headEnd/>
            <a:tailEnd/>
          </a:ln>
        </p:spPr>
        <p:txBody>
          <a:bodyPr lIns="84064" tIns="42033" rIns="84064" bIns="42033"/>
          <a:lstStyle/>
          <a:p>
            <a:pPr marL="342900" indent="-342900" defTabSz="762000">
              <a:spcBef>
                <a:spcPct val="20000"/>
              </a:spcBef>
              <a:buFont typeface="Wingdings" pitchFamily="2" charset="2"/>
              <a:buChar char="ð"/>
            </a:pPr>
            <a:r>
              <a:rPr lang="ru-RU" altLang="en-US" sz="2900" b="1">
                <a:solidFill>
                  <a:srgbClr val="D21700"/>
                </a:solidFill>
                <a:latin typeface="Trebuchet MS" pitchFamily="34" charset="0"/>
              </a:rPr>
              <a:t>Параметры остальных потоков</a:t>
            </a:r>
            <a:r>
              <a:rPr lang="en-US" altLang="en-US" sz="2900" b="1">
                <a:solidFill>
                  <a:srgbClr val="D21700"/>
                </a:solidFill>
                <a:latin typeface="Trebuchet MS" pitchFamily="34" charset="0"/>
              </a:rPr>
              <a:t>?</a:t>
            </a:r>
          </a:p>
          <a:p>
            <a:pPr marL="342900" indent="-342900" defTabSz="762000">
              <a:spcBef>
                <a:spcPct val="20000"/>
              </a:spcBef>
              <a:buFont typeface="Wingdings" pitchFamily="2" charset="2"/>
              <a:buChar char="ð"/>
            </a:pPr>
            <a:r>
              <a:rPr lang="ru-RU" altLang="en-US" sz="2900" b="1">
                <a:solidFill>
                  <a:srgbClr val="D21700"/>
                </a:solidFill>
                <a:latin typeface="Trebuchet MS" pitchFamily="34" charset="0"/>
              </a:rPr>
              <a:t>Характеристики оборудования</a:t>
            </a:r>
            <a:r>
              <a:rPr lang="en-US" altLang="en-US" sz="2900" b="1">
                <a:solidFill>
                  <a:srgbClr val="D21700"/>
                </a:solidFill>
                <a:latin typeface="Trebuchet MS" pitchFamily="34" charset="0"/>
              </a:rPr>
              <a:t>? </a:t>
            </a:r>
            <a:r>
              <a:rPr lang="en-US" altLang="en-US" sz="2600">
                <a:solidFill>
                  <a:srgbClr val="D21700"/>
                </a:solidFill>
                <a:latin typeface="Trebuchet MS" pitchFamily="34" charset="0"/>
              </a:rPr>
              <a:t>(</a:t>
            </a:r>
            <a:r>
              <a:rPr lang="ru-RU" altLang="en-US" sz="2600">
                <a:solidFill>
                  <a:srgbClr val="D21700"/>
                </a:solidFill>
                <a:latin typeface="Trebuchet MS" pitchFamily="34" charset="0"/>
              </a:rPr>
              <a:t>те</a:t>
            </a:r>
            <a:r>
              <a:rPr lang="en-US" altLang="en-US" sz="2600">
                <a:solidFill>
                  <a:srgbClr val="D21700"/>
                </a:solidFill>
                <a:latin typeface="Trebuchet MS" pitchFamily="34" charset="0"/>
              </a:rPr>
              <a:t>п</a:t>
            </a:r>
            <a:r>
              <a:rPr lang="ru-RU" altLang="en-US" sz="2600">
                <a:solidFill>
                  <a:srgbClr val="D21700"/>
                </a:solidFill>
                <a:latin typeface="Trebuchet MS" pitchFamily="34" charset="0"/>
              </a:rPr>
              <a:t>ловая нагрузка теплообменника </a:t>
            </a:r>
            <a:r>
              <a:rPr lang="en-US" altLang="en-US" sz="2600">
                <a:solidFill>
                  <a:srgbClr val="D21700"/>
                </a:solidFill>
                <a:latin typeface="Trebuchet MS" pitchFamily="34" charset="0"/>
              </a:rPr>
              <a:t>E2, </a:t>
            </a:r>
            <a:r>
              <a:rPr lang="ru-RU" altLang="en-US" sz="2600">
                <a:solidFill>
                  <a:srgbClr val="D21700"/>
                </a:solidFill>
                <a:latin typeface="Trebuchet MS" pitchFamily="34" charset="0"/>
              </a:rPr>
              <a:t>мощност</a:t>
            </a:r>
            <a:r>
              <a:rPr lang="en-US" altLang="en-US" sz="2600">
                <a:solidFill>
                  <a:srgbClr val="D21700"/>
                </a:solidFill>
                <a:latin typeface="Trebuchet MS" pitchFamily="34" charset="0"/>
              </a:rPr>
              <a:t>ь</a:t>
            </a:r>
            <a:r>
              <a:rPr lang="ru-RU" altLang="en-US" sz="2600">
                <a:solidFill>
                  <a:srgbClr val="D21700"/>
                </a:solidFill>
                <a:latin typeface="Trebuchet MS" pitchFamily="34" charset="0"/>
              </a:rPr>
              <a:t> и напор насоса</a:t>
            </a:r>
            <a:r>
              <a:rPr lang="en-US" altLang="en-US" sz="2600">
                <a:solidFill>
                  <a:srgbClr val="D21700"/>
                </a:solidFill>
                <a:latin typeface="Trebuchet MS" pitchFamily="34" charset="0"/>
              </a:rPr>
              <a:t>, </a:t>
            </a:r>
            <a:r>
              <a:rPr lang="ru-RU" altLang="en-US" sz="2600">
                <a:solidFill>
                  <a:srgbClr val="D21700"/>
                </a:solidFill>
                <a:latin typeface="Trebuchet MS" pitchFamily="34" charset="0"/>
              </a:rPr>
              <a:t>теплопоток в </a:t>
            </a:r>
            <a:r>
              <a:rPr lang="en-US" altLang="en-US" sz="2600">
                <a:solidFill>
                  <a:srgbClr val="D21700"/>
                </a:solidFill>
                <a:latin typeface="Trebuchet MS" pitchFamily="34" charset="0"/>
              </a:rPr>
              <a:t>а</a:t>
            </a:r>
            <a:r>
              <a:rPr lang="ru-RU" altLang="en-US" sz="2600">
                <a:solidFill>
                  <a:srgbClr val="D21700"/>
                </a:solidFill>
                <a:latin typeface="Trebuchet MS" pitchFamily="34" charset="0"/>
              </a:rPr>
              <a:t>ппарате</a:t>
            </a:r>
            <a:r>
              <a:rPr lang="en-US" altLang="en-US" sz="2600">
                <a:solidFill>
                  <a:srgbClr val="D21700"/>
                </a:solidFill>
                <a:latin typeface="Trebuchet MS" pitchFamily="34" charset="0"/>
              </a:rPr>
              <a:t> V</a:t>
            </a:r>
            <a:r>
              <a:rPr lang="ru-RU" altLang="en-US" sz="2600">
                <a:solidFill>
                  <a:srgbClr val="D21700"/>
                </a:solidFill>
                <a:latin typeface="Trebuchet MS" pitchFamily="34" charset="0"/>
              </a:rPr>
              <a:t>2 и т.д.</a:t>
            </a:r>
            <a:r>
              <a:rPr lang="en-US" altLang="en-US" sz="2600">
                <a:solidFill>
                  <a:srgbClr val="D21700"/>
                </a:solidFill>
                <a:latin typeface="Trebuchet MS" pitchFamily="34" charset="0"/>
              </a:rPr>
              <a:t>..)</a:t>
            </a:r>
          </a:p>
        </p:txBody>
      </p:sp>
      <p:sp>
        <p:nvSpPr>
          <p:cNvPr id="763909" name="Text Box 69"/>
          <p:cNvSpPr txBox="1">
            <a:spLocks noChangeArrowheads="1"/>
          </p:cNvSpPr>
          <p:nvPr/>
        </p:nvSpPr>
        <p:spPr bwMode="auto">
          <a:xfrm>
            <a:off x="914400" y="219075"/>
            <a:ext cx="8229600" cy="523875"/>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Пример просто</a:t>
            </a:r>
            <a:r>
              <a:rPr lang="en-US" altLang="en-US" sz="2900" b="1">
                <a:solidFill>
                  <a:schemeClr val="bg1"/>
                </a:solidFill>
                <a:latin typeface="Calibri" pitchFamily="34" charset="0"/>
              </a:rPr>
              <a:t>й</a:t>
            </a:r>
            <a:r>
              <a:rPr lang="ru-RU" altLang="en-US" sz="2900" b="1">
                <a:solidFill>
                  <a:schemeClr val="bg1"/>
                </a:solidFill>
                <a:latin typeface="Calibri" pitchFamily="34" charset="0"/>
              </a:rPr>
              <a:t> расчетной схемы</a:t>
            </a:r>
            <a:endParaRPr lang="en-US" altLang="en-US" sz="2900" b="1">
              <a:solidFill>
                <a:schemeClr val="bg1"/>
              </a:solidFill>
              <a:latin typeface="Times" pitchFamily="18" charset="0"/>
            </a:endParaRPr>
          </a:p>
        </p:txBody>
      </p:sp>
      <p:sp>
        <p:nvSpPr>
          <p:cNvPr id="76391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64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640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404"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ChangeArrowheads="1"/>
          </p:cNvSpPr>
          <p:nvPr/>
        </p:nvSpPr>
        <p:spPr bwMode="auto">
          <a:xfrm>
            <a:off x="179388" y="1165225"/>
            <a:ext cx="8748712" cy="3703638"/>
          </a:xfrm>
          <a:prstGeom prst="rect">
            <a:avLst/>
          </a:prstGeom>
          <a:noFill/>
          <a:ln w="9525">
            <a:noFill/>
            <a:miter lim="800000"/>
            <a:headEnd/>
            <a:tailEnd/>
          </a:ln>
        </p:spPr>
        <p:txBody>
          <a:bodyPr lIns="84064" tIns="42033" rIns="84064" bIns="42033"/>
          <a:lstStyle/>
          <a:p>
            <a:pPr marL="342900" indent="-342900" algn="just" defTabSz="762000">
              <a:spcBef>
                <a:spcPct val="70000"/>
              </a:spcBef>
              <a:buFontTx/>
              <a:buBlip>
                <a:blip r:embed="rId3"/>
              </a:buBlip>
            </a:pPr>
            <a:r>
              <a:rPr lang="ru-RU" altLang="en-US" sz="2400">
                <a:solidFill>
                  <a:srgbClr val="0BA4E2"/>
                </a:solidFill>
                <a:latin typeface="Trebuchet MS" pitchFamily="34" charset="0"/>
              </a:rPr>
              <a:t>Расчет</a:t>
            </a:r>
            <a:r>
              <a:rPr lang="en-US" altLang="en-US" sz="2400" b="1">
                <a:solidFill>
                  <a:srgbClr val="0BA4E2"/>
                </a:solidFill>
                <a:latin typeface="Trebuchet MS" pitchFamily="34" charset="0"/>
              </a:rPr>
              <a:t> </a:t>
            </a:r>
            <a:r>
              <a:rPr lang="ru-RU" altLang="en-US" sz="2400" b="1">
                <a:solidFill>
                  <a:srgbClr val="0BA4E2"/>
                </a:solidFill>
                <a:latin typeface="Trebuchet MS" pitchFamily="34" charset="0"/>
              </a:rPr>
              <a:t>всех характеристик всех потоков</a:t>
            </a:r>
            <a:r>
              <a:rPr lang="en-US" altLang="en-US" sz="2400" b="1">
                <a:solidFill>
                  <a:srgbClr val="0BA4E2"/>
                </a:solidFill>
                <a:latin typeface="Trebuchet MS" pitchFamily="34" charset="0"/>
              </a:rPr>
              <a:t> </a:t>
            </a:r>
            <a:r>
              <a:rPr lang="en-US" altLang="en-US" sz="2400">
                <a:solidFill>
                  <a:srgbClr val="0BA4E2"/>
                </a:solidFill>
                <a:latin typeface="Trebuchet MS" pitchFamily="34" charset="0"/>
              </a:rPr>
              <a:t>(</a:t>
            </a:r>
            <a:r>
              <a:rPr lang="ru-RU" altLang="en-US" sz="2400">
                <a:solidFill>
                  <a:srgbClr val="0BA4E2"/>
                </a:solidFill>
                <a:latin typeface="Trebuchet MS" pitchFamily="34" charset="0"/>
              </a:rPr>
              <a:t>расходы</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температуры</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давления</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состав</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свойства</a:t>
            </a:r>
            <a:r>
              <a:rPr lang="en-US" altLang="en-US" sz="2400">
                <a:solidFill>
                  <a:srgbClr val="0BA4E2"/>
                </a:solidFill>
                <a:latin typeface="Trebuchet MS" pitchFamily="34" charset="0"/>
              </a:rPr>
              <a:t>,...)</a:t>
            </a:r>
          </a:p>
          <a:p>
            <a:pPr marL="342900" indent="-342900" algn="just" defTabSz="762000">
              <a:spcBef>
                <a:spcPct val="70000"/>
              </a:spcBef>
              <a:buFontTx/>
              <a:buBlip>
                <a:blip r:embed="rId3"/>
              </a:buBlip>
            </a:pPr>
            <a:r>
              <a:rPr lang="ru-RU" altLang="en-US" sz="2400">
                <a:solidFill>
                  <a:srgbClr val="0BA4E2"/>
                </a:solidFill>
                <a:latin typeface="Trebuchet MS" pitchFamily="34" charset="0"/>
              </a:rPr>
              <a:t>Расчет</a:t>
            </a:r>
            <a:r>
              <a:rPr lang="en-US" altLang="en-US" sz="2400">
                <a:solidFill>
                  <a:srgbClr val="0BA4E2"/>
                </a:solidFill>
                <a:latin typeface="Trebuchet MS" pitchFamily="34" charset="0"/>
              </a:rPr>
              <a:t> </a:t>
            </a:r>
            <a:r>
              <a:rPr lang="ru-RU" altLang="en-US" sz="2400" b="1">
                <a:solidFill>
                  <a:srgbClr val="0BA4E2"/>
                </a:solidFill>
                <a:latin typeface="Trebuchet MS" pitchFamily="34" charset="0"/>
              </a:rPr>
              <a:t>параметров оборудования</a:t>
            </a:r>
            <a:endParaRPr lang="en-US" altLang="en-US" sz="2400" b="1">
              <a:solidFill>
                <a:srgbClr val="0BA4E2"/>
              </a:solidFill>
              <a:latin typeface="Trebuchet MS" pitchFamily="34" charset="0"/>
            </a:endParaRPr>
          </a:p>
          <a:p>
            <a:pPr marL="342900" indent="-342900" algn="just" defTabSz="762000">
              <a:spcBef>
                <a:spcPct val="70000"/>
              </a:spcBef>
              <a:buFontTx/>
              <a:buBlip>
                <a:blip r:embed="rId3"/>
              </a:buBlip>
            </a:pPr>
            <a:r>
              <a:rPr lang="ru-RU" altLang="en-US" sz="2400">
                <a:solidFill>
                  <a:srgbClr val="0BA4E2"/>
                </a:solidFill>
                <a:latin typeface="Trebuchet MS" pitchFamily="34" charset="0"/>
              </a:rPr>
              <a:t>Расчет</a:t>
            </a:r>
            <a:r>
              <a:rPr lang="en-US" altLang="en-US" sz="2400">
                <a:solidFill>
                  <a:srgbClr val="0BA4E2"/>
                </a:solidFill>
                <a:latin typeface="Trebuchet MS" pitchFamily="34" charset="0"/>
              </a:rPr>
              <a:t> </a:t>
            </a:r>
            <a:r>
              <a:rPr lang="ru-RU" altLang="en-US" sz="2400" b="1">
                <a:solidFill>
                  <a:srgbClr val="0BA4E2"/>
                </a:solidFill>
                <a:latin typeface="Trebuchet MS" pitchFamily="34" charset="0"/>
              </a:rPr>
              <a:t>всех параметров процесса, необходимых для подбора оборудования</a:t>
            </a:r>
            <a:endParaRPr lang="en-US" altLang="en-US" sz="2400" b="1">
              <a:solidFill>
                <a:srgbClr val="0BA4E2"/>
              </a:solidFill>
              <a:latin typeface="Trebuchet MS" pitchFamily="34" charset="0"/>
            </a:endParaRPr>
          </a:p>
          <a:p>
            <a:pPr marL="342900" indent="-342900" algn="just" defTabSz="762000">
              <a:spcBef>
                <a:spcPct val="70000"/>
              </a:spcBef>
              <a:buFontTx/>
              <a:buBlip>
                <a:blip r:embed="rId3"/>
              </a:buBlip>
            </a:pPr>
            <a:r>
              <a:rPr lang="ru-RU" altLang="en-US" sz="2400">
                <a:solidFill>
                  <a:srgbClr val="0BA4E2"/>
                </a:solidFill>
                <a:latin typeface="Trebuchet MS" pitchFamily="34" charset="0"/>
              </a:rPr>
              <a:t>Расчет</a:t>
            </a:r>
            <a:r>
              <a:rPr lang="en-US" altLang="en-US" sz="2400">
                <a:solidFill>
                  <a:srgbClr val="0BA4E2"/>
                </a:solidFill>
                <a:latin typeface="Trebuchet MS" pitchFamily="34" charset="0"/>
              </a:rPr>
              <a:t> </a:t>
            </a:r>
            <a:r>
              <a:rPr lang="ru-RU" altLang="en-US" sz="2400" b="1">
                <a:solidFill>
                  <a:srgbClr val="0BA4E2"/>
                </a:solidFill>
                <a:latin typeface="Trebuchet MS" pitchFamily="34" charset="0"/>
              </a:rPr>
              <a:t>всех параметров, необходимых для энергетического анализа</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системы</a:t>
            </a:r>
            <a:r>
              <a:rPr lang="en-US" altLang="en-US" sz="2400">
                <a:solidFill>
                  <a:srgbClr val="0BA4E2"/>
                </a:solidFill>
                <a:latin typeface="Trebuchet MS" pitchFamily="34" charset="0"/>
              </a:rPr>
              <a:t> (</a:t>
            </a:r>
            <a:r>
              <a:rPr lang="ru-RU" altLang="en-US" sz="2400">
                <a:solidFill>
                  <a:srgbClr val="0BA4E2"/>
                </a:solidFill>
                <a:latin typeface="Trebuchet MS" pitchFamily="34" charset="0"/>
              </a:rPr>
              <a:t>«пинч»</a:t>
            </a:r>
            <a:r>
              <a:rPr lang="en-US" altLang="en-US" sz="2400">
                <a:solidFill>
                  <a:srgbClr val="0BA4E2"/>
                </a:solidFill>
                <a:latin typeface="Trebuchet MS" pitchFamily="34" charset="0"/>
              </a:rPr>
              <a:t>…)</a:t>
            </a:r>
          </a:p>
        </p:txBody>
      </p:sp>
      <p:sp>
        <p:nvSpPr>
          <p:cNvPr id="1168387" name="Rectangle 3"/>
          <p:cNvSpPr>
            <a:spLocks noChangeArrowheads="1"/>
          </p:cNvSpPr>
          <p:nvPr/>
        </p:nvSpPr>
        <p:spPr bwMode="auto">
          <a:xfrm>
            <a:off x="1042988" y="4724400"/>
            <a:ext cx="7235825" cy="890588"/>
          </a:xfrm>
          <a:prstGeom prst="rect">
            <a:avLst/>
          </a:prstGeom>
          <a:noFill/>
          <a:ln w="9525">
            <a:noFill/>
            <a:miter lim="800000"/>
            <a:headEnd/>
            <a:tailEnd/>
          </a:ln>
        </p:spPr>
        <p:txBody>
          <a:bodyPr lIns="84064" tIns="42033" rIns="84064" bIns="42033"/>
          <a:lstStyle/>
          <a:p>
            <a:pPr marL="342900" indent="-342900" defTabSz="762000">
              <a:spcBef>
                <a:spcPct val="20000"/>
              </a:spcBef>
              <a:buFont typeface="Wingdings" pitchFamily="2" charset="2"/>
              <a:buChar char="ð"/>
            </a:pPr>
            <a:r>
              <a:rPr lang="ru-RU" altLang="en-US" sz="2600" b="1" dirty="0">
                <a:solidFill>
                  <a:srgbClr val="D21700"/>
                </a:solidFill>
                <a:latin typeface="Trebuchet MS" pitchFamily="34" charset="0"/>
              </a:rPr>
              <a:t>Расчет от отдельных э</a:t>
            </a:r>
            <a:r>
              <a:rPr lang="en-US" altLang="en-US" sz="2600" b="1" dirty="0">
                <a:solidFill>
                  <a:srgbClr val="D21700"/>
                </a:solidFill>
                <a:latin typeface="Trebuchet MS" pitchFamily="34" charset="0"/>
              </a:rPr>
              <a:t>л</a:t>
            </a:r>
            <a:r>
              <a:rPr lang="ru-RU" altLang="en-US" sz="2600" b="1" dirty="0" err="1">
                <a:solidFill>
                  <a:srgbClr val="D21700"/>
                </a:solidFill>
                <a:latin typeface="Trebuchet MS" pitchFamily="34" charset="0"/>
              </a:rPr>
              <a:t>ементов</a:t>
            </a:r>
            <a:r>
              <a:rPr lang="ru-RU" altLang="en-US" sz="2600" b="1" dirty="0">
                <a:solidFill>
                  <a:srgbClr val="D21700"/>
                </a:solidFill>
                <a:latin typeface="Trebuchet MS" pitchFamily="34" charset="0"/>
              </a:rPr>
              <a:t> до целого производства</a:t>
            </a:r>
            <a:endParaRPr lang="en-US" altLang="en-US" sz="2100" b="1" dirty="0">
              <a:solidFill>
                <a:srgbClr val="D21700"/>
              </a:solidFill>
              <a:latin typeface="Trebuchet MS" pitchFamily="34" charset="0"/>
            </a:endParaRPr>
          </a:p>
          <a:p>
            <a:pPr marL="342900" indent="-342900" defTabSz="762000">
              <a:spcBef>
                <a:spcPct val="20000"/>
              </a:spcBef>
              <a:buFont typeface="Wingdings" pitchFamily="2" charset="2"/>
              <a:buChar char="ð"/>
            </a:pPr>
            <a:r>
              <a:rPr lang="ru-RU" altLang="en-US" sz="2500" b="1" dirty="0">
                <a:solidFill>
                  <a:srgbClr val="D21700"/>
                </a:solidFill>
                <a:latin typeface="Trebuchet MS" pitchFamily="34" charset="0"/>
              </a:rPr>
              <a:t>Подходит для </a:t>
            </a:r>
            <a:r>
              <a:rPr lang="ru-RU" altLang="en-US" sz="2500" b="1" dirty="0" smtClean="0">
                <a:solidFill>
                  <a:srgbClr val="D21700"/>
                </a:solidFill>
                <a:latin typeface="Trebuchet MS" pitchFamily="34" charset="0"/>
              </a:rPr>
              <a:t>всех </a:t>
            </a:r>
            <a:r>
              <a:rPr lang="ru-RU" altLang="en-US" sz="2500" b="1" dirty="0">
                <a:solidFill>
                  <a:srgbClr val="D21700"/>
                </a:solidFill>
                <a:latin typeface="Trebuchet MS" pitchFamily="34" charset="0"/>
              </a:rPr>
              <a:t>областей индустрии</a:t>
            </a:r>
            <a:endParaRPr lang="en-US" altLang="en-US" sz="2100" b="1" dirty="0">
              <a:solidFill>
                <a:srgbClr val="D21700"/>
              </a:solidFill>
              <a:latin typeface="Trebuchet MS" pitchFamily="34" charset="0"/>
            </a:endParaRPr>
          </a:p>
        </p:txBody>
      </p:sp>
      <p:sp>
        <p:nvSpPr>
          <p:cNvPr id="765955" name="Text Box 4"/>
          <p:cNvSpPr txBox="1">
            <a:spLocks noChangeArrowheads="1"/>
          </p:cNvSpPr>
          <p:nvPr/>
        </p:nvSpPr>
        <p:spPr bwMode="auto">
          <a:xfrm>
            <a:off x="900113" y="0"/>
            <a:ext cx="73850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Основные функции симулятора процесс</a:t>
            </a:r>
            <a:r>
              <a:rPr lang="en-US" altLang="en-US" sz="2900" b="1">
                <a:solidFill>
                  <a:schemeClr val="bg1"/>
                </a:solidFill>
                <a:latin typeface="Calibri" pitchFamily="34" charset="0"/>
              </a:rPr>
              <a:t>о</a:t>
            </a:r>
            <a:r>
              <a:rPr lang="ru-RU" altLang="en-US" sz="2900" b="1">
                <a:solidFill>
                  <a:schemeClr val="bg1"/>
                </a:solidFill>
                <a:latin typeface="Calibri" pitchFamily="34" charset="0"/>
              </a:rPr>
              <a:t>в</a:t>
            </a:r>
            <a:endParaRPr lang="en-US" altLang="en-US" sz="2900" b="1">
              <a:solidFill>
                <a:schemeClr val="bg1"/>
              </a:solidFill>
              <a:latin typeface="Times" pitchFamily="18" charset="0"/>
            </a:endParaRPr>
          </a:p>
        </p:txBody>
      </p:sp>
      <p:sp>
        <p:nvSpPr>
          <p:cNvPr id="765956"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8386">
                                            <p:txEl>
                                              <p:pRg st="0" end="0"/>
                                            </p:txEl>
                                          </p:spTgt>
                                        </p:tgtEl>
                                        <p:attrNameLst>
                                          <p:attrName>style.visibility</p:attrName>
                                        </p:attrNameLst>
                                      </p:cBhvr>
                                      <p:to>
                                        <p:strVal val="visible"/>
                                      </p:to>
                                    </p:set>
                                  </p:childTnLst>
                                  <p:subTnLst>
                                    <p:animClr>
                                      <p:cBhvr override="childStyle">
                                        <p:cTn dur="1" fill="hold" display="0" masterRel="nextClick" afterEffect="1"/>
                                        <p:tgtEl>
                                          <p:spTgt spid="1168386">
                                            <p:txEl>
                                              <p:pRg st="0" end="0"/>
                                            </p:txEl>
                                          </p:spTgt>
                                        </p:tgtEl>
                                        <p:attrNameLst>
                                          <p:attrName>ppt_c</p:attrName>
                                        </p:attrNameLst>
                                      </p:cBhvr>
                                      <p:to>
                                        <a:schemeClr val="fo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8386">
                                            <p:txEl>
                                              <p:pRg st="1" end="1"/>
                                            </p:txEl>
                                          </p:spTgt>
                                        </p:tgtEl>
                                        <p:attrNameLst>
                                          <p:attrName>style.visibility</p:attrName>
                                        </p:attrNameLst>
                                      </p:cBhvr>
                                      <p:to>
                                        <p:strVal val="visible"/>
                                      </p:to>
                                    </p:set>
                                  </p:childTnLst>
                                  <p:subTnLst>
                                    <p:animClr>
                                      <p:cBhvr override="childStyle">
                                        <p:cTn dur="1" fill="hold" display="0" masterRel="nextClick" afterEffect="1"/>
                                        <p:tgtEl>
                                          <p:spTgt spid="1168386">
                                            <p:txEl>
                                              <p:pRg st="1" end="1"/>
                                            </p:txEl>
                                          </p:spTgt>
                                        </p:tgtEl>
                                        <p:attrNameLst>
                                          <p:attrName>ppt_c</p:attrName>
                                        </p:attrNameLst>
                                      </p:cBhvr>
                                      <p:to>
                                        <a:schemeClr val="fo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8386">
                                            <p:txEl>
                                              <p:pRg st="2" end="2"/>
                                            </p:txEl>
                                          </p:spTgt>
                                        </p:tgtEl>
                                        <p:attrNameLst>
                                          <p:attrName>style.visibility</p:attrName>
                                        </p:attrNameLst>
                                      </p:cBhvr>
                                      <p:to>
                                        <p:strVal val="visible"/>
                                      </p:to>
                                    </p:set>
                                  </p:childTnLst>
                                  <p:subTnLst>
                                    <p:animClr>
                                      <p:cBhvr override="childStyle">
                                        <p:cTn dur="1" fill="hold" display="0" masterRel="nextClick" afterEffect="1"/>
                                        <p:tgtEl>
                                          <p:spTgt spid="1168386">
                                            <p:txEl>
                                              <p:pRg st="2" end="2"/>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8386">
                                            <p:txEl>
                                              <p:pRg st="3" end="3"/>
                                            </p:txEl>
                                          </p:spTgt>
                                        </p:tgtEl>
                                        <p:attrNameLst>
                                          <p:attrName>style.visibility</p:attrName>
                                        </p:attrNameLst>
                                      </p:cBhvr>
                                      <p:to>
                                        <p:strVal val="visible"/>
                                      </p:to>
                                    </p:set>
                                  </p:childTnLst>
                                  <p:subTnLst>
                                    <p:animClr>
                                      <p:cBhvr override="childStyle">
                                        <p:cTn dur="1" fill="hold" display="0" masterRel="nextClick" afterEffect="1"/>
                                        <p:tgtEl>
                                          <p:spTgt spid="1168386">
                                            <p:txEl>
                                              <p:pRg st="3" end="3"/>
                                            </p:txEl>
                                          </p:spTgt>
                                        </p:tgtEl>
                                        <p:attrNameLst>
                                          <p:attrName>ppt_c</p:attrName>
                                        </p:attrNameLst>
                                      </p:cBhvr>
                                      <p:to>
                                        <a:schemeClr val="fo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68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6" grpId="0" build="p" autoUpdateAnimBg="0"/>
      <p:bldP spid="1168387"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2"/>
          <p:cNvSpPr>
            <a:spLocks noChangeArrowheads="1"/>
          </p:cNvSpPr>
          <p:nvPr/>
        </p:nvSpPr>
        <p:spPr bwMode="auto">
          <a:xfrm>
            <a:off x="0" y="1028700"/>
            <a:ext cx="5908675" cy="3703638"/>
          </a:xfrm>
          <a:prstGeom prst="rect">
            <a:avLst/>
          </a:prstGeom>
          <a:noFill/>
          <a:ln w="9525">
            <a:noFill/>
            <a:miter lim="800000"/>
            <a:headEnd/>
            <a:tailEnd/>
          </a:ln>
        </p:spPr>
        <p:txBody>
          <a:bodyPr lIns="84064" tIns="42033" rIns="84064" bIns="42033"/>
          <a:lstStyle/>
          <a:p>
            <a:pPr marL="342900" indent="-342900" algn="just" defTabSz="762000">
              <a:buFontTx/>
              <a:buBlip>
                <a:blip r:embed="rId3"/>
              </a:buBlip>
            </a:pPr>
            <a:r>
              <a:rPr lang="ru-RU" altLang="en-US" sz="2200" b="1" dirty="0">
                <a:solidFill>
                  <a:srgbClr val="0BA4E2"/>
                </a:solidFill>
                <a:latin typeface="Trebuchet MS" pitchFamily="34" charset="0"/>
              </a:rPr>
              <a:t>Химическая и нефтехимическая промышленность</a:t>
            </a:r>
            <a:endParaRPr lang="en-US" altLang="en-US" sz="2200" b="1" dirty="0">
              <a:solidFill>
                <a:srgbClr val="0BA4E2"/>
              </a:solidFill>
              <a:latin typeface="Trebuchet MS" pitchFamily="34" charset="0"/>
            </a:endParaRPr>
          </a:p>
          <a:p>
            <a:pPr marL="342900" indent="-342900" algn="just" defTabSz="762000"/>
            <a:r>
              <a:rPr lang="ru-RU" altLang="en-US" sz="2200" b="1" dirty="0">
                <a:solidFill>
                  <a:srgbClr val="0BA4E2"/>
                </a:solidFill>
                <a:latin typeface="Trebuchet MS" pitchFamily="34" charset="0"/>
              </a:rPr>
              <a:t>   </a:t>
            </a:r>
            <a:r>
              <a:rPr lang="en-US" altLang="en-US" sz="2200" b="1" dirty="0">
                <a:solidFill>
                  <a:srgbClr val="0BA4E2"/>
                </a:solidFill>
                <a:latin typeface="Trebuchet MS" pitchFamily="34" charset="0"/>
              </a:rPr>
              <a:t> </a:t>
            </a:r>
            <a:r>
              <a:rPr lang="en-US" altLang="en-US" sz="1600" dirty="0">
                <a:solidFill>
                  <a:srgbClr val="0BA4E2"/>
                </a:solidFill>
                <a:latin typeface="Trebuchet MS" pitchFamily="34" charset="0"/>
              </a:rPr>
              <a:t>(</a:t>
            </a:r>
            <a:r>
              <a:rPr lang="ru-RU" altLang="en-US" sz="1600" dirty="0">
                <a:solidFill>
                  <a:srgbClr val="0BA4E2"/>
                </a:solidFill>
                <a:latin typeface="Trebuchet MS" pitchFamily="34" charset="0"/>
              </a:rPr>
              <a:t>производство аммиака</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олефинов</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полимерных материалов</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тонкий органический синтез, неорганическая химия и т.д.</a:t>
            </a:r>
            <a:r>
              <a:rPr lang="en-US" altLang="en-US" sz="1600" dirty="0">
                <a:solidFill>
                  <a:srgbClr val="0BA4E2"/>
                </a:solidFill>
                <a:latin typeface="Trebuchet MS" pitchFamily="34" charset="0"/>
              </a:rPr>
              <a:t>…)</a:t>
            </a:r>
          </a:p>
          <a:p>
            <a:pPr marL="342900" indent="-342900" algn="just" defTabSz="762000">
              <a:buFontTx/>
              <a:buBlip>
                <a:blip r:embed="rId3"/>
              </a:buBlip>
            </a:pPr>
            <a:r>
              <a:rPr lang="ru-RU" altLang="en-US" sz="2200" b="1" dirty="0">
                <a:solidFill>
                  <a:srgbClr val="0BA4E2"/>
                </a:solidFill>
                <a:latin typeface="Trebuchet MS" pitchFamily="34" charset="0"/>
              </a:rPr>
              <a:t>Нефтегазовая промышленность</a:t>
            </a:r>
            <a:endParaRPr lang="en-US" altLang="en-US" sz="2200" b="1" dirty="0">
              <a:solidFill>
                <a:srgbClr val="0BA4E2"/>
              </a:solidFill>
              <a:latin typeface="Trebuchet MS" pitchFamily="34" charset="0"/>
            </a:endParaRPr>
          </a:p>
          <a:p>
            <a:pPr marL="342900" indent="-342900" algn="just" defTabSz="762000">
              <a:buFont typeface="Wingdings" pitchFamily="2" charset="2"/>
              <a:buNone/>
            </a:pP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Нефтяные платформы</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сжиженный </a:t>
            </a:r>
            <a:r>
              <a:rPr lang="en-US" altLang="en-US" sz="1600" dirty="0">
                <a:solidFill>
                  <a:srgbClr val="0BA4E2"/>
                </a:solidFill>
                <a:latin typeface="Trebuchet MS" pitchFamily="34" charset="0"/>
              </a:rPr>
              <a:t>г</a:t>
            </a:r>
            <a:r>
              <a:rPr lang="ru-RU" altLang="en-US" sz="1600" dirty="0">
                <a:solidFill>
                  <a:srgbClr val="0BA4E2"/>
                </a:solidFill>
                <a:latin typeface="Trebuchet MS" pitchFamily="34" charset="0"/>
              </a:rPr>
              <a:t>аз</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дегидратация и очистка газа</a:t>
            </a:r>
            <a:r>
              <a:rPr lang="en-US" altLang="en-US" sz="1600" dirty="0">
                <a:solidFill>
                  <a:srgbClr val="0BA4E2"/>
                </a:solidFill>
                <a:latin typeface="Trebuchet MS" pitchFamily="34" charset="0"/>
              </a:rPr>
              <a:t>, </a:t>
            </a:r>
            <a:r>
              <a:rPr lang="ru-RU" altLang="en-US" sz="1600" dirty="0" err="1" smtClean="0">
                <a:solidFill>
                  <a:srgbClr val="0BA4E2"/>
                </a:solidFill>
                <a:latin typeface="Trebuchet MS" pitchFamily="34" charset="0"/>
              </a:rPr>
              <a:t>газоперераработка</a:t>
            </a:r>
            <a:r>
              <a:rPr lang="ru-RU" altLang="en-US" sz="1600" dirty="0" smtClean="0">
                <a:solidFill>
                  <a:srgbClr val="0BA4E2"/>
                </a:solidFill>
                <a:latin typeface="Trebuchet MS" pitchFamily="34" charset="0"/>
              </a:rPr>
              <a:t> </a:t>
            </a:r>
            <a:r>
              <a:rPr lang="ru-RU" altLang="en-US" sz="1600" dirty="0">
                <a:solidFill>
                  <a:srgbClr val="0BA4E2"/>
                </a:solidFill>
                <a:latin typeface="Trebuchet MS" pitchFamily="34" charset="0"/>
              </a:rPr>
              <a:t>и т.д.</a:t>
            </a:r>
            <a:r>
              <a:rPr lang="en-US" altLang="en-US" sz="1600" dirty="0">
                <a:solidFill>
                  <a:srgbClr val="0BA4E2"/>
                </a:solidFill>
                <a:latin typeface="Trebuchet MS" pitchFamily="34" charset="0"/>
              </a:rPr>
              <a:t>)</a:t>
            </a:r>
            <a:endParaRPr lang="en-US" altLang="en-US" sz="2200" b="1" dirty="0">
              <a:solidFill>
                <a:srgbClr val="0BA4E2"/>
              </a:solidFill>
              <a:latin typeface="Trebuchet MS" pitchFamily="34" charset="0"/>
            </a:endParaRPr>
          </a:p>
          <a:p>
            <a:pPr marL="342900" indent="-342900" algn="just" defTabSz="762000">
              <a:buFontTx/>
              <a:buBlip>
                <a:blip r:embed="rId3"/>
              </a:buBlip>
            </a:pPr>
            <a:r>
              <a:rPr lang="ru-RU" altLang="en-US" sz="2200" b="1" dirty="0">
                <a:solidFill>
                  <a:srgbClr val="0BA4E2"/>
                </a:solidFill>
                <a:latin typeface="Trebuchet MS" pitchFamily="34" charset="0"/>
              </a:rPr>
              <a:t>Нефтепереработка</a:t>
            </a:r>
            <a:endParaRPr lang="en-US" altLang="en-US" sz="2200" b="1" dirty="0">
              <a:solidFill>
                <a:srgbClr val="0BA4E2"/>
              </a:solidFill>
              <a:latin typeface="Trebuchet MS" pitchFamily="34" charset="0"/>
            </a:endParaRPr>
          </a:p>
          <a:p>
            <a:pPr marL="342900" indent="-342900" algn="just" defTabSz="762000">
              <a:buFont typeface="Wingdings" pitchFamily="2" charset="2"/>
              <a:buNone/>
            </a:pP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Нормальная и вакуумная дистилляция</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гидрокрекинг</a:t>
            </a:r>
            <a:r>
              <a:rPr lang="en-US" altLang="en-US" sz="1600" dirty="0">
                <a:solidFill>
                  <a:srgbClr val="0BA4E2"/>
                </a:solidFill>
                <a:latin typeface="Trebuchet MS" pitchFamily="34" charset="0"/>
              </a:rPr>
              <a:t>, п</a:t>
            </a:r>
            <a:r>
              <a:rPr lang="ru-RU" altLang="en-US" sz="1600" dirty="0" err="1">
                <a:solidFill>
                  <a:srgbClr val="0BA4E2"/>
                </a:solidFill>
                <a:latin typeface="Trebuchet MS" pitchFamily="34" charset="0"/>
              </a:rPr>
              <a:t>роцессы</a:t>
            </a:r>
            <a:r>
              <a:rPr lang="ru-RU" altLang="en-US" sz="1600" dirty="0">
                <a:solidFill>
                  <a:srgbClr val="0BA4E2"/>
                </a:solidFill>
                <a:latin typeface="Trebuchet MS" pitchFamily="34" charset="0"/>
              </a:rPr>
              <a:t> из</a:t>
            </a:r>
            <a:r>
              <a:rPr lang="en-US" altLang="en-US" sz="1600" dirty="0">
                <a:solidFill>
                  <a:srgbClr val="0BA4E2"/>
                </a:solidFill>
                <a:latin typeface="Trebuchet MS" pitchFamily="34" charset="0"/>
              </a:rPr>
              <a:t>о</a:t>
            </a:r>
            <a:r>
              <a:rPr lang="ru-RU" altLang="en-US" sz="1600" dirty="0" err="1">
                <a:solidFill>
                  <a:srgbClr val="0BA4E2"/>
                </a:solidFill>
                <a:latin typeface="Trebuchet MS" pitchFamily="34" charset="0"/>
              </a:rPr>
              <a:t>меризации</a:t>
            </a:r>
            <a:r>
              <a:rPr lang="ru-RU" altLang="en-US" sz="1600" dirty="0">
                <a:solidFill>
                  <a:srgbClr val="0BA4E2"/>
                </a:solidFill>
                <a:latin typeface="Trebuchet MS" pitchFamily="34" charset="0"/>
              </a:rPr>
              <a:t>, </a:t>
            </a:r>
            <a:r>
              <a:rPr lang="ru-RU" altLang="en-US" sz="1600" dirty="0" err="1">
                <a:solidFill>
                  <a:srgbClr val="0BA4E2"/>
                </a:solidFill>
                <a:latin typeface="Trebuchet MS" pitchFamily="34" charset="0"/>
              </a:rPr>
              <a:t>алкилирования</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сероочистка</a:t>
            </a:r>
            <a:r>
              <a:rPr lang="en-US" altLang="en-US" sz="1600" dirty="0">
                <a:solidFill>
                  <a:srgbClr val="0BA4E2"/>
                </a:solidFill>
                <a:latin typeface="Trebuchet MS" pitchFamily="34" charset="0"/>
              </a:rPr>
              <a:t>, </a:t>
            </a:r>
            <a:r>
              <a:rPr lang="ru-RU" altLang="en-US" sz="1600" dirty="0" err="1">
                <a:solidFill>
                  <a:srgbClr val="0BA4E2"/>
                </a:solidFill>
                <a:latin typeface="Trebuchet MS" pitchFamily="34" charset="0"/>
              </a:rPr>
              <a:t>р</a:t>
            </a:r>
            <a:r>
              <a:rPr lang="en-US" altLang="en-US" sz="1600" dirty="0">
                <a:solidFill>
                  <a:srgbClr val="0BA4E2"/>
                </a:solidFill>
                <a:latin typeface="Trebuchet MS" pitchFamily="34" charset="0"/>
              </a:rPr>
              <a:t>и</a:t>
            </a:r>
            <a:r>
              <a:rPr lang="ru-RU" altLang="en-US" sz="1600" dirty="0" err="1">
                <a:solidFill>
                  <a:srgbClr val="0BA4E2"/>
                </a:solidFill>
                <a:latin typeface="Trebuchet MS" pitchFamily="34" charset="0"/>
              </a:rPr>
              <a:t>форминг</a:t>
            </a:r>
            <a:r>
              <a:rPr lang="ru-RU" altLang="en-US" sz="1600" dirty="0">
                <a:solidFill>
                  <a:srgbClr val="0BA4E2"/>
                </a:solidFill>
                <a:latin typeface="Trebuchet MS" pitchFamily="34" charset="0"/>
              </a:rPr>
              <a:t> и</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т.д.</a:t>
            </a:r>
            <a:r>
              <a:rPr lang="en-US" altLang="en-US" sz="1600" dirty="0">
                <a:solidFill>
                  <a:srgbClr val="0BA4E2"/>
                </a:solidFill>
                <a:latin typeface="Trebuchet MS" pitchFamily="34" charset="0"/>
              </a:rPr>
              <a:t>)</a:t>
            </a:r>
          </a:p>
          <a:p>
            <a:pPr marL="342900" indent="-342900" algn="just" defTabSz="762000">
              <a:buFontTx/>
              <a:buBlip>
                <a:blip r:embed="rId3"/>
              </a:buBlip>
            </a:pPr>
            <a:r>
              <a:rPr lang="ru-RU" altLang="en-US" sz="2200" b="1" dirty="0">
                <a:solidFill>
                  <a:srgbClr val="0BA4E2"/>
                </a:solidFill>
                <a:latin typeface="Trebuchet MS" pitchFamily="34" charset="0"/>
              </a:rPr>
              <a:t>Энергетика</a:t>
            </a:r>
            <a:endParaRPr lang="en-US" altLang="en-US" sz="2200" b="1" dirty="0">
              <a:solidFill>
                <a:srgbClr val="0BA4E2"/>
              </a:solidFill>
              <a:latin typeface="Trebuchet MS" pitchFamily="34" charset="0"/>
            </a:endParaRPr>
          </a:p>
          <a:p>
            <a:pPr marL="342900" indent="-342900" algn="just" defTabSz="762000">
              <a:buFont typeface="Wingdings" pitchFamily="2" charset="2"/>
              <a:buNone/>
            </a:pP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Совмещенные </a:t>
            </a:r>
            <a:r>
              <a:rPr lang="ru-RU" altLang="en-US" sz="1600" dirty="0" smtClean="0">
                <a:solidFill>
                  <a:srgbClr val="0BA4E2"/>
                </a:solidFill>
                <a:latin typeface="Trebuchet MS" pitchFamily="34" charset="0"/>
              </a:rPr>
              <a:t>процессы</a:t>
            </a:r>
            <a:r>
              <a:rPr lang="ru-RU" altLang="en-US" sz="1600" dirty="0">
                <a:solidFill>
                  <a:srgbClr val="0BA4E2"/>
                </a:solidFill>
                <a:latin typeface="Trebuchet MS" pitchFamily="34" charset="0"/>
              </a:rPr>
              <a:t>, </a:t>
            </a:r>
            <a:r>
              <a:rPr lang="ru-RU" altLang="en-US" sz="1600" dirty="0" err="1">
                <a:solidFill>
                  <a:srgbClr val="0BA4E2"/>
                </a:solidFill>
                <a:latin typeface="Trebuchet MS" pitchFamily="34" charset="0"/>
              </a:rPr>
              <a:t>когенерация</a:t>
            </a: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атомные </a:t>
            </a:r>
            <a:r>
              <a:rPr lang="ru-RU" altLang="en-US" sz="1600" dirty="0" err="1" smtClean="0">
                <a:solidFill>
                  <a:srgbClr val="0BA4E2"/>
                </a:solidFill>
                <a:latin typeface="Trebuchet MS" pitchFamily="34" charset="0"/>
              </a:rPr>
              <a:t>элект</a:t>
            </a:r>
            <a:r>
              <a:rPr lang="en-US" altLang="en-US" sz="1600" dirty="0" smtClean="0">
                <a:solidFill>
                  <a:srgbClr val="0BA4E2"/>
                </a:solidFill>
                <a:latin typeface="Trebuchet MS" pitchFamily="34" charset="0"/>
              </a:rPr>
              <a:t>р</a:t>
            </a:r>
            <a:r>
              <a:rPr lang="ru-RU" altLang="en-US" sz="1600" dirty="0" err="1">
                <a:solidFill>
                  <a:srgbClr val="0BA4E2"/>
                </a:solidFill>
                <a:latin typeface="Trebuchet MS" pitchFamily="34" charset="0"/>
              </a:rPr>
              <a:t>останции</a:t>
            </a:r>
            <a:r>
              <a:rPr lang="ru-RU" altLang="en-US" sz="1600" dirty="0">
                <a:solidFill>
                  <a:srgbClr val="0BA4E2"/>
                </a:solidFill>
                <a:latin typeface="Trebuchet MS" pitchFamily="34" charset="0"/>
              </a:rPr>
              <a:t> и угольная промышленность  и </a:t>
            </a:r>
            <a:r>
              <a:rPr lang="ru-RU" altLang="en-US" sz="1600" dirty="0" err="1">
                <a:solidFill>
                  <a:srgbClr val="0BA4E2"/>
                </a:solidFill>
                <a:latin typeface="Trebuchet MS" pitchFamily="34" charset="0"/>
              </a:rPr>
              <a:t>т.д</a:t>
            </a:r>
            <a:r>
              <a:rPr lang="en-US" altLang="en-US" sz="1600" dirty="0">
                <a:solidFill>
                  <a:srgbClr val="0BA4E2"/>
                </a:solidFill>
                <a:latin typeface="Trebuchet MS" pitchFamily="34" charset="0"/>
              </a:rPr>
              <a:t>…)</a:t>
            </a:r>
            <a:endParaRPr lang="en-US" altLang="en-US" sz="2200" b="1" dirty="0">
              <a:solidFill>
                <a:srgbClr val="0BA4E2"/>
              </a:solidFill>
              <a:latin typeface="Trebuchet MS" pitchFamily="34" charset="0"/>
            </a:endParaRPr>
          </a:p>
          <a:p>
            <a:pPr marL="342900" indent="-342900" algn="just" defTabSz="762000">
              <a:buFontTx/>
              <a:buBlip>
                <a:blip r:embed="rId3"/>
              </a:buBlip>
            </a:pPr>
            <a:r>
              <a:rPr lang="en-US" altLang="en-US" sz="2200" b="1" dirty="0">
                <a:solidFill>
                  <a:srgbClr val="0BA4E2"/>
                </a:solidFill>
                <a:latin typeface="Trebuchet MS" pitchFamily="34" charset="0"/>
              </a:rPr>
              <a:t>…</a:t>
            </a:r>
            <a:r>
              <a:rPr lang="ru-RU" altLang="en-US" sz="2200" b="1" dirty="0">
                <a:solidFill>
                  <a:srgbClr val="0BA4E2"/>
                </a:solidFill>
                <a:latin typeface="Trebuchet MS" pitchFamily="34" charset="0"/>
              </a:rPr>
              <a:t>и многое другое</a:t>
            </a:r>
            <a:r>
              <a:rPr lang="en-US" altLang="en-US" sz="2200" b="1" dirty="0">
                <a:solidFill>
                  <a:srgbClr val="0BA4E2"/>
                </a:solidFill>
                <a:latin typeface="Trebuchet MS" pitchFamily="34" charset="0"/>
              </a:rPr>
              <a:t> </a:t>
            </a:r>
          </a:p>
          <a:p>
            <a:pPr marL="342900" indent="-342900" algn="just" defTabSz="762000">
              <a:buFont typeface="Wingdings" pitchFamily="2" charset="2"/>
              <a:buNone/>
            </a:pPr>
            <a:r>
              <a:rPr lang="en-US" altLang="en-US" sz="1600" dirty="0">
                <a:solidFill>
                  <a:srgbClr val="0BA4E2"/>
                </a:solidFill>
                <a:latin typeface="Trebuchet MS" pitchFamily="34" charset="0"/>
              </a:rPr>
              <a:t>	(</a:t>
            </a:r>
            <a:r>
              <a:rPr lang="ru-RU" altLang="en-US" sz="1600" dirty="0">
                <a:solidFill>
                  <a:srgbClr val="0BA4E2"/>
                </a:solidFill>
                <a:latin typeface="Trebuchet MS" pitchFamily="34" charset="0"/>
              </a:rPr>
              <a:t>дистилляция воздуха</a:t>
            </a:r>
            <a:r>
              <a:rPr lang="en-US" altLang="en-US" sz="1600" dirty="0">
                <a:solidFill>
                  <a:srgbClr val="0BA4E2"/>
                </a:solidFill>
                <a:latin typeface="Trebuchet MS" pitchFamily="34" charset="0"/>
              </a:rPr>
              <a:t>, </a:t>
            </a:r>
            <a:r>
              <a:rPr lang="ru-RU" altLang="en-US" sz="1600" dirty="0" err="1">
                <a:solidFill>
                  <a:srgbClr val="0BA4E2"/>
                </a:solidFill>
                <a:latin typeface="Trebuchet MS" pitchFamily="34" charset="0"/>
              </a:rPr>
              <a:t>биотопливо</a:t>
            </a:r>
            <a:r>
              <a:rPr lang="ru-RU" altLang="en-US" sz="1600" dirty="0">
                <a:solidFill>
                  <a:srgbClr val="0BA4E2"/>
                </a:solidFill>
                <a:latin typeface="Trebuchet MS" pitchFamily="34" charset="0"/>
              </a:rPr>
              <a:t>, </a:t>
            </a:r>
            <a:r>
              <a:rPr lang="ru-RU" altLang="en-US" sz="1600" dirty="0" err="1">
                <a:solidFill>
                  <a:srgbClr val="0BA4E2"/>
                </a:solidFill>
                <a:latin typeface="Trebuchet MS" pitchFamily="34" charset="0"/>
              </a:rPr>
              <a:t>фармац</a:t>
            </a:r>
            <a:r>
              <a:rPr lang="en-US" altLang="en-US" sz="1600" dirty="0">
                <a:solidFill>
                  <a:srgbClr val="0BA4E2"/>
                </a:solidFill>
                <a:latin typeface="Trebuchet MS" pitchFamily="34" charset="0"/>
              </a:rPr>
              <a:t>е</a:t>
            </a:r>
            <a:r>
              <a:rPr lang="ru-RU" altLang="en-US" sz="1600" dirty="0" err="1">
                <a:solidFill>
                  <a:srgbClr val="0BA4E2"/>
                </a:solidFill>
                <a:latin typeface="Trebuchet MS" pitchFamily="34" charset="0"/>
              </a:rPr>
              <a:t>втическая</a:t>
            </a:r>
            <a:r>
              <a:rPr lang="ru-RU" altLang="en-US" sz="1600" dirty="0">
                <a:solidFill>
                  <a:srgbClr val="0BA4E2"/>
                </a:solidFill>
                <a:latin typeface="Trebuchet MS" pitchFamily="34" charset="0"/>
              </a:rPr>
              <a:t> промышленность и </a:t>
            </a:r>
            <a:r>
              <a:rPr lang="ru-RU" altLang="en-US" sz="1600" dirty="0" err="1">
                <a:solidFill>
                  <a:srgbClr val="0BA4E2"/>
                </a:solidFill>
                <a:latin typeface="Trebuchet MS" pitchFamily="34" charset="0"/>
              </a:rPr>
              <a:t>т.д</a:t>
            </a:r>
            <a:r>
              <a:rPr lang="en-US" altLang="en-US" sz="1600" dirty="0">
                <a:solidFill>
                  <a:srgbClr val="0BA4E2"/>
                </a:solidFill>
                <a:latin typeface="Trebuchet MS" pitchFamily="34" charset="0"/>
              </a:rPr>
              <a:t>…)</a:t>
            </a:r>
            <a:endParaRPr lang="en-US" altLang="en-US" sz="2200" b="1" dirty="0">
              <a:solidFill>
                <a:srgbClr val="0BA4E2"/>
              </a:solidFill>
              <a:latin typeface="Trebuchet MS" pitchFamily="34" charset="0"/>
            </a:endParaRPr>
          </a:p>
          <a:p>
            <a:pPr marL="342900" indent="-342900" algn="just" defTabSz="762000">
              <a:spcBef>
                <a:spcPct val="70000"/>
              </a:spcBef>
              <a:buFont typeface="Wingdings" pitchFamily="2" charset="2"/>
              <a:buBlip>
                <a:blip r:embed="rId4"/>
              </a:buBlip>
            </a:pPr>
            <a:endParaRPr lang="en-US" altLang="en-US" b="1" dirty="0">
              <a:solidFill>
                <a:srgbClr val="0BA4E2"/>
              </a:solidFill>
              <a:latin typeface="Trebuchet MS" pitchFamily="34" charset="0"/>
            </a:endParaRPr>
          </a:p>
        </p:txBody>
      </p:sp>
      <p:sp>
        <p:nvSpPr>
          <p:cNvPr id="768002" name="Text Box 3"/>
          <p:cNvSpPr txBox="1">
            <a:spLocks noChangeArrowheads="1"/>
          </p:cNvSpPr>
          <p:nvPr/>
        </p:nvSpPr>
        <p:spPr bwMode="auto">
          <a:xfrm>
            <a:off x="914400" y="219075"/>
            <a:ext cx="7877175" cy="523875"/>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Основные области применения</a:t>
            </a:r>
            <a:endParaRPr lang="en-US" altLang="en-US" sz="2900" b="1">
              <a:solidFill>
                <a:schemeClr val="bg1"/>
              </a:solidFill>
              <a:latin typeface="Times" pitchFamily="18" charset="0"/>
            </a:endParaRPr>
          </a:p>
        </p:txBody>
      </p:sp>
      <p:sp>
        <p:nvSpPr>
          <p:cNvPr id="1170436" name="Rectangle 4"/>
          <p:cNvSpPr>
            <a:spLocks noChangeArrowheads="1"/>
          </p:cNvSpPr>
          <p:nvPr/>
        </p:nvSpPr>
        <p:spPr bwMode="auto">
          <a:xfrm>
            <a:off x="5652120" y="1448780"/>
            <a:ext cx="3491880" cy="817562"/>
          </a:xfrm>
          <a:prstGeom prst="rect">
            <a:avLst/>
          </a:prstGeom>
          <a:noFill/>
          <a:ln w="9525">
            <a:noFill/>
            <a:miter lim="800000"/>
            <a:headEnd/>
            <a:tailEnd/>
          </a:ln>
        </p:spPr>
        <p:txBody>
          <a:bodyPr lIns="84064" tIns="42033" rIns="84064" bIns="42033"/>
          <a:lstStyle/>
          <a:p>
            <a:pPr marL="342900" indent="-342900" defTabSz="762000">
              <a:spcBef>
                <a:spcPct val="20000"/>
              </a:spcBef>
              <a:buFont typeface="Wingdings" pitchFamily="2" charset="2"/>
              <a:buChar char="ð"/>
            </a:pPr>
            <a:r>
              <a:rPr lang="ru-RU" altLang="en-US" sz="2400" b="1" dirty="0">
                <a:solidFill>
                  <a:srgbClr val="D21700"/>
                </a:solidFill>
                <a:latin typeface="Trebuchet MS" pitchFamily="34" charset="0"/>
              </a:rPr>
              <a:t>Пользователями являются как производственные, так и проектные организации в данных </a:t>
            </a:r>
            <a:r>
              <a:rPr lang="ru-RU" altLang="en-US" sz="2400" b="1" dirty="0" smtClean="0">
                <a:solidFill>
                  <a:srgbClr val="D21700"/>
                </a:solidFill>
                <a:latin typeface="Trebuchet MS" pitchFamily="34" charset="0"/>
              </a:rPr>
              <a:t>областях</a:t>
            </a:r>
          </a:p>
          <a:p>
            <a:pPr marL="342900" indent="-342900" defTabSz="762000">
              <a:spcBef>
                <a:spcPct val="20000"/>
              </a:spcBef>
              <a:buFont typeface="Wingdings" pitchFamily="2" charset="2"/>
              <a:buChar char="ð"/>
            </a:pPr>
            <a:endParaRPr lang="en-US" altLang="en-US" sz="2400" b="1" dirty="0">
              <a:solidFill>
                <a:srgbClr val="D21700"/>
              </a:solidFill>
              <a:latin typeface="Trebuchet MS" pitchFamily="34" charset="0"/>
            </a:endParaRPr>
          </a:p>
          <a:p>
            <a:pPr marL="342900" indent="-342900" defTabSz="762000">
              <a:spcBef>
                <a:spcPct val="20000"/>
              </a:spcBef>
              <a:buFont typeface="Wingdings" pitchFamily="2" charset="2"/>
              <a:buChar char="ð"/>
            </a:pPr>
            <a:r>
              <a:rPr lang="ru-RU" altLang="en-US" sz="2400" b="1" dirty="0" err="1">
                <a:solidFill>
                  <a:srgbClr val="D21700"/>
                </a:solidFill>
                <a:latin typeface="Trebuchet MS" pitchFamily="34" charset="0"/>
              </a:rPr>
              <a:t>Подх</a:t>
            </a:r>
            <a:r>
              <a:rPr lang="en-US" altLang="en-US" sz="2400" b="1" dirty="0">
                <a:solidFill>
                  <a:srgbClr val="D21700"/>
                </a:solidFill>
                <a:latin typeface="Trebuchet MS" pitchFamily="34" charset="0"/>
              </a:rPr>
              <a:t>о</a:t>
            </a:r>
            <a:r>
              <a:rPr lang="ru-RU" altLang="en-US" sz="2400" b="1" dirty="0" err="1">
                <a:solidFill>
                  <a:srgbClr val="D21700"/>
                </a:solidFill>
                <a:latin typeface="Trebuchet MS" pitchFamily="34" charset="0"/>
              </a:rPr>
              <a:t>дит</a:t>
            </a:r>
            <a:r>
              <a:rPr lang="ru-RU" altLang="en-US" sz="2400" b="1" dirty="0">
                <a:solidFill>
                  <a:srgbClr val="D21700"/>
                </a:solidFill>
                <a:latin typeface="Trebuchet MS" pitchFamily="34" charset="0"/>
              </a:rPr>
              <a:t> для проектирования</a:t>
            </a:r>
            <a:r>
              <a:rPr lang="en-US" altLang="en-US" sz="2400" b="1" dirty="0">
                <a:solidFill>
                  <a:srgbClr val="D21700"/>
                </a:solidFill>
                <a:latin typeface="Trebuchet MS" pitchFamily="34" charset="0"/>
              </a:rPr>
              <a:t>, </a:t>
            </a:r>
            <a:r>
              <a:rPr lang="ru-RU" altLang="en-US" sz="2400" b="1" dirty="0">
                <a:solidFill>
                  <a:srgbClr val="D21700"/>
                </a:solidFill>
                <a:latin typeface="Trebuchet MS" pitchFamily="34" charset="0"/>
              </a:rPr>
              <a:t>оптимизации и мониторинга процессов</a:t>
            </a:r>
            <a:endParaRPr lang="en-US" altLang="en-US" sz="2400" b="1" dirty="0">
              <a:solidFill>
                <a:srgbClr val="D21700"/>
              </a:solidFill>
              <a:latin typeface="Trebuchet MS" pitchFamily="34" charset="0"/>
            </a:endParaRPr>
          </a:p>
        </p:txBody>
      </p:sp>
      <p:sp>
        <p:nvSpPr>
          <p:cNvPr id="768004"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04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704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436"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2"/>
          <p:cNvSpPr>
            <a:spLocks noChangeArrowheads="1"/>
          </p:cNvSpPr>
          <p:nvPr/>
        </p:nvSpPr>
        <p:spPr bwMode="auto">
          <a:xfrm>
            <a:off x="423863" y="5226050"/>
            <a:ext cx="7856537" cy="812800"/>
          </a:xfrm>
          <a:prstGeom prst="rect">
            <a:avLst/>
          </a:prstGeom>
          <a:noFill/>
          <a:ln w="9525">
            <a:noFill/>
            <a:miter lim="800000"/>
            <a:headEnd/>
            <a:tailEnd/>
          </a:ln>
        </p:spPr>
        <p:txBody>
          <a:bodyPr lIns="84064" tIns="42033" rIns="84064" bIns="42033">
            <a:spAutoFit/>
          </a:bodyPr>
          <a:lstStyle/>
          <a:p>
            <a:pPr algn="ctr" defTabSz="762000">
              <a:spcBef>
                <a:spcPct val="50000"/>
              </a:spcBef>
              <a:buFont typeface="Wingdings" pitchFamily="2" charset="2"/>
              <a:buChar char="ð"/>
            </a:pPr>
            <a:r>
              <a:rPr lang="en-US" altLang="en-US" sz="2400" b="1" i="1">
                <a:solidFill>
                  <a:srgbClr val="D21700"/>
                </a:solidFill>
                <a:latin typeface="Trebuchet MS" pitchFamily="34" charset="0"/>
              </a:rPr>
              <a:t> </a:t>
            </a:r>
            <a:r>
              <a:rPr lang="ru-RU" altLang="en-US" sz="2400" b="1" i="1">
                <a:solidFill>
                  <a:srgbClr val="D21700"/>
                </a:solidFill>
                <a:latin typeface="Trebuchet MS" pitchFamily="34" charset="0"/>
              </a:rPr>
              <a:t>от </a:t>
            </a:r>
            <a:r>
              <a:rPr lang="en-US" altLang="en-US" sz="2400" b="1" i="1">
                <a:solidFill>
                  <a:srgbClr val="D21700"/>
                </a:solidFill>
                <a:latin typeface="Trebuchet MS" pitchFamily="34" charset="0"/>
              </a:rPr>
              <a:t>о</a:t>
            </a:r>
            <a:r>
              <a:rPr lang="ru-RU" altLang="en-US" sz="2400" b="1" i="1">
                <a:solidFill>
                  <a:srgbClr val="D21700"/>
                </a:solidFill>
                <a:latin typeface="Trebuchet MS" pitchFamily="34" charset="0"/>
              </a:rPr>
              <a:t>бработки экспериментальных данных</a:t>
            </a:r>
            <a:r>
              <a:rPr lang="en-US" altLang="en-US" sz="2400" b="1" i="1">
                <a:solidFill>
                  <a:srgbClr val="D21700"/>
                </a:solidFill>
                <a:latin typeface="Trebuchet MS" pitchFamily="34" charset="0"/>
              </a:rPr>
              <a:t> …                     …</a:t>
            </a:r>
            <a:r>
              <a:rPr lang="ru-RU" altLang="en-US" sz="2400" b="1" i="1">
                <a:solidFill>
                  <a:srgbClr val="D21700"/>
                </a:solidFill>
                <a:latin typeface="Trebuchet MS" pitchFamily="34" charset="0"/>
              </a:rPr>
              <a:t>до оптимизации работы целого завода</a:t>
            </a:r>
            <a:endParaRPr lang="en-US" altLang="en-US" sz="2400" b="1" i="1">
              <a:solidFill>
                <a:srgbClr val="D21700"/>
              </a:solidFill>
              <a:latin typeface="Trebuchet MS" pitchFamily="34" charset="0"/>
            </a:endParaRPr>
          </a:p>
        </p:txBody>
      </p:sp>
      <p:sp>
        <p:nvSpPr>
          <p:cNvPr id="770050" name="Rectangle 3"/>
          <p:cNvSpPr>
            <a:spLocks noChangeArrowheads="1"/>
          </p:cNvSpPr>
          <p:nvPr/>
        </p:nvSpPr>
        <p:spPr bwMode="auto">
          <a:xfrm>
            <a:off x="703263" y="1439863"/>
            <a:ext cx="7737475" cy="3455987"/>
          </a:xfrm>
          <a:prstGeom prst="rect">
            <a:avLst/>
          </a:prstGeom>
          <a:noFill/>
          <a:ln w="9525">
            <a:noFill/>
            <a:miter lim="800000"/>
            <a:headEnd/>
            <a:tailEnd/>
          </a:ln>
        </p:spPr>
        <p:txBody>
          <a:bodyPr lIns="84064" tIns="42033" rIns="84064" bIns="42033">
            <a:spAutoFit/>
          </a:bodyPr>
          <a:lstStyle/>
          <a:p>
            <a:pPr defTabSz="762000">
              <a:spcBef>
                <a:spcPct val="50000"/>
              </a:spcBef>
              <a:buFont typeface="Wingdings" pitchFamily="2" charset="2"/>
              <a:buChar char="ð"/>
            </a:pPr>
            <a:r>
              <a:rPr lang="ru-RU" altLang="en-US" sz="2600" i="1">
                <a:solidFill>
                  <a:srgbClr val="0BA4E2"/>
                </a:solidFill>
                <a:latin typeface="Trebuchet MS" pitchFamily="34" charset="0"/>
              </a:rPr>
              <a:t>исследования и разработка</a:t>
            </a:r>
            <a:endParaRPr lang="en-US" altLang="en-US" sz="2600" i="1">
              <a:solidFill>
                <a:srgbClr val="0BA4E2"/>
              </a:solidFill>
              <a:latin typeface="Trebuchet MS" pitchFamily="34" charset="0"/>
            </a:endParaRPr>
          </a:p>
          <a:p>
            <a:pPr defTabSz="762000">
              <a:spcBef>
                <a:spcPct val="50000"/>
              </a:spcBef>
              <a:buFont typeface="Wingdings" pitchFamily="2" charset="2"/>
              <a:buChar char="ð"/>
            </a:pPr>
            <a:r>
              <a:rPr lang="ru-RU" altLang="en-US" sz="2600" i="1">
                <a:solidFill>
                  <a:srgbClr val="0BA4E2"/>
                </a:solidFill>
                <a:latin typeface="Trebuchet MS" pitchFamily="34" charset="0"/>
              </a:rPr>
              <a:t>концептуальный дизайн</a:t>
            </a:r>
            <a:endParaRPr lang="en-US" altLang="en-US" sz="2600" i="1">
              <a:solidFill>
                <a:srgbClr val="0BA4E2"/>
              </a:solidFill>
              <a:latin typeface="Trebuchet MS" pitchFamily="34" charset="0"/>
            </a:endParaRPr>
          </a:p>
          <a:p>
            <a:pPr defTabSz="762000">
              <a:spcBef>
                <a:spcPct val="50000"/>
              </a:spcBef>
              <a:buFont typeface="Wingdings" pitchFamily="2" charset="2"/>
              <a:buChar char="ð"/>
            </a:pPr>
            <a:r>
              <a:rPr lang="ru-RU" altLang="en-US" sz="2600" i="1">
                <a:solidFill>
                  <a:srgbClr val="0BA4E2"/>
                </a:solidFill>
                <a:latin typeface="Trebuchet MS" pitchFamily="34" charset="0"/>
              </a:rPr>
              <a:t>проектирование процессов</a:t>
            </a:r>
            <a:endParaRPr lang="en-US" altLang="en-US" sz="2600" i="1">
              <a:solidFill>
                <a:srgbClr val="0BA4E2"/>
              </a:solidFill>
              <a:latin typeface="Trebuchet MS" pitchFamily="34" charset="0"/>
            </a:endParaRPr>
          </a:p>
          <a:p>
            <a:pPr defTabSz="762000">
              <a:spcBef>
                <a:spcPct val="50000"/>
              </a:spcBef>
              <a:buFont typeface="Wingdings" pitchFamily="2" charset="2"/>
              <a:buChar char="ð"/>
            </a:pPr>
            <a:r>
              <a:rPr lang="ru-RU" altLang="en-US" sz="2600" i="1">
                <a:solidFill>
                  <a:srgbClr val="0BA4E2"/>
                </a:solidFill>
                <a:latin typeface="Trebuchet MS" pitchFamily="34" charset="0"/>
              </a:rPr>
              <a:t>детал</a:t>
            </a:r>
            <a:r>
              <a:rPr lang="en-US" altLang="en-US" sz="2600" i="1">
                <a:solidFill>
                  <a:srgbClr val="0BA4E2"/>
                </a:solidFill>
                <a:latin typeface="Trebuchet MS" pitchFamily="34" charset="0"/>
              </a:rPr>
              <a:t>ь</a:t>
            </a:r>
            <a:r>
              <a:rPr lang="ru-RU" altLang="en-US" sz="2600" i="1">
                <a:solidFill>
                  <a:srgbClr val="0BA4E2"/>
                </a:solidFill>
                <a:latin typeface="Trebuchet MS" pitchFamily="34" charset="0"/>
              </a:rPr>
              <a:t>ное проектирование</a:t>
            </a:r>
            <a:endParaRPr lang="en-US" altLang="en-US" sz="2600" i="1">
              <a:solidFill>
                <a:srgbClr val="0BA4E2"/>
              </a:solidFill>
              <a:latin typeface="Trebuchet MS" pitchFamily="34" charset="0"/>
            </a:endParaRPr>
          </a:p>
          <a:p>
            <a:pPr defTabSz="762000">
              <a:spcBef>
                <a:spcPct val="50000"/>
              </a:spcBef>
              <a:buFont typeface="Wingdings" pitchFamily="2" charset="2"/>
              <a:buChar char="ð"/>
            </a:pPr>
            <a:r>
              <a:rPr lang="ru-RU" altLang="en-US" sz="2600" i="1">
                <a:solidFill>
                  <a:srgbClr val="0BA4E2"/>
                </a:solidFill>
                <a:latin typeface="Trebuchet MS" pitchFamily="34" charset="0"/>
              </a:rPr>
              <a:t>пуско-наладочные работы</a:t>
            </a:r>
            <a:endParaRPr lang="en-US" altLang="en-US" sz="2600" i="1">
              <a:solidFill>
                <a:srgbClr val="0BA4E2"/>
              </a:solidFill>
              <a:latin typeface="Trebuchet MS" pitchFamily="34" charset="0"/>
            </a:endParaRPr>
          </a:p>
          <a:p>
            <a:pPr defTabSz="762000">
              <a:spcBef>
                <a:spcPct val="50000"/>
              </a:spcBef>
              <a:buFont typeface="Wingdings" pitchFamily="2" charset="2"/>
              <a:buChar char="ð"/>
            </a:pPr>
            <a:r>
              <a:rPr lang="ru-RU" altLang="en-US" sz="2600" i="1">
                <a:solidFill>
                  <a:srgbClr val="0BA4E2"/>
                </a:solidFill>
                <a:latin typeface="Trebuchet MS" pitchFamily="34" charset="0"/>
              </a:rPr>
              <a:t>производство</a:t>
            </a:r>
            <a:endParaRPr lang="en-US" altLang="en-US" sz="2600" i="1">
              <a:solidFill>
                <a:srgbClr val="0BA4E2"/>
              </a:solidFill>
              <a:latin typeface="Trebuchet MS" pitchFamily="34" charset="0"/>
            </a:endParaRPr>
          </a:p>
        </p:txBody>
      </p:sp>
      <p:sp>
        <p:nvSpPr>
          <p:cNvPr id="770051" name="Text Box 4"/>
          <p:cNvSpPr txBox="1">
            <a:spLocks noChangeArrowheads="1"/>
          </p:cNvSpPr>
          <p:nvPr/>
        </p:nvSpPr>
        <p:spPr bwMode="auto">
          <a:xfrm>
            <a:off x="900113" y="0"/>
            <a:ext cx="7737475"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Программа полезна на всех ста</a:t>
            </a:r>
            <a:r>
              <a:rPr lang="en-US" altLang="en-US" sz="2900" b="1">
                <a:solidFill>
                  <a:schemeClr val="bg1"/>
                </a:solidFill>
                <a:latin typeface="Calibri" pitchFamily="34" charset="0"/>
              </a:rPr>
              <a:t>д</a:t>
            </a:r>
            <a:r>
              <a:rPr lang="ru-RU" altLang="en-US" sz="2900" b="1">
                <a:solidFill>
                  <a:schemeClr val="bg1"/>
                </a:solidFill>
                <a:latin typeface="Calibri" pitchFamily="34" charset="0"/>
              </a:rPr>
              <a:t>иях жизненного цикла производства</a:t>
            </a:r>
            <a:endParaRPr lang="en-US" altLang="en-US" sz="2900" b="1">
              <a:solidFill>
                <a:schemeClr val="bg1"/>
              </a:solidFill>
              <a:latin typeface="Times" pitchFamily="18" charset="0"/>
            </a:endParaRPr>
          </a:p>
        </p:txBody>
      </p:sp>
      <p:sp>
        <p:nvSpPr>
          <p:cNvPr id="770052"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ChangeArrowheads="1"/>
          </p:cNvSpPr>
          <p:nvPr/>
        </p:nvSpPr>
        <p:spPr bwMode="auto">
          <a:xfrm>
            <a:off x="0" y="4689475"/>
            <a:ext cx="4140200" cy="822325"/>
          </a:xfrm>
          <a:prstGeom prst="rect">
            <a:avLst/>
          </a:prstGeom>
          <a:noFill/>
          <a:ln w="9525">
            <a:noFill/>
            <a:miter lim="800000"/>
            <a:headEnd/>
            <a:tailEnd/>
          </a:ln>
        </p:spPr>
        <p:txBody>
          <a:bodyPr lIns="84057" tIns="42030" rIns="84057" bIns="42030"/>
          <a:lstStyle/>
          <a:p>
            <a:pPr marL="312738" indent="-312738" defTabSz="695325" eaLnBrk="0" hangingPunct="0">
              <a:lnSpc>
                <a:spcPct val="150000"/>
              </a:lnSpc>
              <a:buClr>
                <a:srgbClr val="D21700"/>
              </a:buClr>
              <a:buFont typeface="Wingdings" pitchFamily="2" charset="2"/>
              <a:buChar char="ð"/>
            </a:pPr>
            <a:r>
              <a:rPr lang="ru-RU" b="1">
                <a:solidFill>
                  <a:srgbClr val="D21700"/>
                </a:solidFill>
                <a:latin typeface="Trebuchet MS" pitchFamily="34" charset="0"/>
              </a:rPr>
              <a:t>Термодинамические модели</a:t>
            </a:r>
            <a:r>
              <a:rPr lang="en-US" b="1">
                <a:solidFill>
                  <a:srgbClr val="D21700"/>
                </a:solidFill>
                <a:latin typeface="Trebuchet MS" pitchFamily="34" charset="0"/>
              </a:rPr>
              <a:t> </a:t>
            </a:r>
            <a:r>
              <a:rPr lang="en-US" sz="1200" b="1">
                <a:solidFill>
                  <a:srgbClr val="D21700"/>
                </a:solidFill>
                <a:latin typeface="Trebuchet MS" pitchFamily="34" charset="0"/>
              </a:rPr>
              <a:t>(H, K</a:t>
            </a:r>
            <a:r>
              <a:rPr lang="en-US" sz="1200" b="1" baseline="-25000">
                <a:solidFill>
                  <a:srgbClr val="D21700"/>
                </a:solidFill>
                <a:latin typeface="Trebuchet MS" pitchFamily="34" charset="0"/>
              </a:rPr>
              <a:t>i</a:t>
            </a:r>
            <a:r>
              <a:rPr lang="en-US" sz="1200" b="1">
                <a:solidFill>
                  <a:srgbClr val="D21700"/>
                </a:solidFill>
                <a:latin typeface="Trebuchet MS" pitchFamily="34" charset="0"/>
              </a:rPr>
              <a:t> or f</a:t>
            </a:r>
            <a:r>
              <a:rPr lang="en-US" sz="1200" b="1" baseline="-25000">
                <a:solidFill>
                  <a:srgbClr val="D21700"/>
                </a:solidFill>
                <a:latin typeface="Trebuchet MS" pitchFamily="34" charset="0"/>
              </a:rPr>
              <a:t>i</a:t>
            </a:r>
            <a:r>
              <a:rPr lang="en-US" sz="1200" b="1">
                <a:solidFill>
                  <a:srgbClr val="D21700"/>
                </a:solidFill>
                <a:latin typeface="Trebuchet MS" pitchFamily="34" charset="0"/>
              </a:rPr>
              <a:t>…)</a:t>
            </a:r>
          </a:p>
          <a:p>
            <a:pPr marL="312738" indent="-312738" defTabSz="695325" eaLnBrk="0" hangingPunct="0">
              <a:lnSpc>
                <a:spcPct val="150000"/>
              </a:lnSpc>
              <a:buClr>
                <a:srgbClr val="D21700"/>
              </a:buClr>
              <a:buFont typeface="Wingdings" pitchFamily="2" charset="2"/>
              <a:buChar char="ð"/>
            </a:pPr>
            <a:r>
              <a:rPr lang="ru-RU" b="1">
                <a:solidFill>
                  <a:srgbClr val="D21700"/>
                </a:solidFill>
                <a:latin typeface="Trebuchet MS" pitchFamily="34" charset="0"/>
              </a:rPr>
              <a:t>Численные алгоритмы</a:t>
            </a:r>
            <a:r>
              <a:rPr lang="en-US" b="1">
                <a:solidFill>
                  <a:srgbClr val="D21700"/>
                </a:solidFill>
                <a:latin typeface="Trebuchet MS" pitchFamily="34" charset="0"/>
              </a:rPr>
              <a:t> </a:t>
            </a:r>
            <a:r>
              <a:rPr lang="en-US" sz="1200" b="1">
                <a:solidFill>
                  <a:srgbClr val="D21700"/>
                </a:solidFill>
                <a:latin typeface="Trebuchet MS" pitchFamily="34" charset="0"/>
              </a:rPr>
              <a:t>(</a:t>
            </a:r>
            <a:r>
              <a:rPr lang="ru-RU" sz="1200" b="1">
                <a:solidFill>
                  <a:srgbClr val="D21700"/>
                </a:solidFill>
                <a:latin typeface="Trebuchet MS" pitchFamily="34" charset="0"/>
              </a:rPr>
              <a:t>для решения систем уравнений</a:t>
            </a:r>
            <a:r>
              <a:rPr lang="en-US" sz="1200" b="1">
                <a:solidFill>
                  <a:srgbClr val="D21700"/>
                </a:solidFill>
                <a:latin typeface="Trebuchet MS" pitchFamily="34" charset="0"/>
              </a:rPr>
              <a:t>)</a:t>
            </a:r>
          </a:p>
        </p:txBody>
      </p:sp>
      <p:sp>
        <p:nvSpPr>
          <p:cNvPr id="772098" name="Text Box 4"/>
          <p:cNvSpPr txBox="1">
            <a:spLocks noChangeArrowheads="1"/>
          </p:cNvSpPr>
          <p:nvPr/>
        </p:nvSpPr>
        <p:spPr bwMode="auto">
          <a:xfrm>
            <a:off x="503238" y="0"/>
            <a:ext cx="7667625" cy="1057275"/>
          </a:xfrm>
          <a:prstGeom prst="rect">
            <a:avLst/>
          </a:prstGeom>
          <a:noFill/>
          <a:ln w="9525">
            <a:noFill/>
            <a:miter lim="800000"/>
            <a:headEnd/>
            <a:tailEnd/>
          </a:ln>
        </p:spPr>
        <p:txBody>
          <a:bodyPr lIns="83457" tIns="41729" rIns="83457" bIns="41729">
            <a:spAutoFit/>
          </a:bodyPr>
          <a:lstStyle/>
          <a:p>
            <a:pPr defTabSz="1020763"/>
            <a:r>
              <a:rPr lang="ru-RU" sz="3200" b="1">
                <a:solidFill>
                  <a:schemeClr val="bg1"/>
                </a:solidFill>
                <a:latin typeface="Trebuchet MS" pitchFamily="34" charset="0"/>
              </a:rPr>
              <a:t>Пример расчета</a:t>
            </a:r>
            <a:r>
              <a:rPr lang="en-US" sz="3200" b="1">
                <a:solidFill>
                  <a:schemeClr val="bg1"/>
                </a:solidFill>
                <a:latin typeface="Trebuchet MS" pitchFamily="34" charset="0"/>
              </a:rPr>
              <a:t> </a:t>
            </a:r>
            <a:r>
              <a:rPr lang="ru-RU" sz="3200" b="1">
                <a:solidFill>
                  <a:schemeClr val="bg1"/>
                </a:solidFill>
                <a:latin typeface="Trebuchet MS" pitchFamily="34" charset="0"/>
              </a:rPr>
              <a:t>однократного испарения (г-ж равновесия)</a:t>
            </a:r>
            <a:endParaRPr lang="en-US" sz="3200" b="1">
              <a:solidFill>
                <a:schemeClr val="bg1"/>
              </a:solidFill>
              <a:latin typeface="Trebuchet MS" pitchFamily="34" charset="0"/>
            </a:endParaRPr>
          </a:p>
        </p:txBody>
      </p:sp>
      <p:grpSp>
        <p:nvGrpSpPr>
          <p:cNvPr id="2" name="Group 5"/>
          <p:cNvGrpSpPr>
            <a:grpSpLocks/>
          </p:cNvGrpSpPr>
          <p:nvPr/>
        </p:nvGrpSpPr>
        <p:grpSpPr bwMode="auto">
          <a:xfrm>
            <a:off x="0" y="1016000"/>
            <a:ext cx="4289425" cy="3255963"/>
            <a:chOff x="182" y="1065"/>
            <a:chExt cx="2927" cy="2278"/>
          </a:xfrm>
        </p:grpSpPr>
        <p:sp>
          <p:nvSpPr>
            <p:cNvPr id="772107" name="Rectangle 6"/>
            <p:cNvSpPr>
              <a:spLocks noChangeArrowheads="1"/>
            </p:cNvSpPr>
            <p:nvPr/>
          </p:nvSpPr>
          <p:spPr bwMode="auto">
            <a:xfrm>
              <a:off x="182" y="1824"/>
              <a:ext cx="702" cy="235"/>
            </a:xfrm>
            <a:prstGeom prst="rect">
              <a:avLst/>
            </a:prstGeom>
            <a:noFill/>
            <a:ln w="9525">
              <a:noFill/>
              <a:miter lim="800000"/>
              <a:headEnd/>
              <a:tailEnd/>
            </a:ln>
          </p:spPr>
          <p:txBody>
            <a:bodyPr wrap="none" lIns="92075" tIns="46038" rIns="92075" bIns="46038">
              <a:spAutoFit/>
            </a:bodyPr>
            <a:lstStyle/>
            <a:p>
              <a:pPr defTabSz="695325" eaLnBrk="0" hangingPunct="0"/>
              <a:r>
                <a:rPr lang="ru-RU" sz="1600" b="1">
                  <a:solidFill>
                    <a:srgbClr val="000000"/>
                  </a:solidFill>
                  <a:latin typeface="Trebuchet MS" pitchFamily="34" charset="0"/>
                </a:rPr>
                <a:t>Питание</a:t>
              </a:r>
              <a:endParaRPr lang="en-US" sz="1600" b="1">
                <a:solidFill>
                  <a:srgbClr val="000000"/>
                </a:solidFill>
                <a:latin typeface="Trebuchet MS" pitchFamily="34" charset="0"/>
              </a:endParaRPr>
            </a:p>
          </p:txBody>
        </p:sp>
        <p:sp>
          <p:nvSpPr>
            <p:cNvPr id="772108" name="Rectangle 7"/>
            <p:cNvSpPr>
              <a:spLocks noChangeArrowheads="1"/>
            </p:cNvSpPr>
            <p:nvPr/>
          </p:nvSpPr>
          <p:spPr bwMode="auto">
            <a:xfrm>
              <a:off x="2208" y="1065"/>
              <a:ext cx="351" cy="236"/>
            </a:xfrm>
            <a:prstGeom prst="rect">
              <a:avLst/>
            </a:prstGeom>
            <a:noFill/>
            <a:ln w="9525">
              <a:noFill/>
              <a:miter lim="800000"/>
              <a:headEnd/>
              <a:tailEnd/>
            </a:ln>
          </p:spPr>
          <p:txBody>
            <a:bodyPr wrap="none" lIns="92075" tIns="46038" rIns="92075" bIns="46038">
              <a:spAutoFit/>
            </a:bodyPr>
            <a:lstStyle/>
            <a:p>
              <a:pPr defTabSz="695325" eaLnBrk="0" hangingPunct="0"/>
              <a:r>
                <a:rPr lang="ru-RU" sz="1600" b="1">
                  <a:solidFill>
                    <a:srgbClr val="000000"/>
                  </a:solidFill>
                  <a:latin typeface="Trebuchet MS" pitchFamily="34" charset="0"/>
                </a:rPr>
                <a:t>Газ</a:t>
              </a:r>
              <a:endParaRPr lang="en-US" sz="1600" b="1">
                <a:solidFill>
                  <a:srgbClr val="000000"/>
                </a:solidFill>
                <a:latin typeface="Trebuchet MS" pitchFamily="34" charset="0"/>
              </a:endParaRPr>
            </a:p>
          </p:txBody>
        </p:sp>
        <p:sp>
          <p:nvSpPr>
            <p:cNvPr id="772109" name="Rectangle 8"/>
            <p:cNvSpPr>
              <a:spLocks noChangeArrowheads="1"/>
            </p:cNvSpPr>
            <p:nvPr/>
          </p:nvSpPr>
          <p:spPr bwMode="auto">
            <a:xfrm>
              <a:off x="2160" y="2543"/>
              <a:ext cx="809" cy="236"/>
            </a:xfrm>
            <a:prstGeom prst="rect">
              <a:avLst/>
            </a:prstGeom>
            <a:noFill/>
            <a:ln w="9525">
              <a:noFill/>
              <a:miter lim="800000"/>
              <a:headEnd/>
              <a:tailEnd/>
            </a:ln>
          </p:spPr>
          <p:txBody>
            <a:bodyPr wrap="none" lIns="92075" tIns="46038" rIns="92075" bIns="46038">
              <a:spAutoFit/>
            </a:bodyPr>
            <a:lstStyle/>
            <a:p>
              <a:pPr defTabSz="695325" eaLnBrk="0" hangingPunct="0"/>
              <a:r>
                <a:rPr lang="ru-RU" sz="1600" b="1">
                  <a:solidFill>
                    <a:srgbClr val="000000"/>
                  </a:solidFill>
                  <a:latin typeface="Trebuchet MS" pitchFamily="34" charset="0"/>
                </a:rPr>
                <a:t>Жидкость</a:t>
              </a:r>
              <a:endParaRPr lang="en-US" sz="1600" b="1">
                <a:solidFill>
                  <a:srgbClr val="000000"/>
                </a:solidFill>
                <a:latin typeface="Trebuchet MS" pitchFamily="34" charset="0"/>
              </a:endParaRPr>
            </a:p>
          </p:txBody>
        </p:sp>
        <p:sp>
          <p:nvSpPr>
            <p:cNvPr id="772110" name="Rectangle 9"/>
            <p:cNvSpPr>
              <a:spLocks noChangeArrowheads="1"/>
            </p:cNvSpPr>
            <p:nvPr/>
          </p:nvSpPr>
          <p:spPr bwMode="auto">
            <a:xfrm>
              <a:off x="1200" y="2313"/>
              <a:ext cx="249" cy="259"/>
            </a:xfrm>
            <a:prstGeom prst="rect">
              <a:avLst/>
            </a:prstGeom>
            <a:noFill/>
            <a:ln w="9525">
              <a:noFill/>
              <a:miter lim="800000"/>
              <a:headEnd/>
              <a:tailEnd/>
            </a:ln>
          </p:spPr>
          <p:txBody>
            <a:bodyPr wrap="none" lIns="92075" tIns="46038" rIns="92075" bIns="46038">
              <a:spAutoFit/>
            </a:bodyPr>
            <a:lstStyle/>
            <a:p>
              <a:pPr defTabSz="695325" eaLnBrk="0" hangingPunct="0"/>
              <a:r>
                <a:rPr lang="en-US" b="1">
                  <a:solidFill>
                    <a:srgbClr val="33CC33"/>
                  </a:solidFill>
                  <a:latin typeface="Calibri" pitchFamily="34" charset="0"/>
                </a:rPr>
                <a:t>Q</a:t>
              </a:r>
            </a:p>
          </p:txBody>
        </p:sp>
        <p:sp>
          <p:nvSpPr>
            <p:cNvPr id="772111" name="Rectangle 10"/>
            <p:cNvSpPr>
              <a:spLocks noChangeArrowheads="1"/>
            </p:cNvSpPr>
            <p:nvPr/>
          </p:nvSpPr>
          <p:spPr bwMode="auto">
            <a:xfrm>
              <a:off x="182" y="2111"/>
              <a:ext cx="972" cy="511"/>
            </a:xfrm>
            <a:prstGeom prst="rect">
              <a:avLst/>
            </a:prstGeom>
            <a:noFill/>
            <a:ln w="9525">
              <a:noFill/>
              <a:miter lim="800000"/>
              <a:headEnd/>
              <a:tailEnd/>
            </a:ln>
          </p:spPr>
          <p:txBody>
            <a:bodyPr wrap="none" lIns="92075" tIns="46038" rIns="92075" bIns="46038">
              <a:spAutoFit/>
            </a:bodyPr>
            <a:lstStyle/>
            <a:p>
              <a:pPr defTabSz="695325" eaLnBrk="0" hangingPunct="0"/>
              <a:r>
                <a:rPr lang="ru-RU" sz="1400">
                  <a:solidFill>
                    <a:srgbClr val="000000"/>
                  </a:solidFill>
                  <a:latin typeface="Trebuchet MS" pitchFamily="34" charset="0"/>
                </a:rPr>
                <a:t>Расход</a:t>
              </a:r>
              <a:r>
                <a:rPr lang="en-US" sz="1400">
                  <a:solidFill>
                    <a:srgbClr val="000000"/>
                  </a:solidFill>
                  <a:latin typeface="Trebuchet MS" pitchFamily="34" charset="0"/>
                </a:rPr>
                <a:t>: </a:t>
              </a:r>
              <a:r>
                <a:rPr lang="en-US" sz="1400" b="1">
                  <a:solidFill>
                    <a:srgbClr val="3333FF"/>
                  </a:solidFill>
                  <a:latin typeface="Trebuchet MS" pitchFamily="34" charset="0"/>
                </a:rPr>
                <a:t>F</a:t>
              </a:r>
              <a:endParaRPr lang="en-US" sz="1400">
                <a:solidFill>
                  <a:srgbClr val="3333FF"/>
                </a:solidFill>
                <a:latin typeface="Trebuchet MS" pitchFamily="34" charset="0"/>
              </a:endParaRPr>
            </a:p>
            <a:p>
              <a:pPr defTabSz="695325" eaLnBrk="0" hangingPunct="0"/>
              <a:r>
                <a:rPr lang="ru-RU" sz="1400">
                  <a:solidFill>
                    <a:srgbClr val="000000"/>
                  </a:solidFill>
                  <a:latin typeface="Trebuchet MS" pitchFamily="34" charset="0"/>
                </a:rPr>
                <a:t>Состав</a:t>
              </a:r>
              <a:r>
                <a:rPr lang="en-US" sz="1400">
                  <a:solidFill>
                    <a:srgbClr val="000000"/>
                  </a:solidFill>
                  <a:latin typeface="Trebuchet MS" pitchFamily="34" charset="0"/>
                </a:rPr>
                <a:t>: </a:t>
              </a:r>
              <a:r>
                <a:rPr lang="en-US" sz="1400" b="1">
                  <a:solidFill>
                    <a:srgbClr val="3333FF"/>
                  </a:solidFill>
                  <a:latin typeface="Trebuchet MS" pitchFamily="34" charset="0"/>
                </a:rPr>
                <a:t>z</a:t>
              </a:r>
              <a:endParaRPr lang="en-US" sz="1400">
                <a:solidFill>
                  <a:srgbClr val="3333FF"/>
                </a:solidFill>
                <a:latin typeface="Trebuchet MS" pitchFamily="34" charset="0"/>
              </a:endParaRPr>
            </a:p>
            <a:p>
              <a:pPr defTabSz="695325" eaLnBrk="0" hangingPunct="0"/>
              <a:r>
                <a:rPr lang="ru-RU" sz="1400">
                  <a:solidFill>
                    <a:srgbClr val="000000"/>
                  </a:solidFill>
                  <a:latin typeface="Trebuchet MS" pitchFamily="34" charset="0"/>
                </a:rPr>
                <a:t>Энтальпия</a:t>
              </a:r>
              <a:r>
                <a:rPr lang="en-US" sz="1400">
                  <a:solidFill>
                    <a:srgbClr val="000000"/>
                  </a:solidFill>
                  <a:latin typeface="Trebuchet MS" pitchFamily="34" charset="0"/>
                </a:rPr>
                <a:t>: </a:t>
              </a:r>
              <a:r>
                <a:rPr lang="en-US" sz="1400" b="1">
                  <a:solidFill>
                    <a:srgbClr val="3333FF"/>
                  </a:solidFill>
                  <a:latin typeface="Trebuchet MS" pitchFamily="34" charset="0"/>
                </a:rPr>
                <a:t>HF</a:t>
              </a:r>
            </a:p>
          </p:txBody>
        </p:sp>
        <p:sp>
          <p:nvSpPr>
            <p:cNvPr id="772112" name="Rectangle 11"/>
            <p:cNvSpPr>
              <a:spLocks noChangeArrowheads="1"/>
            </p:cNvSpPr>
            <p:nvPr/>
          </p:nvSpPr>
          <p:spPr bwMode="auto">
            <a:xfrm>
              <a:off x="2208" y="1344"/>
              <a:ext cx="901" cy="511"/>
            </a:xfrm>
            <a:prstGeom prst="rect">
              <a:avLst/>
            </a:prstGeom>
            <a:noFill/>
            <a:ln w="9525">
              <a:noFill/>
              <a:miter lim="800000"/>
              <a:headEnd/>
              <a:tailEnd/>
            </a:ln>
          </p:spPr>
          <p:txBody>
            <a:bodyPr wrap="none" lIns="92075" tIns="46038" rIns="92075" bIns="46038">
              <a:spAutoFit/>
            </a:bodyPr>
            <a:lstStyle/>
            <a:p>
              <a:pPr defTabSz="695325" eaLnBrk="0" hangingPunct="0"/>
              <a:r>
                <a:rPr lang="ru-RU" sz="1400">
                  <a:solidFill>
                    <a:srgbClr val="000000"/>
                  </a:solidFill>
                  <a:latin typeface="Trebuchet MS" pitchFamily="34" charset="0"/>
                </a:rPr>
                <a:t>Расход</a:t>
              </a:r>
              <a:r>
                <a:rPr lang="en-US" sz="1400">
                  <a:solidFill>
                    <a:srgbClr val="000000"/>
                  </a:solidFill>
                  <a:latin typeface="Trebuchet MS" pitchFamily="34" charset="0"/>
                </a:rPr>
                <a:t>: </a:t>
              </a:r>
              <a:r>
                <a:rPr lang="en-US" sz="1400" b="1">
                  <a:solidFill>
                    <a:srgbClr val="FF0000"/>
                  </a:solidFill>
                  <a:latin typeface="Trebuchet MS" pitchFamily="34" charset="0"/>
                </a:rPr>
                <a:t>V</a:t>
              </a:r>
              <a:endParaRPr lang="en-US" sz="1400">
                <a:solidFill>
                  <a:srgbClr val="FF0000"/>
                </a:solidFill>
                <a:latin typeface="Trebuchet MS" pitchFamily="34" charset="0"/>
              </a:endParaRPr>
            </a:p>
            <a:p>
              <a:pPr defTabSz="695325" eaLnBrk="0" hangingPunct="0"/>
              <a:r>
                <a:rPr lang="ru-RU" sz="1400">
                  <a:solidFill>
                    <a:srgbClr val="000000"/>
                  </a:solidFill>
                  <a:latin typeface="Trebuchet MS" pitchFamily="34" charset="0"/>
                </a:rPr>
                <a:t>Состав</a:t>
              </a:r>
              <a:r>
                <a:rPr lang="en-US" sz="1400">
                  <a:solidFill>
                    <a:srgbClr val="000000"/>
                  </a:solidFill>
                  <a:latin typeface="Trebuchet MS" pitchFamily="34" charset="0"/>
                </a:rPr>
                <a:t>: </a:t>
              </a:r>
              <a:r>
                <a:rPr lang="en-US" sz="1400" b="1">
                  <a:solidFill>
                    <a:srgbClr val="FF0000"/>
                  </a:solidFill>
                  <a:latin typeface="Trebuchet MS" pitchFamily="34" charset="0"/>
                </a:rPr>
                <a:t>y</a:t>
              </a:r>
              <a:endParaRPr lang="en-US" sz="1400">
                <a:solidFill>
                  <a:srgbClr val="FF0000"/>
                </a:solidFill>
                <a:latin typeface="Trebuchet MS" pitchFamily="34" charset="0"/>
              </a:endParaRPr>
            </a:p>
            <a:p>
              <a:pPr defTabSz="695325" eaLnBrk="0" hangingPunct="0"/>
              <a:r>
                <a:rPr lang="ru-RU" sz="1400">
                  <a:solidFill>
                    <a:srgbClr val="000000"/>
                  </a:solidFill>
                  <a:latin typeface="Trebuchet MS" pitchFamily="34" charset="0"/>
                </a:rPr>
                <a:t>Энтальпия</a:t>
              </a:r>
              <a:r>
                <a:rPr lang="en-US" sz="1400">
                  <a:solidFill>
                    <a:srgbClr val="000000"/>
                  </a:solidFill>
                  <a:latin typeface="Trebuchet MS" pitchFamily="34" charset="0"/>
                </a:rPr>
                <a:t>: </a:t>
              </a:r>
              <a:r>
                <a:rPr lang="en-US" sz="1400" b="1">
                  <a:solidFill>
                    <a:srgbClr val="FF0000"/>
                  </a:solidFill>
                  <a:latin typeface="Trebuchet MS" pitchFamily="34" charset="0"/>
                </a:rPr>
                <a:t>H</a:t>
              </a:r>
            </a:p>
          </p:txBody>
        </p:sp>
        <p:grpSp>
          <p:nvGrpSpPr>
            <p:cNvPr id="3" name="Group 12"/>
            <p:cNvGrpSpPr>
              <a:grpSpLocks noChangeAspect="1"/>
            </p:cNvGrpSpPr>
            <p:nvPr/>
          </p:nvGrpSpPr>
          <p:grpSpPr bwMode="auto">
            <a:xfrm>
              <a:off x="363" y="1333"/>
              <a:ext cx="2421" cy="1497"/>
              <a:chOff x="336" y="864"/>
              <a:chExt cx="4032" cy="2493"/>
            </a:xfrm>
          </p:grpSpPr>
          <p:sp>
            <p:nvSpPr>
              <p:cNvPr id="772117" name="Line 13"/>
              <p:cNvSpPr>
                <a:spLocks noChangeAspect="1" noChangeShapeType="1"/>
              </p:cNvSpPr>
              <p:nvPr/>
            </p:nvSpPr>
            <p:spPr bwMode="auto">
              <a:xfrm>
                <a:off x="336" y="2112"/>
                <a:ext cx="1776" cy="0"/>
              </a:xfrm>
              <a:prstGeom prst="line">
                <a:avLst/>
              </a:prstGeom>
              <a:noFill/>
              <a:ln w="12700">
                <a:solidFill>
                  <a:schemeClr val="tx1"/>
                </a:solidFill>
                <a:round/>
                <a:headEnd type="none" w="sm" len="sm"/>
                <a:tailEnd type="stealth" w="med" len="lg"/>
              </a:ln>
            </p:spPr>
            <p:txBody>
              <a:bodyPr/>
              <a:lstStyle/>
              <a:p>
                <a:endParaRPr lang="ru-RU"/>
              </a:p>
            </p:txBody>
          </p:sp>
          <p:sp>
            <p:nvSpPr>
              <p:cNvPr id="772118" name="Rectangle 14"/>
              <p:cNvSpPr>
                <a:spLocks noChangeAspect="1" noChangeArrowheads="1"/>
              </p:cNvSpPr>
              <p:nvPr/>
            </p:nvSpPr>
            <p:spPr bwMode="auto">
              <a:xfrm>
                <a:off x="2112" y="2352"/>
                <a:ext cx="1248" cy="480"/>
              </a:xfrm>
              <a:prstGeom prst="rect">
                <a:avLst/>
              </a:prstGeom>
              <a:solidFill>
                <a:schemeClr val="accent1"/>
              </a:solidFill>
              <a:ln w="9525">
                <a:no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3333CC"/>
                  </a:solidFill>
                  <a:latin typeface="Calibri" pitchFamily="34" charset="0"/>
                </a:endParaRPr>
              </a:p>
            </p:txBody>
          </p:sp>
          <p:sp>
            <p:nvSpPr>
              <p:cNvPr id="772119" name="Rectangle 15"/>
              <p:cNvSpPr>
                <a:spLocks noChangeAspect="1" noChangeArrowheads="1"/>
              </p:cNvSpPr>
              <p:nvPr/>
            </p:nvSpPr>
            <p:spPr bwMode="auto">
              <a:xfrm>
                <a:off x="2112" y="1392"/>
                <a:ext cx="1248" cy="960"/>
              </a:xfrm>
              <a:prstGeom prst="rect">
                <a:avLst/>
              </a:prstGeom>
              <a:solidFill>
                <a:schemeClr val="bg1"/>
              </a:solidFill>
              <a:ln w="9525">
                <a:no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3333CC"/>
                  </a:solidFill>
                  <a:latin typeface="Calibri" pitchFamily="34" charset="0"/>
                </a:endParaRPr>
              </a:p>
            </p:txBody>
          </p:sp>
          <p:sp>
            <p:nvSpPr>
              <p:cNvPr id="772120" name="Line 16"/>
              <p:cNvSpPr>
                <a:spLocks noChangeAspect="1" noChangeShapeType="1"/>
              </p:cNvSpPr>
              <p:nvPr/>
            </p:nvSpPr>
            <p:spPr bwMode="auto">
              <a:xfrm>
                <a:off x="2112" y="1392"/>
                <a:ext cx="0" cy="1440"/>
              </a:xfrm>
              <a:prstGeom prst="line">
                <a:avLst/>
              </a:prstGeom>
              <a:noFill/>
              <a:ln w="12700">
                <a:solidFill>
                  <a:schemeClr val="tx1"/>
                </a:solidFill>
                <a:round/>
                <a:headEnd type="none" w="sm" len="sm"/>
                <a:tailEnd type="none" w="sm" len="sm"/>
              </a:ln>
            </p:spPr>
            <p:txBody>
              <a:bodyPr/>
              <a:lstStyle/>
              <a:p>
                <a:endParaRPr lang="ru-RU"/>
              </a:p>
            </p:txBody>
          </p:sp>
          <p:sp>
            <p:nvSpPr>
              <p:cNvPr id="772121" name="Line 17"/>
              <p:cNvSpPr>
                <a:spLocks noChangeAspect="1" noChangeShapeType="1"/>
              </p:cNvSpPr>
              <p:nvPr/>
            </p:nvSpPr>
            <p:spPr bwMode="auto">
              <a:xfrm>
                <a:off x="3360" y="1392"/>
                <a:ext cx="0" cy="1440"/>
              </a:xfrm>
              <a:prstGeom prst="line">
                <a:avLst/>
              </a:prstGeom>
              <a:noFill/>
              <a:ln w="12700">
                <a:solidFill>
                  <a:schemeClr val="tx1"/>
                </a:solidFill>
                <a:round/>
                <a:headEnd type="none" w="sm" len="sm"/>
                <a:tailEnd type="none" w="sm" len="sm"/>
              </a:ln>
            </p:spPr>
            <p:txBody>
              <a:bodyPr/>
              <a:lstStyle/>
              <a:p>
                <a:endParaRPr lang="ru-RU"/>
              </a:p>
            </p:txBody>
          </p:sp>
          <p:sp>
            <p:nvSpPr>
              <p:cNvPr id="772122" name="Arc 18"/>
              <p:cNvSpPr>
                <a:spLocks noChangeAspect="1"/>
              </p:cNvSpPr>
              <p:nvPr/>
            </p:nvSpPr>
            <p:spPr bwMode="auto">
              <a:xfrm>
                <a:off x="2735" y="1104"/>
                <a:ext cx="625" cy="288"/>
              </a:xfrm>
              <a:custGeom>
                <a:avLst/>
                <a:gdLst>
                  <a:gd name="T0" fmla="*/ 0 w 21635"/>
                  <a:gd name="T1" fmla="*/ 0 h 21600"/>
                  <a:gd name="T2" fmla="*/ 18 w 21635"/>
                  <a:gd name="T3" fmla="*/ 4 h 21600"/>
                  <a:gd name="T4" fmla="*/ 0 w 21635"/>
                  <a:gd name="T5" fmla="*/ 4 h 21600"/>
                  <a:gd name="T6" fmla="*/ 0 60000 65536"/>
                  <a:gd name="T7" fmla="*/ 0 60000 65536"/>
                  <a:gd name="T8" fmla="*/ 0 60000 65536"/>
                  <a:gd name="T9" fmla="*/ 0 w 21635"/>
                  <a:gd name="T10" fmla="*/ 0 h 21600"/>
                  <a:gd name="T11" fmla="*/ 21635 w 21635"/>
                  <a:gd name="T12" fmla="*/ 21600 h 21600"/>
                </a:gdLst>
                <a:ahLst/>
                <a:cxnLst>
                  <a:cxn ang="T6">
                    <a:pos x="T0" y="T1"/>
                  </a:cxn>
                  <a:cxn ang="T7">
                    <a:pos x="T2" y="T3"/>
                  </a:cxn>
                  <a:cxn ang="T8">
                    <a:pos x="T4" y="T5"/>
                  </a:cxn>
                </a:cxnLst>
                <a:rect l="T9" t="T10" r="T11" b="T12"/>
                <a:pathLst>
                  <a:path w="21635" h="21600" fill="none" extrusionOk="0">
                    <a:moveTo>
                      <a:pt x="0" y="0"/>
                    </a:moveTo>
                    <a:cubicBezTo>
                      <a:pt x="11" y="0"/>
                      <a:pt x="23" y="-1"/>
                      <a:pt x="35" y="0"/>
                    </a:cubicBezTo>
                    <a:cubicBezTo>
                      <a:pt x="11964" y="0"/>
                      <a:pt x="21635" y="9670"/>
                      <a:pt x="21635" y="21600"/>
                    </a:cubicBezTo>
                  </a:path>
                  <a:path w="21635" h="21600" stroke="0" extrusionOk="0">
                    <a:moveTo>
                      <a:pt x="0" y="0"/>
                    </a:moveTo>
                    <a:cubicBezTo>
                      <a:pt x="11" y="0"/>
                      <a:pt x="23" y="-1"/>
                      <a:pt x="35" y="0"/>
                    </a:cubicBezTo>
                    <a:cubicBezTo>
                      <a:pt x="11964" y="0"/>
                      <a:pt x="21635" y="9670"/>
                      <a:pt x="21635" y="21600"/>
                    </a:cubicBezTo>
                    <a:lnTo>
                      <a:pt x="35" y="21600"/>
                    </a:lnTo>
                    <a:close/>
                  </a:path>
                </a:pathLst>
              </a:custGeom>
              <a:solidFill>
                <a:schemeClr val="bg1"/>
              </a:solidFill>
              <a:ln w="12700" cap="rnd">
                <a:solidFill>
                  <a:schemeClr val="tx1"/>
                </a:solidFill>
                <a:round/>
                <a:headEnd/>
                <a:tailEnd/>
              </a:ln>
            </p:spPr>
            <p:txBody>
              <a:bodyPr/>
              <a:lstStyle/>
              <a:p>
                <a:endParaRPr lang="ru-RU"/>
              </a:p>
            </p:txBody>
          </p:sp>
          <p:sp>
            <p:nvSpPr>
              <p:cNvPr id="772123" name="Arc 19"/>
              <p:cNvSpPr>
                <a:spLocks noChangeAspect="1"/>
              </p:cNvSpPr>
              <p:nvPr/>
            </p:nvSpPr>
            <p:spPr bwMode="auto">
              <a:xfrm>
                <a:off x="2113" y="1105"/>
                <a:ext cx="624" cy="288"/>
              </a:xfrm>
              <a:custGeom>
                <a:avLst/>
                <a:gdLst>
                  <a:gd name="T0" fmla="*/ 0 w 21600"/>
                  <a:gd name="T1" fmla="*/ 4 h 21600"/>
                  <a:gd name="T2" fmla="*/ 18 w 21600"/>
                  <a:gd name="T3" fmla="*/ 0 h 21600"/>
                  <a:gd name="T4" fmla="*/ 18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solidFill>
                <a:schemeClr val="bg1"/>
              </a:solidFill>
              <a:ln w="12700" cap="rnd">
                <a:solidFill>
                  <a:schemeClr val="tx1"/>
                </a:solidFill>
                <a:round/>
                <a:headEnd/>
                <a:tailEnd/>
              </a:ln>
            </p:spPr>
            <p:txBody>
              <a:bodyPr/>
              <a:lstStyle/>
              <a:p>
                <a:endParaRPr lang="ru-RU"/>
              </a:p>
            </p:txBody>
          </p:sp>
          <p:sp>
            <p:nvSpPr>
              <p:cNvPr id="772124" name="Arc 20"/>
              <p:cNvSpPr>
                <a:spLocks noChangeAspect="1"/>
              </p:cNvSpPr>
              <p:nvPr/>
            </p:nvSpPr>
            <p:spPr bwMode="auto">
              <a:xfrm>
                <a:off x="2736" y="2821"/>
                <a:ext cx="624" cy="288"/>
              </a:xfrm>
              <a:custGeom>
                <a:avLst/>
                <a:gdLst>
                  <a:gd name="T0" fmla="*/ 18 w 21600"/>
                  <a:gd name="T1" fmla="*/ 0 h 21600"/>
                  <a:gd name="T2" fmla="*/ 0 w 21600"/>
                  <a:gd name="T3" fmla="*/ 4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chemeClr val="accent1"/>
              </a:solidFill>
              <a:ln w="12700" cap="rnd">
                <a:solidFill>
                  <a:schemeClr val="tx1"/>
                </a:solidFill>
                <a:round/>
                <a:headEnd/>
                <a:tailEnd/>
              </a:ln>
            </p:spPr>
            <p:txBody>
              <a:bodyPr/>
              <a:lstStyle/>
              <a:p>
                <a:endParaRPr lang="ru-RU"/>
              </a:p>
            </p:txBody>
          </p:sp>
          <p:sp>
            <p:nvSpPr>
              <p:cNvPr id="772125" name="Arc 21"/>
              <p:cNvSpPr>
                <a:spLocks noChangeAspect="1"/>
              </p:cNvSpPr>
              <p:nvPr/>
            </p:nvSpPr>
            <p:spPr bwMode="auto">
              <a:xfrm>
                <a:off x="2113" y="2821"/>
                <a:ext cx="624" cy="288"/>
              </a:xfrm>
              <a:custGeom>
                <a:avLst/>
                <a:gdLst>
                  <a:gd name="T0" fmla="*/ 18 w 21600"/>
                  <a:gd name="T1" fmla="*/ 4 h 21600"/>
                  <a:gd name="T2" fmla="*/ 0 w 21600"/>
                  <a:gd name="T3" fmla="*/ 0 h 21600"/>
                  <a:gd name="T4" fmla="*/ 18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chemeClr val="accent1"/>
              </a:solidFill>
              <a:ln w="12700" cap="rnd">
                <a:solidFill>
                  <a:schemeClr val="tx1"/>
                </a:solidFill>
                <a:round/>
                <a:headEnd/>
                <a:tailEnd/>
              </a:ln>
            </p:spPr>
            <p:txBody>
              <a:bodyPr/>
              <a:lstStyle/>
              <a:p>
                <a:endParaRPr lang="ru-RU"/>
              </a:p>
            </p:txBody>
          </p:sp>
          <p:sp>
            <p:nvSpPr>
              <p:cNvPr id="772126" name="AutoShape 22"/>
              <p:cNvSpPr>
                <a:spLocks noChangeAspect="1" noChangeArrowheads="1"/>
              </p:cNvSpPr>
              <p:nvPr/>
            </p:nvSpPr>
            <p:spPr bwMode="auto">
              <a:xfrm rot="5400000">
                <a:off x="1492" y="2020"/>
                <a:ext cx="184" cy="184"/>
              </a:xfrm>
              <a:prstGeom prst="triangle">
                <a:avLst>
                  <a:gd name="adj" fmla="val 49995"/>
                </a:avLst>
              </a:prstGeom>
              <a:solidFill>
                <a:schemeClr val="bg1"/>
              </a:solidFill>
              <a:ln w="12700">
                <a:solidFill>
                  <a:schemeClr val="tx1"/>
                </a:solid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3333CC"/>
                  </a:solidFill>
                  <a:latin typeface="Calibri" pitchFamily="34" charset="0"/>
                </a:endParaRPr>
              </a:p>
            </p:txBody>
          </p:sp>
          <p:sp>
            <p:nvSpPr>
              <p:cNvPr id="772127" name="AutoShape 23"/>
              <p:cNvSpPr>
                <a:spLocks noChangeAspect="1" noChangeArrowheads="1"/>
              </p:cNvSpPr>
              <p:nvPr/>
            </p:nvSpPr>
            <p:spPr bwMode="auto">
              <a:xfrm rot="-5400000">
                <a:off x="1684" y="2020"/>
                <a:ext cx="184" cy="184"/>
              </a:xfrm>
              <a:prstGeom prst="triangle">
                <a:avLst>
                  <a:gd name="adj" fmla="val 49995"/>
                </a:avLst>
              </a:prstGeom>
              <a:solidFill>
                <a:schemeClr val="bg1"/>
              </a:solidFill>
              <a:ln w="12700">
                <a:solidFill>
                  <a:schemeClr val="tx1"/>
                </a:solid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3333CC"/>
                  </a:solidFill>
                  <a:latin typeface="Calibri" pitchFamily="34" charset="0"/>
                </a:endParaRPr>
              </a:p>
            </p:txBody>
          </p:sp>
          <p:sp>
            <p:nvSpPr>
              <p:cNvPr id="772128" name="Line 24"/>
              <p:cNvSpPr>
                <a:spLocks noChangeAspect="1" noChangeShapeType="1"/>
              </p:cNvSpPr>
              <p:nvPr/>
            </p:nvSpPr>
            <p:spPr bwMode="auto">
              <a:xfrm flipV="1">
                <a:off x="2736" y="864"/>
                <a:ext cx="0" cy="240"/>
              </a:xfrm>
              <a:prstGeom prst="line">
                <a:avLst/>
              </a:prstGeom>
              <a:noFill/>
              <a:ln w="12700">
                <a:solidFill>
                  <a:schemeClr val="tx1"/>
                </a:solidFill>
                <a:round/>
                <a:headEnd type="none" w="sm" len="sm"/>
                <a:tailEnd type="none" w="sm" len="sm"/>
              </a:ln>
            </p:spPr>
            <p:txBody>
              <a:bodyPr/>
              <a:lstStyle/>
              <a:p>
                <a:endParaRPr lang="ru-RU"/>
              </a:p>
            </p:txBody>
          </p:sp>
          <p:sp>
            <p:nvSpPr>
              <p:cNvPr id="772129" name="Line 25"/>
              <p:cNvSpPr>
                <a:spLocks noChangeAspect="1" noChangeShapeType="1"/>
              </p:cNvSpPr>
              <p:nvPr/>
            </p:nvSpPr>
            <p:spPr bwMode="auto">
              <a:xfrm>
                <a:off x="2736" y="864"/>
                <a:ext cx="1632" cy="0"/>
              </a:xfrm>
              <a:prstGeom prst="line">
                <a:avLst/>
              </a:prstGeom>
              <a:noFill/>
              <a:ln w="12700">
                <a:solidFill>
                  <a:schemeClr val="tx1"/>
                </a:solidFill>
                <a:round/>
                <a:headEnd type="none" w="sm" len="sm"/>
                <a:tailEnd type="stealth" w="med" len="lg"/>
              </a:ln>
            </p:spPr>
            <p:txBody>
              <a:bodyPr/>
              <a:lstStyle/>
              <a:p>
                <a:endParaRPr lang="ru-RU"/>
              </a:p>
            </p:txBody>
          </p:sp>
          <p:sp>
            <p:nvSpPr>
              <p:cNvPr id="772130" name="Line 26"/>
              <p:cNvSpPr>
                <a:spLocks noChangeAspect="1" noChangeShapeType="1"/>
              </p:cNvSpPr>
              <p:nvPr/>
            </p:nvSpPr>
            <p:spPr bwMode="auto">
              <a:xfrm>
                <a:off x="2736" y="3357"/>
                <a:ext cx="1632" cy="0"/>
              </a:xfrm>
              <a:prstGeom prst="line">
                <a:avLst/>
              </a:prstGeom>
              <a:noFill/>
              <a:ln w="12700">
                <a:solidFill>
                  <a:schemeClr val="tx1"/>
                </a:solidFill>
                <a:round/>
                <a:headEnd type="none" w="sm" len="sm"/>
                <a:tailEnd type="stealth" w="med" len="lg"/>
              </a:ln>
            </p:spPr>
            <p:txBody>
              <a:bodyPr/>
              <a:lstStyle/>
              <a:p>
                <a:endParaRPr lang="ru-RU"/>
              </a:p>
            </p:txBody>
          </p:sp>
          <p:sp>
            <p:nvSpPr>
              <p:cNvPr id="772131" name="Line 27"/>
              <p:cNvSpPr>
                <a:spLocks noChangeAspect="1" noChangeShapeType="1"/>
              </p:cNvSpPr>
              <p:nvPr/>
            </p:nvSpPr>
            <p:spPr bwMode="auto">
              <a:xfrm>
                <a:off x="1728" y="2496"/>
                <a:ext cx="1344" cy="0"/>
              </a:xfrm>
              <a:prstGeom prst="line">
                <a:avLst/>
              </a:prstGeom>
              <a:noFill/>
              <a:ln w="12700">
                <a:solidFill>
                  <a:schemeClr val="tx1"/>
                </a:solidFill>
                <a:round/>
                <a:headEnd type="none" w="sm" len="sm"/>
                <a:tailEnd type="none" w="sm" len="sm"/>
              </a:ln>
            </p:spPr>
            <p:txBody>
              <a:bodyPr/>
              <a:lstStyle/>
              <a:p>
                <a:endParaRPr lang="ru-RU"/>
              </a:p>
            </p:txBody>
          </p:sp>
          <p:sp>
            <p:nvSpPr>
              <p:cNvPr id="772132" name="Line 28"/>
              <p:cNvSpPr>
                <a:spLocks noChangeAspect="1" noChangeShapeType="1"/>
              </p:cNvSpPr>
              <p:nvPr/>
            </p:nvSpPr>
            <p:spPr bwMode="auto">
              <a:xfrm flipH="1">
                <a:off x="2400" y="2496"/>
                <a:ext cx="672" cy="192"/>
              </a:xfrm>
              <a:prstGeom prst="line">
                <a:avLst/>
              </a:prstGeom>
              <a:noFill/>
              <a:ln w="12700">
                <a:solidFill>
                  <a:schemeClr val="tx1"/>
                </a:solidFill>
                <a:round/>
                <a:headEnd type="none" w="sm" len="sm"/>
                <a:tailEnd type="none" w="sm" len="sm"/>
              </a:ln>
            </p:spPr>
            <p:txBody>
              <a:bodyPr/>
              <a:lstStyle/>
              <a:p>
                <a:endParaRPr lang="ru-RU"/>
              </a:p>
            </p:txBody>
          </p:sp>
          <p:sp>
            <p:nvSpPr>
              <p:cNvPr id="772133" name="Line 29"/>
              <p:cNvSpPr>
                <a:spLocks noChangeAspect="1" noChangeShapeType="1"/>
              </p:cNvSpPr>
              <p:nvPr/>
            </p:nvSpPr>
            <p:spPr bwMode="auto">
              <a:xfrm>
                <a:off x="2400" y="2688"/>
                <a:ext cx="672" cy="192"/>
              </a:xfrm>
              <a:prstGeom prst="line">
                <a:avLst/>
              </a:prstGeom>
              <a:noFill/>
              <a:ln w="12700">
                <a:solidFill>
                  <a:schemeClr val="tx1"/>
                </a:solidFill>
                <a:round/>
                <a:headEnd type="none" w="sm" len="sm"/>
                <a:tailEnd type="none" w="sm" len="sm"/>
              </a:ln>
            </p:spPr>
            <p:txBody>
              <a:bodyPr/>
              <a:lstStyle/>
              <a:p>
                <a:endParaRPr lang="ru-RU"/>
              </a:p>
            </p:txBody>
          </p:sp>
          <p:sp>
            <p:nvSpPr>
              <p:cNvPr id="772134" name="Line 30"/>
              <p:cNvSpPr>
                <a:spLocks noChangeAspect="1" noChangeShapeType="1"/>
              </p:cNvSpPr>
              <p:nvPr/>
            </p:nvSpPr>
            <p:spPr bwMode="auto">
              <a:xfrm flipH="1">
                <a:off x="1728" y="2880"/>
                <a:ext cx="1344" cy="0"/>
              </a:xfrm>
              <a:prstGeom prst="line">
                <a:avLst/>
              </a:prstGeom>
              <a:noFill/>
              <a:ln w="12700">
                <a:solidFill>
                  <a:schemeClr val="tx1"/>
                </a:solidFill>
                <a:round/>
                <a:headEnd type="none" w="sm" len="sm"/>
                <a:tailEnd type="none" w="sm" len="sm"/>
              </a:ln>
            </p:spPr>
            <p:txBody>
              <a:bodyPr/>
              <a:lstStyle/>
              <a:p>
                <a:endParaRPr lang="ru-RU"/>
              </a:p>
            </p:txBody>
          </p:sp>
          <p:sp>
            <p:nvSpPr>
              <p:cNvPr id="772135" name="Line 31"/>
              <p:cNvSpPr>
                <a:spLocks noChangeAspect="1" noChangeShapeType="1"/>
              </p:cNvSpPr>
              <p:nvPr/>
            </p:nvSpPr>
            <p:spPr bwMode="auto">
              <a:xfrm flipV="1">
                <a:off x="2736" y="3117"/>
                <a:ext cx="0" cy="240"/>
              </a:xfrm>
              <a:prstGeom prst="line">
                <a:avLst/>
              </a:prstGeom>
              <a:noFill/>
              <a:ln w="12700">
                <a:solidFill>
                  <a:schemeClr val="tx1"/>
                </a:solidFill>
                <a:round/>
                <a:headEnd type="none" w="sm" len="sm"/>
                <a:tailEnd type="none" w="sm" len="sm"/>
              </a:ln>
            </p:spPr>
            <p:txBody>
              <a:bodyPr/>
              <a:lstStyle/>
              <a:p>
                <a:endParaRPr lang="ru-RU"/>
              </a:p>
            </p:txBody>
          </p:sp>
        </p:grpSp>
        <p:sp>
          <p:nvSpPr>
            <p:cNvPr id="772114" name="Rectangle 32"/>
            <p:cNvSpPr>
              <a:spLocks noChangeArrowheads="1"/>
            </p:cNvSpPr>
            <p:nvPr/>
          </p:nvSpPr>
          <p:spPr bwMode="auto">
            <a:xfrm>
              <a:off x="2160" y="2832"/>
              <a:ext cx="889" cy="511"/>
            </a:xfrm>
            <a:prstGeom prst="rect">
              <a:avLst/>
            </a:prstGeom>
            <a:noFill/>
            <a:ln w="9525">
              <a:noFill/>
              <a:miter lim="800000"/>
              <a:headEnd/>
              <a:tailEnd/>
            </a:ln>
          </p:spPr>
          <p:txBody>
            <a:bodyPr wrap="none" lIns="92075" tIns="46038" rIns="92075" bIns="46038">
              <a:spAutoFit/>
            </a:bodyPr>
            <a:lstStyle/>
            <a:p>
              <a:pPr defTabSz="695325" eaLnBrk="0" hangingPunct="0"/>
              <a:r>
                <a:rPr lang="ru-RU" sz="1400">
                  <a:solidFill>
                    <a:srgbClr val="000000"/>
                  </a:solidFill>
                  <a:latin typeface="Trebuchet MS" pitchFamily="34" charset="0"/>
                </a:rPr>
                <a:t>Расход</a:t>
              </a:r>
              <a:r>
                <a:rPr lang="en-US" sz="1400">
                  <a:solidFill>
                    <a:srgbClr val="000000"/>
                  </a:solidFill>
                  <a:latin typeface="Trebuchet MS" pitchFamily="34" charset="0"/>
                </a:rPr>
                <a:t>: </a:t>
              </a:r>
              <a:r>
                <a:rPr lang="en-US" sz="1400" b="1">
                  <a:solidFill>
                    <a:srgbClr val="FF0000"/>
                  </a:solidFill>
                  <a:latin typeface="Trebuchet MS" pitchFamily="34" charset="0"/>
                </a:rPr>
                <a:t>L</a:t>
              </a:r>
              <a:endParaRPr lang="en-US" sz="1400">
                <a:solidFill>
                  <a:srgbClr val="FF0000"/>
                </a:solidFill>
                <a:latin typeface="Trebuchet MS" pitchFamily="34" charset="0"/>
              </a:endParaRPr>
            </a:p>
            <a:p>
              <a:pPr defTabSz="695325" eaLnBrk="0" hangingPunct="0"/>
              <a:r>
                <a:rPr lang="ru-RU" sz="1400">
                  <a:solidFill>
                    <a:srgbClr val="000000"/>
                  </a:solidFill>
                  <a:latin typeface="Trebuchet MS" pitchFamily="34" charset="0"/>
                </a:rPr>
                <a:t>Состав</a:t>
              </a:r>
              <a:r>
                <a:rPr lang="en-US" sz="1400">
                  <a:solidFill>
                    <a:srgbClr val="000000"/>
                  </a:solidFill>
                  <a:latin typeface="Trebuchet MS" pitchFamily="34" charset="0"/>
                </a:rPr>
                <a:t>: </a:t>
              </a:r>
              <a:r>
                <a:rPr lang="en-US" sz="1400" b="1">
                  <a:solidFill>
                    <a:srgbClr val="FF0000"/>
                  </a:solidFill>
                  <a:latin typeface="Trebuchet MS" pitchFamily="34" charset="0"/>
                </a:rPr>
                <a:t>x</a:t>
              </a:r>
              <a:endParaRPr lang="en-US" sz="1400">
                <a:solidFill>
                  <a:srgbClr val="FF0000"/>
                </a:solidFill>
                <a:latin typeface="Trebuchet MS" pitchFamily="34" charset="0"/>
              </a:endParaRPr>
            </a:p>
            <a:p>
              <a:pPr defTabSz="695325" eaLnBrk="0" hangingPunct="0"/>
              <a:r>
                <a:rPr lang="ru-RU" sz="1400">
                  <a:solidFill>
                    <a:srgbClr val="000000"/>
                  </a:solidFill>
                  <a:latin typeface="Trebuchet MS" pitchFamily="34" charset="0"/>
                </a:rPr>
                <a:t>Энтальпия</a:t>
              </a:r>
              <a:r>
                <a:rPr lang="en-US" sz="1400">
                  <a:solidFill>
                    <a:srgbClr val="000000"/>
                  </a:solidFill>
                  <a:latin typeface="Trebuchet MS" pitchFamily="34" charset="0"/>
                </a:rPr>
                <a:t>: </a:t>
              </a:r>
              <a:r>
                <a:rPr lang="en-US" sz="1400" b="1">
                  <a:solidFill>
                    <a:srgbClr val="FF0000"/>
                  </a:solidFill>
                  <a:latin typeface="Trebuchet MS" pitchFamily="34" charset="0"/>
                </a:rPr>
                <a:t>h</a:t>
              </a:r>
            </a:p>
          </p:txBody>
        </p:sp>
        <p:sp>
          <p:nvSpPr>
            <p:cNvPr id="772115" name="Rectangle 33"/>
            <p:cNvSpPr>
              <a:spLocks noChangeArrowheads="1"/>
            </p:cNvSpPr>
            <p:nvPr/>
          </p:nvSpPr>
          <p:spPr bwMode="auto">
            <a:xfrm>
              <a:off x="1516" y="1833"/>
              <a:ext cx="232" cy="259"/>
            </a:xfrm>
            <a:prstGeom prst="rect">
              <a:avLst/>
            </a:prstGeom>
            <a:noFill/>
            <a:ln w="9525">
              <a:noFill/>
              <a:miter lim="800000"/>
              <a:headEnd/>
              <a:tailEnd/>
            </a:ln>
          </p:spPr>
          <p:txBody>
            <a:bodyPr wrap="none" lIns="92075" tIns="46038" rIns="92075" bIns="46038">
              <a:spAutoFit/>
            </a:bodyPr>
            <a:lstStyle/>
            <a:p>
              <a:pPr defTabSz="695325" eaLnBrk="0" hangingPunct="0"/>
              <a:r>
                <a:rPr lang="en-US" b="1">
                  <a:solidFill>
                    <a:srgbClr val="33CC33"/>
                  </a:solidFill>
                  <a:latin typeface="Calibri" pitchFamily="34" charset="0"/>
                </a:rPr>
                <a:t>P</a:t>
              </a:r>
            </a:p>
          </p:txBody>
        </p:sp>
        <p:sp>
          <p:nvSpPr>
            <p:cNvPr id="772116" name="Rectangle 34"/>
            <p:cNvSpPr>
              <a:spLocks noChangeArrowheads="1"/>
            </p:cNvSpPr>
            <p:nvPr/>
          </p:nvSpPr>
          <p:spPr bwMode="auto">
            <a:xfrm>
              <a:off x="1824" y="1833"/>
              <a:ext cx="223" cy="259"/>
            </a:xfrm>
            <a:prstGeom prst="rect">
              <a:avLst/>
            </a:prstGeom>
            <a:noFill/>
            <a:ln w="9525">
              <a:noFill/>
              <a:miter lim="800000"/>
              <a:headEnd/>
              <a:tailEnd/>
            </a:ln>
          </p:spPr>
          <p:txBody>
            <a:bodyPr wrap="none" lIns="92075" tIns="46038" rIns="92075" bIns="46038">
              <a:spAutoFit/>
            </a:bodyPr>
            <a:lstStyle/>
            <a:p>
              <a:pPr defTabSz="695325" eaLnBrk="0" hangingPunct="0"/>
              <a:r>
                <a:rPr lang="en-US" b="1">
                  <a:solidFill>
                    <a:srgbClr val="33CC33"/>
                  </a:solidFill>
                  <a:latin typeface="Calibri" pitchFamily="34" charset="0"/>
                </a:rPr>
                <a:t>T</a:t>
              </a:r>
            </a:p>
          </p:txBody>
        </p:sp>
      </p:grpSp>
      <p:grpSp>
        <p:nvGrpSpPr>
          <p:cNvPr id="4" name="Group 35"/>
          <p:cNvGrpSpPr>
            <a:grpSpLocks/>
          </p:cNvGrpSpPr>
          <p:nvPr/>
        </p:nvGrpSpPr>
        <p:grpSpPr bwMode="auto">
          <a:xfrm>
            <a:off x="4176713" y="2349500"/>
            <a:ext cx="4967287" cy="3743325"/>
            <a:chOff x="3024" y="1968"/>
            <a:chExt cx="3264" cy="1632"/>
          </a:xfrm>
        </p:grpSpPr>
        <p:sp>
          <p:nvSpPr>
            <p:cNvPr id="772105" name="Rectangle 36"/>
            <p:cNvSpPr>
              <a:spLocks noChangeArrowheads="1"/>
            </p:cNvSpPr>
            <p:nvPr/>
          </p:nvSpPr>
          <p:spPr bwMode="auto">
            <a:xfrm>
              <a:off x="3072" y="1968"/>
              <a:ext cx="3216" cy="1344"/>
            </a:xfrm>
            <a:prstGeom prst="rect">
              <a:avLst/>
            </a:prstGeom>
            <a:noFill/>
            <a:ln w="9525">
              <a:noFill/>
              <a:miter lim="800000"/>
              <a:headEnd/>
              <a:tailEnd/>
            </a:ln>
          </p:spPr>
          <p:txBody>
            <a:bodyPr lIns="21600" tIns="46038" rIns="57600" bIns="46038"/>
            <a:lstStyle/>
            <a:p>
              <a:pPr marL="260350" indent="-260350" algn="ctr" defTabSz="695325" eaLnBrk="0" hangingPunct="0">
                <a:lnSpc>
                  <a:spcPct val="150000"/>
                </a:lnSpc>
                <a:buClr>
                  <a:srgbClr val="000000"/>
                </a:buClr>
              </a:pPr>
              <a:r>
                <a:rPr lang="ru-RU" b="1">
                  <a:solidFill>
                    <a:srgbClr val="0BA4E2"/>
                  </a:solidFill>
                  <a:latin typeface="Trebuchet MS" pitchFamily="34" charset="0"/>
                </a:rPr>
                <a:t>Уравнения</a:t>
              </a:r>
              <a:endParaRPr lang="en-US" b="1">
                <a:solidFill>
                  <a:srgbClr val="0BA4E2"/>
                </a:solidFill>
                <a:latin typeface="Trebuchet MS" pitchFamily="34" charset="0"/>
              </a:endParaRPr>
            </a:p>
            <a:p>
              <a:pPr marL="260350" indent="-260350" defTabSz="695325" eaLnBrk="0" hangingPunct="0">
                <a:lnSpc>
                  <a:spcPct val="150000"/>
                </a:lnSpc>
                <a:buClr>
                  <a:srgbClr val="000000"/>
                </a:buClr>
              </a:pPr>
              <a:r>
                <a:rPr lang="ru-RU" sz="1500" b="1">
                  <a:solidFill>
                    <a:srgbClr val="0BA4E2"/>
                  </a:solidFill>
                  <a:latin typeface="Trebuchet MS" pitchFamily="34" charset="0"/>
                </a:rPr>
                <a:t>Общий материальный баланс</a:t>
              </a:r>
              <a:r>
                <a:rPr lang="en-US" sz="1500" b="1">
                  <a:solidFill>
                    <a:srgbClr val="0BA4E2"/>
                  </a:solidFill>
                  <a:latin typeface="Trebuchet MS" pitchFamily="34" charset="0"/>
                </a:rPr>
                <a:t>: </a:t>
              </a:r>
              <a:r>
                <a:rPr lang="en-US" sz="1600">
                  <a:solidFill>
                    <a:srgbClr val="0BA4E2"/>
                  </a:solidFill>
                  <a:latin typeface="Trebuchet MS" pitchFamily="34" charset="0"/>
                </a:rPr>
                <a:t>L + V - F = 0</a:t>
              </a:r>
            </a:p>
            <a:p>
              <a:pPr marL="260350" indent="-260350" defTabSz="695325" eaLnBrk="0" hangingPunct="0">
                <a:lnSpc>
                  <a:spcPct val="150000"/>
                </a:lnSpc>
                <a:buClr>
                  <a:srgbClr val="000000"/>
                </a:buClr>
              </a:pPr>
              <a:r>
                <a:rPr lang="ru-RU" sz="1500" b="1">
                  <a:solidFill>
                    <a:srgbClr val="0BA4E2"/>
                  </a:solidFill>
                  <a:latin typeface="Trebuchet MS" pitchFamily="34" charset="0"/>
                </a:rPr>
                <a:t>Материальный баланс по компонентам</a:t>
              </a:r>
              <a:r>
                <a:rPr lang="en-US" sz="1500" b="1">
                  <a:solidFill>
                    <a:srgbClr val="0BA4E2"/>
                  </a:solidFill>
                  <a:latin typeface="Trebuchet MS" pitchFamily="34" charset="0"/>
                </a:rPr>
                <a:t>: </a:t>
              </a:r>
              <a:r>
                <a:rPr lang="en-US" sz="1600">
                  <a:solidFill>
                    <a:srgbClr val="0BA4E2"/>
                  </a:solidFill>
                  <a:latin typeface="Trebuchet MS" pitchFamily="34" charset="0"/>
                </a:rPr>
                <a:t>L . x</a:t>
              </a:r>
              <a:r>
                <a:rPr lang="en-US" sz="1600" baseline="-25000">
                  <a:solidFill>
                    <a:srgbClr val="0BA4E2"/>
                  </a:solidFill>
                  <a:latin typeface="Trebuchet MS" pitchFamily="34" charset="0"/>
                </a:rPr>
                <a:t>i</a:t>
              </a:r>
              <a:r>
                <a:rPr lang="en-US" sz="1600">
                  <a:solidFill>
                    <a:srgbClr val="0BA4E2"/>
                  </a:solidFill>
                  <a:latin typeface="Trebuchet MS" pitchFamily="34" charset="0"/>
                </a:rPr>
                <a:t> + V . y</a:t>
              </a:r>
              <a:r>
                <a:rPr lang="en-US" sz="1600" baseline="-25000">
                  <a:solidFill>
                    <a:srgbClr val="0BA4E2"/>
                  </a:solidFill>
                  <a:latin typeface="Trebuchet MS" pitchFamily="34" charset="0"/>
                </a:rPr>
                <a:t>i</a:t>
              </a:r>
              <a:r>
                <a:rPr lang="en-US" sz="1600">
                  <a:solidFill>
                    <a:srgbClr val="0BA4E2"/>
                  </a:solidFill>
                  <a:latin typeface="Trebuchet MS" pitchFamily="34" charset="0"/>
                </a:rPr>
                <a:t> - F . z</a:t>
              </a:r>
              <a:r>
                <a:rPr lang="en-US" sz="1600" baseline="-25000">
                  <a:solidFill>
                    <a:srgbClr val="0BA4E2"/>
                  </a:solidFill>
                  <a:latin typeface="Trebuchet MS" pitchFamily="34" charset="0"/>
                </a:rPr>
                <a:t>i</a:t>
              </a:r>
              <a:r>
                <a:rPr lang="en-US" sz="1600">
                  <a:solidFill>
                    <a:srgbClr val="0BA4E2"/>
                  </a:solidFill>
                  <a:latin typeface="Trebuchet MS" pitchFamily="34" charset="0"/>
                </a:rPr>
                <a:t> = 0</a:t>
              </a:r>
            </a:p>
            <a:p>
              <a:pPr marL="260350" indent="-260350" defTabSz="695325" eaLnBrk="0" hangingPunct="0">
                <a:lnSpc>
                  <a:spcPct val="150000"/>
                </a:lnSpc>
                <a:buClr>
                  <a:srgbClr val="000000"/>
                </a:buClr>
              </a:pPr>
              <a:r>
                <a:rPr lang="ru-RU" sz="1500" b="1">
                  <a:solidFill>
                    <a:srgbClr val="0BA4E2"/>
                  </a:solidFill>
                  <a:latin typeface="Trebuchet MS" pitchFamily="34" charset="0"/>
                </a:rPr>
                <a:t>Энтальпийный баланс</a:t>
              </a:r>
              <a:r>
                <a:rPr lang="en-US" sz="1500" b="1">
                  <a:solidFill>
                    <a:srgbClr val="0BA4E2"/>
                  </a:solidFill>
                  <a:latin typeface="Trebuchet MS" pitchFamily="34" charset="0"/>
                </a:rPr>
                <a:t>:</a:t>
              </a:r>
              <a:r>
                <a:rPr lang="en-US" sz="1600">
                  <a:solidFill>
                    <a:srgbClr val="0BA4E2"/>
                  </a:solidFill>
                  <a:latin typeface="Trebuchet MS" pitchFamily="34" charset="0"/>
                </a:rPr>
                <a:t>L . h(T,P,x) + V . H(T,P,y) - F . HF(T,P,z) - Q = 0</a:t>
              </a:r>
            </a:p>
            <a:p>
              <a:pPr marL="260350" indent="-260350" defTabSz="695325" eaLnBrk="0" hangingPunct="0">
                <a:lnSpc>
                  <a:spcPct val="150000"/>
                </a:lnSpc>
                <a:buClr>
                  <a:srgbClr val="000000"/>
                </a:buClr>
              </a:pPr>
              <a:r>
                <a:rPr lang="ru-RU" sz="1500" b="1">
                  <a:solidFill>
                    <a:srgbClr val="0BA4E2"/>
                  </a:solidFill>
                  <a:latin typeface="Trebuchet MS" pitchFamily="34" charset="0"/>
                </a:rPr>
                <a:t>Термодинамические соотношения для расчета равновесия</a:t>
              </a:r>
              <a:r>
                <a:rPr lang="en-US" sz="1500" b="1">
                  <a:solidFill>
                    <a:srgbClr val="0BA4E2"/>
                  </a:solidFill>
                  <a:latin typeface="Trebuchet MS" pitchFamily="34" charset="0"/>
                </a:rPr>
                <a:t>:</a:t>
              </a:r>
            </a:p>
            <a:p>
              <a:pPr marL="520700" lvl="1" indent="-80963" defTabSz="695325" eaLnBrk="0" hangingPunct="0">
                <a:lnSpc>
                  <a:spcPct val="150000"/>
                </a:lnSpc>
                <a:buClr>
                  <a:srgbClr val="000000"/>
                </a:buClr>
              </a:pPr>
              <a:r>
                <a:rPr lang="en-US" sz="1600">
                  <a:solidFill>
                    <a:srgbClr val="0BA4E2"/>
                  </a:solidFill>
                  <a:latin typeface="Trebuchet MS" pitchFamily="34" charset="0"/>
                </a:rPr>
                <a:t>f</a:t>
              </a:r>
              <a:r>
                <a:rPr lang="en-US" sz="1600" baseline="-25000">
                  <a:solidFill>
                    <a:srgbClr val="0BA4E2"/>
                  </a:solidFill>
                  <a:latin typeface="Trebuchet MS" pitchFamily="34" charset="0"/>
                </a:rPr>
                <a:t>i</a:t>
              </a:r>
              <a:r>
                <a:rPr lang="en-US" sz="1600" baseline="30000">
                  <a:solidFill>
                    <a:srgbClr val="0BA4E2"/>
                  </a:solidFill>
                  <a:latin typeface="Trebuchet MS" pitchFamily="34" charset="0"/>
                </a:rPr>
                <a:t>v</a:t>
              </a:r>
              <a:r>
                <a:rPr lang="en-US" sz="1600">
                  <a:solidFill>
                    <a:srgbClr val="0BA4E2"/>
                  </a:solidFill>
                  <a:latin typeface="Trebuchet MS" pitchFamily="34" charset="0"/>
                </a:rPr>
                <a:t>(T,P,y) = f</a:t>
              </a:r>
              <a:r>
                <a:rPr lang="en-US" sz="1600" baseline="-25000">
                  <a:solidFill>
                    <a:srgbClr val="0BA4E2"/>
                  </a:solidFill>
                  <a:latin typeface="Trebuchet MS" pitchFamily="34" charset="0"/>
                </a:rPr>
                <a:t>i</a:t>
              </a:r>
              <a:r>
                <a:rPr lang="en-US" sz="1600" baseline="30000">
                  <a:solidFill>
                    <a:srgbClr val="0BA4E2"/>
                  </a:solidFill>
                  <a:latin typeface="Trebuchet MS" pitchFamily="34" charset="0"/>
                </a:rPr>
                <a:t>L</a:t>
              </a:r>
              <a:r>
                <a:rPr lang="en-US" sz="1600">
                  <a:solidFill>
                    <a:srgbClr val="0BA4E2"/>
                  </a:solidFill>
                  <a:latin typeface="Trebuchet MS" pitchFamily="34" charset="0"/>
                </a:rPr>
                <a:t>(T,P,x)    </a:t>
              </a:r>
              <a:r>
                <a:rPr lang="ru-RU" sz="1600">
                  <a:solidFill>
                    <a:srgbClr val="0BA4E2"/>
                  </a:solidFill>
                  <a:latin typeface="Trebuchet MS" pitchFamily="34" charset="0"/>
                </a:rPr>
                <a:t>или</a:t>
              </a:r>
              <a:r>
                <a:rPr lang="en-US" sz="1600">
                  <a:solidFill>
                    <a:srgbClr val="0BA4E2"/>
                  </a:solidFill>
                  <a:latin typeface="Trebuchet MS" pitchFamily="34" charset="0"/>
                </a:rPr>
                <a:t>   y</a:t>
              </a:r>
              <a:r>
                <a:rPr lang="en-US" sz="1600" baseline="-25000">
                  <a:solidFill>
                    <a:srgbClr val="0BA4E2"/>
                  </a:solidFill>
                  <a:latin typeface="Trebuchet MS" pitchFamily="34" charset="0"/>
                </a:rPr>
                <a:t>i</a:t>
              </a:r>
              <a:r>
                <a:rPr lang="en-US" sz="1600">
                  <a:solidFill>
                    <a:srgbClr val="0BA4E2"/>
                  </a:solidFill>
                  <a:latin typeface="Trebuchet MS" pitchFamily="34" charset="0"/>
                </a:rPr>
                <a:t> = K</a:t>
              </a:r>
              <a:r>
                <a:rPr lang="en-US" sz="1600" baseline="-25000">
                  <a:solidFill>
                    <a:srgbClr val="0BA4E2"/>
                  </a:solidFill>
                  <a:latin typeface="Trebuchet MS" pitchFamily="34" charset="0"/>
                </a:rPr>
                <a:t>i</a:t>
              </a:r>
              <a:r>
                <a:rPr lang="en-US" sz="1600">
                  <a:solidFill>
                    <a:srgbClr val="0BA4E2"/>
                  </a:solidFill>
                  <a:latin typeface="Trebuchet MS" pitchFamily="34" charset="0"/>
                </a:rPr>
                <a:t> (T,P,x,y) . x</a:t>
              </a:r>
              <a:r>
                <a:rPr lang="en-US" sz="1600" baseline="-25000">
                  <a:solidFill>
                    <a:srgbClr val="0BA4E2"/>
                  </a:solidFill>
                  <a:latin typeface="Trebuchet MS" pitchFamily="34" charset="0"/>
                </a:rPr>
                <a:t>i</a:t>
              </a:r>
            </a:p>
            <a:p>
              <a:pPr marL="260350" indent="-260350" defTabSz="695325" eaLnBrk="0" hangingPunct="0">
                <a:lnSpc>
                  <a:spcPct val="150000"/>
                </a:lnSpc>
                <a:buClr>
                  <a:srgbClr val="000000"/>
                </a:buClr>
              </a:pPr>
              <a:r>
                <a:rPr lang="ru-RU" sz="1500" b="1">
                  <a:solidFill>
                    <a:srgbClr val="0BA4E2"/>
                  </a:solidFill>
                  <a:latin typeface="Trebuchet MS" pitchFamily="34" charset="0"/>
                </a:rPr>
                <a:t>Суммы долей</a:t>
              </a:r>
              <a:r>
                <a:rPr lang="en-US" sz="1500" b="1">
                  <a:solidFill>
                    <a:srgbClr val="0BA4E2"/>
                  </a:solidFill>
                  <a:latin typeface="Calibri" pitchFamily="34" charset="0"/>
                </a:rPr>
                <a:t>: </a:t>
              </a:r>
              <a:r>
                <a:rPr lang="en-US" sz="1500" b="1">
                  <a:solidFill>
                    <a:srgbClr val="0BA4E2"/>
                  </a:solidFill>
                  <a:latin typeface="Symbol" pitchFamily="18" charset="2"/>
                </a:rPr>
                <a:t>S</a:t>
              </a:r>
              <a:r>
                <a:rPr lang="en-US" sz="1500" b="1">
                  <a:solidFill>
                    <a:srgbClr val="0BA4E2"/>
                  </a:solidFill>
                  <a:latin typeface="Calibri" pitchFamily="34" charset="0"/>
                </a:rPr>
                <a:t> x</a:t>
              </a:r>
              <a:r>
                <a:rPr lang="en-US" sz="1500" b="1" baseline="-25000">
                  <a:solidFill>
                    <a:srgbClr val="0BA4E2"/>
                  </a:solidFill>
                  <a:latin typeface="Calibri" pitchFamily="34" charset="0"/>
                </a:rPr>
                <a:t>i</a:t>
              </a:r>
              <a:r>
                <a:rPr lang="en-US" sz="1500" b="1">
                  <a:solidFill>
                    <a:srgbClr val="0BA4E2"/>
                  </a:solidFill>
                  <a:latin typeface="Calibri" pitchFamily="34" charset="0"/>
                </a:rPr>
                <a:t> = 1            </a:t>
              </a:r>
              <a:r>
                <a:rPr lang="en-US" sz="1500" b="1">
                  <a:solidFill>
                    <a:srgbClr val="0BA4E2"/>
                  </a:solidFill>
                  <a:latin typeface="Symbol" pitchFamily="18" charset="2"/>
                </a:rPr>
                <a:t>S</a:t>
              </a:r>
              <a:r>
                <a:rPr lang="en-US" sz="1500" b="1">
                  <a:solidFill>
                    <a:srgbClr val="0BA4E2"/>
                  </a:solidFill>
                  <a:latin typeface="Calibri" pitchFamily="34" charset="0"/>
                </a:rPr>
                <a:t> y</a:t>
              </a:r>
              <a:r>
                <a:rPr lang="en-US" sz="1500" b="1" baseline="-25000">
                  <a:solidFill>
                    <a:srgbClr val="0BA4E2"/>
                  </a:solidFill>
                  <a:latin typeface="Calibri" pitchFamily="34" charset="0"/>
                </a:rPr>
                <a:t>i</a:t>
              </a:r>
              <a:r>
                <a:rPr lang="en-US" sz="1500" b="1">
                  <a:solidFill>
                    <a:srgbClr val="0BA4E2"/>
                  </a:solidFill>
                  <a:latin typeface="Calibri" pitchFamily="34" charset="0"/>
                </a:rPr>
                <a:t> = 1            </a:t>
              </a:r>
              <a:r>
                <a:rPr lang="en-US" sz="1500" b="1">
                  <a:solidFill>
                    <a:srgbClr val="0BA4E2"/>
                  </a:solidFill>
                  <a:latin typeface="Symbol" pitchFamily="18" charset="2"/>
                </a:rPr>
                <a:t>S</a:t>
              </a:r>
              <a:r>
                <a:rPr lang="en-US" sz="1500" b="1">
                  <a:solidFill>
                    <a:srgbClr val="0BA4E2"/>
                  </a:solidFill>
                  <a:latin typeface="Calibri" pitchFamily="34" charset="0"/>
                </a:rPr>
                <a:t> z</a:t>
              </a:r>
              <a:r>
                <a:rPr lang="en-US" sz="1500" b="1" baseline="-25000">
                  <a:solidFill>
                    <a:srgbClr val="0BA4E2"/>
                  </a:solidFill>
                  <a:latin typeface="Calibri" pitchFamily="34" charset="0"/>
                </a:rPr>
                <a:t>i</a:t>
              </a:r>
              <a:r>
                <a:rPr lang="en-US" sz="1500" b="1">
                  <a:solidFill>
                    <a:srgbClr val="0BA4E2"/>
                  </a:solidFill>
                  <a:latin typeface="Calibri" pitchFamily="34" charset="0"/>
                </a:rPr>
                <a:t> = 1</a:t>
              </a:r>
            </a:p>
          </p:txBody>
        </p:sp>
        <p:sp>
          <p:nvSpPr>
            <p:cNvPr id="772106" name="Rectangle 37"/>
            <p:cNvSpPr>
              <a:spLocks noChangeArrowheads="1"/>
            </p:cNvSpPr>
            <p:nvPr/>
          </p:nvSpPr>
          <p:spPr bwMode="auto">
            <a:xfrm>
              <a:off x="3024" y="1968"/>
              <a:ext cx="3216" cy="1632"/>
            </a:xfrm>
            <a:prstGeom prst="rect">
              <a:avLst/>
            </a:prstGeom>
            <a:noFill/>
            <a:ln w="9525">
              <a:solidFill>
                <a:schemeClr val="tx1"/>
              </a:solid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0BA4E2"/>
                </a:solidFill>
                <a:latin typeface="Calibri" pitchFamily="34" charset="0"/>
              </a:endParaRPr>
            </a:p>
          </p:txBody>
        </p:sp>
      </p:grpSp>
      <p:grpSp>
        <p:nvGrpSpPr>
          <p:cNvPr id="5" name="Group 38"/>
          <p:cNvGrpSpPr>
            <a:grpSpLocks/>
          </p:cNvGrpSpPr>
          <p:nvPr/>
        </p:nvGrpSpPr>
        <p:grpSpPr bwMode="auto">
          <a:xfrm>
            <a:off x="5392738" y="1233488"/>
            <a:ext cx="3297237" cy="915987"/>
            <a:chOff x="3552" y="1248"/>
            <a:chExt cx="2251" cy="641"/>
          </a:xfrm>
        </p:grpSpPr>
        <p:sp>
          <p:nvSpPr>
            <p:cNvPr id="772103" name="Rectangle 39"/>
            <p:cNvSpPr>
              <a:spLocks noChangeArrowheads="1"/>
            </p:cNvSpPr>
            <p:nvPr/>
          </p:nvSpPr>
          <p:spPr bwMode="auto">
            <a:xfrm>
              <a:off x="3600" y="1248"/>
              <a:ext cx="2203" cy="641"/>
            </a:xfrm>
            <a:prstGeom prst="rect">
              <a:avLst/>
            </a:prstGeom>
            <a:noFill/>
            <a:ln w="9525">
              <a:noFill/>
              <a:miter lim="800000"/>
              <a:headEnd/>
              <a:tailEnd/>
            </a:ln>
          </p:spPr>
          <p:txBody>
            <a:bodyPr wrap="none" lIns="92075" tIns="46038" rIns="92075" bIns="46038">
              <a:spAutoFit/>
            </a:bodyPr>
            <a:lstStyle/>
            <a:p>
              <a:pPr defTabSz="695325" eaLnBrk="0" hangingPunct="0"/>
              <a:r>
                <a:rPr lang="ru-RU">
                  <a:solidFill>
                    <a:srgbClr val="3333FF"/>
                  </a:solidFill>
                  <a:latin typeface="Trebuchet MS" pitchFamily="34" charset="0"/>
                </a:rPr>
                <a:t>Исходные данные</a:t>
              </a:r>
              <a:r>
                <a:rPr lang="en-US">
                  <a:solidFill>
                    <a:srgbClr val="3333FF"/>
                  </a:solidFill>
                  <a:latin typeface="Trebuchet MS" pitchFamily="34" charset="0"/>
                </a:rPr>
                <a:t>: F, z, HF</a:t>
              </a:r>
            </a:p>
            <a:p>
              <a:pPr defTabSz="695325" eaLnBrk="0" hangingPunct="0"/>
              <a:r>
                <a:rPr lang="ru-RU">
                  <a:solidFill>
                    <a:srgbClr val="33CC33"/>
                  </a:solidFill>
                  <a:latin typeface="Trebuchet MS" pitchFamily="34" charset="0"/>
                </a:rPr>
                <a:t>Параметры</a:t>
              </a:r>
              <a:r>
                <a:rPr lang="en-US">
                  <a:solidFill>
                    <a:srgbClr val="33CC33"/>
                  </a:solidFill>
                  <a:latin typeface="Trebuchet MS" pitchFamily="34" charset="0"/>
                </a:rPr>
                <a:t>: P, T, Q</a:t>
              </a:r>
            </a:p>
            <a:p>
              <a:pPr defTabSz="695325" eaLnBrk="0" hangingPunct="0"/>
              <a:r>
                <a:rPr lang="ru-RU">
                  <a:solidFill>
                    <a:srgbClr val="FF0000"/>
                  </a:solidFill>
                  <a:latin typeface="Trebuchet MS" pitchFamily="34" charset="0"/>
                </a:rPr>
                <a:t>Переменные</a:t>
              </a:r>
              <a:r>
                <a:rPr lang="en-US">
                  <a:solidFill>
                    <a:srgbClr val="FF0000"/>
                  </a:solidFill>
                  <a:latin typeface="Trebuchet MS" pitchFamily="34" charset="0"/>
                </a:rPr>
                <a:t>: V, L, y, x, H, h</a:t>
              </a:r>
            </a:p>
          </p:txBody>
        </p:sp>
        <p:sp>
          <p:nvSpPr>
            <p:cNvPr id="772104" name="Rectangle 40"/>
            <p:cNvSpPr>
              <a:spLocks noChangeArrowheads="1"/>
            </p:cNvSpPr>
            <p:nvPr/>
          </p:nvSpPr>
          <p:spPr bwMode="auto">
            <a:xfrm>
              <a:off x="3552" y="1248"/>
              <a:ext cx="2168" cy="624"/>
            </a:xfrm>
            <a:prstGeom prst="rect">
              <a:avLst/>
            </a:prstGeom>
            <a:noFill/>
            <a:ln w="9525">
              <a:solidFill>
                <a:schemeClr val="tx1"/>
              </a:solidFill>
              <a:miter lim="800000"/>
              <a:headEnd/>
              <a:tailEnd/>
            </a:ln>
          </p:spPr>
          <p:txBody>
            <a:bodyPr wrap="none" anchor="ctr"/>
            <a:lstStyle/>
            <a:p>
              <a:pPr eaLnBrk="0" hangingPunct="0">
                <a:lnSpc>
                  <a:spcPct val="120000"/>
                </a:lnSpc>
                <a:buClr>
                  <a:srgbClr val="3333CC"/>
                </a:buClr>
                <a:buFont typeface="Wingdings" pitchFamily="2" charset="2"/>
                <a:buChar char="•"/>
              </a:pPr>
              <a:endParaRPr lang="ru-RU">
                <a:solidFill>
                  <a:srgbClr val="3333CC"/>
                </a:solidFill>
                <a:latin typeface="Calibri" pitchFamily="34" charset="0"/>
              </a:endParaRPr>
            </a:p>
          </p:txBody>
        </p:sp>
      </p:grpSp>
      <p:sp>
        <p:nvSpPr>
          <p:cNvPr id="772102"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4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Text Box 4"/>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rPr>
              <a:t>Архитектура программы</a:t>
            </a:r>
            <a:endParaRPr lang="en-US" altLang="en-US" sz="2900" b="1">
              <a:solidFill>
                <a:schemeClr val="bg1"/>
              </a:solidFill>
            </a:endParaRPr>
          </a:p>
        </p:txBody>
      </p:sp>
      <p:sp>
        <p:nvSpPr>
          <p:cNvPr id="774146" name="Oval 3"/>
          <p:cNvSpPr>
            <a:spLocks noChangeAspect="1" noChangeArrowheads="1"/>
          </p:cNvSpPr>
          <p:nvPr/>
        </p:nvSpPr>
        <p:spPr bwMode="gray">
          <a:xfrm>
            <a:off x="141288" y="4908550"/>
            <a:ext cx="6270625" cy="1058863"/>
          </a:xfrm>
          <a:prstGeom prst="ellipse">
            <a:avLst/>
          </a:prstGeom>
          <a:gradFill rotWithShape="1">
            <a:gsLst>
              <a:gs pos="0">
                <a:srgbClr val="969696"/>
              </a:gs>
              <a:gs pos="100000">
                <a:srgbClr val="FFFFFF"/>
              </a:gs>
            </a:gsLst>
            <a:path path="shape">
              <a:fillToRect l="50000" t="50000" r="50000" b="50000"/>
            </a:path>
          </a:gradFill>
          <a:ln w="9525">
            <a:noFill/>
            <a:round/>
            <a:headEnd/>
            <a:tailEnd/>
          </a:ln>
        </p:spPr>
        <p:txBody>
          <a:bodyPr wrap="none" lIns="89993" tIns="89993" rIns="71994" bIns="89993" anchor="ctr"/>
          <a:lstStyle/>
          <a:p>
            <a:pPr defTabSz="1001713">
              <a:spcBef>
                <a:spcPct val="20000"/>
              </a:spcBef>
            </a:pPr>
            <a:endParaRPr lang="en-US" altLang="en-US" sz="1200">
              <a:solidFill>
                <a:schemeClr val="bg1"/>
              </a:solidFill>
            </a:endParaRPr>
          </a:p>
        </p:txBody>
      </p:sp>
      <p:sp>
        <p:nvSpPr>
          <p:cNvPr id="774147" name="WordArt 13"/>
          <p:cNvSpPr>
            <a:spLocks noChangeArrowheads="1" noChangeShapeType="1" noTextEdit="1"/>
          </p:cNvSpPr>
          <p:nvPr/>
        </p:nvSpPr>
        <p:spPr bwMode="gray">
          <a:xfrm>
            <a:off x="2955925" y="1441450"/>
            <a:ext cx="3235325" cy="2057400"/>
          </a:xfrm>
          <a:prstGeom prst="rect">
            <a:avLst/>
          </a:prstGeom>
        </p:spPr>
        <p:txBody>
          <a:bodyPr spcFirstLastPara="1" wrap="none" fromWordArt="1">
            <a:prstTxWarp prst="textArchUp">
              <a:avLst>
                <a:gd name="adj" fmla="val 12847260"/>
              </a:avLst>
            </a:prstTxWarp>
          </a:bodyPr>
          <a:lstStyle/>
          <a:p>
            <a:pPr algn="ctr"/>
            <a:r>
              <a:rPr lang="en-US" sz="3700" b="1" kern="10">
                <a:ln w="9525">
                  <a:noFill/>
                  <a:round/>
                  <a:headEnd/>
                  <a:tailEnd/>
                </a:ln>
                <a:solidFill>
                  <a:srgbClr val="FFFFFF"/>
                </a:solidFill>
                <a:latin typeface="+mn-lt"/>
                <a:ea typeface="+mn-lt"/>
                <a:cs typeface="+mn-lt"/>
              </a:rPr>
              <a:t>Graphical User Interface</a:t>
            </a:r>
            <a:endParaRPr lang="ru-RU" sz="3700" b="1" kern="10">
              <a:ln w="9525">
                <a:noFill/>
                <a:round/>
                <a:headEnd/>
                <a:tailEnd/>
              </a:ln>
              <a:solidFill>
                <a:srgbClr val="FFFFFF"/>
              </a:solidFill>
              <a:latin typeface="+mn-lt"/>
              <a:ea typeface="+mn-lt"/>
              <a:cs typeface="+mn-lt"/>
            </a:endParaRPr>
          </a:p>
        </p:txBody>
      </p:sp>
      <p:grpSp>
        <p:nvGrpSpPr>
          <p:cNvPr id="2" name="Groupe 2"/>
          <p:cNvGrpSpPr>
            <a:grpSpLocks/>
          </p:cNvGrpSpPr>
          <p:nvPr/>
        </p:nvGrpSpPr>
        <p:grpSpPr bwMode="auto">
          <a:xfrm>
            <a:off x="2986088" y="1722438"/>
            <a:ext cx="3173412" cy="1290637"/>
            <a:chOff x="2986454" y="1723103"/>
            <a:chExt cx="3172558" cy="1290162"/>
          </a:xfrm>
        </p:grpSpPr>
        <p:sp>
          <p:nvSpPr>
            <p:cNvPr id="23" name="Freeform 28"/>
            <p:cNvSpPr>
              <a:spLocks/>
            </p:cNvSpPr>
            <p:nvPr/>
          </p:nvSpPr>
          <p:spPr bwMode="gray">
            <a:xfrm>
              <a:off x="2986454" y="1723103"/>
              <a:ext cx="3172558" cy="1290162"/>
            </a:xfrm>
            <a:custGeom>
              <a:avLst/>
              <a:gdLst>
                <a:gd name="T0" fmla="*/ 236 w 473"/>
                <a:gd name="T1" fmla="*/ 132 h 198"/>
                <a:gd name="T2" fmla="*/ 358 w 473"/>
                <a:gd name="T3" fmla="*/ 198 h 198"/>
                <a:gd name="T4" fmla="*/ 473 w 473"/>
                <a:gd name="T5" fmla="*/ 132 h 198"/>
                <a:gd name="T6" fmla="*/ 236 w 473"/>
                <a:gd name="T7" fmla="*/ 0 h 198"/>
                <a:gd name="T8" fmla="*/ 0 w 473"/>
                <a:gd name="T9" fmla="*/ 132 h 198"/>
                <a:gd name="T10" fmla="*/ 115 w 473"/>
                <a:gd name="T11" fmla="*/ 198 h 198"/>
                <a:gd name="T12" fmla="*/ 236 w 473"/>
                <a:gd name="T13" fmla="*/ 132 h 198"/>
              </a:gdLst>
              <a:ahLst/>
              <a:cxnLst>
                <a:cxn ang="0">
                  <a:pos x="T0" y="T1"/>
                </a:cxn>
                <a:cxn ang="0">
                  <a:pos x="T2" y="T3"/>
                </a:cxn>
                <a:cxn ang="0">
                  <a:pos x="T4" y="T5"/>
                </a:cxn>
                <a:cxn ang="0">
                  <a:pos x="T6" y="T7"/>
                </a:cxn>
                <a:cxn ang="0">
                  <a:pos x="T8" y="T9"/>
                </a:cxn>
                <a:cxn ang="0">
                  <a:pos x="T10" y="T11"/>
                </a:cxn>
                <a:cxn ang="0">
                  <a:pos x="T12" y="T13"/>
                </a:cxn>
              </a:cxnLst>
              <a:rect l="0" t="0" r="r" b="b"/>
              <a:pathLst>
                <a:path w="473" h="198">
                  <a:moveTo>
                    <a:pt x="236" y="132"/>
                  </a:moveTo>
                  <a:cubicBezTo>
                    <a:pt x="287" y="132"/>
                    <a:pt x="332" y="158"/>
                    <a:pt x="358" y="198"/>
                  </a:cubicBezTo>
                  <a:cubicBezTo>
                    <a:pt x="473" y="132"/>
                    <a:pt x="473" y="132"/>
                    <a:pt x="473" y="132"/>
                  </a:cubicBezTo>
                  <a:cubicBezTo>
                    <a:pt x="424" y="53"/>
                    <a:pt x="336" y="0"/>
                    <a:pt x="236" y="0"/>
                  </a:cubicBezTo>
                  <a:cubicBezTo>
                    <a:pt x="137" y="0"/>
                    <a:pt x="49" y="53"/>
                    <a:pt x="0" y="132"/>
                  </a:cubicBezTo>
                  <a:cubicBezTo>
                    <a:pt x="115" y="198"/>
                    <a:pt x="115" y="198"/>
                    <a:pt x="115" y="198"/>
                  </a:cubicBezTo>
                  <a:cubicBezTo>
                    <a:pt x="141" y="158"/>
                    <a:pt x="186" y="132"/>
                    <a:pt x="236"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774164" name="Text Box 29"/>
            <p:cNvSpPr txBox="1">
              <a:spLocks noChangeArrowheads="1"/>
            </p:cNvSpPr>
            <p:nvPr/>
          </p:nvSpPr>
          <p:spPr bwMode="gray">
            <a:xfrm>
              <a:off x="3619696" y="1915120"/>
              <a:ext cx="1894965" cy="641113"/>
            </a:xfrm>
            <a:prstGeom prst="rect">
              <a:avLst/>
            </a:prstGeom>
            <a:noFill/>
            <a:ln w="9525">
              <a:noFill/>
              <a:miter lim="800000"/>
              <a:headEnd/>
              <a:tailEnd/>
            </a:ln>
          </p:spPr>
          <p:txBody>
            <a:bodyPr>
              <a:spAutoFit/>
            </a:bodyPr>
            <a:lstStyle/>
            <a:p>
              <a:pPr algn="ctr"/>
              <a:r>
                <a:rPr lang="ru-RU" altLang="en-US" b="1">
                  <a:solidFill>
                    <a:schemeClr val="bg1"/>
                  </a:solidFill>
                </a:rPr>
                <a:t>Мо</a:t>
              </a:r>
              <a:r>
                <a:rPr lang="en-US" altLang="en-US" b="1">
                  <a:solidFill>
                    <a:schemeClr val="bg1"/>
                  </a:solidFill>
                </a:rPr>
                <a:t>д</a:t>
              </a:r>
              <a:r>
                <a:rPr lang="ru-RU" altLang="en-US" b="1">
                  <a:solidFill>
                    <a:schemeClr val="bg1"/>
                  </a:solidFill>
                </a:rPr>
                <a:t>ели элементов</a:t>
              </a:r>
              <a:endParaRPr lang="de-DE" b="1">
                <a:solidFill>
                  <a:schemeClr val="bg1"/>
                </a:solidFill>
              </a:endParaRPr>
            </a:p>
          </p:txBody>
        </p:sp>
      </p:grpSp>
      <p:sp>
        <p:nvSpPr>
          <p:cNvPr id="25" name="Freeform 31"/>
          <p:cNvSpPr>
            <a:spLocks/>
          </p:cNvSpPr>
          <p:nvPr/>
        </p:nvSpPr>
        <p:spPr bwMode="gray">
          <a:xfrm>
            <a:off x="4643438" y="2636838"/>
            <a:ext cx="1779587" cy="2701925"/>
          </a:xfrm>
          <a:custGeom>
            <a:avLst/>
            <a:gdLst>
              <a:gd name="T0" fmla="*/ 137 w 269"/>
              <a:gd name="T1" fmla="*/ 132 h 410"/>
              <a:gd name="T2" fmla="*/ 0 w 269"/>
              <a:gd name="T3" fmla="*/ 278 h 410"/>
              <a:gd name="T4" fmla="*/ 0 w 269"/>
              <a:gd name="T5" fmla="*/ 410 h 410"/>
              <a:gd name="T6" fmla="*/ 269 w 269"/>
              <a:gd name="T7" fmla="*/ 132 h 410"/>
              <a:gd name="T8" fmla="*/ 236 w 269"/>
              <a:gd name="T9" fmla="*/ 0 h 410"/>
              <a:gd name="T10" fmla="*/ 122 w 269"/>
              <a:gd name="T11" fmla="*/ 66 h 410"/>
              <a:gd name="T12" fmla="*/ 137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7" y="132"/>
                </a:moveTo>
                <a:cubicBezTo>
                  <a:pt x="137" y="210"/>
                  <a:pt x="77" y="273"/>
                  <a:pt x="0" y="278"/>
                </a:cubicBezTo>
                <a:cubicBezTo>
                  <a:pt x="0" y="410"/>
                  <a:pt x="0" y="410"/>
                  <a:pt x="0" y="410"/>
                </a:cubicBezTo>
                <a:cubicBezTo>
                  <a:pt x="149" y="405"/>
                  <a:pt x="269" y="283"/>
                  <a:pt x="269" y="132"/>
                </a:cubicBezTo>
                <a:cubicBezTo>
                  <a:pt x="269" y="84"/>
                  <a:pt x="257" y="40"/>
                  <a:pt x="236" y="0"/>
                </a:cubicBezTo>
                <a:cubicBezTo>
                  <a:pt x="122" y="66"/>
                  <a:pt x="122" y="66"/>
                  <a:pt x="122" y="66"/>
                </a:cubicBezTo>
                <a:cubicBezTo>
                  <a:pt x="132" y="86"/>
                  <a:pt x="137" y="108"/>
                  <a:pt x="137"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774162" name="Text Box 32"/>
          <p:cNvSpPr txBox="1">
            <a:spLocks noChangeArrowheads="1"/>
          </p:cNvSpPr>
          <p:nvPr/>
        </p:nvSpPr>
        <p:spPr bwMode="gray">
          <a:xfrm rot="-3770085">
            <a:off x="4964906" y="3774282"/>
            <a:ext cx="1614487" cy="641350"/>
          </a:xfrm>
          <a:prstGeom prst="rect">
            <a:avLst/>
          </a:prstGeom>
          <a:noFill/>
          <a:ln w="9525">
            <a:noFill/>
            <a:miter lim="800000"/>
            <a:headEnd/>
            <a:tailEnd/>
          </a:ln>
        </p:spPr>
        <p:txBody>
          <a:bodyPr>
            <a:spAutoFit/>
          </a:bodyPr>
          <a:lstStyle/>
          <a:p>
            <a:pPr algn="ctr"/>
            <a:r>
              <a:rPr lang="ru-RU" b="1">
                <a:solidFill>
                  <a:schemeClr val="bg1"/>
                </a:solidFill>
                <a:latin typeface="Calibri" pitchFamily="34" charset="0"/>
              </a:rPr>
              <a:t>Химические реакции</a:t>
            </a:r>
            <a:endParaRPr lang="de-DE" b="1">
              <a:solidFill>
                <a:schemeClr val="bg1"/>
              </a:solidFill>
              <a:latin typeface="Calibri" pitchFamily="34" charset="0"/>
            </a:endParaRPr>
          </a:p>
        </p:txBody>
      </p:sp>
      <p:grpSp>
        <p:nvGrpSpPr>
          <p:cNvPr id="3" name="Groupe 4"/>
          <p:cNvGrpSpPr>
            <a:grpSpLocks/>
          </p:cNvGrpSpPr>
          <p:nvPr/>
        </p:nvGrpSpPr>
        <p:grpSpPr bwMode="auto">
          <a:xfrm>
            <a:off x="2713038" y="2674938"/>
            <a:ext cx="1803400" cy="2674937"/>
            <a:chOff x="2712427" y="2674650"/>
            <a:chExt cx="1803888" cy="2674620"/>
          </a:xfrm>
        </p:grpSpPr>
        <p:sp>
          <p:nvSpPr>
            <p:cNvPr id="27" name="Freeform 34"/>
            <p:cNvSpPr>
              <a:spLocks/>
            </p:cNvSpPr>
            <p:nvPr/>
          </p:nvSpPr>
          <p:spPr bwMode="gray">
            <a:xfrm>
              <a:off x="2712427" y="2674650"/>
              <a:ext cx="1803888" cy="2674620"/>
            </a:xfrm>
            <a:custGeom>
              <a:avLst/>
              <a:gdLst>
                <a:gd name="T0" fmla="*/ 131 w 269"/>
                <a:gd name="T1" fmla="*/ 132 h 410"/>
                <a:gd name="T2" fmla="*/ 147 w 269"/>
                <a:gd name="T3" fmla="*/ 66 h 410"/>
                <a:gd name="T4" fmla="*/ 33 w 269"/>
                <a:gd name="T5" fmla="*/ 0 h 410"/>
                <a:gd name="T6" fmla="*/ 0 w 269"/>
                <a:gd name="T7" fmla="*/ 132 h 410"/>
                <a:gd name="T8" fmla="*/ 269 w 269"/>
                <a:gd name="T9" fmla="*/ 410 h 410"/>
                <a:gd name="T10" fmla="*/ 269 w 269"/>
                <a:gd name="T11" fmla="*/ 278 h 410"/>
                <a:gd name="T12" fmla="*/ 131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1" y="132"/>
                  </a:moveTo>
                  <a:cubicBezTo>
                    <a:pt x="131" y="108"/>
                    <a:pt x="137" y="86"/>
                    <a:pt x="147" y="66"/>
                  </a:cubicBezTo>
                  <a:cubicBezTo>
                    <a:pt x="33" y="0"/>
                    <a:pt x="33" y="0"/>
                    <a:pt x="33" y="0"/>
                  </a:cubicBezTo>
                  <a:cubicBezTo>
                    <a:pt x="12" y="40"/>
                    <a:pt x="0" y="84"/>
                    <a:pt x="0" y="132"/>
                  </a:cubicBezTo>
                  <a:cubicBezTo>
                    <a:pt x="0" y="283"/>
                    <a:pt x="119" y="405"/>
                    <a:pt x="269" y="410"/>
                  </a:cubicBezTo>
                  <a:cubicBezTo>
                    <a:pt x="269" y="278"/>
                    <a:pt x="269" y="278"/>
                    <a:pt x="269" y="278"/>
                  </a:cubicBezTo>
                  <a:cubicBezTo>
                    <a:pt x="192" y="273"/>
                    <a:pt x="131" y="210"/>
                    <a:pt x="131" y="132"/>
                  </a:cubicBezTo>
                  <a:close/>
                </a:path>
              </a:pathLst>
            </a:custGeom>
            <a:solidFill>
              <a:srgbClr val="661C72"/>
            </a:solidFill>
            <a:ln w="12700">
              <a:solidFill>
                <a:srgbClr val="661C72"/>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fr-FR">
                <a:latin typeface="+mn-lt"/>
                <a:cs typeface="+mn-cs"/>
              </a:endParaRPr>
            </a:p>
          </p:txBody>
        </p:sp>
        <p:sp>
          <p:nvSpPr>
            <p:cNvPr id="774160" name="Text Box 35"/>
            <p:cNvSpPr txBox="1">
              <a:spLocks noChangeArrowheads="1"/>
            </p:cNvSpPr>
            <p:nvPr/>
          </p:nvSpPr>
          <p:spPr bwMode="gray">
            <a:xfrm rot="14645137" flipV="1">
              <a:off x="2498387" y="3801516"/>
              <a:ext cx="1698424" cy="641524"/>
            </a:xfrm>
            <a:prstGeom prst="rect">
              <a:avLst/>
            </a:prstGeom>
            <a:noFill/>
            <a:ln w="9525">
              <a:noFill/>
              <a:miter lim="800000"/>
              <a:headEnd/>
              <a:tailEnd/>
            </a:ln>
          </p:spPr>
          <p:txBody>
            <a:bodyPr>
              <a:spAutoFit/>
            </a:bodyPr>
            <a:lstStyle/>
            <a:p>
              <a:pPr algn="ctr">
                <a:spcBef>
                  <a:spcPct val="20000"/>
                </a:spcBef>
              </a:pPr>
              <a:r>
                <a:rPr lang="ru-RU" b="1">
                  <a:solidFill>
                    <a:schemeClr val="bg1"/>
                  </a:solidFill>
                  <a:latin typeface="Calibri" pitchFamily="34" charset="0"/>
                </a:rPr>
                <a:t>Расчетные методы</a:t>
              </a:r>
              <a:endParaRPr lang="de-DE" b="1">
                <a:solidFill>
                  <a:schemeClr val="bg1"/>
                </a:solidFill>
                <a:latin typeface="Calibri" pitchFamily="34" charset="0"/>
              </a:endParaRPr>
            </a:p>
          </p:txBody>
        </p:sp>
      </p:grpSp>
      <p:grpSp>
        <p:nvGrpSpPr>
          <p:cNvPr id="4" name="Groupe 5"/>
          <p:cNvGrpSpPr>
            <a:grpSpLocks/>
          </p:cNvGrpSpPr>
          <p:nvPr/>
        </p:nvGrpSpPr>
        <p:grpSpPr bwMode="auto">
          <a:xfrm>
            <a:off x="3694113" y="2701925"/>
            <a:ext cx="1758950" cy="1660525"/>
            <a:chOff x="3694235" y="2701797"/>
            <a:chExt cx="1758462" cy="1660208"/>
          </a:xfrm>
        </p:grpSpPr>
        <p:sp>
          <p:nvSpPr>
            <p:cNvPr id="29" name="Oval 15"/>
            <p:cNvSpPr>
              <a:spLocks noChangeArrowheads="1"/>
            </p:cNvSpPr>
            <p:nvPr>
              <p:custDataLst>
                <p:tags r:id="rId1"/>
              </p:custDataLst>
            </p:nvPr>
          </p:nvSpPr>
          <p:spPr bwMode="gray">
            <a:xfrm>
              <a:off x="3718040" y="2701797"/>
              <a:ext cx="1707676" cy="1660208"/>
            </a:xfrm>
            <a:prstGeom prst="ellipse">
              <a:avLst/>
            </a:prstGeom>
            <a:solidFill>
              <a:srgbClr val="661C72"/>
            </a:solidFill>
            <a:ln w="19050">
              <a:solidFill>
                <a:srgbClr val="661C72"/>
              </a:solidFill>
              <a:miter lim="800000"/>
              <a:headEnd/>
              <a:tailEnd/>
            </a:ln>
            <a:effectLst>
              <a:outerShdw dist="53882" dir="2700000" algn="ctr" rotWithShape="0">
                <a:srgbClr val="808080"/>
              </a:outerShdw>
            </a:effectLst>
          </p:spPr>
          <p:txBody>
            <a:bodyPr/>
            <a:lstStyle/>
            <a:p>
              <a:pPr marL="162331" indent="-162331" algn="ctr" defTabSz="731941" fontAlgn="auto">
                <a:spcBef>
                  <a:spcPct val="20000"/>
                </a:spcBef>
                <a:spcAft>
                  <a:spcPts val="0"/>
                </a:spcAft>
                <a:defRPr/>
              </a:pPr>
              <a:endParaRPr lang="de-DE" sz="1500" b="1">
                <a:solidFill>
                  <a:srgbClr val="000000"/>
                </a:solidFill>
                <a:latin typeface="+mn-lt"/>
                <a:cs typeface="+mn-cs"/>
              </a:endParaRPr>
            </a:p>
          </p:txBody>
        </p:sp>
        <p:pic>
          <p:nvPicPr>
            <p:cNvPr id="774157" name="Picture 16"/>
            <p:cNvPicPr preferRelativeResize="0">
              <a:picLocks noChangeAspect="1" noChangeArrowheads="1"/>
            </p:cNvPicPr>
            <p:nvPr/>
          </p:nvPicPr>
          <p:blipFill>
            <a:blip r:embed="rId4" cstate="print">
              <a:lum bright="72000" contrast="54000"/>
            </a:blip>
            <a:srcRect/>
            <a:stretch>
              <a:fillRect/>
            </a:stretch>
          </p:blipFill>
          <p:spPr bwMode="gray">
            <a:xfrm>
              <a:off x="4035670" y="2751803"/>
              <a:ext cx="1088781" cy="765810"/>
            </a:xfrm>
            <a:prstGeom prst="rect">
              <a:avLst/>
            </a:prstGeom>
            <a:noFill/>
            <a:ln w="9525">
              <a:noFill/>
              <a:miter lim="800000"/>
              <a:headEnd/>
              <a:tailEnd/>
            </a:ln>
          </p:spPr>
        </p:pic>
        <p:sp>
          <p:nvSpPr>
            <p:cNvPr id="774158" name="Rectangle 26"/>
            <p:cNvSpPr>
              <a:spLocks noChangeArrowheads="1"/>
            </p:cNvSpPr>
            <p:nvPr/>
          </p:nvSpPr>
          <p:spPr bwMode="gray">
            <a:xfrm>
              <a:off x="3694235" y="3214718"/>
              <a:ext cx="1758462" cy="735806"/>
            </a:xfrm>
            <a:prstGeom prst="rect">
              <a:avLst/>
            </a:prstGeom>
            <a:noFill/>
            <a:ln w="9525">
              <a:noFill/>
              <a:miter lim="800000"/>
              <a:headEnd/>
              <a:tailEnd/>
            </a:ln>
          </p:spPr>
          <p:txBody>
            <a:bodyPr lIns="90000" tIns="90000" rIns="72000" bIns="90000">
              <a:spAutoFit/>
            </a:bodyPr>
            <a:lstStyle/>
            <a:p>
              <a:pPr algn="ctr" defTabSz="731838">
                <a:spcBef>
                  <a:spcPct val="20000"/>
                </a:spcBef>
              </a:pPr>
              <a:r>
                <a:rPr lang="fr-FR" b="1">
                  <a:solidFill>
                    <a:schemeClr val="bg1"/>
                  </a:solidFill>
                  <a:latin typeface="Calibri" pitchFamily="34" charset="0"/>
                </a:rPr>
                <a:t>Simulis</a:t>
              </a:r>
            </a:p>
            <a:p>
              <a:pPr algn="ctr" defTabSz="731838">
                <a:spcBef>
                  <a:spcPct val="20000"/>
                </a:spcBef>
              </a:pPr>
              <a:r>
                <a:rPr lang="fr-FR" sz="1500" b="1">
                  <a:solidFill>
                    <a:schemeClr val="bg1"/>
                  </a:solidFill>
                  <a:latin typeface="Calibri" pitchFamily="34" charset="0"/>
                </a:rPr>
                <a:t>Thermodynamics</a:t>
              </a:r>
            </a:p>
          </p:txBody>
        </p:sp>
      </p:grpSp>
      <p:grpSp>
        <p:nvGrpSpPr>
          <p:cNvPr id="5" name="Groupe 1"/>
          <p:cNvGrpSpPr>
            <a:grpSpLocks/>
          </p:cNvGrpSpPr>
          <p:nvPr/>
        </p:nvGrpSpPr>
        <p:grpSpPr bwMode="auto">
          <a:xfrm>
            <a:off x="2268538" y="1268413"/>
            <a:ext cx="4622800" cy="4513262"/>
            <a:chOff x="2261089" y="1268760"/>
            <a:chExt cx="4621823" cy="4513422"/>
          </a:xfrm>
        </p:grpSpPr>
        <p:sp>
          <p:nvSpPr>
            <p:cNvPr id="22" name="Freeform 7"/>
            <p:cNvSpPr>
              <a:spLocks noChangeAspect="1" noEditPoints="1"/>
            </p:cNvSpPr>
            <p:nvPr/>
          </p:nvSpPr>
          <p:spPr bwMode="gray">
            <a:xfrm>
              <a:off x="2261089" y="1268760"/>
              <a:ext cx="4621823" cy="4513422"/>
            </a:xfrm>
            <a:custGeom>
              <a:avLst/>
              <a:gdLst>
                <a:gd name="T0" fmla="*/ 293 w 586"/>
                <a:gd name="T1" fmla="*/ 0 h 585"/>
                <a:gd name="T2" fmla="*/ 0 w 586"/>
                <a:gd name="T3" fmla="*/ 293 h 585"/>
                <a:gd name="T4" fmla="*/ 293 w 586"/>
                <a:gd name="T5" fmla="*/ 585 h 585"/>
                <a:gd name="T6" fmla="*/ 586 w 586"/>
                <a:gd name="T7" fmla="*/ 293 h 585"/>
                <a:gd name="T8" fmla="*/ 293 w 586"/>
                <a:gd name="T9" fmla="*/ 0 h 585"/>
                <a:gd name="T10" fmla="*/ 293 w 586"/>
                <a:gd name="T11" fmla="*/ 539 h 585"/>
                <a:gd name="T12" fmla="*/ 46 w 586"/>
                <a:gd name="T13" fmla="*/ 293 h 585"/>
                <a:gd name="T14" fmla="*/ 293 w 586"/>
                <a:gd name="T15" fmla="*/ 46 h 585"/>
                <a:gd name="T16" fmla="*/ 540 w 586"/>
                <a:gd name="T17" fmla="*/ 293 h 585"/>
                <a:gd name="T18" fmla="*/ 293 w 586"/>
                <a:gd name="T19" fmla="*/ 539 h 5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6"/>
                <a:gd name="T31" fmla="*/ 0 h 585"/>
                <a:gd name="T32" fmla="*/ 586 w 586"/>
                <a:gd name="T33" fmla="*/ 585 h 5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6" h="585">
                  <a:moveTo>
                    <a:pt x="293" y="0"/>
                  </a:moveTo>
                  <a:cubicBezTo>
                    <a:pt x="131" y="0"/>
                    <a:pt x="0" y="131"/>
                    <a:pt x="0" y="293"/>
                  </a:cubicBezTo>
                  <a:cubicBezTo>
                    <a:pt x="0" y="454"/>
                    <a:pt x="131" y="585"/>
                    <a:pt x="293" y="585"/>
                  </a:cubicBezTo>
                  <a:cubicBezTo>
                    <a:pt x="454" y="585"/>
                    <a:pt x="586" y="454"/>
                    <a:pt x="586" y="293"/>
                  </a:cubicBezTo>
                  <a:cubicBezTo>
                    <a:pt x="586" y="131"/>
                    <a:pt x="454" y="0"/>
                    <a:pt x="293" y="0"/>
                  </a:cubicBezTo>
                  <a:close/>
                  <a:moveTo>
                    <a:pt x="293" y="539"/>
                  </a:moveTo>
                  <a:cubicBezTo>
                    <a:pt x="156" y="539"/>
                    <a:pt x="46" y="429"/>
                    <a:pt x="46" y="293"/>
                  </a:cubicBezTo>
                  <a:cubicBezTo>
                    <a:pt x="46" y="156"/>
                    <a:pt x="156" y="46"/>
                    <a:pt x="293" y="46"/>
                  </a:cubicBezTo>
                  <a:cubicBezTo>
                    <a:pt x="429" y="46"/>
                    <a:pt x="540" y="156"/>
                    <a:pt x="540" y="293"/>
                  </a:cubicBezTo>
                  <a:cubicBezTo>
                    <a:pt x="540" y="429"/>
                    <a:pt x="429" y="539"/>
                    <a:pt x="293" y="539"/>
                  </a:cubicBezTo>
                  <a:close/>
                </a:path>
              </a:pathLst>
            </a:custGeom>
            <a:solidFill>
              <a:srgbClr val="661C72"/>
            </a:solidFill>
            <a:ln w="19050">
              <a:solidFill>
                <a:srgbClr val="661C72"/>
              </a:solidFill>
              <a:round/>
              <a:headEnd/>
              <a:tailEnd/>
            </a:ln>
            <a:effectLst>
              <a:outerShdw dist="35921" dir="2700000" algn="ctr" rotWithShape="0">
                <a:srgbClr val="808080"/>
              </a:outerShdw>
            </a:effectLst>
          </p:spPr>
          <p:txBody>
            <a:bodyPr lIns="91432" tIns="45717" rIns="91432" bIns="45717"/>
            <a:lstStyle/>
            <a:p>
              <a:pPr defTabSz="914564" fontAlgn="auto">
                <a:spcBef>
                  <a:spcPct val="20000"/>
                </a:spcBef>
                <a:spcAft>
                  <a:spcPts val="0"/>
                </a:spcAft>
                <a:defRPr/>
              </a:pPr>
              <a:endParaRPr lang="en-US" sz="1200">
                <a:solidFill>
                  <a:schemeClr val="bg1"/>
                </a:solidFill>
                <a:latin typeface="+mn-lt"/>
                <a:cs typeface="+mn-cs"/>
              </a:endParaRPr>
            </a:p>
          </p:txBody>
        </p:sp>
        <p:sp>
          <p:nvSpPr>
            <p:cNvPr id="774155" name="WordArt 13"/>
            <p:cNvSpPr>
              <a:spLocks noChangeArrowheads="1" noChangeShapeType="1" noTextEdit="1"/>
            </p:cNvSpPr>
            <p:nvPr/>
          </p:nvSpPr>
          <p:spPr bwMode="gray">
            <a:xfrm>
              <a:off x="2955681" y="1440210"/>
              <a:ext cx="3235569" cy="2057400"/>
            </a:xfrm>
            <a:prstGeom prst="rect">
              <a:avLst/>
            </a:prstGeom>
          </p:spPr>
          <p:txBody>
            <a:bodyPr spcFirstLastPara="1" wrap="none" fromWordArt="1">
              <a:prstTxWarp prst="textArchUp">
                <a:avLst>
                  <a:gd name="adj" fmla="val 12847140"/>
                </a:avLst>
              </a:prstTxWarp>
            </a:bodyPr>
            <a:lstStyle/>
            <a:p>
              <a:pPr algn="ctr"/>
              <a:r>
                <a:rPr lang="en-US" sz="3700" b="1" kern="10">
                  <a:ln w="9525">
                    <a:noFill/>
                    <a:round/>
                    <a:headEnd/>
                    <a:tailEnd/>
                  </a:ln>
                  <a:solidFill>
                    <a:schemeClr val="bg1"/>
                  </a:solidFill>
                  <a:latin typeface="Arial"/>
                  <a:cs typeface="Arial"/>
                </a:rPr>
                <a:t>Graphical User Interface</a:t>
              </a:r>
              <a:endParaRPr lang="ru-RU" sz="3700" b="1" kern="10">
                <a:ln w="9525">
                  <a:noFill/>
                  <a:round/>
                  <a:headEnd/>
                  <a:tailEnd/>
                </a:ln>
                <a:solidFill>
                  <a:schemeClr val="bg1"/>
                </a:solidFill>
                <a:latin typeface="Arial"/>
                <a:cs typeface="Arial"/>
              </a:endParaRPr>
            </a:p>
          </p:txBody>
        </p:sp>
      </p:grpSp>
      <p:sp>
        <p:nvSpPr>
          <p:cNvPr id="774153" name="Espace réservé du pied de page 6"/>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Text Box 2"/>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latin typeface="Trebuchet MS" pitchFamily="34" charset="0"/>
              </a:rPr>
              <a:t>Химические р</a:t>
            </a:r>
            <a:r>
              <a:rPr lang="en-US" altLang="en-US" sz="2900" b="1">
                <a:solidFill>
                  <a:schemeClr val="bg1"/>
                </a:solidFill>
                <a:latin typeface="Trebuchet MS" pitchFamily="34" charset="0"/>
              </a:rPr>
              <a:t>е</a:t>
            </a:r>
            <a:r>
              <a:rPr lang="ru-RU" altLang="en-US" sz="2900" b="1">
                <a:solidFill>
                  <a:schemeClr val="bg1"/>
                </a:solidFill>
                <a:latin typeface="Trebuchet MS" pitchFamily="34" charset="0"/>
              </a:rPr>
              <a:t>акции</a:t>
            </a:r>
            <a:endParaRPr lang="en-US" altLang="en-US" sz="2900" b="1">
              <a:solidFill>
                <a:schemeClr val="bg1"/>
              </a:solidFill>
              <a:latin typeface="Trebuchet MS" pitchFamily="34" charset="0"/>
            </a:endParaRPr>
          </a:p>
        </p:txBody>
      </p:sp>
      <p:sp>
        <p:nvSpPr>
          <p:cNvPr id="1199107" name="Text Box 3"/>
          <p:cNvSpPr txBox="1">
            <a:spLocks noChangeArrowheads="1"/>
          </p:cNvSpPr>
          <p:nvPr/>
        </p:nvSpPr>
        <p:spPr bwMode="auto">
          <a:xfrm>
            <a:off x="6765925" y="2263775"/>
            <a:ext cx="1919288" cy="1181100"/>
          </a:xfrm>
          <a:prstGeom prst="rect">
            <a:avLst/>
          </a:prstGeom>
          <a:noFill/>
          <a:ln w="9525">
            <a:noFill/>
            <a:miter lim="800000"/>
            <a:headEnd/>
            <a:tailEnd/>
          </a:ln>
        </p:spPr>
        <p:txBody>
          <a:bodyPr wrap="none" lIns="84036" tIns="42020" rIns="84036" bIns="42020">
            <a:spAutoFit/>
          </a:bodyPr>
          <a:lstStyle/>
          <a:p>
            <a:pPr defTabSz="762000">
              <a:buClr>
                <a:srgbClr val="0BA4E2"/>
              </a:buClr>
              <a:buFont typeface="Wingdings" pitchFamily="2" charset="2"/>
              <a:buChar char="Ø"/>
            </a:pPr>
            <a:r>
              <a:rPr lang="ru-RU" altLang="en-US" b="1">
                <a:solidFill>
                  <a:srgbClr val="0BA4E2"/>
                </a:solidFill>
                <a:latin typeface="Trebuchet MS" pitchFamily="34" charset="0"/>
              </a:rPr>
              <a:t>Мгновенные</a:t>
            </a:r>
            <a:endParaRPr lang="en-US" altLang="en-US" b="1">
              <a:solidFill>
                <a:srgbClr val="0BA4E2"/>
              </a:solidFill>
              <a:latin typeface="Trebuchet MS" pitchFamily="34" charset="0"/>
            </a:endParaRPr>
          </a:p>
          <a:p>
            <a:pPr defTabSz="762000">
              <a:buFont typeface="Wingdings" pitchFamily="2" charset="2"/>
              <a:buChar char="Ø"/>
            </a:pPr>
            <a:r>
              <a:rPr lang="ru-RU" altLang="en-US" b="1">
                <a:solidFill>
                  <a:srgbClr val="0BA4E2"/>
                </a:solidFill>
                <a:latin typeface="Trebuchet MS" pitchFamily="34" charset="0"/>
              </a:rPr>
              <a:t>Равновесные</a:t>
            </a:r>
            <a:endParaRPr lang="en-US" altLang="en-US" b="1">
              <a:solidFill>
                <a:srgbClr val="0BA4E2"/>
              </a:solidFill>
              <a:latin typeface="Trebuchet MS" pitchFamily="34" charset="0"/>
            </a:endParaRPr>
          </a:p>
          <a:p>
            <a:pPr defTabSz="762000">
              <a:buFont typeface="Wingdings" pitchFamily="2" charset="2"/>
              <a:buChar char="Ø"/>
            </a:pPr>
            <a:r>
              <a:rPr lang="ru-RU" altLang="en-US" b="1">
                <a:solidFill>
                  <a:srgbClr val="0BA4E2"/>
                </a:solidFill>
                <a:latin typeface="Trebuchet MS" pitchFamily="34" charset="0"/>
              </a:rPr>
              <a:t>Кинетические</a:t>
            </a:r>
            <a:endParaRPr lang="en-US" altLang="en-US" b="1">
              <a:solidFill>
                <a:srgbClr val="0BA4E2"/>
              </a:solidFill>
              <a:latin typeface="Trebuchet MS" pitchFamily="34" charset="0"/>
            </a:endParaRPr>
          </a:p>
          <a:p>
            <a:pPr defTabSz="762000">
              <a:buFont typeface="Wingdings" pitchFamily="2" charset="2"/>
              <a:buChar char="Ø"/>
            </a:pPr>
            <a:r>
              <a:rPr lang="ru-RU" altLang="en-US" b="1">
                <a:solidFill>
                  <a:srgbClr val="0BA4E2"/>
                </a:solidFill>
                <a:latin typeface="Trebuchet MS" pitchFamily="34" charset="0"/>
              </a:rPr>
              <a:t>Комплексные</a:t>
            </a:r>
            <a:endParaRPr lang="en-US" altLang="en-US" b="1">
              <a:solidFill>
                <a:srgbClr val="0BA4E2"/>
              </a:solidFill>
              <a:latin typeface="Trebuchet MS" pitchFamily="34" charset="0"/>
            </a:endParaRPr>
          </a:p>
        </p:txBody>
      </p:sp>
      <p:sp>
        <p:nvSpPr>
          <p:cNvPr id="1199108" name="Text Box 4"/>
          <p:cNvSpPr txBox="1">
            <a:spLocks noChangeArrowheads="1"/>
          </p:cNvSpPr>
          <p:nvPr/>
        </p:nvSpPr>
        <p:spPr bwMode="auto">
          <a:xfrm>
            <a:off x="280988" y="4594225"/>
            <a:ext cx="3724275" cy="906463"/>
          </a:xfrm>
          <a:prstGeom prst="rect">
            <a:avLst/>
          </a:prstGeom>
          <a:noFill/>
          <a:ln w="9525">
            <a:noFill/>
            <a:miter lim="800000"/>
            <a:headEnd/>
            <a:tailEnd/>
          </a:ln>
        </p:spPr>
        <p:txBody>
          <a:bodyPr wrap="none" lIns="84036" tIns="42020" rIns="84036" bIns="42020">
            <a:spAutoFit/>
          </a:bodyPr>
          <a:lstStyle/>
          <a:p>
            <a:pPr defTabSz="762000">
              <a:buClr>
                <a:srgbClr val="0BA4E2"/>
              </a:buClr>
              <a:buFont typeface="Wingdings" pitchFamily="2" charset="2"/>
              <a:buChar char="Ø"/>
            </a:pPr>
            <a:r>
              <a:rPr lang="ru-RU" altLang="en-US" b="1">
                <a:solidFill>
                  <a:srgbClr val="0BA4E2"/>
                </a:solidFill>
                <a:latin typeface="Trebuchet MS" pitchFamily="34" charset="0"/>
              </a:rPr>
              <a:t>Реакторы вытеснения</a:t>
            </a:r>
            <a:endParaRPr lang="en-US" altLang="en-US" b="1">
              <a:solidFill>
                <a:srgbClr val="0BA4E2"/>
              </a:solidFill>
              <a:latin typeface="Trebuchet MS" pitchFamily="34" charset="0"/>
            </a:endParaRPr>
          </a:p>
          <a:p>
            <a:pPr defTabSz="762000">
              <a:buClr>
                <a:srgbClr val="0BA4E2"/>
              </a:buClr>
              <a:buFont typeface="Wingdings" pitchFamily="2" charset="2"/>
              <a:buChar char="Ø"/>
            </a:pPr>
            <a:r>
              <a:rPr lang="ru-RU" altLang="en-US" b="1">
                <a:solidFill>
                  <a:srgbClr val="0BA4E2"/>
                </a:solidFill>
                <a:latin typeface="Trebuchet MS" pitchFamily="34" charset="0"/>
              </a:rPr>
              <a:t>Реакторы смешения</a:t>
            </a:r>
            <a:endParaRPr lang="en-US" altLang="en-US" b="1">
              <a:solidFill>
                <a:srgbClr val="0BA4E2"/>
              </a:solidFill>
              <a:latin typeface="Trebuchet MS" pitchFamily="34" charset="0"/>
            </a:endParaRPr>
          </a:p>
          <a:p>
            <a:pPr defTabSz="762000">
              <a:buClr>
                <a:srgbClr val="0BA4E2"/>
              </a:buClr>
              <a:buFont typeface="Wingdings" pitchFamily="2" charset="2"/>
              <a:buChar char="Ø"/>
            </a:pPr>
            <a:r>
              <a:rPr lang="ru-RU" altLang="en-US" b="1">
                <a:solidFill>
                  <a:srgbClr val="0BA4E2"/>
                </a:solidFill>
                <a:latin typeface="Trebuchet MS" pitchFamily="34" charset="0"/>
              </a:rPr>
              <a:t>Дистилляционные колонны</a:t>
            </a:r>
            <a:r>
              <a:rPr lang="en-US" altLang="en-US" b="1">
                <a:solidFill>
                  <a:srgbClr val="0BA4E2"/>
                </a:solidFill>
                <a:latin typeface="Trebuchet MS" pitchFamily="34" charset="0"/>
              </a:rPr>
              <a:t>…</a:t>
            </a:r>
          </a:p>
        </p:txBody>
      </p:sp>
      <p:sp>
        <p:nvSpPr>
          <p:cNvPr id="12" name="Freeform 6"/>
          <p:cNvSpPr>
            <a:spLocks/>
          </p:cNvSpPr>
          <p:nvPr/>
        </p:nvSpPr>
        <p:spPr bwMode="gray">
          <a:xfrm>
            <a:off x="4627563" y="2743200"/>
            <a:ext cx="1803400" cy="2674938"/>
          </a:xfrm>
          <a:custGeom>
            <a:avLst/>
            <a:gdLst>
              <a:gd name="T0" fmla="*/ 137 w 269"/>
              <a:gd name="T1" fmla="*/ 132 h 410"/>
              <a:gd name="T2" fmla="*/ 0 w 269"/>
              <a:gd name="T3" fmla="*/ 278 h 410"/>
              <a:gd name="T4" fmla="*/ 0 w 269"/>
              <a:gd name="T5" fmla="*/ 410 h 410"/>
              <a:gd name="T6" fmla="*/ 269 w 269"/>
              <a:gd name="T7" fmla="*/ 132 h 410"/>
              <a:gd name="T8" fmla="*/ 236 w 269"/>
              <a:gd name="T9" fmla="*/ 0 h 410"/>
              <a:gd name="T10" fmla="*/ 122 w 269"/>
              <a:gd name="T11" fmla="*/ 66 h 410"/>
              <a:gd name="T12" fmla="*/ 137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7" y="132"/>
                </a:moveTo>
                <a:cubicBezTo>
                  <a:pt x="137" y="210"/>
                  <a:pt x="77" y="273"/>
                  <a:pt x="0" y="278"/>
                </a:cubicBezTo>
                <a:cubicBezTo>
                  <a:pt x="0" y="410"/>
                  <a:pt x="0" y="410"/>
                  <a:pt x="0" y="410"/>
                </a:cubicBezTo>
                <a:cubicBezTo>
                  <a:pt x="149" y="405"/>
                  <a:pt x="269" y="283"/>
                  <a:pt x="269" y="132"/>
                </a:cubicBezTo>
                <a:cubicBezTo>
                  <a:pt x="269" y="84"/>
                  <a:pt x="257" y="40"/>
                  <a:pt x="236" y="0"/>
                </a:cubicBezTo>
                <a:cubicBezTo>
                  <a:pt x="122" y="66"/>
                  <a:pt x="122" y="66"/>
                  <a:pt x="122" y="66"/>
                </a:cubicBezTo>
                <a:cubicBezTo>
                  <a:pt x="132" y="86"/>
                  <a:pt x="137" y="108"/>
                  <a:pt x="137" y="132"/>
                </a:cubicBezTo>
                <a:close/>
              </a:path>
            </a:pathLst>
          </a:custGeom>
          <a:solidFill>
            <a:srgbClr val="4D0255"/>
          </a:solidFill>
          <a:ln w="12700">
            <a:solidFill>
              <a:srgbClr val="4D0255"/>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solidFill>
                <a:schemeClr val="bg1"/>
              </a:solidFill>
              <a:latin typeface="+mn-lt"/>
              <a:cs typeface="+mn-cs"/>
            </a:endParaRPr>
          </a:p>
        </p:txBody>
      </p:sp>
      <p:sp>
        <p:nvSpPr>
          <p:cNvPr id="776197" name="Text Box 7"/>
          <p:cNvSpPr txBox="1">
            <a:spLocks noChangeArrowheads="1"/>
          </p:cNvSpPr>
          <p:nvPr/>
        </p:nvSpPr>
        <p:spPr bwMode="gray">
          <a:xfrm rot="-3770085">
            <a:off x="4965700" y="3848101"/>
            <a:ext cx="1616075" cy="641350"/>
          </a:xfrm>
          <a:prstGeom prst="rect">
            <a:avLst/>
          </a:prstGeom>
          <a:noFill/>
          <a:ln w="9525">
            <a:noFill/>
            <a:miter lim="800000"/>
            <a:headEnd/>
            <a:tailEnd/>
          </a:ln>
        </p:spPr>
        <p:txBody>
          <a:bodyPr>
            <a:spAutoFit/>
          </a:bodyPr>
          <a:lstStyle/>
          <a:p>
            <a:pPr algn="ctr"/>
            <a:r>
              <a:rPr lang="ru-RU" altLang="en-US" b="1">
                <a:solidFill>
                  <a:schemeClr val="bg1"/>
                </a:solidFill>
                <a:latin typeface="Calibri" pitchFamily="34" charset="0"/>
              </a:rPr>
              <a:t>Химические реакции</a:t>
            </a:r>
            <a:endParaRPr lang="de-DE" altLang="en-US" b="1">
              <a:solidFill>
                <a:schemeClr val="bg1"/>
              </a:solidFill>
              <a:latin typeface="Calibri" pitchFamily="34" charset="0"/>
            </a:endParaRPr>
          </a:p>
        </p:txBody>
      </p:sp>
      <p:grpSp>
        <p:nvGrpSpPr>
          <p:cNvPr id="2" name="Groupe 13"/>
          <p:cNvGrpSpPr>
            <a:grpSpLocks/>
          </p:cNvGrpSpPr>
          <p:nvPr/>
        </p:nvGrpSpPr>
        <p:grpSpPr bwMode="auto">
          <a:xfrm>
            <a:off x="3692525" y="2770188"/>
            <a:ext cx="1758950" cy="1660525"/>
            <a:chOff x="3692769" y="2770347"/>
            <a:chExt cx="1758462" cy="1660208"/>
          </a:xfrm>
        </p:grpSpPr>
        <p:sp>
          <p:nvSpPr>
            <p:cNvPr id="15" name="Oval 15"/>
            <p:cNvSpPr>
              <a:spLocks noChangeArrowheads="1"/>
            </p:cNvSpPr>
            <p:nvPr>
              <p:custDataLst>
                <p:tags r:id="rId1"/>
              </p:custDataLst>
            </p:nvPr>
          </p:nvSpPr>
          <p:spPr bwMode="gray">
            <a:xfrm>
              <a:off x="3716575" y="2770347"/>
              <a:ext cx="1707676" cy="1660208"/>
            </a:xfrm>
            <a:prstGeom prst="ellipse">
              <a:avLst/>
            </a:prstGeom>
            <a:solidFill>
              <a:srgbClr val="080B7A"/>
            </a:solidFill>
            <a:ln w="19050">
              <a:solidFill>
                <a:srgbClr val="080B7A"/>
              </a:solidFill>
              <a:miter lim="800000"/>
              <a:headEnd/>
              <a:tailEnd/>
            </a:ln>
            <a:effectLst>
              <a:outerShdw dist="53882" dir="2700000" algn="ctr" rotWithShape="0">
                <a:srgbClr val="808080"/>
              </a:outerShdw>
            </a:effectLst>
          </p:spPr>
          <p:txBody>
            <a:bodyPr/>
            <a:lstStyle/>
            <a:p>
              <a:pPr marL="162331" indent="-162331" algn="ctr" defTabSz="731941" fontAlgn="auto">
                <a:spcBef>
                  <a:spcPct val="20000"/>
                </a:spcBef>
                <a:spcAft>
                  <a:spcPts val="0"/>
                </a:spcAft>
                <a:defRPr/>
              </a:pPr>
              <a:endParaRPr lang="de-DE" sz="1500" b="1">
                <a:solidFill>
                  <a:srgbClr val="000000"/>
                </a:solidFill>
                <a:latin typeface="+mn-lt"/>
              </a:endParaRPr>
            </a:p>
          </p:txBody>
        </p:sp>
        <p:pic>
          <p:nvPicPr>
            <p:cNvPr id="776201" name="Picture 16"/>
            <p:cNvPicPr preferRelativeResize="0">
              <a:picLocks noChangeAspect="1" noChangeArrowheads="1"/>
            </p:cNvPicPr>
            <p:nvPr/>
          </p:nvPicPr>
          <p:blipFill>
            <a:blip r:embed="rId4" cstate="print">
              <a:lum bright="72000" contrast="54000"/>
            </a:blip>
            <a:srcRect/>
            <a:stretch>
              <a:fillRect/>
            </a:stretch>
          </p:blipFill>
          <p:spPr bwMode="gray">
            <a:xfrm>
              <a:off x="4034204" y="2820353"/>
              <a:ext cx="1088781" cy="765810"/>
            </a:xfrm>
            <a:prstGeom prst="rect">
              <a:avLst/>
            </a:prstGeom>
            <a:noFill/>
            <a:ln w="9525">
              <a:noFill/>
              <a:miter lim="800000"/>
              <a:headEnd/>
              <a:tailEnd/>
            </a:ln>
          </p:spPr>
        </p:pic>
        <p:sp>
          <p:nvSpPr>
            <p:cNvPr id="776202" name="Rectangle 26"/>
            <p:cNvSpPr>
              <a:spLocks noChangeArrowheads="1"/>
            </p:cNvSpPr>
            <p:nvPr/>
          </p:nvSpPr>
          <p:spPr bwMode="gray">
            <a:xfrm>
              <a:off x="3692769" y="3283268"/>
              <a:ext cx="1758462" cy="735806"/>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fr-FR" altLang="en-US" b="1">
                  <a:solidFill>
                    <a:schemeClr val="bg1"/>
                  </a:solidFill>
                </a:rPr>
                <a:t>Simulis</a:t>
              </a:r>
            </a:p>
            <a:p>
              <a:pPr algn="ctr" defTabSz="801688">
                <a:spcBef>
                  <a:spcPct val="20000"/>
                </a:spcBef>
              </a:pPr>
              <a:r>
                <a:rPr lang="fr-FR" altLang="en-US" sz="1500" b="1">
                  <a:solidFill>
                    <a:schemeClr val="bg1"/>
                  </a:solidFill>
                </a:rPr>
                <a:t>Thermodynamics</a:t>
              </a:r>
            </a:p>
          </p:txBody>
        </p:sp>
      </p:grpSp>
      <p:sp>
        <p:nvSpPr>
          <p:cNvPr id="776199"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9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7" grpId="0" autoUpdateAnimBg="0"/>
      <p:bldP spid="119910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2"/>
          <p:cNvPicPr>
            <a:picLocks noChangeAspect="1" noChangeArrowheads="1"/>
          </p:cNvPicPr>
          <p:nvPr/>
        </p:nvPicPr>
        <p:blipFill>
          <a:blip r:embed="rId3" cstate="print"/>
          <a:srcRect/>
          <a:stretch>
            <a:fillRect/>
          </a:stretch>
        </p:blipFill>
        <p:spPr bwMode="auto">
          <a:xfrm>
            <a:off x="1898650" y="1165225"/>
            <a:ext cx="4414838" cy="4964113"/>
          </a:xfrm>
          <a:prstGeom prst="rect">
            <a:avLst/>
          </a:prstGeom>
          <a:noFill/>
          <a:ln w="9525">
            <a:noFill/>
            <a:miter lim="800000"/>
            <a:headEnd/>
            <a:tailEnd/>
          </a:ln>
        </p:spPr>
      </p:pic>
      <p:sp>
        <p:nvSpPr>
          <p:cNvPr id="778242" name="Rectangle 3"/>
          <p:cNvSpPr>
            <a:spLocks noChangeArrowheads="1"/>
          </p:cNvSpPr>
          <p:nvPr/>
        </p:nvSpPr>
        <p:spPr bwMode="auto">
          <a:xfrm>
            <a:off x="6556375" y="1558925"/>
            <a:ext cx="2365375" cy="2279650"/>
          </a:xfrm>
          <a:prstGeom prst="rect">
            <a:avLst/>
          </a:prstGeom>
          <a:noFill/>
          <a:ln w="9525">
            <a:noFill/>
            <a:miter lim="800000"/>
            <a:headEnd/>
            <a:tailEnd/>
          </a:ln>
        </p:spPr>
        <p:txBody>
          <a:bodyPr lIns="84064" tIns="42033" rIns="84064" bIns="42033">
            <a:spAutoFit/>
          </a:bodyPr>
          <a:lstStyle/>
          <a:p>
            <a:pPr algn="ctr" defTabSz="762000"/>
            <a:r>
              <a:rPr lang="ru-RU" altLang="en-US">
                <a:solidFill>
                  <a:srgbClr val="0BA4E2"/>
                </a:solidFill>
                <a:latin typeface="Trebuchet MS" pitchFamily="34" charset="0"/>
              </a:rPr>
              <a:t>Пользователь может выбирать между различными кинетическими моделями, включая собственные пользовательские модели</a:t>
            </a:r>
            <a:endParaRPr lang="en-US" altLang="en-US">
              <a:solidFill>
                <a:srgbClr val="0BA4E2"/>
              </a:solidFill>
              <a:latin typeface="Trebuchet MS" pitchFamily="34" charset="0"/>
            </a:endParaRPr>
          </a:p>
        </p:txBody>
      </p:sp>
      <p:sp>
        <p:nvSpPr>
          <p:cNvPr id="778243" name="Line 4"/>
          <p:cNvSpPr>
            <a:spLocks noChangeShapeType="1"/>
          </p:cNvSpPr>
          <p:nvPr/>
        </p:nvSpPr>
        <p:spPr bwMode="auto">
          <a:xfrm flipH="1">
            <a:off x="5064125" y="2125663"/>
            <a:ext cx="1547813" cy="558800"/>
          </a:xfrm>
          <a:prstGeom prst="line">
            <a:avLst/>
          </a:prstGeom>
          <a:noFill/>
          <a:ln w="19050">
            <a:solidFill>
              <a:srgbClr val="0BA4E2"/>
            </a:solidFill>
            <a:round/>
            <a:headEnd type="none" w="sm" len="sm"/>
            <a:tailEnd type="triangle" w="med" len="med"/>
          </a:ln>
        </p:spPr>
        <p:txBody>
          <a:bodyPr wrap="none" lIns="83485" tIns="41742" rIns="83485" bIns="41742" anchor="ctr"/>
          <a:lstStyle/>
          <a:p>
            <a:endParaRPr lang="ru-RU"/>
          </a:p>
        </p:txBody>
      </p:sp>
      <p:sp>
        <p:nvSpPr>
          <p:cNvPr id="778244" name="Rectangle 5"/>
          <p:cNvSpPr>
            <a:spLocks noChangeArrowheads="1"/>
          </p:cNvSpPr>
          <p:nvPr/>
        </p:nvSpPr>
        <p:spPr bwMode="auto">
          <a:xfrm>
            <a:off x="71438" y="3429000"/>
            <a:ext cx="1550987" cy="906463"/>
          </a:xfrm>
          <a:prstGeom prst="rect">
            <a:avLst/>
          </a:prstGeom>
          <a:noFill/>
          <a:ln w="9525">
            <a:noFill/>
            <a:miter lim="800000"/>
            <a:headEnd/>
            <a:tailEnd/>
          </a:ln>
        </p:spPr>
        <p:txBody>
          <a:bodyPr lIns="84064" tIns="42033" rIns="84064" bIns="42033">
            <a:spAutoFit/>
          </a:bodyPr>
          <a:lstStyle/>
          <a:p>
            <a:pPr algn="ctr" defTabSz="762000"/>
            <a:r>
              <a:rPr lang="ru-RU" altLang="en-US">
                <a:solidFill>
                  <a:srgbClr val="0BA4E2"/>
                </a:solidFill>
                <a:latin typeface="Trebuchet MS" pitchFamily="34" charset="0"/>
              </a:rPr>
              <a:t>Различные виды реакций</a:t>
            </a:r>
            <a:endParaRPr lang="en-US" altLang="en-US">
              <a:solidFill>
                <a:srgbClr val="0BA4E2"/>
              </a:solidFill>
              <a:latin typeface="Trebuchet MS" pitchFamily="34" charset="0"/>
            </a:endParaRPr>
          </a:p>
        </p:txBody>
      </p:sp>
      <p:sp>
        <p:nvSpPr>
          <p:cNvPr id="778245" name="Line 6"/>
          <p:cNvSpPr>
            <a:spLocks noChangeShapeType="1"/>
          </p:cNvSpPr>
          <p:nvPr/>
        </p:nvSpPr>
        <p:spPr bwMode="auto">
          <a:xfrm flipV="1">
            <a:off x="1617663" y="2400300"/>
            <a:ext cx="1687512" cy="1303338"/>
          </a:xfrm>
          <a:prstGeom prst="line">
            <a:avLst/>
          </a:prstGeom>
          <a:noFill/>
          <a:ln w="19050">
            <a:solidFill>
              <a:srgbClr val="0BA4E2"/>
            </a:solidFill>
            <a:round/>
            <a:headEnd type="none" w="sm" len="sm"/>
            <a:tailEnd type="triangle" w="med" len="med"/>
          </a:ln>
        </p:spPr>
        <p:txBody>
          <a:bodyPr wrap="none" lIns="83485" tIns="41742" rIns="83485" bIns="41742" anchor="ctr"/>
          <a:lstStyle/>
          <a:p>
            <a:endParaRPr lang="ru-RU"/>
          </a:p>
        </p:txBody>
      </p:sp>
      <p:sp>
        <p:nvSpPr>
          <p:cNvPr id="778246" name="Rectangle 7"/>
          <p:cNvSpPr>
            <a:spLocks noChangeArrowheads="1"/>
          </p:cNvSpPr>
          <p:nvPr/>
        </p:nvSpPr>
        <p:spPr bwMode="auto">
          <a:xfrm>
            <a:off x="34925" y="1854200"/>
            <a:ext cx="1758950" cy="906463"/>
          </a:xfrm>
          <a:prstGeom prst="rect">
            <a:avLst/>
          </a:prstGeom>
          <a:noFill/>
          <a:ln w="9525">
            <a:noFill/>
            <a:miter lim="800000"/>
            <a:headEnd/>
            <a:tailEnd/>
          </a:ln>
        </p:spPr>
        <p:txBody>
          <a:bodyPr lIns="84064" tIns="42033" rIns="84064" bIns="42033">
            <a:spAutoFit/>
          </a:bodyPr>
          <a:lstStyle/>
          <a:p>
            <a:pPr algn="ctr" defTabSz="762000"/>
            <a:r>
              <a:rPr lang="ru-RU" altLang="en-US">
                <a:solidFill>
                  <a:srgbClr val="0BA4E2"/>
                </a:solidFill>
                <a:latin typeface="Trebuchet MS" pitchFamily="34" charset="0"/>
              </a:rPr>
              <a:t>Простое описание реакций</a:t>
            </a:r>
            <a:endParaRPr lang="en-US" altLang="en-US">
              <a:solidFill>
                <a:srgbClr val="0BA4E2"/>
              </a:solidFill>
              <a:latin typeface="Trebuchet MS" pitchFamily="34" charset="0"/>
            </a:endParaRPr>
          </a:p>
        </p:txBody>
      </p:sp>
      <p:sp>
        <p:nvSpPr>
          <p:cNvPr id="778247" name="Line 8"/>
          <p:cNvSpPr>
            <a:spLocks noChangeShapeType="1"/>
          </p:cNvSpPr>
          <p:nvPr/>
        </p:nvSpPr>
        <p:spPr bwMode="auto">
          <a:xfrm flipV="1">
            <a:off x="1793875" y="2193925"/>
            <a:ext cx="1441450" cy="92075"/>
          </a:xfrm>
          <a:prstGeom prst="line">
            <a:avLst/>
          </a:prstGeom>
          <a:noFill/>
          <a:ln w="19050">
            <a:solidFill>
              <a:srgbClr val="0BA4E2"/>
            </a:solidFill>
            <a:round/>
            <a:headEnd type="none" w="sm" len="sm"/>
            <a:tailEnd type="triangle" w="med" len="med"/>
          </a:ln>
        </p:spPr>
        <p:txBody>
          <a:bodyPr wrap="none" lIns="83485" tIns="41742" rIns="83485" bIns="41742" anchor="ctr"/>
          <a:lstStyle/>
          <a:p>
            <a:endParaRPr lang="ru-RU"/>
          </a:p>
        </p:txBody>
      </p:sp>
      <p:sp>
        <p:nvSpPr>
          <p:cNvPr id="778248" name="Text Box 9"/>
          <p:cNvSpPr txBox="1">
            <a:spLocks noChangeArrowheads="1"/>
          </p:cNvSpPr>
          <p:nvPr/>
        </p:nvSpPr>
        <p:spPr bwMode="auto">
          <a:xfrm>
            <a:off x="914400" y="-26988"/>
            <a:ext cx="8229600" cy="965201"/>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latin typeface="Trebuchet MS" pitchFamily="34" charset="0"/>
              </a:rPr>
              <a:t>Химические реакции</a:t>
            </a:r>
            <a:r>
              <a:rPr lang="en-US" altLang="en-US" sz="2900" b="1">
                <a:solidFill>
                  <a:schemeClr val="bg1"/>
                </a:solidFill>
                <a:latin typeface="Trebuchet MS" pitchFamily="34" charset="0"/>
              </a:rPr>
              <a:t>: </a:t>
            </a:r>
          </a:p>
          <a:p>
            <a:pPr defTabSz="1020763"/>
            <a:r>
              <a:rPr lang="ru-RU" altLang="en-US" sz="2900" b="1">
                <a:solidFill>
                  <a:schemeClr val="bg1"/>
                </a:solidFill>
                <a:latin typeface="Trebuchet MS" pitchFamily="34" charset="0"/>
              </a:rPr>
              <a:t>Об</a:t>
            </a:r>
            <a:r>
              <a:rPr lang="en-US" altLang="en-US" sz="2900" b="1">
                <a:solidFill>
                  <a:schemeClr val="bg1"/>
                </a:solidFill>
                <a:latin typeface="Trebuchet MS" pitchFamily="34" charset="0"/>
              </a:rPr>
              <a:t>щ</a:t>
            </a:r>
            <a:r>
              <a:rPr lang="ru-RU" altLang="en-US" sz="2900" b="1">
                <a:solidFill>
                  <a:schemeClr val="bg1"/>
                </a:solidFill>
                <a:latin typeface="Trebuchet MS" pitchFamily="34" charset="0"/>
              </a:rPr>
              <a:t>ее описание</a:t>
            </a:r>
            <a:endParaRPr lang="en-US" altLang="en-US" sz="2900" b="1">
              <a:solidFill>
                <a:schemeClr val="bg1"/>
              </a:solidFill>
              <a:latin typeface="Trebuchet MS" pitchFamily="34" charset="0"/>
            </a:endParaRPr>
          </a:p>
        </p:txBody>
      </p:sp>
      <p:sp>
        <p:nvSpPr>
          <p:cNvPr id="1201162" name="Rectangle 10"/>
          <p:cNvSpPr>
            <a:spLocks noChangeArrowheads="1"/>
          </p:cNvSpPr>
          <p:nvPr/>
        </p:nvSpPr>
        <p:spPr bwMode="auto">
          <a:xfrm>
            <a:off x="6400800" y="4041775"/>
            <a:ext cx="2743200" cy="2260600"/>
          </a:xfrm>
          <a:prstGeom prst="rect">
            <a:avLst/>
          </a:prstGeom>
          <a:noFill/>
          <a:ln w="9525">
            <a:noFill/>
            <a:miter lim="800000"/>
            <a:headEnd/>
            <a:tailEnd/>
          </a:ln>
        </p:spPr>
        <p:txBody>
          <a:bodyPr lIns="84064" tIns="42033" rIns="84064" bIns="42033">
            <a:spAutoFit/>
          </a:bodyPr>
          <a:lstStyle/>
          <a:p>
            <a:pPr algn="ctr" defTabSz="762000">
              <a:spcBef>
                <a:spcPct val="50000"/>
              </a:spcBef>
              <a:buFont typeface="Wingdings" pitchFamily="2" charset="2"/>
              <a:buChar char="ð"/>
            </a:pPr>
            <a:r>
              <a:rPr lang="en-US" altLang="en-US" sz="2200" b="1" i="1">
                <a:solidFill>
                  <a:srgbClr val="D21700"/>
                </a:solidFill>
                <a:latin typeface="Trebuchet MS" pitchFamily="34" charset="0"/>
              </a:rPr>
              <a:t> </a:t>
            </a:r>
            <a:r>
              <a:rPr lang="ru-RU" altLang="en-US" sz="2200" b="1" i="1">
                <a:solidFill>
                  <a:srgbClr val="D21700"/>
                </a:solidFill>
                <a:latin typeface="Trebuchet MS" pitchFamily="34" charset="0"/>
              </a:rPr>
              <a:t>Химические р</a:t>
            </a:r>
            <a:r>
              <a:rPr lang="en-US" altLang="en-US" sz="2200" b="1" i="1">
                <a:solidFill>
                  <a:srgbClr val="D21700"/>
                </a:solidFill>
                <a:latin typeface="Trebuchet MS" pitchFamily="34" charset="0"/>
              </a:rPr>
              <a:t>е</a:t>
            </a:r>
            <a:r>
              <a:rPr lang="ru-RU" altLang="en-US" sz="2200" b="1" i="1">
                <a:solidFill>
                  <a:srgbClr val="D21700"/>
                </a:solidFill>
                <a:latin typeface="Trebuchet MS" pitchFamily="34" charset="0"/>
              </a:rPr>
              <a:t>акции легко описать, настроить и рассчитать</a:t>
            </a:r>
            <a:endParaRPr lang="en-US" altLang="en-US" sz="2200" b="1" i="1">
              <a:solidFill>
                <a:srgbClr val="D21700"/>
              </a:solidFill>
              <a:latin typeface="Trebuchet MS" pitchFamily="34" charset="0"/>
              <a:sym typeface="Wingdings" pitchFamily="2" charset="2"/>
            </a:endParaRPr>
          </a:p>
          <a:p>
            <a:pPr algn="ctr" defTabSz="762000">
              <a:spcBef>
                <a:spcPct val="50000"/>
              </a:spcBef>
              <a:buFont typeface="Wingdings" pitchFamily="2" charset="2"/>
              <a:buChar char="ð"/>
            </a:pPr>
            <a:endParaRPr lang="en-US" altLang="en-US" sz="2200" b="1" i="1">
              <a:solidFill>
                <a:srgbClr val="D21700"/>
              </a:solidFill>
              <a:latin typeface="Trebuchet MS" pitchFamily="34" charset="0"/>
              <a:sym typeface="Wingdings" pitchFamily="2" charset="2"/>
            </a:endParaRPr>
          </a:p>
        </p:txBody>
      </p:sp>
      <p:sp>
        <p:nvSpPr>
          <p:cNvPr id="77825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1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62"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2"/>
          <p:cNvPicPr>
            <a:picLocks noChangeAspect="1" noChangeArrowheads="1"/>
          </p:cNvPicPr>
          <p:nvPr/>
        </p:nvPicPr>
        <p:blipFill>
          <a:blip r:embed="rId3" cstate="print"/>
          <a:srcRect b="17007"/>
          <a:stretch>
            <a:fillRect/>
          </a:stretch>
        </p:blipFill>
        <p:spPr bwMode="auto">
          <a:xfrm>
            <a:off x="844550" y="2400300"/>
            <a:ext cx="7526338" cy="3808413"/>
          </a:xfrm>
          <a:prstGeom prst="rect">
            <a:avLst/>
          </a:prstGeom>
          <a:noFill/>
          <a:ln w="9525">
            <a:noFill/>
            <a:miter lim="800000"/>
            <a:headEnd/>
            <a:tailEnd/>
          </a:ln>
        </p:spPr>
      </p:pic>
      <p:sp>
        <p:nvSpPr>
          <p:cNvPr id="780290" name="Oval 3"/>
          <p:cNvSpPr>
            <a:spLocks noChangeArrowheads="1"/>
          </p:cNvSpPr>
          <p:nvPr/>
        </p:nvSpPr>
        <p:spPr bwMode="auto">
          <a:xfrm>
            <a:off x="2717800" y="3933825"/>
            <a:ext cx="463550" cy="863600"/>
          </a:xfrm>
          <a:prstGeom prst="ellipse">
            <a:avLst/>
          </a:prstGeom>
          <a:noFill/>
          <a:ln w="38100">
            <a:solidFill>
              <a:srgbClr val="0BA4E2"/>
            </a:solidFill>
            <a:round/>
            <a:headEnd type="none" w="sm" len="sm"/>
            <a:tailEnd type="none" w="sm" len="sm"/>
          </a:ln>
        </p:spPr>
        <p:txBody>
          <a:bodyPr wrap="none" lIns="83485" tIns="41742" rIns="83485" bIns="41742" anchor="ctr"/>
          <a:lstStyle/>
          <a:p>
            <a:pPr algn="ctr"/>
            <a:endParaRPr lang="en-US" altLang="en-US">
              <a:solidFill>
                <a:srgbClr val="3333FF"/>
              </a:solidFill>
              <a:latin typeface="Calibri" pitchFamily="34" charset="0"/>
            </a:endParaRPr>
          </a:p>
        </p:txBody>
      </p:sp>
      <p:sp>
        <p:nvSpPr>
          <p:cNvPr id="780291" name="Line 4"/>
          <p:cNvSpPr>
            <a:spLocks noChangeShapeType="1"/>
          </p:cNvSpPr>
          <p:nvPr/>
        </p:nvSpPr>
        <p:spPr bwMode="auto">
          <a:xfrm>
            <a:off x="1266825" y="3565525"/>
            <a:ext cx="1476375" cy="549275"/>
          </a:xfrm>
          <a:prstGeom prst="line">
            <a:avLst/>
          </a:prstGeom>
          <a:noFill/>
          <a:ln w="38100">
            <a:solidFill>
              <a:srgbClr val="0BA4E2"/>
            </a:solidFill>
            <a:round/>
            <a:headEnd type="none" w="sm" len="sm"/>
            <a:tailEnd type="triangle" w="sm" len="sm"/>
          </a:ln>
        </p:spPr>
        <p:txBody>
          <a:bodyPr lIns="83485" tIns="41742" rIns="83485" bIns="41742"/>
          <a:lstStyle/>
          <a:p>
            <a:endParaRPr lang="ru-RU"/>
          </a:p>
        </p:txBody>
      </p:sp>
      <p:sp>
        <p:nvSpPr>
          <p:cNvPr id="780292" name="Text Box 5"/>
          <p:cNvSpPr txBox="1">
            <a:spLocks noChangeArrowheads="1"/>
          </p:cNvSpPr>
          <p:nvPr/>
        </p:nvSpPr>
        <p:spPr bwMode="auto">
          <a:xfrm>
            <a:off x="0" y="3222625"/>
            <a:ext cx="1608138" cy="539750"/>
          </a:xfrm>
          <a:prstGeom prst="rect">
            <a:avLst/>
          </a:prstGeom>
          <a:noFill/>
          <a:ln w="9525">
            <a:noFill/>
            <a:miter lim="800000"/>
            <a:headEnd/>
            <a:tailEnd/>
          </a:ln>
        </p:spPr>
        <p:txBody>
          <a:bodyPr lIns="83485" tIns="41742" rIns="83485" bIns="41742">
            <a:spAutoFit/>
          </a:bodyPr>
          <a:lstStyle/>
          <a:p>
            <a:r>
              <a:rPr lang="ru-RU" altLang="en-US" sz="1500" b="1">
                <a:solidFill>
                  <a:srgbClr val="0BA4E2"/>
                </a:solidFill>
                <a:latin typeface="Trebuchet MS" pitchFamily="34" charset="0"/>
              </a:rPr>
              <a:t>Набор реакций</a:t>
            </a:r>
            <a:r>
              <a:rPr lang="en-US" altLang="en-US" sz="1500" b="1">
                <a:solidFill>
                  <a:srgbClr val="0BA4E2"/>
                </a:solidFill>
                <a:latin typeface="Trebuchet MS" pitchFamily="34" charset="0"/>
              </a:rPr>
              <a:t> #1</a:t>
            </a:r>
          </a:p>
        </p:txBody>
      </p:sp>
      <p:sp>
        <p:nvSpPr>
          <p:cNvPr id="780293" name="Oval 6"/>
          <p:cNvSpPr>
            <a:spLocks noChangeArrowheads="1"/>
          </p:cNvSpPr>
          <p:nvPr/>
        </p:nvSpPr>
        <p:spPr bwMode="auto">
          <a:xfrm>
            <a:off x="4994275" y="3530600"/>
            <a:ext cx="703263" cy="1681163"/>
          </a:xfrm>
          <a:prstGeom prst="ellipse">
            <a:avLst/>
          </a:prstGeom>
          <a:noFill/>
          <a:ln w="38100">
            <a:solidFill>
              <a:srgbClr val="0BA4E2"/>
            </a:solidFill>
            <a:round/>
            <a:headEnd type="none" w="sm" len="sm"/>
            <a:tailEnd type="none" w="sm" len="sm"/>
          </a:ln>
        </p:spPr>
        <p:txBody>
          <a:bodyPr wrap="none" lIns="83485" tIns="41742" rIns="83485" bIns="41742" anchor="ctr"/>
          <a:lstStyle/>
          <a:p>
            <a:endParaRPr lang="en-US">
              <a:latin typeface="Calibri" pitchFamily="34" charset="0"/>
            </a:endParaRPr>
          </a:p>
        </p:txBody>
      </p:sp>
      <p:sp>
        <p:nvSpPr>
          <p:cNvPr id="780294" name="Line 7"/>
          <p:cNvSpPr>
            <a:spLocks noChangeShapeType="1"/>
          </p:cNvSpPr>
          <p:nvPr/>
        </p:nvSpPr>
        <p:spPr bwMode="auto">
          <a:xfrm flipH="1">
            <a:off x="5697538" y="4065588"/>
            <a:ext cx="2014537" cy="117475"/>
          </a:xfrm>
          <a:prstGeom prst="line">
            <a:avLst/>
          </a:prstGeom>
          <a:noFill/>
          <a:ln w="38100">
            <a:solidFill>
              <a:srgbClr val="0BA4E2"/>
            </a:solidFill>
            <a:round/>
            <a:headEnd type="none" w="sm" len="sm"/>
            <a:tailEnd type="triangle" w="sm" len="sm"/>
          </a:ln>
        </p:spPr>
        <p:txBody>
          <a:bodyPr lIns="83485" tIns="41742" rIns="83485" bIns="41742"/>
          <a:lstStyle/>
          <a:p>
            <a:endParaRPr lang="ru-RU"/>
          </a:p>
        </p:txBody>
      </p:sp>
      <p:sp>
        <p:nvSpPr>
          <p:cNvPr id="780295" name="Text Box 8"/>
          <p:cNvSpPr txBox="1">
            <a:spLocks noChangeArrowheads="1"/>
          </p:cNvSpPr>
          <p:nvPr/>
        </p:nvSpPr>
        <p:spPr bwMode="auto">
          <a:xfrm>
            <a:off x="7526338" y="3657600"/>
            <a:ext cx="1601787" cy="539750"/>
          </a:xfrm>
          <a:prstGeom prst="rect">
            <a:avLst/>
          </a:prstGeom>
          <a:noFill/>
          <a:ln w="9525">
            <a:noFill/>
            <a:miter lim="800000"/>
            <a:headEnd/>
            <a:tailEnd/>
          </a:ln>
        </p:spPr>
        <p:txBody>
          <a:bodyPr lIns="83485" tIns="41742" rIns="83485" bIns="41742">
            <a:spAutoFit/>
          </a:bodyPr>
          <a:lstStyle/>
          <a:p>
            <a:r>
              <a:rPr lang="ru-RU" altLang="en-US" sz="1500" b="1">
                <a:solidFill>
                  <a:srgbClr val="0BA4E2"/>
                </a:solidFill>
                <a:latin typeface="Trebuchet MS" pitchFamily="34" charset="0"/>
              </a:rPr>
              <a:t>Набор реакций</a:t>
            </a:r>
            <a:r>
              <a:rPr lang="en-US" altLang="en-US" sz="1500" b="1">
                <a:solidFill>
                  <a:srgbClr val="0BA4E2"/>
                </a:solidFill>
                <a:latin typeface="Trebuchet MS" pitchFamily="34" charset="0"/>
              </a:rPr>
              <a:t> #2</a:t>
            </a:r>
          </a:p>
        </p:txBody>
      </p:sp>
      <p:sp>
        <p:nvSpPr>
          <p:cNvPr id="780296" name="Text Box 9"/>
          <p:cNvSpPr txBox="1">
            <a:spLocks noChangeArrowheads="1"/>
          </p:cNvSpPr>
          <p:nvPr/>
        </p:nvSpPr>
        <p:spPr bwMode="auto">
          <a:xfrm>
            <a:off x="280988" y="1096963"/>
            <a:ext cx="8791575" cy="1438516"/>
          </a:xfrm>
          <a:prstGeom prst="rect">
            <a:avLst/>
          </a:prstGeom>
          <a:noFill/>
          <a:ln w="9525">
            <a:noFill/>
            <a:miter lim="800000"/>
            <a:headEnd/>
            <a:tailEnd/>
          </a:ln>
        </p:spPr>
        <p:txBody>
          <a:bodyPr lIns="83485" tIns="41742" rIns="83485" bIns="41742">
            <a:spAutoFit/>
          </a:bodyPr>
          <a:lstStyle/>
          <a:p>
            <a:pPr marL="266700" indent="-266700">
              <a:lnSpc>
                <a:spcPct val="90000"/>
              </a:lnSpc>
              <a:spcBef>
                <a:spcPct val="40000"/>
              </a:spcBef>
              <a:buFont typeface="Wingdings" pitchFamily="2" charset="2"/>
              <a:buChar char="Ø"/>
            </a:pPr>
            <a:r>
              <a:rPr lang="ru-RU" altLang="en-US" sz="2200" dirty="0">
                <a:solidFill>
                  <a:srgbClr val="0BA4E2"/>
                </a:solidFill>
                <a:latin typeface="Trebuchet MS" pitchFamily="34" charset="0"/>
              </a:rPr>
              <a:t>Параметры </a:t>
            </a:r>
            <a:r>
              <a:rPr lang="ru-RU" altLang="en-US" sz="2200" dirty="0" err="1">
                <a:solidFill>
                  <a:srgbClr val="0BA4E2"/>
                </a:solidFill>
                <a:latin typeface="Trebuchet MS" pitchFamily="34" charset="0"/>
              </a:rPr>
              <a:t>р</a:t>
            </a:r>
            <a:r>
              <a:rPr lang="en-US" altLang="en-US" sz="2200" dirty="0">
                <a:solidFill>
                  <a:srgbClr val="0BA4E2"/>
                </a:solidFill>
                <a:latin typeface="Trebuchet MS" pitchFamily="34" charset="0"/>
              </a:rPr>
              <a:t>е</a:t>
            </a:r>
            <a:r>
              <a:rPr lang="ru-RU" altLang="en-US" sz="2200" dirty="0">
                <a:solidFill>
                  <a:srgbClr val="0BA4E2"/>
                </a:solidFill>
                <a:latin typeface="Trebuchet MS" pitchFamily="34" charset="0"/>
              </a:rPr>
              <a:t>акций применяются к </a:t>
            </a:r>
            <a:r>
              <a:rPr lang="ru-RU" altLang="en-US" sz="2200" dirty="0" smtClean="0">
                <a:solidFill>
                  <a:srgbClr val="0BA4E2"/>
                </a:solidFill>
                <a:latin typeface="Trebuchet MS" pitchFamily="34" charset="0"/>
              </a:rPr>
              <a:t>о</a:t>
            </a:r>
            <a:r>
              <a:rPr lang="en-US" altLang="en-US" sz="2200" dirty="0" smtClean="0">
                <a:solidFill>
                  <a:srgbClr val="0BA4E2"/>
                </a:solidFill>
                <a:latin typeface="Trebuchet MS" pitchFamily="34" charset="0"/>
              </a:rPr>
              <a:t>д</a:t>
            </a:r>
            <a:r>
              <a:rPr lang="ru-RU" altLang="en-US" sz="2200" dirty="0">
                <a:solidFill>
                  <a:srgbClr val="0BA4E2"/>
                </a:solidFill>
                <a:latin typeface="Trebuchet MS" pitchFamily="34" charset="0"/>
              </a:rPr>
              <a:t>ному или нескольким элементам схемы</a:t>
            </a:r>
            <a:endParaRPr lang="en-US" altLang="en-US" sz="2200" dirty="0">
              <a:solidFill>
                <a:srgbClr val="0BA4E2"/>
              </a:solidFill>
              <a:latin typeface="Trebuchet MS" pitchFamily="34" charset="0"/>
            </a:endParaRPr>
          </a:p>
          <a:p>
            <a:pPr marL="266700" indent="-266700">
              <a:lnSpc>
                <a:spcPct val="90000"/>
              </a:lnSpc>
              <a:spcBef>
                <a:spcPct val="40000"/>
              </a:spcBef>
              <a:buFont typeface="Wingdings" pitchFamily="2" charset="2"/>
              <a:buChar char="Ø"/>
            </a:pPr>
            <a:r>
              <a:rPr lang="ru-RU" altLang="en-US" sz="2200" dirty="0">
                <a:solidFill>
                  <a:srgbClr val="0BA4E2"/>
                </a:solidFill>
                <a:latin typeface="Trebuchet MS" pitchFamily="34" charset="0"/>
              </a:rPr>
              <a:t>Для различны</a:t>
            </a:r>
            <a:r>
              <a:rPr lang="en-US" altLang="en-US" sz="2200" dirty="0">
                <a:solidFill>
                  <a:srgbClr val="0BA4E2"/>
                </a:solidFill>
                <a:latin typeface="Trebuchet MS" pitchFamily="34" charset="0"/>
              </a:rPr>
              <a:t>х</a:t>
            </a:r>
            <a:r>
              <a:rPr lang="ru-RU" altLang="en-US" sz="2200" dirty="0">
                <a:solidFill>
                  <a:srgbClr val="0BA4E2"/>
                </a:solidFill>
                <a:latin typeface="Trebuchet MS" pitchFamily="34" charset="0"/>
              </a:rPr>
              <a:t> частей </a:t>
            </a:r>
            <a:r>
              <a:rPr lang="en-US" altLang="en-US" sz="2200" dirty="0">
                <a:solidFill>
                  <a:srgbClr val="0BA4E2"/>
                </a:solidFill>
                <a:latin typeface="Trebuchet MS" pitchFamily="34" charset="0"/>
              </a:rPr>
              <a:t>с</a:t>
            </a:r>
            <a:r>
              <a:rPr lang="ru-RU" altLang="en-US" sz="2200" dirty="0" err="1">
                <a:solidFill>
                  <a:srgbClr val="0BA4E2"/>
                </a:solidFill>
                <a:latin typeface="Trebuchet MS" pitchFamily="34" charset="0"/>
              </a:rPr>
              <a:t>хемы</a:t>
            </a:r>
            <a:r>
              <a:rPr lang="ru-RU" altLang="en-US" sz="2200" dirty="0">
                <a:solidFill>
                  <a:srgbClr val="0BA4E2"/>
                </a:solidFill>
                <a:latin typeface="Trebuchet MS" pitchFamily="34" charset="0"/>
              </a:rPr>
              <a:t> можно задать различные наборы реакций</a:t>
            </a:r>
            <a:endParaRPr lang="en-US" altLang="en-US" sz="2200" dirty="0">
              <a:solidFill>
                <a:srgbClr val="0BA4E2"/>
              </a:solidFill>
              <a:latin typeface="Trebuchet MS" pitchFamily="34" charset="0"/>
            </a:endParaRPr>
          </a:p>
        </p:txBody>
      </p:sp>
      <p:sp>
        <p:nvSpPr>
          <p:cNvPr id="780297" name="Text Box 10"/>
          <p:cNvSpPr txBox="1">
            <a:spLocks noChangeArrowheads="1"/>
          </p:cNvSpPr>
          <p:nvPr/>
        </p:nvSpPr>
        <p:spPr bwMode="auto">
          <a:xfrm>
            <a:off x="914400" y="0"/>
            <a:ext cx="7537450" cy="965200"/>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latin typeface="Trebuchet MS" pitchFamily="34" charset="0"/>
              </a:rPr>
              <a:t>Химические реакции</a:t>
            </a:r>
            <a:r>
              <a:rPr lang="en-US" altLang="en-US" sz="2900" b="1">
                <a:solidFill>
                  <a:schemeClr val="bg1"/>
                </a:solidFill>
                <a:latin typeface="Trebuchet MS" pitchFamily="34" charset="0"/>
              </a:rPr>
              <a:t>:  </a:t>
            </a:r>
            <a:r>
              <a:rPr lang="ru-RU" altLang="en-US" sz="2900" b="1">
                <a:solidFill>
                  <a:schemeClr val="bg1"/>
                </a:solidFill>
                <a:latin typeface="Trebuchet MS" pitchFamily="34" charset="0"/>
              </a:rPr>
              <a:t>просты в использовании на всей схеме</a:t>
            </a:r>
            <a:endParaRPr lang="en-US" altLang="en-US" sz="2900" b="1">
              <a:solidFill>
                <a:schemeClr val="bg1"/>
              </a:solidFill>
              <a:latin typeface="Trebuchet MS" pitchFamily="34" charset="0"/>
            </a:endParaRPr>
          </a:p>
        </p:txBody>
      </p:sp>
      <p:sp>
        <p:nvSpPr>
          <p:cNvPr id="780298"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Text Box 2"/>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ru-RU" altLang="en-US" sz="2900" b="1">
                <a:solidFill>
                  <a:schemeClr val="bg1"/>
                </a:solidFill>
                <a:latin typeface="Trebuchet MS" pitchFamily="34" charset="0"/>
              </a:rPr>
              <a:t>Библиотека элементов схемы</a:t>
            </a:r>
            <a:r>
              <a:rPr lang="en-US" altLang="en-US" sz="2900" b="1">
                <a:solidFill>
                  <a:schemeClr val="bg1"/>
                </a:solidFill>
                <a:latin typeface="Trebuchet MS" pitchFamily="34" charset="0"/>
              </a:rPr>
              <a:t>…</a:t>
            </a:r>
          </a:p>
        </p:txBody>
      </p:sp>
      <p:sp>
        <p:nvSpPr>
          <p:cNvPr id="1205251" name="Rectangle 3"/>
          <p:cNvSpPr>
            <a:spLocks noChangeArrowheads="1"/>
          </p:cNvSpPr>
          <p:nvPr/>
        </p:nvSpPr>
        <p:spPr bwMode="auto">
          <a:xfrm>
            <a:off x="0" y="2097088"/>
            <a:ext cx="3455876" cy="1828800"/>
          </a:xfrm>
          <a:prstGeom prst="rect">
            <a:avLst/>
          </a:prstGeom>
          <a:noFill/>
          <a:ln w="9525">
            <a:noFill/>
            <a:miter lim="800000"/>
            <a:headEnd/>
            <a:tailEnd/>
          </a:ln>
        </p:spPr>
        <p:txBody>
          <a:bodyPr lIns="84064" tIns="42033" rIns="84064" bIns="42033"/>
          <a:lstStyle/>
          <a:p>
            <a:pPr marL="342900" indent="-342900" defTabSz="762000">
              <a:spcBef>
                <a:spcPct val="50000"/>
              </a:spcBef>
              <a:buClr>
                <a:schemeClr val="tx2"/>
              </a:buClr>
              <a:buFont typeface="Wingdings" pitchFamily="2" charset="2"/>
              <a:buChar char="ð"/>
            </a:pPr>
            <a:r>
              <a:rPr lang="ru-RU" altLang="en-US" sz="2400" dirty="0" err="1">
                <a:solidFill>
                  <a:srgbClr val="D21700"/>
                </a:solidFill>
                <a:latin typeface="Trebuchet MS" pitchFamily="34" charset="0"/>
              </a:rPr>
              <a:t>Обширн</a:t>
            </a:r>
            <a:r>
              <a:rPr lang="en-US" altLang="en-US" sz="2400" dirty="0">
                <a:solidFill>
                  <a:srgbClr val="D21700"/>
                </a:solidFill>
                <a:latin typeface="Trebuchet MS" pitchFamily="34" charset="0"/>
              </a:rPr>
              <a:t>ы</a:t>
            </a:r>
            <a:r>
              <a:rPr lang="ru-RU" altLang="en-US" sz="2400" dirty="0" err="1">
                <a:solidFill>
                  <a:srgbClr val="D21700"/>
                </a:solidFill>
                <a:latin typeface="Trebuchet MS" pitchFamily="34" charset="0"/>
              </a:rPr>
              <a:t>й</a:t>
            </a:r>
            <a:r>
              <a:rPr lang="ru-RU" altLang="en-US" sz="2400" dirty="0">
                <a:solidFill>
                  <a:srgbClr val="D21700"/>
                </a:solidFill>
                <a:latin typeface="Trebuchet MS" pitchFamily="34" charset="0"/>
              </a:rPr>
              <a:t> набор типовых </a:t>
            </a:r>
            <a:r>
              <a:rPr lang="ru-RU" altLang="en-US" sz="2400" dirty="0" smtClean="0">
                <a:solidFill>
                  <a:srgbClr val="D21700"/>
                </a:solidFill>
                <a:latin typeface="Trebuchet MS" pitchFamily="34" charset="0"/>
              </a:rPr>
              <a:t/>
            </a:r>
            <a:br>
              <a:rPr lang="ru-RU" altLang="en-US" sz="2400" dirty="0" smtClean="0">
                <a:solidFill>
                  <a:srgbClr val="D21700"/>
                </a:solidFill>
                <a:latin typeface="Trebuchet MS" pitchFamily="34" charset="0"/>
              </a:rPr>
            </a:br>
            <a:r>
              <a:rPr lang="ru-RU" altLang="en-US" sz="2400" dirty="0" smtClean="0">
                <a:solidFill>
                  <a:srgbClr val="D21700"/>
                </a:solidFill>
                <a:latin typeface="Trebuchet MS" pitchFamily="34" charset="0"/>
              </a:rPr>
              <a:t>процессов </a:t>
            </a:r>
            <a:r>
              <a:rPr lang="ru-RU" altLang="en-US" sz="2400" dirty="0">
                <a:solidFill>
                  <a:srgbClr val="D21700"/>
                </a:solidFill>
                <a:latin typeface="Trebuchet MS" pitchFamily="34" charset="0"/>
              </a:rPr>
              <a:t>и аппаратов</a:t>
            </a:r>
            <a:r>
              <a:rPr lang="en-US" altLang="en-US" sz="2400" dirty="0">
                <a:solidFill>
                  <a:srgbClr val="D21700"/>
                </a:solidFill>
                <a:latin typeface="Trebuchet MS" pitchFamily="34" charset="0"/>
              </a:rPr>
              <a:t> </a:t>
            </a:r>
          </a:p>
          <a:p>
            <a:pPr marL="342900" indent="-342900" defTabSz="762000">
              <a:spcBef>
                <a:spcPct val="50000"/>
              </a:spcBef>
              <a:buClr>
                <a:schemeClr val="tx2"/>
              </a:buClr>
              <a:buFont typeface="Wingdings" pitchFamily="2" charset="2"/>
              <a:buChar char="ð"/>
            </a:pPr>
            <a:r>
              <a:rPr lang="ru-RU" altLang="en-US" sz="2400" dirty="0">
                <a:solidFill>
                  <a:srgbClr val="D21700"/>
                </a:solidFill>
                <a:latin typeface="Trebuchet MS" pitchFamily="34" charset="0"/>
              </a:rPr>
              <a:t>Система открытая, ее можно пополнить собственными моделями для специфических процессов</a:t>
            </a:r>
            <a:endParaRPr lang="en-US" altLang="en-US" sz="2400" dirty="0">
              <a:solidFill>
                <a:srgbClr val="D21700"/>
              </a:solidFill>
              <a:latin typeface="Trebuchet MS" pitchFamily="34" charset="0"/>
            </a:endParaRPr>
          </a:p>
        </p:txBody>
      </p:sp>
      <p:sp>
        <p:nvSpPr>
          <p:cNvPr id="15" name="Freeform 5"/>
          <p:cNvSpPr>
            <a:spLocks/>
          </p:cNvSpPr>
          <p:nvPr/>
        </p:nvSpPr>
        <p:spPr bwMode="gray">
          <a:xfrm>
            <a:off x="2987675" y="1808163"/>
            <a:ext cx="3171825" cy="1290637"/>
          </a:xfrm>
          <a:custGeom>
            <a:avLst/>
            <a:gdLst>
              <a:gd name="T0" fmla="*/ 236 w 473"/>
              <a:gd name="T1" fmla="*/ 132 h 198"/>
              <a:gd name="T2" fmla="*/ 358 w 473"/>
              <a:gd name="T3" fmla="*/ 198 h 198"/>
              <a:gd name="T4" fmla="*/ 473 w 473"/>
              <a:gd name="T5" fmla="*/ 132 h 198"/>
              <a:gd name="T6" fmla="*/ 236 w 473"/>
              <a:gd name="T7" fmla="*/ 0 h 198"/>
              <a:gd name="T8" fmla="*/ 0 w 473"/>
              <a:gd name="T9" fmla="*/ 132 h 198"/>
              <a:gd name="T10" fmla="*/ 115 w 473"/>
              <a:gd name="T11" fmla="*/ 198 h 198"/>
              <a:gd name="T12" fmla="*/ 236 w 473"/>
              <a:gd name="T13" fmla="*/ 132 h 198"/>
            </a:gdLst>
            <a:ahLst/>
            <a:cxnLst>
              <a:cxn ang="0">
                <a:pos x="T0" y="T1"/>
              </a:cxn>
              <a:cxn ang="0">
                <a:pos x="T2" y="T3"/>
              </a:cxn>
              <a:cxn ang="0">
                <a:pos x="T4" y="T5"/>
              </a:cxn>
              <a:cxn ang="0">
                <a:pos x="T6" y="T7"/>
              </a:cxn>
              <a:cxn ang="0">
                <a:pos x="T8" y="T9"/>
              </a:cxn>
              <a:cxn ang="0">
                <a:pos x="T10" y="T11"/>
              </a:cxn>
              <a:cxn ang="0">
                <a:pos x="T12" y="T13"/>
              </a:cxn>
            </a:cxnLst>
            <a:rect l="0" t="0" r="r" b="b"/>
            <a:pathLst>
              <a:path w="473" h="198">
                <a:moveTo>
                  <a:pt x="236" y="132"/>
                </a:moveTo>
                <a:cubicBezTo>
                  <a:pt x="287" y="132"/>
                  <a:pt x="332" y="158"/>
                  <a:pt x="358" y="198"/>
                </a:cubicBezTo>
                <a:cubicBezTo>
                  <a:pt x="473" y="132"/>
                  <a:pt x="473" y="132"/>
                  <a:pt x="473" y="132"/>
                </a:cubicBezTo>
                <a:cubicBezTo>
                  <a:pt x="424" y="53"/>
                  <a:pt x="336" y="0"/>
                  <a:pt x="236" y="0"/>
                </a:cubicBezTo>
                <a:cubicBezTo>
                  <a:pt x="137" y="0"/>
                  <a:pt x="49" y="53"/>
                  <a:pt x="0" y="132"/>
                </a:cubicBezTo>
                <a:cubicBezTo>
                  <a:pt x="115" y="198"/>
                  <a:pt x="115" y="198"/>
                  <a:pt x="115" y="198"/>
                </a:cubicBezTo>
                <a:cubicBezTo>
                  <a:pt x="141" y="158"/>
                  <a:pt x="186" y="132"/>
                  <a:pt x="236" y="132"/>
                </a:cubicBezTo>
                <a:close/>
              </a:path>
            </a:pathLst>
          </a:custGeom>
          <a:solidFill>
            <a:srgbClr val="4D0255"/>
          </a:solidFill>
          <a:ln w="12700">
            <a:solidFill>
              <a:srgbClr val="4D0255"/>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latin typeface="+mn-lt"/>
              <a:cs typeface="+mn-cs"/>
            </a:endParaRPr>
          </a:p>
        </p:txBody>
      </p:sp>
      <p:sp>
        <p:nvSpPr>
          <p:cNvPr id="782342" name="Text Box 6"/>
          <p:cNvSpPr txBox="1">
            <a:spLocks noChangeArrowheads="1"/>
          </p:cNvSpPr>
          <p:nvPr/>
        </p:nvSpPr>
        <p:spPr bwMode="gray">
          <a:xfrm>
            <a:off x="3621088" y="2000250"/>
            <a:ext cx="1893887" cy="641350"/>
          </a:xfrm>
          <a:prstGeom prst="rect">
            <a:avLst/>
          </a:prstGeom>
          <a:noFill/>
          <a:ln w="9525">
            <a:noFill/>
            <a:miter lim="800000"/>
            <a:headEnd/>
            <a:tailEnd/>
          </a:ln>
        </p:spPr>
        <p:txBody>
          <a:bodyPr>
            <a:spAutoFit/>
          </a:bodyPr>
          <a:lstStyle/>
          <a:p>
            <a:pPr algn="ctr"/>
            <a:r>
              <a:rPr lang="ru-RU" altLang="en-US" b="1">
                <a:solidFill>
                  <a:schemeClr val="bg1"/>
                </a:solidFill>
                <a:latin typeface="Calibri" pitchFamily="34" charset="0"/>
              </a:rPr>
              <a:t>Модели элементов</a:t>
            </a:r>
            <a:endParaRPr lang="de-DE" altLang="en-US" b="1">
              <a:solidFill>
                <a:schemeClr val="bg1"/>
              </a:solidFill>
              <a:latin typeface="Calibri" pitchFamily="34" charset="0"/>
            </a:endParaRPr>
          </a:p>
        </p:txBody>
      </p:sp>
      <p:sp>
        <p:nvSpPr>
          <p:cNvPr id="17" name="Freeform 8"/>
          <p:cNvSpPr>
            <a:spLocks/>
          </p:cNvSpPr>
          <p:nvPr/>
        </p:nvSpPr>
        <p:spPr bwMode="gray">
          <a:xfrm>
            <a:off x="4630738" y="2759075"/>
            <a:ext cx="1803400" cy="2674938"/>
          </a:xfrm>
          <a:custGeom>
            <a:avLst/>
            <a:gdLst>
              <a:gd name="T0" fmla="*/ 137 w 269"/>
              <a:gd name="T1" fmla="*/ 132 h 410"/>
              <a:gd name="T2" fmla="*/ 0 w 269"/>
              <a:gd name="T3" fmla="*/ 278 h 410"/>
              <a:gd name="T4" fmla="*/ 0 w 269"/>
              <a:gd name="T5" fmla="*/ 410 h 410"/>
              <a:gd name="T6" fmla="*/ 269 w 269"/>
              <a:gd name="T7" fmla="*/ 132 h 410"/>
              <a:gd name="T8" fmla="*/ 236 w 269"/>
              <a:gd name="T9" fmla="*/ 0 h 410"/>
              <a:gd name="T10" fmla="*/ 122 w 269"/>
              <a:gd name="T11" fmla="*/ 66 h 410"/>
              <a:gd name="T12" fmla="*/ 137 w 269"/>
              <a:gd name="T13" fmla="*/ 132 h 410"/>
            </a:gdLst>
            <a:ahLst/>
            <a:cxnLst>
              <a:cxn ang="0">
                <a:pos x="T0" y="T1"/>
              </a:cxn>
              <a:cxn ang="0">
                <a:pos x="T2" y="T3"/>
              </a:cxn>
              <a:cxn ang="0">
                <a:pos x="T4" y="T5"/>
              </a:cxn>
              <a:cxn ang="0">
                <a:pos x="T6" y="T7"/>
              </a:cxn>
              <a:cxn ang="0">
                <a:pos x="T8" y="T9"/>
              </a:cxn>
              <a:cxn ang="0">
                <a:pos x="T10" y="T11"/>
              </a:cxn>
              <a:cxn ang="0">
                <a:pos x="T12" y="T13"/>
              </a:cxn>
            </a:cxnLst>
            <a:rect l="0" t="0" r="r" b="b"/>
            <a:pathLst>
              <a:path w="269" h="410">
                <a:moveTo>
                  <a:pt x="137" y="132"/>
                </a:moveTo>
                <a:cubicBezTo>
                  <a:pt x="137" y="210"/>
                  <a:pt x="77" y="273"/>
                  <a:pt x="0" y="278"/>
                </a:cubicBezTo>
                <a:cubicBezTo>
                  <a:pt x="0" y="410"/>
                  <a:pt x="0" y="410"/>
                  <a:pt x="0" y="410"/>
                </a:cubicBezTo>
                <a:cubicBezTo>
                  <a:pt x="149" y="405"/>
                  <a:pt x="269" y="283"/>
                  <a:pt x="269" y="132"/>
                </a:cubicBezTo>
                <a:cubicBezTo>
                  <a:pt x="269" y="84"/>
                  <a:pt x="257" y="40"/>
                  <a:pt x="236" y="0"/>
                </a:cubicBezTo>
                <a:cubicBezTo>
                  <a:pt x="122" y="66"/>
                  <a:pt x="122" y="66"/>
                  <a:pt x="122" y="66"/>
                </a:cubicBezTo>
                <a:cubicBezTo>
                  <a:pt x="132" y="86"/>
                  <a:pt x="137" y="108"/>
                  <a:pt x="137" y="132"/>
                </a:cubicBezTo>
                <a:close/>
              </a:path>
            </a:pathLst>
          </a:custGeom>
          <a:solidFill>
            <a:srgbClr val="4D0255"/>
          </a:solidFill>
          <a:ln w="12700">
            <a:solidFill>
              <a:srgbClr val="4D0255"/>
            </a:solidFill>
            <a:round/>
            <a:headEnd/>
            <a:tailEnd/>
          </a:ln>
          <a:effectLst>
            <a:outerShdw dist="89803" dir="2700000" algn="ctr" rotWithShape="0">
              <a:srgbClr val="828282">
                <a:alpha val="50000"/>
              </a:srgbClr>
            </a:outerShdw>
          </a:effectLst>
        </p:spPr>
        <p:txBody>
          <a:bodyPr/>
          <a:lstStyle/>
          <a:p>
            <a:pPr fontAlgn="auto">
              <a:spcBef>
                <a:spcPts val="0"/>
              </a:spcBef>
              <a:spcAft>
                <a:spcPts val="0"/>
              </a:spcAft>
              <a:defRPr/>
            </a:pPr>
            <a:endParaRPr lang="en-US">
              <a:latin typeface="+mn-lt"/>
              <a:cs typeface="+mn-cs"/>
            </a:endParaRPr>
          </a:p>
        </p:txBody>
      </p:sp>
      <p:sp>
        <p:nvSpPr>
          <p:cNvPr id="782344" name="Text Box 9"/>
          <p:cNvSpPr txBox="1">
            <a:spLocks noChangeArrowheads="1"/>
          </p:cNvSpPr>
          <p:nvPr/>
        </p:nvSpPr>
        <p:spPr bwMode="gray">
          <a:xfrm rot="-3770085">
            <a:off x="4975225" y="3873501"/>
            <a:ext cx="1597025" cy="641350"/>
          </a:xfrm>
          <a:prstGeom prst="rect">
            <a:avLst/>
          </a:prstGeom>
          <a:noFill/>
          <a:ln w="9525">
            <a:noFill/>
            <a:miter lim="800000"/>
            <a:headEnd/>
            <a:tailEnd/>
          </a:ln>
        </p:spPr>
        <p:txBody>
          <a:bodyPr>
            <a:spAutoFit/>
          </a:bodyPr>
          <a:lstStyle/>
          <a:p>
            <a:pPr algn="ctr"/>
            <a:r>
              <a:rPr lang="ru-RU" altLang="en-US" b="1">
                <a:solidFill>
                  <a:schemeClr val="bg1"/>
                </a:solidFill>
                <a:latin typeface="Calibri" pitchFamily="34" charset="0"/>
              </a:rPr>
              <a:t>Химические реа</a:t>
            </a:r>
            <a:r>
              <a:rPr lang="en-US" altLang="en-US" b="1">
                <a:solidFill>
                  <a:schemeClr val="bg1"/>
                </a:solidFill>
                <a:latin typeface="Calibri" pitchFamily="34" charset="0"/>
              </a:rPr>
              <a:t>к</a:t>
            </a:r>
            <a:r>
              <a:rPr lang="ru-RU" altLang="en-US" b="1">
                <a:solidFill>
                  <a:schemeClr val="bg1"/>
                </a:solidFill>
                <a:latin typeface="Calibri" pitchFamily="34" charset="0"/>
              </a:rPr>
              <a:t>ции</a:t>
            </a:r>
            <a:endParaRPr lang="de-DE" altLang="en-US" b="1">
              <a:solidFill>
                <a:schemeClr val="bg1"/>
              </a:solidFill>
              <a:latin typeface="Calibri" pitchFamily="34" charset="0"/>
            </a:endParaRPr>
          </a:p>
        </p:txBody>
      </p:sp>
      <p:sp>
        <p:nvSpPr>
          <p:cNvPr id="19" name="Oval 15"/>
          <p:cNvSpPr>
            <a:spLocks noChangeArrowheads="1"/>
          </p:cNvSpPr>
          <p:nvPr>
            <p:custDataLst>
              <p:tags r:id="rId1"/>
            </p:custDataLst>
          </p:nvPr>
        </p:nvSpPr>
        <p:spPr bwMode="gray">
          <a:xfrm>
            <a:off x="3719513" y="2786063"/>
            <a:ext cx="1708150" cy="1660525"/>
          </a:xfrm>
          <a:prstGeom prst="ellipse">
            <a:avLst/>
          </a:prstGeom>
          <a:solidFill>
            <a:srgbClr val="4D0255"/>
          </a:solidFill>
          <a:ln w="19050">
            <a:solidFill>
              <a:srgbClr val="4D0255"/>
            </a:solidFill>
            <a:miter lim="800000"/>
            <a:headEnd/>
            <a:tailEnd/>
          </a:ln>
          <a:effectLst>
            <a:outerShdw dist="53882" dir="2700000" algn="ctr" rotWithShape="0">
              <a:srgbClr val="808080"/>
            </a:outerShdw>
          </a:effectLst>
        </p:spPr>
        <p:txBody>
          <a:bodyPr/>
          <a:lstStyle/>
          <a:p>
            <a:pPr marL="162331" indent="-162331" algn="ctr" defTabSz="731941" fontAlgn="auto">
              <a:spcBef>
                <a:spcPct val="20000"/>
              </a:spcBef>
              <a:spcAft>
                <a:spcPts val="0"/>
              </a:spcAft>
              <a:defRPr/>
            </a:pPr>
            <a:endParaRPr lang="de-DE" sz="1500" b="1">
              <a:solidFill>
                <a:srgbClr val="000000"/>
              </a:solidFill>
              <a:latin typeface="+mn-lt"/>
            </a:endParaRPr>
          </a:p>
        </p:txBody>
      </p:sp>
      <p:pic>
        <p:nvPicPr>
          <p:cNvPr id="782346" name="Picture 16"/>
          <p:cNvPicPr preferRelativeResize="0">
            <a:picLocks noChangeAspect="1" noChangeArrowheads="1"/>
          </p:cNvPicPr>
          <p:nvPr/>
        </p:nvPicPr>
        <p:blipFill>
          <a:blip r:embed="rId4" cstate="print">
            <a:lum bright="72000" contrast="54000"/>
          </a:blip>
          <a:srcRect/>
          <a:stretch>
            <a:fillRect/>
          </a:stretch>
        </p:blipFill>
        <p:spPr bwMode="gray">
          <a:xfrm>
            <a:off x="4037013" y="2836863"/>
            <a:ext cx="1089025" cy="765175"/>
          </a:xfrm>
          <a:prstGeom prst="rect">
            <a:avLst/>
          </a:prstGeom>
          <a:noFill/>
          <a:ln w="9525">
            <a:noFill/>
            <a:miter lim="800000"/>
            <a:headEnd/>
            <a:tailEnd/>
          </a:ln>
        </p:spPr>
      </p:pic>
      <p:sp>
        <p:nvSpPr>
          <p:cNvPr id="782347" name="Rectangle 26"/>
          <p:cNvSpPr>
            <a:spLocks noChangeArrowheads="1"/>
          </p:cNvSpPr>
          <p:nvPr/>
        </p:nvSpPr>
        <p:spPr bwMode="gray">
          <a:xfrm>
            <a:off x="3695700" y="3300413"/>
            <a:ext cx="1757363" cy="730250"/>
          </a:xfrm>
          <a:prstGeom prst="rect">
            <a:avLst/>
          </a:prstGeom>
          <a:noFill/>
          <a:ln w="9525">
            <a:noFill/>
            <a:miter lim="800000"/>
            <a:headEnd/>
            <a:tailEnd/>
          </a:ln>
        </p:spPr>
        <p:txBody>
          <a:bodyPr lIns="90000" tIns="90000" rIns="72000" bIns="90000">
            <a:spAutoFit/>
          </a:bodyPr>
          <a:lstStyle/>
          <a:p>
            <a:pPr algn="ctr" defTabSz="801688">
              <a:spcBef>
                <a:spcPct val="20000"/>
              </a:spcBef>
            </a:pPr>
            <a:r>
              <a:rPr lang="fr-FR" altLang="en-US" b="1">
                <a:solidFill>
                  <a:schemeClr val="bg1"/>
                </a:solidFill>
              </a:rPr>
              <a:t>Simulis</a:t>
            </a:r>
          </a:p>
          <a:p>
            <a:pPr algn="ctr" defTabSz="801688">
              <a:spcBef>
                <a:spcPct val="20000"/>
              </a:spcBef>
            </a:pPr>
            <a:r>
              <a:rPr lang="fr-FR" altLang="en-US" sz="1500" b="1">
                <a:solidFill>
                  <a:schemeClr val="bg1"/>
                </a:solidFill>
              </a:rPr>
              <a:t>Thermodynamics</a:t>
            </a:r>
          </a:p>
        </p:txBody>
      </p:sp>
      <p:sp>
        <p:nvSpPr>
          <p:cNvPr id="78234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5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5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5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68000" y="-52426"/>
            <a:ext cx="8676000" cy="1069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3457" tIns="41729" rIns="83457" bIns="41729">
            <a:spAutoFit/>
          </a:bodyPr>
          <a:lstStyle>
            <a:lvl1pPr defTabSz="1020763">
              <a:defRPr b="1">
                <a:solidFill>
                  <a:schemeClr val="accent2"/>
                </a:solidFill>
                <a:latin typeface="Arial" charset="0"/>
              </a:defRPr>
            </a:lvl1pPr>
            <a:lvl2pPr marL="742950" indent="-285750" defTabSz="1020763">
              <a:defRPr b="1">
                <a:solidFill>
                  <a:schemeClr val="accent2"/>
                </a:solidFill>
                <a:latin typeface="Arial" charset="0"/>
              </a:defRPr>
            </a:lvl2pPr>
            <a:lvl3pPr marL="1143000" indent="-228600" defTabSz="1020763">
              <a:defRPr b="1">
                <a:solidFill>
                  <a:schemeClr val="accent2"/>
                </a:solidFill>
                <a:latin typeface="Arial" charset="0"/>
              </a:defRPr>
            </a:lvl3pPr>
            <a:lvl4pPr marL="1600200" indent="-228600" defTabSz="1020763">
              <a:defRPr b="1">
                <a:solidFill>
                  <a:schemeClr val="accent2"/>
                </a:solidFill>
                <a:latin typeface="Arial" charset="0"/>
              </a:defRPr>
            </a:lvl4pPr>
            <a:lvl5pPr marL="2057400" indent="-228600" defTabSz="1020763">
              <a:defRPr b="1">
                <a:solidFill>
                  <a:schemeClr val="accent2"/>
                </a:solidFill>
                <a:latin typeface="Arial" charset="0"/>
              </a:defRPr>
            </a:lvl5pPr>
            <a:lvl6pPr marL="25146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6pPr>
            <a:lvl7pPr marL="29718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7pPr>
            <a:lvl8pPr marL="34290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8pPr>
            <a:lvl9pPr marL="3886200" indent="-228600" defTabSz="1020763" eaLnBrk="0" fontAlgn="base" hangingPunct="0">
              <a:lnSpc>
                <a:spcPct val="120000"/>
              </a:lnSpc>
              <a:spcBef>
                <a:spcPct val="0"/>
              </a:spcBef>
              <a:spcAft>
                <a:spcPct val="0"/>
              </a:spcAft>
              <a:buClr>
                <a:schemeClr val="accent2"/>
              </a:buClr>
              <a:buFont typeface="Wingdings" pitchFamily="2" charset="2"/>
              <a:buChar char="•"/>
              <a:defRPr b="1">
                <a:solidFill>
                  <a:schemeClr val="accent2"/>
                </a:solidFill>
                <a:latin typeface="Arial" charset="0"/>
              </a:defRPr>
            </a:lvl9pPr>
          </a:lstStyle>
          <a:p>
            <a:r>
              <a:rPr lang="ru-RU" sz="3200" dirty="0" smtClean="0">
                <a:solidFill>
                  <a:schemeClr val="bg1"/>
                </a:solidFill>
                <a:latin typeface="Trebuchet MS" pitchFamily="34" charset="0"/>
              </a:rPr>
              <a:t>БД</a:t>
            </a:r>
            <a:r>
              <a:rPr lang="en-US" sz="3200" dirty="0" smtClean="0">
                <a:solidFill>
                  <a:schemeClr val="bg1"/>
                </a:solidFill>
                <a:latin typeface="Trebuchet MS" pitchFamily="34" charset="0"/>
              </a:rPr>
              <a:t>: </a:t>
            </a:r>
            <a:r>
              <a:rPr lang="ru-RU" sz="3200" dirty="0" smtClean="0">
                <a:solidFill>
                  <a:schemeClr val="bg1"/>
                </a:solidFill>
                <a:latin typeface="Trebuchet MS" pitchFamily="34" charset="0"/>
              </a:rPr>
              <a:t>Свойства индивидуальных веществ</a:t>
            </a:r>
            <a:r>
              <a:rPr lang="en-US" sz="3200" dirty="0" smtClean="0">
                <a:solidFill>
                  <a:schemeClr val="bg1"/>
                </a:solidFill>
                <a:latin typeface="Trebuchet MS" pitchFamily="34" charset="0"/>
              </a:rPr>
              <a:t> &amp; </a:t>
            </a:r>
            <a:r>
              <a:rPr lang="ru-RU" sz="3200" dirty="0" smtClean="0">
                <a:solidFill>
                  <a:schemeClr val="bg1"/>
                </a:solidFill>
                <a:latin typeface="Trebuchet MS" pitchFamily="34" charset="0"/>
              </a:rPr>
              <a:t>параметры бинарного взаимодействия</a:t>
            </a:r>
            <a:endParaRPr lang="fr-FR" sz="3200" dirty="0">
              <a:solidFill>
                <a:schemeClr val="bg1"/>
              </a:solidFill>
              <a:latin typeface="Trebuchet MS" pitchFamily="34" charset="0"/>
            </a:endParaRPr>
          </a:p>
        </p:txBody>
      </p:sp>
      <p:sp>
        <p:nvSpPr>
          <p:cNvPr id="16" name="Freeform 16" descr="80 %"/>
          <p:cNvSpPr>
            <a:spLocks/>
          </p:cNvSpPr>
          <p:nvPr/>
        </p:nvSpPr>
        <p:spPr bwMode="gray">
          <a:xfrm rot="1800000">
            <a:off x="2615712" y="3006090"/>
            <a:ext cx="1543050" cy="1740218"/>
          </a:xfrm>
          <a:custGeom>
            <a:avLst/>
            <a:gdLst>
              <a:gd name="T0" fmla="*/ 0 w 243"/>
              <a:gd name="T1" fmla="*/ 2147483647 h 281"/>
              <a:gd name="T2" fmla="*/ 2147483647 w 243"/>
              <a:gd name="T3" fmla="*/ 2147483647 h 281"/>
              <a:gd name="T4" fmla="*/ 2147483647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141"/>
                </a:moveTo>
                <a:cubicBezTo>
                  <a:pt x="50" y="223"/>
                  <a:pt x="140" y="278"/>
                  <a:pt x="243" y="281"/>
                </a:cubicBezTo>
                <a:cubicBezTo>
                  <a:pt x="243" y="0"/>
                  <a:pt x="243" y="0"/>
                  <a:pt x="243" y="0"/>
                </a:cubicBezTo>
                <a:lnTo>
                  <a:pt x="0" y="141"/>
                </a:lnTo>
                <a:close/>
              </a:path>
            </a:pathLst>
          </a:custGeom>
          <a:pattFill prst="pct10">
            <a:fgClr>
              <a:schemeClr val="bg1"/>
            </a:fgClr>
            <a:bgClr>
              <a:srgbClr val="4D0255"/>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19" name="Freeform 19" descr="80 %"/>
          <p:cNvSpPr>
            <a:spLocks/>
          </p:cNvSpPr>
          <p:nvPr/>
        </p:nvSpPr>
        <p:spPr bwMode="gray">
          <a:xfrm rot="1800000">
            <a:off x="4029808" y="3801904"/>
            <a:ext cx="1543050" cy="1740218"/>
          </a:xfrm>
          <a:custGeom>
            <a:avLst/>
            <a:gdLst>
              <a:gd name="T0" fmla="*/ 0 w 243"/>
              <a:gd name="T1" fmla="*/ 2147483647 h 281"/>
              <a:gd name="T2" fmla="*/ 2147483647 w 243"/>
              <a:gd name="T3" fmla="*/ 2147483647 h 281"/>
              <a:gd name="T4" fmla="*/ 0 w 243"/>
              <a:gd name="T5" fmla="*/ 0 h 281"/>
              <a:gd name="T6" fmla="*/ 0 w 243"/>
              <a:gd name="T7" fmla="*/ 2147483647 h 281"/>
              <a:gd name="T8" fmla="*/ 0 60000 65536"/>
              <a:gd name="T9" fmla="*/ 0 60000 65536"/>
              <a:gd name="T10" fmla="*/ 0 60000 65536"/>
              <a:gd name="T11" fmla="*/ 0 60000 65536"/>
              <a:gd name="T12" fmla="*/ 0 w 243"/>
              <a:gd name="T13" fmla="*/ 0 h 281"/>
              <a:gd name="T14" fmla="*/ 243 w 243"/>
              <a:gd name="T15" fmla="*/ 281 h 281"/>
            </a:gdLst>
            <a:ahLst/>
            <a:cxnLst>
              <a:cxn ang="T8">
                <a:pos x="T0" y="T1"/>
              </a:cxn>
              <a:cxn ang="T9">
                <a:pos x="T2" y="T3"/>
              </a:cxn>
              <a:cxn ang="T10">
                <a:pos x="T4" y="T5"/>
              </a:cxn>
              <a:cxn ang="T11">
                <a:pos x="T6" y="T7"/>
              </a:cxn>
            </a:cxnLst>
            <a:rect l="T12" t="T13" r="T14" b="T15"/>
            <a:pathLst>
              <a:path w="243" h="281">
                <a:moveTo>
                  <a:pt x="0" y="281"/>
                </a:moveTo>
                <a:cubicBezTo>
                  <a:pt x="103" y="278"/>
                  <a:pt x="193" y="223"/>
                  <a:pt x="243" y="140"/>
                </a:cubicBezTo>
                <a:cubicBezTo>
                  <a:pt x="0" y="0"/>
                  <a:pt x="0" y="0"/>
                  <a:pt x="0" y="0"/>
                </a:cubicBezTo>
                <a:lnTo>
                  <a:pt x="0" y="281"/>
                </a:lnTo>
                <a:close/>
              </a:path>
            </a:pathLst>
          </a:custGeom>
          <a:pattFill prst="pct10">
            <a:fgClr>
              <a:schemeClr val="bg1"/>
            </a:fgClr>
            <a:bgClr>
              <a:srgbClr val="4D0255"/>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1" name="Freeform 18"/>
          <p:cNvSpPr>
            <a:spLocks/>
          </p:cNvSpPr>
          <p:nvPr/>
        </p:nvSpPr>
        <p:spPr bwMode="gray">
          <a:xfrm rot="1800000">
            <a:off x="2812294" y="2168847"/>
            <a:ext cx="1771650" cy="1730216"/>
          </a:xfrm>
          <a:custGeom>
            <a:avLst/>
            <a:gdLst>
              <a:gd name="T0" fmla="*/ 2147483647 w 279"/>
              <a:gd name="T1" fmla="*/ 0 h 280"/>
              <a:gd name="T2" fmla="*/ 0 w 279"/>
              <a:gd name="T3" fmla="*/ 2147483647 h 280"/>
              <a:gd name="T4" fmla="*/ 2147483647 w 279"/>
              <a:gd name="T5" fmla="*/ 2147483647 h 280"/>
              <a:gd name="T6" fmla="*/ 2147483647 w 279"/>
              <a:gd name="T7" fmla="*/ 2147483647 h 280"/>
              <a:gd name="T8" fmla="*/ 2147483647 w 279"/>
              <a:gd name="T9" fmla="*/ 0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36" y="0"/>
                </a:moveTo>
                <a:cubicBezTo>
                  <a:pt x="13" y="41"/>
                  <a:pt x="0" y="89"/>
                  <a:pt x="0" y="140"/>
                </a:cubicBezTo>
                <a:cubicBezTo>
                  <a:pt x="0" y="191"/>
                  <a:pt x="13" y="239"/>
                  <a:pt x="35" y="280"/>
                </a:cubicBezTo>
                <a:cubicBezTo>
                  <a:pt x="279" y="140"/>
                  <a:pt x="279" y="140"/>
                  <a:pt x="279" y="140"/>
                </a:cubicBezTo>
                <a:lnTo>
                  <a:pt x="36" y="0"/>
                </a:lnTo>
                <a:close/>
              </a:path>
            </a:pathLst>
          </a:custGeom>
          <a:solidFill>
            <a:srgbClr val="4D0255"/>
          </a:solidFill>
          <a:ln w="9525">
            <a:solidFill>
              <a:srgbClr val="000000"/>
            </a:solidFill>
            <a:miter lim="800000"/>
            <a:headEnd/>
            <a:tailEnd/>
          </a:ln>
          <a:extLst/>
        </p:spPr>
        <p:txBody>
          <a:bodyPr/>
          <a:lstStyle/>
          <a:p>
            <a:endParaRPr lang="fr-FR">
              <a:latin typeface="Trebuchet MS" pitchFamily="34" charset="0"/>
            </a:endParaRPr>
          </a:p>
        </p:txBody>
      </p:sp>
      <p:sp>
        <p:nvSpPr>
          <p:cNvPr id="22" name="Rectangle 172"/>
          <p:cNvSpPr>
            <a:spLocks noChangeArrowheads="1"/>
          </p:cNvSpPr>
          <p:nvPr/>
        </p:nvSpPr>
        <p:spPr bwMode="gray">
          <a:xfrm>
            <a:off x="2743201" y="2836602"/>
            <a:ext cx="1463228" cy="553998"/>
          </a:xfrm>
          <a:prstGeom prst="rect">
            <a:avLst/>
          </a:prstGeom>
          <a:noFill/>
          <a:ln w="9525">
            <a:noFill/>
            <a:miter lim="800000"/>
            <a:headEnd/>
            <a:tailEnd/>
          </a:ln>
          <a:extLst/>
        </p:spPr>
        <p:txBody>
          <a:bodyPr wrap="square">
            <a:spAutoFit/>
          </a:bodyPr>
          <a:lstStyle/>
          <a:p>
            <a:pPr eaLnBrk="1" hangingPunct="1">
              <a:lnSpc>
                <a:spcPct val="100000"/>
              </a:lnSpc>
              <a:buClrTx/>
              <a:buFontTx/>
              <a:buNone/>
            </a:pPr>
            <a:r>
              <a:rPr lang="ru-RU" sz="1500" dirty="0" smtClean="0">
                <a:solidFill>
                  <a:schemeClr val="bg1"/>
                </a:solidFill>
                <a:latin typeface="Trebuchet MS" pitchFamily="34" charset="0"/>
                <a:cs typeface="Arial" charset="0"/>
              </a:rPr>
              <a:t>БД</a:t>
            </a:r>
            <a:endParaRPr lang="de-DE" sz="1500" dirty="0">
              <a:solidFill>
                <a:schemeClr val="bg1"/>
              </a:solidFill>
              <a:latin typeface="Trebuchet MS" pitchFamily="34" charset="0"/>
              <a:cs typeface="Arial" charset="0"/>
            </a:endParaRPr>
          </a:p>
          <a:p>
            <a:pPr eaLnBrk="1" hangingPunct="1">
              <a:lnSpc>
                <a:spcPct val="100000"/>
              </a:lnSpc>
              <a:buClrTx/>
              <a:buFontTx/>
              <a:buNone/>
            </a:pPr>
            <a:r>
              <a:rPr lang="de-DE" sz="1500" dirty="0" smtClean="0">
                <a:solidFill>
                  <a:schemeClr val="bg1"/>
                </a:solidFill>
                <a:latin typeface="Trebuchet MS" pitchFamily="34" charset="0"/>
                <a:cs typeface="Arial" charset="0"/>
              </a:rPr>
              <a:t>(</a:t>
            </a:r>
            <a:r>
              <a:rPr lang="ru-RU" sz="1500" dirty="0" smtClean="0">
                <a:solidFill>
                  <a:schemeClr val="bg1"/>
                </a:solidFill>
                <a:latin typeface="Trebuchet MS" pitchFamily="34" charset="0"/>
                <a:cs typeface="Arial" charset="0"/>
              </a:rPr>
              <a:t>в</a:t>
            </a:r>
            <a:r>
              <a:rPr lang="de-DE" sz="1500" dirty="0" smtClean="0">
                <a:solidFill>
                  <a:schemeClr val="bg1"/>
                </a:solidFill>
                <a:latin typeface="Trebuchet MS" pitchFamily="34" charset="0"/>
                <a:cs typeface="Arial" charset="0"/>
              </a:rPr>
              <a:t>e</a:t>
            </a:r>
            <a:r>
              <a:rPr lang="ru-RU" sz="1500" dirty="0" err="1" smtClean="0">
                <a:solidFill>
                  <a:schemeClr val="bg1"/>
                </a:solidFill>
                <a:latin typeface="Trebuchet MS" pitchFamily="34" charset="0"/>
                <a:cs typeface="Arial" charset="0"/>
              </a:rPr>
              <a:t>ществ</a:t>
            </a:r>
            <a:r>
              <a:rPr lang="de-DE" sz="1500" dirty="0" smtClean="0">
                <a:solidFill>
                  <a:schemeClr val="bg1"/>
                </a:solidFill>
                <a:latin typeface="Trebuchet MS" pitchFamily="34" charset="0"/>
                <a:cs typeface="Arial" charset="0"/>
              </a:rPr>
              <a:t>, </a:t>
            </a:r>
            <a:r>
              <a:rPr lang="de-DE" sz="1500" dirty="0">
                <a:solidFill>
                  <a:schemeClr val="bg1"/>
                </a:solidFill>
                <a:latin typeface="Trebuchet MS" pitchFamily="34" charset="0"/>
                <a:cs typeface="Arial" charset="0"/>
              </a:rPr>
              <a:t>BIP)</a:t>
            </a:r>
          </a:p>
        </p:txBody>
      </p:sp>
      <p:sp>
        <p:nvSpPr>
          <p:cNvPr id="25" name="Freeform 14" descr="80 %"/>
          <p:cNvSpPr>
            <a:spLocks/>
          </p:cNvSpPr>
          <p:nvPr/>
        </p:nvSpPr>
        <p:spPr bwMode="gray">
          <a:xfrm rot="1800000">
            <a:off x="3570737" y="1371600"/>
            <a:ext cx="1543050" cy="1733074"/>
          </a:xfrm>
          <a:custGeom>
            <a:avLst/>
            <a:gdLst>
              <a:gd name="T0" fmla="*/ 2147483647 w 243"/>
              <a:gd name="T1" fmla="*/ 0 h 280"/>
              <a:gd name="T2" fmla="*/ 0 w 243"/>
              <a:gd name="T3" fmla="*/ 2147483647 h 280"/>
              <a:gd name="T4" fmla="*/ 2147483647 w 243"/>
              <a:gd name="T5" fmla="*/ 2147483647 h 280"/>
              <a:gd name="T6" fmla="*/ 2147483647 w 243"/>
              <a:gd name="T7" fmla="*/ 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0"/>
                </a:moveTo>
                <a:cubicBezTo>
                  <a:pt x="140" y="3"/>
                  <a:pt x="50" y="58"/>
                  <a:pt x="0" y="140"/>
                </a:cubicBezTo>
                <a:cubicBezTo>
                  <a:pt x="243" y="280"/>
                  <a:pt x="243" y="280"/>
                  <a:pt x="243" y="280"/>
                </a:cubicBezTo>
                <a:lnTo>
                  <a:pt x="243" y="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6" name="Freeform 17" descr="80 %"/>
          <p:cNvSpPr>
            <a:spLocks/>
          </p:cNvSpPr>
          <p:nvPr/>
        </p:nvSpPr>
        <p:spPr bwMode="gray">
          <a:xfrm rot="1800000">
            <a:off x="4520306" y="3066098"/>
            <a:ext cx="1771650" cy="1730217"/>
          </a:xfrm>
          <a:custGeom>
            <a:avLst/>
            <a:gdLst>
              <a:gd name="T0" fmla="*/ 2147483647 w 279"/>
              <a:gd name="T1" fmla="*/ 2147483647 h 280"/>
              <a:gd name="T2" fmla="*/ 2147483647 w 279"/>
              <a:gd name="T3" fmla="*/ 2147483647 h 280"/>
              <a:gd name="T4" fmla="*/ 2147483647 w 279"/>
              <a:gd name="T5" fmla="*/ 0 h 280"/>
              <a:gd name="T6" fmla="*/ 0 w 279"/>
              <a:gd name="T7" fmla="*/ 2147483647 h 280"/>
              <a:gd name="T8" fmla="*/ 2147483647 w 279"/>
              <a:gd name="T9" fmla="*/ 2147483647 h 280"/>
              <a:gd name="T10" fmla="*/ 0 60000 65536"/>
              <a:gd name="T11" fmla="*/ 0 60000 65536"/>
              <a:gd name="T12" fmla="*/ 0 60000 65536"/>
              <a:gd name="T13" fmla="*/ 0 60000 65536"/>
              <a:gd name="T14" fmla="*/ 0 60000 65536"/>
              <a:gd name="T15" fmla="*/ 0 w 279"/>
              <a:gd name="T16" fmla="*/ 0 h 280"/>
              <a:gd name="T17" fmla="*/ 279 w 279"/>
              <a:gd name="T18" fmla="*/ 280 h 280"/>
            </a:gdLst>
            <a:ahLst/>
            <a:cxnLst>
              <a:cxn ang="T10">
                <a:pos x="T0" y="T1"/>
              </a:cxn>
              <a:cxn ang="T11">
                <a:pos x="T2" y="T3"/>
              </a:cxn>
              <a:cxn ang="T12">
                <a:pos x="T4" y="T5"/>
              </a:cxn>
              <a:cxn ang="T13">
                <a:pos x="T6" y="T7"/>
              </a:cxn>
              <a:cxn ang="T14">
                <a:pos x="T8" y="T9"/>
              </a:cxn>
            </a:cxnLst>
            <a:rect l="T15" t="T16" r="T17" b="T18"/>
            <a:pathLst>
              <a:path w="279" h="280">
                <a:moveTo>
                  <a:pt x="243" y="280"/>
                </a:moveTo>
                <a:cubicBezTo>
                  <a:pt x="266" y="238"/>
                  <a:pt x="279" y="191"/>
                  <a:pt x="279" y="140"/>
                </a:cubicBezTo>
                <a:cubicBezTo>
                  <a:pt x="279" y="89"/>
                  <a:pt x="266" y="41"/>
                  <a:pt x="243" y="0"/>
                </a:cubicBezTo>
                <a:cubicBezTo>
                  <a:pt x="0" y="140"/>
                  <a:pt x="0" y="140"/>
                  <a:pt x="0" y="140"/>
                </a:cubicBezTo>
                <a:lnTo>
                  <a:pt x="243" y="280"/>
                </a:lnTo>
                <a:close/>
              </a:path>
            </a:pathLst>
          </a:custGeom>
          <a:pattFill prst="pct80">
            <a:fgClr>
              <a:schemeClr val="bg1">
                <a:lumMod val="50000"/>
              </a:schemeClr>
            </a:fgClr>
            <a:bgClr>
              <a:srgbClr val="FFFFFF"/>
            </a:bgClr>
          </a:pattFill>
          <a:ln w="3175">
            <a:solidFill>
              <a:schemeClr val="bg1"/>
            </a:solidFill>
            <a:miter lim="800000"/>
            <a:headEnd/>
            <a:tailEnd/>
          </a:ln>
          <a:effectLst>
            <a:outerShdw dist="45791" dir="2021404" algn="ctr" rotWithShape="0">
              <a:srgbClr val="969696">
                <a:alpha val="50000"/>
              </a:srgbClr>
            </a:outerShdw>
          </a:effectLst>
        </p:spPr>
        <p:txBody>
          <a:bodyPr lIns="83485" tIns="41742" rIns="83485" bIns="41742"/>
          <a:lstStyle/>
          <a:p>
            <a:endParaRPr lang="fr-FR">
              <a:latin typeface="Trebuchet MS" pitchFamily="34" charset="0"/>
            </a:endParaRPr>
          </a:p>
        </p:txBody>
      </p:sp>
      <p:sp>
        <p:nvSpPr>
          <p:cNvPr id="28" name="Freeform 15"/>
          <p:cNvSpPr>
            <a:spLocks/>
          </p:cNvSpPr>
          <p:nvPr/>
        </p:nvSpPr>
        <p:spPr bwMode="gray">
          <a:xfrm rot="1800000">
            <a:off x="4983368" y="2167417"/>
            <a:ext cx="1543050" cy="1733074"/>
          </a:xfrm>
          <a:custGeom>
            <a:avLst/>
            <a:gdLst>
              <a:gd name="T0" fmla="*/ 30212243 w 243"/>
              <a:gd name="T1" fmla="*/ 17385500 h 280"/>
              <a:gd name="T2" fmla="*/ 0 w 243"/>
              <a:gd name="T3" fmla="*/ 0 h 280"/>
              <a:gd name="T4" fmla="*/ 0 w 243"/>
              <a:gd name="T5" fmla="*/ 34736040 h 280"/>
              <a:gd name="T6" fmla="*/ 30212243 w 243"/>
              <a:gd name="T7" fmla="*/ 17385500 h 280"/>
              <a:gd name="T8" fmla="*/ 0 60000 65536"/>
              <a:gd name="T9" fmla="*/ 0 60000 65536"/>
              <a:gd name="T10" fmla="*/ 0 60000 65536"/>
              <a:gd name="T11" fmla="*/ 0 60000 65536"/>
              <a:gd name="T12" fmla="*/ 0 w 243"/>
              <a:gd name="T13" fmla="*/ 0 h 280"/>
              <a:gd name="T14" fmla="*/ 243 w 243"/>
              <a:gd name="T15" fmla="*/ 280 h 280"/>
            </a:gdLst>
            <a:ahLst/>
            <a:cxnLst>
              <a:cxn ang="T8">
                <a:pos x="T0" y="T1"/>
              </a:cxn>
              <a:cxn ang="T9">
                <a:pos x="T2" y="T3"/>
              </a:cxn>
              <a:cxn ang="T10">
                <a:pos x="T4" y="T5"/>
              </a:cxn>
              <a:cxn ang="T11">
                <a:pos x="T6" y="T7"/>
              </a:cxn>
            </a:cxnLst>
            <a:rect l="T12" t="T13" r="T14" b="T15"/>
            <a:pathLst>
              <a:path w="243" h="280">
                <a:moveTo>
                  <a:pt x="243" y="140"/>
                </a:moveTo>
                <a:cubicBezTo>
                  <a:pt x="192" y="58"/>
                  <a:pt x="103" y="3"/>
                  <a:pt x="0" y="0"/>
                </a:cubicBezTo>
                <a:cubicBezTo>
                  <a:pt x="0" y="280"/>
                  <a:pt x="0" y="280"/>
                  <a:pt x="0" y="280"/>
                </a:cubicBezTo>
                <a:lnTo>
                  <a:pt x="243" y="140"/>
                </a:lnTo>
                <a:close/>
              </a:path>
            </a:pathLst>
          </a:custGeom>
          <a:pattFill prst="pct80">
            <a:fgClr>
              <a:schemeClr val="bg1">
                <a:lumMod val="50000"/>
              </a:schemeClr>
            </a:fgClr>
            <a:bgClr>
              <a:schemeClr val="bg1"/>
            </a:bgClr>
          </a:pattFill>
          <a:ln w="3175">
            <a:solidFill>
              <a:schemeClr val="bg1"/>
            </a:solidFill>
            <a:miter lim="800000"/>
            <a:headEnd/>
            <a:tailEnd/>
          </a:ln>
          <a:effectLst>
            <a:outerShdw dist="45791" dir="2021404" algn="ctr" rotWithShape="0">
              <a:srgbClr val="969696">
                <a:alpha val="50000"/>
              </a:srgbClr>
            </a:outerShdw>
          </a:effectLst>
        </p:spPr>
        <p:txBody>
          <a:bodyPr/>
          <a:lstStyle/>
          <a:p>
            <a:endParaRPr lang="fr-FR">
              <a:latin typeface="Trebuchet MS" pitchFamily="34" charset="0"/>
            </a:endParaRPr>
          </a:p>
        </p:txBody>
      </p:sp>
      <p:sp>
        <p:nvSpPr>
          <p:cNvPr id="2" name="Espace réservé du pied de page 1"/>
          <p:cNvSpPr>
            <a:spLocks noGrp="1"/>
          </p:cNvSpPr>
          <p:nvPr>
            <p:ph type="ftr" sz="quarter" idx="3"/>
          </p:nvPr>
        </p:nvSpPr>
        <p:spPr>
          <a:xfrm>
            <a:off x="827584" y="6381328"/>
            <a:ext cx="5544616" cy="409406"/>
          </a:xfrm>
        </p:spPr>
        <p:txBody>
          <a:bodyPr/>
          <a:lstStyle/>
          <a:p>
            <a:r>
              <a:rPr lang="en-US" i="1" smtClean="0"/>
              <a:t>ASPO Seminar – Nov 27th 2013 - Olivier Baudouin</a:t>
            </a:r>
            <a:endParaRPr lang="fr-FR" dirty="0"/>
          </a:p>
        </p:txBody>
      </p:sp>
      <p:sp>
        <p:nvSpPr>
          <p:cNvPr id="40" name="Rectangle 179"/>
          <p:cNvSpPr>
            <a:spLocks noChangeArrowheads="1"/>
          </p:cNvSpPr>
          <p:nvPr/>
        </p:nvSpPr>
        <p:spPr bwMode="gray">
          <a:xfrm>
            <a:off x="3959470" y="4400550"/>
            <a:ext cx="1261696" cy="78438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Равновесие</a:t>
            </a:r>
            <a:endParaRPr lang="de-DE" sz="1500" dirty="0">
              <a:solidFill>
                <a:schemeClr val="bg1"/>
              </a:solidFill>
              <a:latin typeface="Trebuchet MS" pitchFamily="34" charset="0"/>
              <a:cs typeface="Arial" charset="0"/>
            </a:endParaRPr>
          </a:p>
          <a:p>
            <a:pPr algn="ctr" eaLnBrk="1" hangingPunct="1">
              <a:lnSpc>
                <a:spcPct val="100000"/>
              </a:lnSpc>
              <a:buClrTx/>
              <a:buFontTx/>
              <a:buNone/>
            </a:pPr>
            <a:r>
              <a:rPr lang="de-DE" sz="1500" dirty="0">
                <a:solidFill>
                  <a:schemeClr val="bg1"/>
                </a:solidFill>
                <a:latin typeface="Trebuchet MS" pitchFamily="34" charset="0"/>
                <a:cs typeface="Arial" charset="0"/>
              </a:rPr>
              <a:t>(LV, LLV, LL,...)</a:t>
            </a:r>
          </a:p>
        </p:txBody>
      </p:sp>
      <p:sp>
        <p:nvSpPr>
          <p:cNvPr id="41" name="Rectangle 176"/>
          <p:cNvSpPr>
            <a:spLocks noChangeArrowheads="1"/>
          </p:cNvSpPr>
          <p:nvPr/>
        </p:nvSpPr>
        <p:spPr bwMode="gray">
          <a:xfrm>
            <a:off x="2743201" y="3634740"/>
            <a:ext cx="1599061"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cs typeface="Arial" charset="0"/>
              </a:rPr>
              <a:t>Термо</a:t>
            </a:r>
            <a:r>
              <a:rPr lang="ru-RU" sz="1500" dirty="0" smtClean="0">
                <a:solidFill>
                  <a:schemeClr val="bg1"/>
                </a:solidFill>
                <a:cs typeface="Arial" charset="0"/>
              </a:rPr>
              <a:t>-динамические</a:t>
            </a:r>
            <a:endParaRPr lang="de-DE" sz="1500" dirty="0">
              <a:solidFill>
                <a:schemeClr val="bg1"/>
              </a:solidFill>
              <a:cs typeface="Arial" charset="0"/>
            </a:endParaRPr>
          </a:p>
          <a:p>
            <a:pPr algn="ctr" eaLnBrk="1" hangingPunct="1">
              <a:lnSpc>
                <a:spcPct val="100000"/>
              </a:lnSpc>
              <a:buClrTx/>
              <a:buFontTx/>
              <a:buNone/>
            </a:pPr>
            <a:r>
              <a:rPr lang="de-DE" sz="1500" dirty="0">
                <a:solidFill>
                  <a:schemeClr val="bg1"/>
                </a:solidFill>
                <a:cs typeface="Arial" charset="0"/>
              </a:rPr>
              <a:t>  </a:t>
            </a:r>
            <a:r>
              <a:rPr lang="ru-RU" sz="1500" dirty="0" smtClean="0">
                <a:solidFill>
                  <a:schemeClr val="bg1"/>
                </a:solidFill>
                <a:cs typeface="Arial" charset="0"/>
              </a:rPr>
              <a:t>функции</a:t>
            </a:r>
            <a:endParaRPr lang="de-DE" sz="1500" dirty="0">
              <a:solidFill>
                <a:schemeClr val="bg1"/>
              </a:solidFill>
              <a:cs typeface="Arial" charset="0"/>
            </a:endParaRPr>
          </a:p>
        </p:txBody>
      </p:sp>
      <p:sp>
        <p:nvSpPr>
          <p:cNvPr id="42" name="Rectangle 56"/>
          <p:cNvSpPr>
            <a:spLocks noChangeArrowheads="1"/>
          </p:cNvSpPr>
          <p:nvPr/>
        </p:nvSpPr>
        <p:spPr bwMode="gray">
          <a:xfrm>
            <a:off x="3891655" y="1808798"/>
            <a:ext cx="1400908" cy="946074"/>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3485" tIns="41742" rIns="83485" bIns="41742">
            <a:spAutoFit/>
          </a:bodyPr>
          <a:lstStyle/>
          <a:p>
            <a:pPr algn="ctr"/>
            <a:r>
              <a:rPr lang="ru-RU" altLang="ru-RU" sz="1400" b="1" dirty="0" err="1">
                <a:solidFill>
                  <a:schemeClr val="bg1"/>
                </a:solidFill>
                <a:cs typeface="Arial" charset="0"/>
              </a:rPr>
              <a:t>Графическ</a:t>
            </a:r>
            <a:r>
              <a:rPr lang="ru-RU" altLang="ru-RU" sz="1400" b="1" dirty="0">
                <a:solidFill>
                  <a:schemeClr val="bg1"/>
                </a:solidFill>
                <a:cs typeface="Arial" charset="0"/>
              </a:rPr>
              <a:t>.</a:t>
            </a:r>
            <a:r>
              <a:rPr lang="de-DE" altLang="ru-RU" sz="1400" b="1" dirty="0">
                <a:solidFill>
                  <a:schemeClr val="bg1"/>
                </a:solidFill>
                <a:cs typeface="Arial" charset="0"/>
              </a:rPr>
              <a:t> </a:t>
            </a:r>
            <a:r>
              <a:rPr lang="ru-RU" altLang="ru-RU" sz="1400" b="1" dirty="0">
                <a:solidFill>
                  <a:schemeClr val="bg1"/>
                </a:solidFill>
                <a:cs typeface="Arial" charset="0"/>
              </a:rPr>
              <a:t>Интерфейс</a:t>
            </a:r>
            <a:r>
              <a:rPr lang="de-DE" altLang="ru-RU" sz="1400" b="1" dirty="0">
                <a:solidFill>
                  <a:schemeClr val="bg1"/>
                </a:solidFill>
                <a:cs typeface="Arial" charset="0"/>
              </a:rPr>
              <a:t> </a:t>
            </a:r>
            <a:r>
              <a:rPr lang="ru-RU" altLang="ru-RU" sz="1400" b="1" dirty="0" err="1" smtClean="0">
                <a:solidFill>
                  <a:schemeClr val="bg1"/>
                </a:solidFill>
                <a:cs typeface="Arial" charset="0"/>
              </a:rPr>
              <a:t>Пользо</a:t>
            </a:r>
            <a:r>
              <a:rPr lang="ru-RU" altLang="ru-RU" sz="1400" b="1" dirty="0" smtClean="0">
                <a:solidFill>
                  <a:schemeClr val="bg1"/>
                </a:solidFill>
                <a:cs typeface="Arial" charset="0"/>
              </a:rPr>
              <a:t>-</a:t>
            </a:r>
            <a:br>
              <a:rPr lang="ru-RU" altLang="ru-RU" sz="1400" b="1" dirty="0" smtClean="0">
                <a:solidFill>
                  <a:schemeClr val="bg1"/>
                </a:solidFill>
                <a:cs typeface="Arial" charset="0"/>
              </a:rPr>
            </a:br>
            <a:r>
              <a:rPr lang="ru-RU" altLang="ru-RU" sz="1400" b="1" dirty="0" err="1" smtClean="0">
                <a:solidFill>
                  <a:schemeClr val="bg1"/>
                </a:solidFill>
                <a:cs typeface="Arial" charset="0"/>
              </a:rPr>
              <a:t>вателя</a:t>
            </a:r>
            <a:endParaRPr lang="de-DE" altLang="ru-RU" sz="1400" b="1" dirty="0">
              <a:solidFill>
                <a:schemeClr val="bg1"/>
              </a:solidFill>
              <a:cs typeface="Arial" charset="0"/>
            </a:endParaRPr>
          </a:p>
        </p:txBody>
      </p:sp>
      <p:sp>
        <p:nvSpPr>
          <p:cNvPr id="43" name="Rectangle 57"/>
          <p:cNvSpPr>
            <a:spLocks noChangeArrowheads="1"/>
          </p:cNvSpPr>
          <p:nvPr/>
        </p:nvSpPr>
        <p:spPr bwMode="gray">
          <a:xfrm>
            <a:off x="5178264" y="2768921"/>
            <a:ext cx="1074127" cy="553998"/>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100000"/>
              </a:lnSpc>
              <a:buClrTx/>
              <a:buFontTx/>
              <a:buNone/>
            </a:pPr>
            <a:r>
              <a:rPr lang="ru-RU" sz="1500" dirty="0" smtClean="0">
                <a:solidFill>
                  <a:schemeClr val="bg1"/>
                </a:solidFill>
                <a:latin typeface="Trebuchet MS" pitchFamily="34" charset="0"/>
                <a:cs typeface="Arial" charset="0"/>
              </a:rPr>
              <a:t>Набор сервисов</a:t>
            </a:r>
            <a:endParaRPr lang="de-DE" sz="1500" dirty="0">
              <a:solidFill>
                <a:schemeClr val="bg1"/>
              </a:solidFill>
              <a:latin typeface="Trebuchet MS" pitchFamily="34" charset="0"/>
              <a:cs typeface="Arial" charset="0"/>
            </a:endParaRPr>
          </a:p>
        </p:txBody>
      </p:sp>
      <p:sp>
        <p:nvSpPr>
          <p:cNvPr id="44" name="Rectangle 175"/>
          <p:cNvSpPr>
            <a:spLocks noChangeArrowheads="1"/>
          </p:cNvSpPr>
          <p:nvPr/>
        </p:nvSpPr>
        <p:spPr bwMode="gray">
          <a:xfrm>
            <a:off x="4919173" y="3634740"/>
            <a:ext cx="1466567" cy="776797"/>
          </a:xfrm>
          <a:prstGeom prst="rect">
            <a:avLst/>
          </a:prstGeom>
          <a:noFill/>
          <a:ln>
            <a:noFill/>
          </a:ln>
          <a:extLst>
            <a:ext uri="{909E8E84-426E-40DD-AFC4-6F175D3DCCD1}">
              <a14:hiddenFill xmlns:a14="http://schemas.microsoft.com/office/drawing/2010/main" xmlns="">
                <a:solidFill>
                  <a:srgbClr val="FF0000"/>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3485" tIns="41742" rIns="83485" bIns="41742">
            <a:spAutoFit/>
          </a:bodyPr>
          <a:lstStyle/>
          <a:p>
            <a:pPr algn="ctr" eaLnBrk="1" hangingPunct="1">
              <a:lnSpc>
                <a:spcPct val="100000"/>
              </a:lnSpc>
              <a:buClrTx/>
              <a:buFontTx/>
              <a:buNone/>
            </a:pPr>
            <a:r>
              <a:rPr lang="ru-RU" sz="1500" dirty="0" err="1" smtClean="0">
                <a:solidFill>
                  <a:schemeClr val="bg1"/>
                </a:solidFill>
                <a:latin typeface="Trebuchet MS" pitchFamily="34" charset="0"/>
                <a:cs typeface="Arial" charset="0"/>
              </a:rPr>
              <a:t>Термо</a:t>
            </a:r>
            <a:r>
              <a:rPr lang="ru-RU" sz="1500" dirty="0" smtClean="0">
                <a:solidFill>
                  <a:schemeClr val="bg1"/>
                </a:solidFill>
                <a:latin typeface="Trebuchet MS" pitchFamily="34" charset="0"/>
                <a:cs typeface="Arial" charset="0"/>
              </a:rPr>
              <a:t>-динамические модели</a:t>
            </a:r>
            <a:endParaRPr lang="de-DE" sz="1500" dirty="0">
              <a:solidFill>
                <a:schemeClr val="tx2"/>
              </a:solidFill>
              <a:latin typeface="Trebuchet MS" pitchFamily="34" charset="0"/>
              <a:cs typeface="Arial" charset="0"/>
            </a:endParaRPr>
          </a:p>
        </p:txBody>
      </p:sp>
    </p:spTree>
    <p:extLst>
      <p:ext uri="{BB962C8B-B14F-4D97-AF65-F5344CB8AC3E}">
        <p14:creationId xmlns:p14="http://schemas.microsoft.com/office/powerpoint/2010/main" xmlns="" val="8989095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Text Box 2"/>
          <p:cNvSpPr txBox="1">
            <a:spLocks noChangeArrowheads="1"/>
          </p:cNvSpPr>
          <p:nvPr/>
        </p:nvSpPr>
        <p:spPr bwMode="auto">
          <a:xfrm>
            <a:off x="652463" y="765175"/>
            <a:ext cx="7196137" cy="5426075"/>
          </a:xfrm>
          <a:prstGeom prst="rect">
            <a:avLst/>
          </a:prstGeom>
          <a:noFill/>
          <a:ln w="9525">
            <a:noFill/>
            <a:miter lim="800000"/>
            <a:headEnd/>
            <a:tailEnd/>
          </a:ln>
        </p:spPr>
        <p:txBody>
          <a:bodyPr lIns="83485" tIns="41742" rIns="83485" bIns="41742">
            <a:spAutoFit/>
          </a:bodyPr>
          <a:lstStyle/>
          <a:p>
            <a:pPr>
              <a:lnSpc>
                <a:spcPct val="260000"/>
              </a:lnSpc>
            </a:pPr>
            <a:r>
              <a:rPr lang="en-US" altLang="en-US" sz="1500" b="1" dirty="0">
                <a:solidFill>
                  <a:srgbClr val="0BA4E2"/>
                </a:solidFill>
                <a:latin typeface="Trebuchet MS" pitchFamily="34" charset="0"/>
              </a:rPr>
              <a:t>С</a:t>
            </a:r>
            <a:r>
              <a:rPr lang="ru-RU" altLang="en-US" sz="1500" b="1" dirty="0">
                <a:solidFill>
                  <a:srgbClr val="0BA4E2"/>
                </a:solidFill>
                <a:latin typeface="Trebuchet MS" pitchFamily="34" charset="0"/>
              </a:rPr>
              <a:t>МЕСИТЕЛИ И СЕПЕРАТОРЫ</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смесители</a:t>
            </a:r>
            <a:r>
              <a:rPr lang="en-US" altLang="en-US" sz="1500" dirty="0">
                <a:solidFill>
                  <a:srgbClr val="0BA4E2"/>
                </a:solidFill>
                <a:latin typeface="Trebuchet MS" pitchFamily="34" charset="0"/>
              </a:rPr>
              <a:t>,</a:t>
            </a:r>
            <a:r>
              <a:rPr lang="ru-RU" altLang="en-US" sz="1500" dirty="0">
                <a:solidFill>
                  <a:srgbClr val="0BA4E2"/>
                </a:solidFill>
                <a:latin typeface="Trebuchet MS" pitchFamily="34" charset="0"/>
              </a:rPr>
              <a:t> делители потоков и компонентов</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ТЕПЛООБМЕННИКИ</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простой, с контролируемой температурой и т.д.</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ИСПАРИТЕ</a:t>
            </a:r>
            <a:r>
              <a:rPr lang="en-US" altLang="en-US" sz="1500" b="1" dirty="0">
                <a:solidFill>
                  <a:srgbClr val="0BA4E2"/>
                </a:solidFill>
                <a:latin typeface="Trebuchet MS" pitchFamily="34" charset="0"/>
              </a:rPr>
              <a:t>Л</a:t>
            </a:r>
            <a:r>
              <a:rPr lang="ru-RU" altLang="en-US" sz="1500" b="1" dirty="0">
                <a:solidFill>
                  <a:srgbClr val="0BA4E2"/>
                </a:solidFill>
                <a:latin typeface="Trebuchet MS" pitchFamily="34" charset="0"/>
              </a:rPr>
              <a:t>И</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газо-жидкостной</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жидкость-жидкость</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газ-жидкость</a:t>
            </a:r>
            <a:r>
              <a:rPr lang="en-US" altLang="en-US" sz="1500" dirty="0">
                <a:solidFill>
                  <a:srgbClr val="0BA4E2"/>
                </a:solidFill>
                <a:latin typeface="Trebuchet MS" pitchFamily="34" charset="0"/>
              </a:rPr>
              <a:t>-</a:t>
            </a:r>
            <a:r>
              <a:rPr lang="ru-RU" altLang="en-US" sz="1500" dirty="0">
                <a:solidFill>
                  <a:srgbClr val="0BA4E2"/>
                </a:solidFill>
                <a:latin typeface="Trebuchet MS" pitchFamily="34" charset="0"/>
              </a:rPr>
              <a:t>жидкость</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ТРАНСПОРТИРОВКА СРЕД</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Компрессоры</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турбины, насосы</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трубы и т.д.</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ХИМИЧЕСКИЕ РЕАКТОРА</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РИС, РИВ</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минимизация свободной энергии</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ПРОСТАЯ ПЕРЕГОНКА</a:t>
            </a:r>
            <a:endParaRPr lang="en-US" altLang="en-US" sz="1500" b="1"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ТОЧНЫЙ РАСЧЕТ КОЛОНН</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дистилляция, абсорбция и</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т.д.</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ПОДБОР ПАРАМЕ</a:t>
            </a:r>
            <a:r>
              <a:rPr lang="en-US" altLang="en-US" sz="1500" b="1" dirty="0">
                <a:solidFill>
                  <a:srgbClr val="0BA4E2"/>
                </a:solidFill>
                <a:latin typeface="Trebuchet MS" pitchFamily="34" charset="0"/>
              </a:rPr>
              <a:t>Т</a:t>
            </a:r>
            <a:r>
              <a:rPr lang="ru-RU" altLang="en-US" sz="1500" b="1" dirty="0">
                <a:solidFill>
                  <a:srgbClr val="0BA4E2"/>
                </a:solidFill>
                <a:latin typeface="Trebuchet MS" pitchFamily="34" charset="0"/>
              </a:rPr>
              <a:t>РОВ КОЛОНН</a:t>
            </a:r>
            <a:r>
              <a:rPr lang="en-US" altLang="en-US" sz="1500" b="1" dirty="0">
                <a:solidFill>
                  <a:srgbClr val="0BA4E2"/>
                </a:solidFill>
                <a:latin typeface="Trebuchet MS" pitchFamily="34" charset="0"/>
              </a:rPr>
              <a:t>: </a:t>
            </a:r>
            <a:r>
              <a:rPr lang="ru-RU" altLang="en-US" sz="1500" dirty="0">
                <a:solidFill>
                  <a:srgbClr val="0BA4E2"/>
                </a:solidFill>
                <a:latin typeface="Trebuchet MS" pitchFamily="34" charset="0"/>
              </a:rPr>
              <a:t>тарелки</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диаметр колонны</a:t>
            </a:r>
            <a:r>
              <a:rPr lang="en-US" altLang="en-US" sz="1500" dirty="0">
                <a:solidFill>
                  <a:srgbClr val="0BA4E2"/>
                </a:solidFill>
                <a:latin typeface="Trebuchet MS" pitchFamily="34" charset="0"/>
              </a:rPr>
              <a:t> </a:t>
            </a:r>
            <a:r>
              <a:rPr lang="ru-RU" altLang="en-US" sz="1500" dirty="0">
                <a:solidFill>
                  <a:srgbClr val="0BA4E2"/>
                </a:solidFill>
                <a:latin typeface="Trebuchet MS" pitchFamily="34" charset="0"/>
              </a:rPr>
              <a:t>и т.д.</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СЕПАРАТОРЫ ЖИДКОСТЬ-</a:t>
            </a:r>
            <a:r>
              <a:rPr lang="en-US" altLang="en-US" sz="1500" b="1" dirty="0">
                <a:solidFill>
                  <a:srgbClr val="0BA4E2"/>
                </a:solidFill>
                <a:latin typeface="Trebuchet MS" pitchFamily="34" charset="0"/>
              </a:rPr>
              <a:t>Ж</a:t>
            </a:r>
            <a:r>
              <a:rPr lang="ru-RU" altLang="en-US" sz="1500" b="1" dirty="0">
                <a:solidFill>
                  <a:srgbClr val="0BA4E2"/>
                </a:solidFill>
                <a:latin typeface="Trebuchet MS" pitchFamily="34" charset="0"/>
              </a:rPr>
              <a:t>ИДКОСТЬ</a:t>
            </a:r>
            <a:r>
              <a:rPr lang="en-US" altLang="en-US" sz="1500" b="1" dirty="0">
                <a:solidFill>
                  <a:srgbClr val="0BA4E2"/>
                </a:solidFill>
                <a:latin typeface="Trebuchet MS" pitchFamily="34" charset="0"/>
              </a:rPr>
              <a:t> (</a:t>
            </a:r>
            <a:r>
              <a:rPr lang="ru-RU" altLang="en-US" sz="1500" b="1" dirty="0" smtClean="0">
                <a:solidFill>
                  <a:srgbClr val="0BA4E2"/>
                </a:solidFill>
                <a:latin typeface="Trebuchet MS" pitchFamily="34" charset="0"/>
              </a:rPr>
              <a:t>ЭКСТРАКЦИОННЫЕ </a:t>
            </a:r>
            <a:r>
              <a:rPr lang="ru-RU" altLang="en-US" sz="1500" b="1" dirty="0">
                <a:solidFill>
                  <a:srgbClr val="0BA4E2"/>
                </a:solidFill>
                <a:latin typeface="Trebuchet MS" pitchFamily="34" charset="0"/>
              </a:rPr>
              <a:t>КОЛОННЫ</a:t>
            </a:r>
            <a:r>
              <a:rPr lang="en-US" altLang="en-US" sz="1500" b="1" dirty="0">
                <a:solidFill>
                  <a:srgbClr val="0BA4E2"/>
                </a:solidFill>
                <a:latin typeface="Trebuchet MS" pitchFamily="34" charset="0"/>
              </a:rPr>
              <a:t>)</a:t>
            </a:r>
          </a:p>
        </p:txBody>
      </p:sp>
      <p:sp>
        <p:nvSpPr>
          <p:cNvPr id="784386" name="Text Box 11"/>
          <p:cNvSpPr txBox="1">
            <a:spLocks noChangeArrowheads="1"/>
          </p:cNvSpPr>
          <p:nvPr/>
        </p:nvSpPr>
        <p:spPr bwMode="auto">
          <a:xfrm>
            <a:off x="900113" y="0"/>
            <a:ext cx="7537450" cy="965200"/>
          </a:xfrm>
          <a:prstGeom prst="rect">
            <a:avLst/>
          </a:prstGeom>
          <a:noFill/>
          <a:ln w="9525">
            <a:noFill/>
            <a:miter lim="800000"/>
            <a:headEnd/>
            <a:tailEnd/>
          </a:ln>
        </p:spPr>
        <p:txBody>
          <a:bodyPr lIns="83457" tIns="41729" rIns="83457" bIns="41729">
            <a:spAutoFit/>
          </a:bodyPr>
          <a:lstStyle/>
          <a:p>
            <a:pPr defTabSz="1020763"/>
            <a:r>
              <a:rPr lang="en-US" altLang="en-US" sz="2900" b="1">
                <a:solidFill>
                  <a:schemeClr val="bg1"/>
                </a:solidFill>
                <a:latin typeface="Trebuchet MS" pitchFamily="34" charset="0"/>
              </a:rPr>
              <a:t>…</a:t>
            </a:r>
            <a:r>
              <a:rPr lang="ru-RU" altLang="en-US" sz="2900" b="1">
                <a:solidFill>
                  <a:schemeClr val="bg1"/>
                </a:solidFill>
                <a:latin typeface="Trebuchet MS" pitchFamily="34" charset="0"/>
              </a:rPr>
              <a:t>Включает классические процессы</a:t>
            </a:r>
            <a:r>
              <a:rPr lang="en-US" altLang="en-US" sz="2900" b="1">
                <a:solidFill>
                  <a:schemeClr val="bg1"/>
                </a:solidFill>
                <a:latin typeface="Trebuchet MS" pitchFamily="34" charset="0"/>
              </a:rPr>
              <a:t> </a:t>
            </a:r>
            <a:r>
              <a:rPr lang="ru-RU" altLang="en-US" sz="2900" b="1">
                <a:solidFill>
                  <a:schemeClr val="bg1"/>
                </a:solidFill>
                <a:latin typeface="Trebuchet MS" pitchFamily="34" charset="0"/>
              </a:rPr>
              <a:t>и аппараты</a:t>
            </a:r>
            <a:r>
              <a:rPr lang="en-US" altLang="en-US" sz="2900" b="1">
                <a:solidFill>
                  <a:schemeClr val="bg1"/>
                </a:solidFill>
                <a:latin typeface="Trebuchet MS" pitchFamily="34" charset="0"/>
              </a:rPr>
              <a:t>…</a:t>
            </a:r>
          </a:p>
        </p:txBody>
      </p:sp>
      <p:pic>
        <p:nvPicPr>
          <p:cNvPr id="784387" name="Picture 3" descr="C:\Documents and Settings\silvère massebeuf.PROSIM2003\Mes documents\3-FORMATIONS\dessins\Tpsmixer.emf"/>
          <p:cNvPicPr>
            <a:picLocks noChangeAspect="1" noChangeArrowheads="1"/>
          </p:cNvPicPr>
          <p:nvPr/>
        </p:nvPicPr>
        <p:blipFill>
          <a:blip r:embed="rId3" cstate="print"/>
          <a:srcRect/>
          <a:stretch>
            <a:fillRect/>
          </a:stretch>
        </p:blipFill>
        <p:spPr bwMode="auto">
          <a:xfrm>
            <a:off x="198438" y="981075"/>
            <a:ext cx="358775" cy="360363"/>
          </a:xfrm>
          <a:prstGeom prst="rect">
            <a:avLst/>
          </a:prstGeom>
          <a:noFill/>
          <a:ln w="9525">
            <a:noFill/>
            <a:miter lim="800000"/>
            <a:headEnd/>
            <a:tailEnd/>
          </a:ln>
        </p:spPr>
      </p:pic>
      <p:pic>
        <p:nvPicPr>
          <p:cNvPr id="784388" name="Picture 1" descr="C:\Documents and Settings\silvère massebeuf.PROSIM2003\Mes documents\3-FORMATIONS\dessins\TPSHeatExchanger.emf"/>
          <p:cNvPicPr>
            <a:picLocks noChangeAspect="1" noChangeArrowheads="1"/>
          </p:cNvPicPr>
          <p:nvPr/>
        </p:nvPicPr>
        <p:blipFill>
          <a:blip r:embed="rId4" cstate="print"/>
          <a:srcRect/>
          <a:stretch>
            <a:fillRect/>
          </a:stretch>
        </p:blipFill>
        <p:spPr bwMode="auto">
          <a:xfrm>
            <a:off x="196850" y="1592263"/>
            <a:ext cx="360363" cy="360362"/>
          </a:xfrm>
          <a:prstGeom prst="rect">
            <a:avLst/>
          </a:prstGeom>
          <a:noFill/>
          <a:ln w="9525">
            <a:noFill/>
            <a:miter lim="800000"/>
            <a:headEnd/>
            <a:tailEnd/>
          </a:ln>
        </p:spPr>
      </p:pic>
      <p:pic>
        <p:nvPicPr>
          <p:cNvPr id="784389" name="Picture 1" descr="C:\Documents and Settings\silvère massebeuf.PROSIM2003\Mes documents\3-FORMATIONS\dessins\TPSGeneralTriFlash.emf"/>
          <p:cNvPicPr>
            <a:picLocks noChangeAspect="1" noChangeArrowheads="1"/>
          </p:cNvPicPr>
          <p:nvPr/>
        </p:nvPicPr>
        <p:blipFill>
          <a:blip r:embed="rId5" cstate="print"/>
          <a:srcRect/>
          <a:stretch>
            <a:fillRect/>
          </a:stretch>
        </p:blipFill>
        <p:spPr bwMode="auto">
          <a:xfrm>
            <a:off x="107950" y="2241550"/>
            <a:ext cx="539750" cy="273050"/>
          </a:xfrm>
          <a:prstGeom prst="rect">
            <a:avLst/>
          </a:prstGeom>
          <a:noFill/>
          <a:ln w="9525">
            <a:noFill/>
            <a:miter lim="800000"/>
            <a:headEnd/>
            <a:tailEnd/>
          </a:ln>
        </p:spPr>
      </p:pic>
      <p:pic>
        <p:nvPicPr>
          <p:cNvPr id="784390" name="Picture 1" descr="C:\Documents and Settings\silvère massebeuf.PROSIM2003\Mes documents\3-FORMATIONS\dessins\TPSPump.emf"/>
          <p:cNvPicPr>
            <a:picLocks noChangeAspect="1" noChangeArrowheads="1"/>
          </p:cNvPicPr>
          <p:nvPr/>
        </p:nvPicPr>
        <p:blipFill>
          <a:blip r:embed="rId6" cstate="print"/>
          <a:srcRect/>
          <a:stretch>
            <a:fillRect/>
          </a:stretch>
        </p:blipFill>
        <p:spPr bwMode="auto">
          <a:xfrm>
            <a:off x="227013" y="2781300"/>
            <a:ext cx="301625" cy="360363"/>
          </a:xfrm>
          <a:prstGeom prst="rect">
            <a:avLst/>
          </a:prstGeom>
          <a:noFill/>
          <a:ln w="9525">
            <a:noFill/>
            <a:miter lim="800000"/>
            <a:headEnd/>
            <a:tailEnd/>
          </a:ln>
        </p:spPr>
      </p:pic>
      <p:pic>
        <p:nvPicPr>
          <p:cNvPr id="784391" name="Picture 1" descr="C:\Documents and Settings\silvère massebeuf.PROSIM2003\Mes documents\3-FORMATIONS\dessins\TPSStirredReactor.emf"/>
          <p:cNvPicPr>
            <a:picLocks noChangeAspect="1" noChangeArrowheads="1"/>
          </p:cNvPicPr>
          <p:nvPr/>
        </p:nvPicPr>
        <p:blipFill>
          <a:blip r:embed="rId7" cstate="print"/>
          <a:srcRect/>
          <a:stretch>
            <a:fillRect/>
          </a:stretch>
        </p:blipFill>
        <p:spPr bwMode="auto">
          <a:xfrm>
            <a:off x="246063" y="3357563"/>
            <a:ext cx="263525" cy="358775"/>
          </a:xfrm>
          <a:prstGeom prst="rect">
            <a:avLst/>
          </a:prstGeom>
          <a:noFill/>
          <a:ln w="9525">
            <a:noFill/>
            <a:miter lim="800000"/>
            <a:headEnd/>
            <a:tailEnd/>
          </a:ln>
        </p:spPr>
      </p:pic>
      <p:pic>
        <p:nvPicPr>
          <p:cNvPr id="784392" name="Picture 2" descr="C:\Documents and Settings\silvère massebeuf.PROSIM2003\Mes documents\3-FORMATIONS\dessins\TPSDiColumn.emf"/>
          <p:cNvPicPr>
            <a:picLocks noChangeAspect="1" noChangeArrowheads="1"/>
          </p:cNvPicPr>
          <p:nvPr/>
        </p:nvPicPr>
        <p:blipFill>
          <a:blip r:embed="rId8" cstate="print"/>
          <a:srcRect/>
          <a:stretch>
            <a:fillRect/>
          </a:stretch>
        </p:blipFill>
        <p:spPr bwMode="auto">
          <a:xfrm>
            <a:off x="261938" y="4508500"/>
            <a:ext cx="206375" cy="576263"/>
          </a:xfrm>
          <a:prstGeom prst="rect">
            <a:avLst/>
          </a:prstGeom>
          <a:noFill/>
          <a:ln w="9525">
            <a:noFill/>
            <a:miter lim="800000"/>
            <a:headEnd/>
            <a:tailEnd/>
          </a:ln>
        </p:spPr>
      </p:pic>
      <p:pic>
        <p:nvPicPr>
          <p:cNvPr id="784393" name="Picture 2" descr="C:\Documents and Settings\silvère massebeuf.PROSIM2003\Mes documents\3-FORMATIONS\dessins\TPSShortCut.emf"/>
          <p:cNvPicPr>
            <a:picLocks noChangeAspect="1" noChangeArrowheads="1"/>
          </p:cNvPicPr>
          <p:nvPr/>
        </p:nvPicPr>
        <p:blipFill>
          <a:blip r:embed="rId9" cstate="print"/>
          <a:srcRect/>
          <a:stretch>
            <a:fillRect/>
          </a:stretch>
        </p:blipFill>
        <p:spPr bwMode="auto">
          <a:xfrm>
            <a:off x="261938" y="3860800"/>
            <a:ext cx="206375" cy="576263"/>
          </a:xfrm>
          <a:prstGeom prst="rect">
            <a:avLst/>
          </a:prstGeom>
          <a:noFill/>
          <a:ln w="9525">
            <a:noFill/>
            <a:miter lim="800000"/>
            <a:headEnd/>
            <a:tailEnd/>
          </a:ln>
        </p:spPr>
      </p:pic>
      <p:pic>
        <p:nvPicPr>
          <p:cNvPr id="784394" name="Picture 2" descr="C:\Documents and Settings\silvère massebeuf.PROSIM2003\Mes documents\3-FORMATIONS\dessins\TPSColumnSize.emf"/>
          <p:cNvPicPr>
            <a:picLocks noChangeAspect="1" noChangeArrowheads="1"/>
          </p:cNvPicPr>
          <p:nvPr/>
        </p:nvPicPr>
        <p:blipFill>
          <a:blip r:embed="rId10" cstate="print"/>
          <a:srcRect/>
          <a:stretch>
            <a:fillRect/>
          </a:stretch>
        </p:blipFill>
        <p:spPr bwMode="auto">
          <a:xfrm>
            <a:off x="307975" y="5121275"/>
            <a:ext cx="120650" cy="468313"/>
          </a:xfrm>
          <a:prstGeom prst="rect">
            <a:avLst/>
          </a:prstGeom>
          <a:noFill/>
          <a:ln w="9525">
            <a:noFill/>
            <a:miter lim="800000"/>
            <a:headEnd/>
            <a:tailEnd/>
          </a:ln>
        </p:spPr>
      </p:pic>
      <p:pic>
        <p:nvPicPr>
          <p:cNvPr id="784395" name="Picture 2" descr="C:\Documents and Settings\silvère massebeuf.PROSIM2003\Mes documents\3-FORMATIONS\dessins\TPSExtractionColumnReflux.emf"/>
          <p:cNvPicPr>
            <a:picLocks noChangeAspect="1" noChangeArrowheads="1"/>
          </p:cNvPicPr>
          <p:nvPr/>
        </p:nvPicPr>
        <p:blipFill>
          <a:blip r:embed="rId11" cstate="print"/>
          <a:srcRect/>
          <a:stretch>
            <a:fillRect/>
          </a:stretch>
        </p:blipFill>
        <p:spPr bwMode="auto">
          <a:xfrm>
            <a:off x="255588" y="5661025"/>
            <a:ext cx="228600" cy="576263"/>
          </a:xfrm>
          <a:prstGeom prst="rect">
            <a:avLst/>
          </a:prstGeom>
          <a:noFill/>
          <a:ln w="9525">
            <a:noFill/>
            <a:miter lim="800000"/>
            <a:headEnd/>
            <a:tailEnd/>
          </a:ln>
        </p:spPr>
      </p:pic>
      <p:sp>
        <p:nvSpPr>
          <p:cNvPr id="784396"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ext Box 2"/>
          <p:cNvSpPr txBox="1">
            <a:spLocks noChangeArrowheads="1"/>
          </p:cNvSpPr>
          <p:nvPr/>
        </p:nvSpPr>
        <p:spPr bwMode="auto">
          <a:xfrm>
            <a:off x="766763" y="901700"/>
            <a:ext cx="8701087" cy="4238625"/>
          </a:xfrm>
          <a:prstGeom prst="rect">
            <a:avLst/>
          </a:prstGeom>
          <a:noFill/>
          <a:ln w="9525">
            <a:noFill/>
            <a:miter lim="800000"/>
            <a:headEnd/>
            <a:tailEnd/>
          </a:ln>
        </p:spPr>
        <p:txBody>
          <a:bodyPr lIns="83485" tIns="41742" rIns="83485" bIns="41742">
            <a:spAutoFit/>
          </a:bodyPr>
          <a:lstStyle/>
          <a:p>
            <a:pPr>
              <a:lnSpc>
                <a:spcPct val="260000"/>
              </a:lnSpc>
            </a:pPr>
            <a:r>
              <a:rPr lang="ru-RU" altLang="en-US" sz="1500" b="1" dirty="0">
                <a:solidFill>
                  <a:srgbClr val="0BA4E2"/>
                </a:solidFill>
                <a:latin typeface="Trebuchet MS" pitchFamily="34" charset="0"/>
              </a:rPr>
              <a:t>ПАЯНЫЕ ПЛАСТИНЧАТЫЕ ТЕПЛООБМЕННИКИ</a:t>
            </a:r>
            <a:endParaRPr lang="en-US" altLang="en-US" sz="1500"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ТОПЛИВНЫЕ ЭЛЕМЕНТЫ</a:t>
            </a:r>
            <a:r>
              <a:rPr lang="en-US" altLang="en-US" sz="1500" b="1" dirty="0">
                <a:solidFill>
                  <a:srgbClr val="0BA4E2"/>
                </a:solidFill>
                <a:latin typeface="Trebuchet MS" pitchFamily="34" charset="0"/>
              </a:rPr>
              <a:t> (SOFC)</a:t>
            </a:r>
          </a:p>
          <a:p>
            <a:pPr>
              <a:lnSpc>
                <a:spcPct val="260000"/>
              </a:lnSpc>
            </a:pPr>
            <a:r>
              <a:rPr lang="ru-RU" altLang="en-US" sz="1500" b="1" dirty="0">
                <a:solidFill>
                  <a:srgbClr val="0BA4E2"/>
                </a:solidFill>
                <a:latin typeface="Trebuchet MS" pitchFamily="34" charset="0"/>
              </a:rPr>
              <a:t>ТЕПЛООБМЕННИКИ </a:t>
            </a:r>
            <a:r>
              <a:rPr lang="en-US" altLang="en-US" sz="1500" b="1" dirty="0">
                <a:solidFill>
                  <a:srgbClr val="0BA4E2"/>
                </a:solidFill>
                <a:latin typeface="Trebuchet MS" pitchFamily="34" charset="0"/>
              </a:rPr>
              <a:t>“MHX”</a:t>
            </a:r>
          </a:p>
          <a:p>
            <a:pPr>
              <a:lnSpc>
                <a:spcPct val="260000"/>
              </a:lnSpc>
            </a:pPr>
            <a:r>
              <a:rPr lang="ru-RU" altLang="en-US" sz="1500" b="1" dirty="0">
                <a:solidFill>
                  <a:srgbClr val="0BA4E2"/>
                </a:solidFill>
                <a:latin typeface="Trebuchet MS" pitchFamily="34" charset="0"/>
              </a:rPr>
              <a:t>ТРЕХФАЗНАЯ ДИСТИЛЛЯЦИЯ</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Г-Ж-Ж</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И РЕАКЦИОННАЯ ДИСТИЛЛЯЦИЯ</a:t>
            </a:r>
            <a:endParaRPr lang="en-US" altLang="en-US" sz="1500" b="1" dirty="0">
              <a:solidFill>
                <a:srgbClr val="0BA4E2"/>
              </a:solidFill>
              <a:latin typeface="Trebuchet MS" pitchFamily="34" charset="0"/>
            </a:endParaRPr>
          </a:p>
          <a:p>
            <a:pPr>
              <a:lnSpc>
                <a:spcPct val="260000"/>
              </a:lnSpc>
            </a:pPr>
            <a:r>
              <a:rPr lang="ru-RU" altLang="en-US" sz="1500" b="1" dirty="0">
                <a:solidFill>
                  <a:srgbClr val="0BA4E2"/>
                </a:solidFill>
                <a:latin typeface="Trebuchet MS" pitchFamily="34" charset="0"/>
              </a:rPr>
              <a:t>ДИС</a:t>
            </a:r>
            <a:r>
              <a:rPr lang="en-US" altLang="en-US" sz="1500" b="1" dirty="0">
                <a:solidFill>
                  <a:srgbClr val="0BA4E2"/>
                </a:solidFill>
                <a:latin typeface="Trebuchet MS" pitchFamily="34" charset="0"/>
              </a:rPr>
              <a:t>Т</a:t>
            </a:r>
            <a:r>
              <a:rPr lang="ru-RU" altLang="en-US" sz="1500" b="1" dirty="0">
                <a:solidFill>
                  <a:srgbClr val="0BA4E2"/>
                </a:solidFill>
                <a:latin typeface="Trebuchet MS" pitchFamily="34" charset="0"/>
              </a:rPr>
              <a:t>ИЛЛЯЦИЯ ИЛИ АБСОРБЦИЯ</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с</a:t>
            </a:r>
            <a:r>
              <a:rPr lang="en-US" altLang="en-US" sz="1500" b="1" dirty="0">
                <a:solidFill>
                  <a:srgbClr val="0BA4E2"/>
                </a:solidFill>
                <a:latin typeface="Trebuchet MS" pitchFamily="34" charset="0"/>
              </a:rPr>
              <a:t> н</a:t>
            </a:r>
            <a:r>
              <a:rPr lang="ru-RU" altLang="en-US" sz="1500" b="1" dirty="0" err="1">
                <a:solidFill>
                  <a:srgbClr val="0BA4E2"/>
                </a:solidFill>
                <a:latin typeface="Trebuchet MS" pitchFamily="34" charset="0"/>
              </a:rPr>
              <a:t>еравновесными</a:t>
            </a:r>
            <a:r>
              <a:rPr lang="ru-RU" altLang="en-US" sz="1500" b="1" dirty="0">
                <a:solidFill>
                  <a:srgbClr val="0BA4E2"/>
                </a:solidFill>
                <a:latin typeface="Trebuchet MS" pitchFamily="34" charset="0"/>
              </a:rPr>
              <a:t> </a:t>
            </a:r>
            <a:r>
              <a:rPr lang="ru-RU" altLang="en-US" sz="1500" b="1" dirty="0" err="1">
                <a:solidFill>
                  <a:srgbClr val="0BA4E2"/>
                </a:solidFill>
                <a:latin typeface="Trebuchet MS" pitchFamily="34" charset="0"/>
              </a:rPr>
              <a:t>модел</a:t>
            </a:r>
            <a:r>
              <a:rPr lang="en-US" altLang="en-US" sz="1500" b="1" dirty="0">
                <a:solidFill>
                  <a:srgbClr val="0BA4E2"/>
                </a:solidFill>
                <a:latin typeface="Trebuchet MS" pitchFamily="34" charset="0"/>
              </a:rPr>
              <a:t>я</a:t>
            </a:r>
            <a:r>
              <a:rPr lang="ru-RU" altLang="en-US" sz="1500" b="1" dirty="0">
                <a:solidFill>
                  <a:srgbClr val="0BA4E2"/>
                </a:solidFill>
                <a:latin typeface="Trebuchet MS" pitchFamily="34" charset="0"/>
              </a:rPr>
              <a:t>ми </a:t>
            </a:r>
            <a:r>
              <a:rPr lang="ru-RU" altLang="en-US" sz="1500" b="1" dirty="0" err="1">
                <a:solidFill>
                  <a:srgbClr val="0BA4E2"/>
                </a:solidFill>
                <a:latin typeface="Trebuchet MS" pitchFamily="34" charset="0"/>
              </a:rPr>
              <a:t>массопередачи</a:t>
            </a:r>
            <a:r>
              <a:rPr lang="en-US" altLang="en-US" sz="1500" b="1" dirty="0">
                <a:solidFill>
                  <a:srgbClr val="0BA4E2"/>
                </a:solidFill>
                <a:latin typeface="Trebuchet MS" pitchFamily="34" charset="0"/>
              </a:rPr>
              <a:t>)</a:t>
            </a:r>
          </a:p>
          <a:p>
            <a:pPr>
              <a:lnSpc>
                <a:spcPct val="260000"/>
              </a:lnSpc>
            </a:pPr>
            <a:r>
              <a:rPr lang="en-US" altLang="en-US" sz="1500" b="1" dirty="0">
                <a:solidFill>
                  <a:srgbClr val="0BA4E2"/>
                </a:solidFill>
                <a:latin typeface="Trebuchet MS" pitchFamily="34" charset="0"/>
              </a:rPr>
              <a:t> </a:t>
            </a:r>
            <a:r>
              <a:rPr lang="ru-RU" altLang="en-US" sz="1500" b="1" dirty="0" smtClean="0">
                <a:solidFill>
                  <a:srgbClr val="0BA4E2"/>
                </a:solidFill>
                <a:latin typeface="Trebuchet MS" pitchFamily="34" charset="0"/>
              </a:rPr>
              <a:t>АППАРАТЫ </a:t>
            </a:r>
            <a:r>
              <a:rPr lang="ru-RU" altLang="en-US" sz="1500" b="1" dirty="0">
                <a:solidFill>
                  <a:srgbClr val="0BA4E2"/>
                </a:solidFill>
                <a:latin typeface="Trebuchet MS" pitchFamily="34" charset="0"/>
              </a:rPr>
              <a:t>С ТВ</a:t>
            </a:r>
            <a:r>
              <a:rPr lang="en-US" altLang="en-US" sz="1500" b="1" dirty="0">
                <a:solidFill>
                  <a:srgbClr val="0BA4E2"/>
                </a:solidFill>
                <a:latin typeface="Trebuchet MS" pitchFamily="34" charset="0"/>
              </a:rPr>
              <a:t>Е</a:t>
            </a:r>
            <a:r>
              <a:rPr lang="ru-RU" altLang="en-US" sz="1500" b="1" dirty="0">
                <a:solidFill>
                  <a:srgbClr val="0BA4E2"/>
                </a:solidFill>
                <a:latin typeface="Trebuchet MS" pitchFamily="34" charset="0"/>
              </a:rPr>
              <a:t>РДОЙ ФАЗОЙ </a:t>
            </a:r>
            <a:r>
              <a:rPr lang="en-US" altLang="en-US" sz="1500" b="1" dirty="0">
                <a:solidFill>
                  <a:srgbClr val="0BA4E2"/>
                </a:solidFill>
                <a:latin typeface="Trebuchet MS" pitchFamily="34" charset="0"/>
              </a:rPr>
              <a:t>(</a:t>
            </a:r>
            <a:r>
              <a:rPr lang="ru-RU" altLang="en-US" sz="1500" b="1" dirty="0">
                <a:solidFill>
                  <a:srgbClr val="0BA4E2"/>
                </a:solidFill>
                <a:latin typeface="Trebuchet MS" pitchFamily="34" charset="0"/>
              </a:rPr>
              <a:t>фильтры</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гидроциклоны</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кристаллизаторы</a:t>
            </a:r>
            <a:r>
              <a:rPr lang="en-US" altLang="en-US" sz="1500" b="1" dirty="0">
                <a:solidFill>
                  <a:srgbClr val="0BA4E2"/>
                </a:solidFill>
                <a:latin typeface="Trebuchet MS" pitchFamily="34" charset="0"/>
              </a:rPr>
              <a:t>…)</a:t>
            </a:r>
          </a:p>
          <a:p>
            <a:pPr>
              <a:lnSpc>
                <a:spcPct val="260000"/>
              </a:lnSpc>
            </a:pPr>
            <a:r>
              <a:rPr lang="ru-RU" altLang="en-US" sz="1500" b="1" dirty="0">
                <a:solidFill>
                  <a:srgbClr val="0BA4E2"/>
                </a:solidFill>
                <a:latin typeface="Trebuchet MS" pitchFamily="34" charset="0"/>
              </a:rPr>
              <a:t>ДОПОЛНИТЕЛЬНЫЕ УТИЛИТЫ</a:t>
            </a:r>
            <a:r>
              <a:rPr lang="fr-FR" altLang="en-US" sz="1500" b="1" dirty="0">
                <a:solidFill>
                  <a:srgbClr val="0BA4E2"/>
                </a:solidFill>
                <a:latin typeface="Trebuchet MS" pitchFamily="34" charset="0"/>
              </a:rPr>
              <a:t> (</a:t>
            </a:r>
            <a:r>
              <a:rPr lang="en-US" altLang="en-US" sz="1500" b="1" dirty="0">
                <a:solidFill>
                  <a:srgbClr val="0BA4E2"/>
                </a:solidFill>
                <a:latin typeface="Trebuchet MS" pitchFamily="34" charset="0"/>
              </a:rPr>
              <a:t>г</a:t>
            </a:r>
            <a:r>
              <a:rPr lang="ru-RU" altLang="en-US" sz="1500" b="1" dirty="0">
                <a:solidFill>
                  <a:srgbClr val="0BA4E2"/>
                </a:solidFill>
                <a:latin typeface="Trebuchet MS" pitchFamily="34" charset="0"/>
              </a:rPr>
              <a:t>аз. генератор</a:t>
            </a:r>
            <a:r>
              <a:rPr lang="fr-FR"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кипятильник</a:t>
            </a:r>
            <a:r>
              <a:rPr lang="fr-FR"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тепловой насос и</a:t>
            </a:r>
            <a:r>
              <a:rPr lang="en-US" altLang="en-US" sz="1500" b="1" dirty="0">
                <a:solidFill>
                  <a:srgbClr val="0BA4E2"/>
                </a:solidFill>
                <a:latin typeface="Trebuchet MS" pitchFamily="34" charset="0"/>
              </a:rPr>
              <a:t> </a:t>
            </a:r>
            <a:r>
              <a:rPr lang="ru-RU" altLang="en-US" sz="1500" b="1" dirty="0">
                <a:solidFill>
                  <a:srgbClr val="0BA4E2"/>
                </a:solidFill>
                <a:latin typeface="Trebuchet MS" pitchFamily="34" charset="0"/>
              </a:rPr>
              <a:t>т.д.</a:t>
            </a:r>
            <a:r>
              <a:rPr lang="fr-FR" altLang="en-US" sz="1500" b="1" dirty="0">
                <a:solidFill>
                  <a:srgbClr val="0BA4E2"/>
                </a:solidFill>
                <a:latin typeface="Trebuchet MS" pitchFamily="34" charset="0"/>
              </a:rPr>
              <a:t>…)</a:t>
            </a:r>
            <a:endParaRPr lang="en-US" altLang="en-US" sz="1500" b="1" dirty="0">
              <a:solidFill>
                <a:srgbClr val="0BA4E2"/>
              </a:solidFill>
              <a:latin typeface="Trebuchet MS" pitchFamily="34" charset="0"/>
            </a:endParaRPr>
          </a:p>
        </p:txBody>
      </p:sp>
      <p:sp>
        <p:nvSpPr>
          <p:cNvPr id="1209352" name="Rectangle 8"/>
          <p:cNvSpPr>
            <a:spLocks noChangeArrowheads="1"/>
          </p:cNvSpPr>
          <p:nvPr/>
        </p:nvSpPr>
        <p:spPr bwMode="auto">
          <a:xfrm>
            <a:off x="703263" y="5192713"/>
            <a:ext cx="8088312" cy="1152525"/>
          </a:xfrm>
          <a:prstGeom prst="rect">
            <a:avLst/>
          </a:prstGeom>
          <a:noFill/>
          <a:ln w="9525">
            <a:noFill/>
            <a:miter lim="800000"/>
            <a:headEnd/>
            <a:tailEnd/>
          </a:ln>
        </p:spPr>
        <p:txBody>
          <a:bodyPr lIns="84064" tIns="42033" rIns="84064" bIns="42033"/>
          <a:lstStyle/>
          <a:p>
            <a:pPr marL="342900" indent="-342900" defTabSz="762000">
              <a:buClr>
                <a:schemeClr val="tx2"/>
              </a:buClr>
              <a:buFont typeface="Wingdings" pitchFamily="2" charset="2"/>
              <a:buChar char="ð"/>
            </a:pPr>
            <a:r>
              <a:rPr lang="ru-RU" altLang="en-US">
                <a:solidFill>
                  <a:srgbClr val="D21700"/>
                </a:solidFill>
                <a:latin typeface="Trebuchet MS" pitchFamily="34" charset="0"/>
              </a:rPr>
              <a:t>Несколько уровней сложности модели</a:t>
            </a:r>
            <a:endParaRPr lang="en-US" altLang="en-US">
              <a:solidFill>
                <a:srgbClr val="D21700"/>
              </a:solidFill>
              <a:latin typeface="Trebuchet MS" pitchFamily="34" charset="0"/>
            </a:endParaRPr>
          </a:p>
          <a:p>
            <a:pPr marL="342900" indent="-342900" defTabSz="762000">
              <a:buClr>
                <a:schemeClr val="tx2"/>
              </a:buClr>
              <a:buFont typeface="Wingdings" pitchFamily="2" charset="2"/>
              <a:buChar char="ð"/>
            </a:pPr>
            <a:r>
              <a:rPr lang="ru-RU" altLang="en-US">
                <a:solidFill>
                  <a:srgbClr val="D21700"/>
                </a:solidFill>
                <a:latin typeface="Trebuchet MS" pitchFamily="34" charset="0"/>
              </a:rPr>
              <a:t>Точность моделей проверена многолетн</a:t>
            </a:r>
            <a:r>
              <a:rPr lang="en-US" altLang="en-US">
                <a:solidFill>
                  <a:srgbClr val="D21700"/>
                </a:solidFill>
                <a:latin typeface="Trebuchet MS" pitchFamily="34" charset="0"/>
              </a:rPr>
              <a:t>и</a:t>
            </a:r>
            <a:r>
              <a:rPr lang="ru-RU" altLang="en-US">
                <a:solidFill>
                  <a:srgbClr val="D21700"/>
                </a:solidFill>
                <a:latin typeface="Trebuchet MS" pitchFamily="34" charset="0"/>
              </a:rPr>
              <a:t>м опытом ра</a:t>
            </a:r>
            <a:r>
              <a:rPr lang="en-US" altLang="en-US">
                <a:solidFill>
                  <a:srgbClr val="D21700"/>
                </a:solidFill>
                <a:latin typeface="Trebuchet MS" pitchFamily="34" charset="0"/>
              </a:rPr>
              <a:t>б</a:t>
            </a:r>
            <a:r>
              <a:rPr lang="ru-RU" altLang="en-US">
                <a:solidFill>
                  <a:srgbClr val="D21700"/>
                </a:solidFill>
                <a:latin typeface="Trebuchet MS" pitchFamily="34" charset="0"/>
              </a:rPr>
              <a:t>оты</a:t>
            </a:r>
            <a:endParaRPr lang="en-US" altLang="en-US">
              <a:solidFill>
                <a:srgbClr val="D21700"/>
              </a:solidFill>
              <a:latin typeface="Trebuchet MS" pitchFamily="34" charset="0"/>
            </a:endParaRPr>
          </a:p>
          <a:p>
            <a:pPr marL="342900" indent="-342900" defTabSz="762000">
              <a:buClr>
                <a:schemeClr val="tx2"/>
              </a:buClr>
              <a:buFont typeface="Wingdings" pitchFamily="2" charset="2"/>
              <a:buChar char="ð"/>
            </a:pPr>
            <a:r>
              <a:rPr lang="ru-RU" altLang="en-US">
                <a:solidFill>
                  <a:srgbClr val="D21700"/>
                </a:solidFill>
                <a:latin typeface="Trebuchet MS" pitchFamily="34" charset="0"/>
              </a:rPr>
              <a:t>Высокая расчетная эффективность без проблем со</a:t>
            </a:r>
            <a:r>
              <a:rPr lang="en-US" altLang="en-US">
                <a:solidFill>
                  <a:srgbClr val="D21700"/>
                </a:solidFill>
                <a:latin typeface="Trebuchet MS" pitchFamily="34" charset="0"/>
              </a:rPr>
              <a:t> </a:t>
            </a:r>
            <a:r>
              <a:rPr lang="ru-RU" altLang="en-US">
                <a:solidFill>
                  <a:srgbClr val="D21700"/>
                </a:solidFill>
                <a:latin typeface="Trebuchet MS" pitchFamily="34" charset="0"/>
              </a:rPr>
              <a:t>сходимостью</a:t>
            </a:r>
            <a:endParaRPr lang="en-US" altLang="en-US">
              <a:solidFill>
                <a:srgbClr val="D21700"/>
              </a:solidFill>
              <a:latin typeface="Trebuchet MS" pitchFamily="34" charset="0"/>
            </a:endParaRPr>
          </a:p>
        </p:txBody>
      </p:sp>
      <p:sp>
        <p:nvSpPr>
          <p:cNvPr id="786435" name="Text Box 9"/>
          <p:cNvSpPr txBox="1">
            <a:spLocks noChangeArrowheads="1"/>
          </p:cNvSpPr>
          <p:nvPr/>
        </p:nvSpPr>
        <p:spPr bwMode="auto">
          <a:xfrm>
            <a:off x="914400" y="219075"/>
            <a:ext cx="7537450" cy="523875"/>
          </a:xfrm>
          <a:prstGeom prst="rect">
            <a:avLst/>
          </a:prstGeom>
          <a:noFill/>
          <a:ln w="9525">
            <a:noFill/>
            <a:miter lim="800000"/>
            <a:headEnd/>
            <a:tailEnd/>
          </a:ln>
        </p:spPr>
        <p:txBody>
          <a:bodyPr lIns="83457" tIns="41729" rIns="83457" bIns="41729">
            <a:spAutoFit/>
          </a:bodyPr>
          <a:lstStyle/>
          <a:p>
            <a:pPr defTabSz="1020763"/>
            <a:r>
              <a:rPr lang="en-US" altLang="en-US" sz="2900" b="1">
                <a:solidFill>
                  <a:schemeClr val="bg1"/>
                </a:solidFill>
                <a:latin typeface="Trebuchet MS" pitchFamily="34" charset="0"/>
              </a:rPr>
              <a:t>…</a:t>
            </a:r>
            <a:r>
              <a:rPr lang="ru-RU" altLang="en-US" sz="2900" b="1">
                <a:solidFill>
                  <a:schemeClr val="bg1"/>
                </a:solidFill>
                <a:latin typeface="Trebuchet MS" pitchFamily="34" charset="0"/>
              </a:rPr>
              <a:t>а </a:t>
            </a:r>
            <a:r>
              <a:rPr lang="en-US" altLang="en-US" sz="2900" b="1">
                <a:solidFill>
                  <a:schemeClr val="bg1"/>
                </a:solidFill>
                <a:latin typeface="Trebuchet MS" pitchFamily="34" charset="0"/>
              </a:rPr>
              <a:t>т</a:t>
            </a:r>
            <a:r>
              <a:rPr lang="ru-RU" altLang="en-US" sz="2900" b="1">
                <a:solidFill>
                  <a:schemeClr val="bg1"/>
                </a:solidFill>
                <a:latin typeface="Trebuchet MS" pitchFamily="34" charset="0"/>
              </a:rPr>
              <a:t>ак же специфич</a:t>
            </a:r>
            <a:r>
              <a:rPr lang="en-US" altLang="en-US" sz="2900" b="1">
                <a:solidFill>
                  <a:schemeClr val="bg1"/>
                </a:solidFill>
                <a:latin typeface="Trebuchet MS" pitchFamily="34" charset="0"/>
              </a:rPr>
              <a:t>е</a:t>
            </a:r>
            <a:r>
              <a:rPr lang="ru-RU" altLang="en-US" sz="2900" b="1">
                <a:solidFill>
                  <a:schemeClr val="bg1"/>
                </a:solidFill>
                <a:latin typeface="Trebuchet MS" pitchFamily="34" charset="0"/>
              </a:rPr>
              <a:t>ские</a:t>
            </a:r>
            <a:r>
              <a:rPr lang="en-US" altLang="en-US" sz="2900" b="1">
                <a:solidFill>
                  <a:schemeClr val="bg1"/>
                </a:solidFill>
                <a:latin typeface="Trebuchet MS" pitchFamily="34" charset="0"/>
              </a:rPr>
              <a:t>…</a:t>
            </a:r>
          </a:p>
        </p:txBody>
      </p:sp>
      <p:pic>
        <p:nvPicPr>
          <p:cNvPr id="786436" name="Picture 1" descr="C:\Documents and Settings\silvère massebeuf.PROSIM2003\Mes documents\3-FORMATIONS\dessins\TPSMultiFluidExchanger.emf"/>
          <p:cNvPicPr>
            <a:picLocks noChangeAspect="1" noChangeArrowheads="1"/>
          </p:cNvPicPr>
          <p:nvPr/>
        </p:nvPicPr>
        <p:blipFill>
          <a:blip r:embed="rId3" cstate="print"/>
          <a:srcRect/>
          <a:stretch>
            <a:fillRect/>
          </a:stretch>
        </p:blipFill>
        <p:spPr bwMode="auto">
          <a:xfrm>
            <a:off x="179388" y="1211263"/>
            <a:ext cx="539750" cy="212725"/>
          </a:xfrm>
          <a:prstGeom prst="rect">
            <a:avLst/>
          </a:prstGeom>
          <a:noFill/>
          <a:ln w="9525">
            <a:noFill/>
            <a:miter lim="800000"/>
            <a:headEnd/>
            <a:tailEnd/>
          </a:ln>
        </p:spPr>
      </p:pic>
      <p:pic>
        <p:nvPicPr>
          <p:cNvPr id="786437" name="Picture 1"/>
          <p:cNvPicPr>
            <a:picLocks noChangeAspect="1" noChangeArrowheads="1"/>
          </p:cNvPicPr>
          <p:nvPr/>
        </p:nvPicPr>
        <p:blipFill>
          <a:blip r:embed="rId4" cstate="print"/>
          <a:srcRect l="47223" t="25778" r="43968" b="60127"/>
          <a:stretch>
            <a:fillRect/>
          </a:stretch>
        </p:blipFill>
        <p:spPr bwMode="auto">
          <a:xfrm>
            <a:off x="269875" y="2312988"/>
            <a:ext cx="360363" cy="360362"/>
          </a:xfrm>
          <a:prstGeom prst="rect">
            <a:avLst/>
          </a:prstGeom>
          <a:noFill/>
          <a:ln w="9525">
            <a:noFill/>
            <a:miter lim="800000"/>
            <a:headEnd/>
            <a:tailEnd/>
          </a:ln>
        </p:spPr>
      </p:pic>
      <p:pic>
        <p:nvPicPr>
          <p:cNvPr id="786438" name="Picture 1" descr="C:\Documents and Settings\silvère massebeuf.PROSIM2003\Mes documents\3-FORMATIONS\dessins\Tpssofc.emf"/>
          <p:cNvPicPr>
            <a:picLocks noChangeAspect="1" noChangeArrowheads="1"/>
          </p:cNvPicPr>
          <p:nvPr/>
        </p:nvPicPr>
        <p:blipFill>
          <a:blip r:embed="rId5" cstate="print"/>
          <a:srcRect/>
          <a:stretch>
            <a:fillRect/>
          </a:stretch>
        </p:blipFill>
        <p:spPr bwMode="auto">
          <a:xfrm>
            <a:off x="269875" y="1736725"/>
            <a:ext cx="360363" cy="360363"/>
          </a:xfrm>
          <a:prstGeom prst="rect">
            <a:avLst/>
          </a:prstGeom>
          <a:noFill/>
          <a:ln w="9525">
            <a:noFill/>
            <a:miter lim="800000"/>
            <a:headEnd/>
            <a:tailEnd/>
          </a:ln>
        </p:spPr>
      </p:pic>
      <p:pic>
        <p:nvPicPr>
          <p:cNvPr id="786439" name="Picture 4" descr="C:\Documents and Settings\silvère massebeuf.PROSIM2003\Mes documents\3-FORMATIONS\dessins\TPSTriColumn.emf"/>
          <p:cNvPicPr>
            <a:picLocks noChangeAspect="1" noChangeArrowheads="1"/>
          </p:cNvPicPr>
          <p:nvPr/>
        </p:nvPicPr>
        <p:blipFill>
          <a:blip r:embed="rId6" cstate="print"/>
          <a:srcRect/>
          <a:stretch>
            <a:fillRect/>
          </a:stretch>
        </p:blipFill>
        <p:spPr bwMode="auto">
          <a:xfrm>
            <a:off x="333375" y="2744788"/>
            <a:ext cx="231775" cy="647700"/>
          </a:xfrm>
          <a:prstGeom prst="rect">
            <a:avLst/>
          </a:prstGeom>
          <a:noFill/>
          <a:ln w="9525">
            <a:noFill/>
            <a:miter lim="800000"/>
            <a:headEnd/>
            <a:tailEnd/>
          </a:ln>
        </p:spPr>
      </p:pic>
      <p:pic>
        <p:nvPicPr>
          <p:cNvPr id="786440" name="Picture 3" descr="C:\Documents and Settings\silvère massebeuf.PROSIM2003\Mes documents\3-FORMATIONS\dessins\TPSBeltFilter.emf"/>
          <p:cNvPicPr>
            <a:picLocks noChangeAspect="1" noChangeArrowheads="1"/>
          </p:cNvPicPr>
          <p:nvPr/>
        </p:nvPicPr>
        <p:blipFill>
          <a:blip r:embed="rId7" cstate="print"/>
          <a:srcRect/>
          <a:stretch>
            <a:fillRect/>
          </a:stretch>
        </p:blipFill>
        <p:spPr bwMode="auto">
          <a:xfrm>
            <a:off x="179388" y="4232275"/>
            <a:ext cx="539750" cy="168275"/>
          </a:xfrm>
          <a:prstGeom prst="rect">
            <a:avLst/>
          </a:prstGeom>
          <a:noFill/>
          <a:ln w="9525">
            <a:noFill/>
            <a:miter lim="800000"/>
            <a:headEnd/>
            <a:tailEnd/>
          </a:ln>
        </p:spPr>
      </p:pic>
      <p:pic>
        <p:nvPicPr>
          <p:cNvPr id="786441" name="Picture 2" descr="C:\Documents and Settings\silvère massebeuf.PROSIM2003\Mes documents\3-FORMATIONS\0-DOCUMENTS\dessins\TPSCTRADiColumn.emf"/>
          <p:cNvPicPr>
            <a:picLocks noChangeAspect="1" noChangeArrowheads="1"/>
          </p:cNvPicPr>
          <p:nvPr/>
        </p:nvPicPr>
        <p:blipFill>
          <a:blip r:embed="rId8" cstate="print"/>
          <a:srcRect/>
          <a:stretch>
            <a:fillRect/>
          </a:stretch>
        </p:blipFill>
        <p:spPr bwMode="auto">
          <a:xfrm>
            <a:off x="333375" y="3500438"/>
            <a:ext cx="231775" cy="649287"/>
          </a:xfrm>
          <a:prstGeom prst="rect">
            <a:avLst/>
          </a:prstGeom>
          <a:noFill/>
          <a:ln w="9525">
            <a:noFill/>
            <a:miter lim="800000"/>
            <a:headEnd/>
            <a:tailEnd/>
          </a:ln>
        </p:spPr>
      </p:pic>
      <p:pic>
        <p:nvPicPr>
          <p:cNvPr id="786442" name="Picture 6"/>
          <p:cNvPicPr>
            <a:picLocks noChangeAspect="1" noChangeArrowheads="1"/>
          </p:cNvPicPr>
          <p:nvPr/>
        </p:nvPicPr>
        <p:blipFill>
          <a:blip r:embed="rId9" cstate="print"/>
          <a:srcRect l="37302" t="35052" r="46507" b="38704"/>
          <a:stretch>
            <a:fillRect/>
          </a:stretch>
        </p:blipFill>
        <p:spPr bwMode="auto">
          <a:xfrm>
            <a:off x="196850" y="4660900"/>
            <a:ext cx="504825" cy="460375"/>
          </a:xfrm>
          <a:prstGeom prst="rect">
            <a:avLst/>
          </a:prstGeom>
          <a:solidFill>
            <a:schemeClr val="bg1"/>
          </a:solidFill>
          <a:ln w="9525">
            <a:noFill/>
            <a:miter lim="800000"/>
            <a:headEnd/>
            <a:tailEnd/>
          </a:ln>
        </p:spPr>
      </p:pic>
      <p:sp>
        <p:nvSpPr>
          <p:cNvPr id="78644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9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352"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Text Box 2"/>
          <p:cNvSpPr txBox="1">
            <a:spLocks noChangeArrowheads="1"/>
          </p:cNvSpPr>
          <p:nvPr/>
        </p:nvSpPr>
        <p:spPr bwMode="auto">
          <a:xfrm>
            <a:off x="914400" y="0"/>
            <a:ext cx="8229600" cy="965200"/>
          </a:xfrm>
          <a:prstGeom prst="rect">
            <a:avLst/>
          </a:prstGeom>
          <a:noFill/>
          <a:ln w="9525">
            <a:noFill/>
            <a:miter lim="800000"/>
            <a:headEnd/>
            <a:tailEnd/>
          </a:ln>
        </p:spPr>
        <p:txBody>
          <a:bodyPr lIns="83485" tIns="41742" rIns="83485" bIns="41742">
            <a:spAutoFit/>
          </a:bodyPr>
          <a:lstStyle/>
          <a:p>
            <a:r>
              <a:rPr lang="en-US" altLang="en-US" sz="2900" b="1">
                <a:solidFill>
                  <a:schemeClr val="bg1"/>
                </a:solidFill>
                <a:latin typeface="Trebuchet MS" pitchFamily="34" charset="0"/>
              </a:rPr>
              <a:t>… М</a:t>
            </a:r>
            <a:r>
              <a:rPr lang="ru-RU" altLang="en-US" sz="2900" b="1">
                <a:solidFill>
                  <a:schemeClr val="bg1"/>
                </a:solidFill>
                <a:latin typeface="Trebuchet MS" pitchFamily="34" charset="0"/>
              </a:rPr>
              <a:t>ожно легко добавить пользовательские модели</a:t>
            </a:r>
            <a:endParaRPr lang="en-US" altLang="en-US" sz="2900" b="1">
              <a:solidFill>
                <a:schemeClr val="bg1"/>
              </a:solidFill>
              <a:latin typeface="Trebuchet MS" pitchFamily="34" charset="0"/>
            </a:endParaRPr>
          </a:p>
        </p:txBody>
      </p:sp>
      <p:sp>
        <p:nvSpPr>
          <p:cNvPr id="1211395" name="Rectangle 3"/>
          <p:cNvSpPr>
            <a:spLocks noChangeArrowheads="1"/>
          </p:cNvSpPr>
          <p:nvPr/>
        </p:nvSpPr>
        <p:spPr bwMode="auto">
          <a:xfrm>
            <a:off x="1187450" y="5548313"/>
            <a:ext cx="6732588" cy="617537"/>
          </a:xfrm>
          <a:prstGeom prst="rect">
            <a:avLst/>
          </a:prstGeom>
          <a:noFill/>
          <a:ln w="9525">
            <a:noFill/>
            <a:miter lim="800000"/>
            <a:headEnd/>
            <a:tailEnd/>
          </a:ln>
        </p:spPr>
        <p:txBody>
          <a:bodyPr lIns="84064" tIns="42033" rIns="84064" bIns="42033"/>
          <a:lstStyle/>
          <a:p>
            <a:pPr marL="342900" indent="-342900" defTabSz="762000">
              <a:buClr>
                <a:srgbClr val="D21700"/>
              </a:buClr>
              <a:buFont typeface="Wingdings" pitchFamily="2" charset="2"/>
              <a:buChar char="ð"/>
            </a:pPr>
            <a:r>
              <a:rPr lang="ru-RU" altLang="en-US" sz="2600">
                <a:solidFill>
                  <a:srgbClr val="D21700"/>
                </a:solidFill>
                <a:latin typeface="Trebuchet MS" pitchFamily="34" charset="0"/>
              </a:rPr>
              <a:t>Система открытая, ее можно настроить</a:t>
            </a:r>
            <a:endParaRPr lang="en-US" altLang="en-US" sz="2600">
              <a:solidFill>
                <a:srgbClr val="D21700"/>
              </a:solidFill>
              <a:latin typeface="Trebuchet MS" pitchFamily="34" charset="0"/>
            </a:endParaRPr>
          </a:p>
        </p:txBody>
      </p:sp>
      <p:pic>
        <p:nvPicPr>
          <p:cNvPr id="788483" name="Picture 4"/>
          <p:cNvPicPr>
            <a:picLocks noChangeAspect="1" noChangeArrowheads="1"/>
          </p:cNvPicPr>
          <p:nvPr/>
        </p:nvPicPr>
        <p:blipFill>
          <a:blip r:embed="rId3" cstate="print"/>
          <a:srcRect/>
          <a:stretch>
            <a:fillRect/>
          </a:stretch>
        </p:blipFill>
        <p:spPr bwMode="auto">
          <a:xfrm>
            <a:off x="660400" y="1347788"/>
            <a:ext cx="2078038" cy="4110037"/>
          </a:xfrm>
          <a:prstGeom prst="rect">
            <a:avLst/>
          </a:prstGeom>
          <a:noFill/>
          <a:ln w="9525">
            <a:noFill/>
            <a:miter lim="800000"/>
            <a:headEnd/>
            <a:tailEnd/>
          </a:ln>
        </p:spPr>
      </p:pic>
      <p:sp>
        <p:nvSpPr>
          <p:cNvPr id="788484" name="Oval 5"/>
          <p:cNvSpPr>
            <a:spLocks noChangeArrowheads="1"/>
          </p:cNvSpPr>
          <p:nvPr/>
        </p:nvSpPr>
        <p:spPr bwMode="auto">
          <a:xfrm>
            <a:off x="481013" y="3406775"/>
            <a:ext cx="1500187" cy="490538"/>
          </a:xfrm>
          <a:prstGeom prst="ellipse">
            <a:avLst/>
          </a:prstGeom>
          <a:noFill/>
          <a:ln w="9525">
            <a:noFill/>
            <a:round/>
            <a:headEnd/>
            <a:tailEnd/>
          </a:ln>
        </p:spPr>
        <p:txBody>
          <a:bodyPr wrap="none" lIns="84036" tIns="42020" rIns="84036" bIns="42020" anchor="ctr"/>
          <a:lstStyle/>
          <a:p>
            <a:endParaRPr lang="en-US">
              <a:latin typeface="Calibri" pitchFamily="34" charset="0"/>
            </a:endParaRPr>
          </a:p>
        </p:txBody>
      </p:sp>
      <p:sp>
        <p:nvSpPr>
          <p:cNvPr id="788485" name="Oval 6"/>
          <p:cNvSpPr>
            <a:spLocks noChangeArrowheads="1"/>
          </p:cNvSpPr>
          <p:nvPr/>
        </p:nvSpPr>
        <p:spPr bwMode="auto">
          <a:xfrm>
            <a:off x="714375" y="3371850"/>
            <a:ext cx="1477963" cy="411163"/>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88486" name="Oval 7"/>
          <p:cNvSpPr>
            <a:spLocks noChangeArrowheads="1"/>
          </p:cNvSpPr>
          <p:nvPr/>
        </p:nvSpPr>
        <p:spPr bwMode="auto">
          <a:xfrm>
            <a:off x="574675" y="3246438"/>
            <a:ext cx="1454150" cy="685800"/>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88487" name="Oval 8"/>
          <p:cNvSpPr>
            <a:spLocks noChangeArrowheads="1"/>
          </p:cNvSpPr>
          <p:nvPr/>
        </p:nvSpPr>
        <p:spPr bwMode="auto">
          <a:xfrm>
            <a:off x="280988" y="3284538"/>
            <a:ext cx="2614612" cy="1325562"/>
          </a:xfrm>
          <a:prstGeom prst="ellipse">
            <a:avLst/>
          </a:prstGeom>
          <a:noFill/>
          <a:ln w="9525" algn="ctr">
            <a:solidFill>
              <a:srgbClr val="FF0000"/>
            </a:solidFill>
            <a:round/>
            <a:headEnd/>
            <a:tailEnd/>
          </a:ln>
        </p:spPr>
        <p:txBody>
          <a:bodyPr wrap="none" lIns="84036" tIns="42020" rIns="84036" bIns="42020" anchor="ctr"/>
          <a:lstStyle/>
          <a:p>
            <a:endParaRPr lang="en-US">
              <a:latin typeface="Calibri" pitchFamily="34" charset="0"/>
            </a:endParaRPr>
          </a:p>
        </p:txBody>
      </p:sp>
      <p:sp>
        <p:nvSpPr>
          <p:cNvPr id="788488" name="Line 9"/>
          <p:cNvSpPr>
            <a:spLocks noChangeShapeType="1"/>
          </p:cNvSpPr>
          <p:nvPr/>
        </p:nvSpPr>
        <p:spPr bwMode="auto">
          <a:xfrm flipH="1">
            <a:off x="2286000" y="3554413"/>
            <a:ext cx="58738" cy="11112"/>
          </a:xfrm>
          <a:prstGeom prst="line">
            <a:avLst/>
          </a:prstGeom>
          <a:noFill/>
          <a:ln w="9525">
            <a:noFill/>
            <a:round/>
            <a:headEnd/>
            <a:tailEnd/>
          </a:ln>
        </p:spPr>
        <p:txBody>
          <a:bodyPr lIns="84036" tIns="42020" rIns="84036" bIns="42020"/>
          <a:lstStyle/>
          <a:p>
            <a:endParaRPr lang="ru-RU"/>
          </a:p>
        </p:txBody>
      </p:sp>
      <p:sp>
        <p:nvSpPr>
          <p:cNvPr id="1211402" name="Rectangle 10"/>
          <p:cNvSpPr>
            <a:spLocks noChangeArrowheads="1"/>
          </p:cNvSpPr>
          <p:nvPr/>
        </p:nvSpPr>
        <p:spPr bwMode="auto">
          <a:xfrm>
            <a:off x="2813050" y="1508125"/>
            <a:ext cx="6330950" cy="1577975"/>
          </a:xfrm>
          <a:prstGeom prst="rect">
            <a:avLst/>
          </a:prstGeom>
          <a:noFill/>
          <a:ln w="9525">
            <a:noFill/>
            <a:miter lim="800000"/>
            <a:headEnd/>
            <a:tailEnd/>
          </a:ln>
        </p:spPr>
        <p:txBody>
          <a:bodyPr lIns="84064" tIns="42033" rIns="84064" bIns="42033"/>
          <a:lstStyle/>
          <a:p>
            <a:pPr defTabSz="762000">
              <a:lnSpc>
                <a:spcPct val="135000"/>
              </a:lnSpc>
              <a:buClr>
                <a:schemeClr val="tx2"/>
              </a:buClr>
              <a:buFont typeface="Wingdings" pitchFamily="2" charset="2"/>
              <a:buNone/>
            </a:pPr>
            <a:r>
              <a:rPr lang="en-US" altLang="en-US" sz="2400" b="1">
                <a:solidFill>
                  <a:srgbClr val="0BA4E2"/>
                </a:solidFill>
                <a:latin typeface="Trebuchet MS" pitchFamily="34" charset="0"/>
              </a:rPr>
              <a:t>3 </a:t>
            </a:r>
            <a:r>
              <a:rPr lang="ru-RU" altLang="en-US" sz="2400" b="1">
                <a:solidFill>
                  <a:srgbClr val="0BA4E2"/>
                </a:solidFill>
                <a:latin typeface="Trebuchet MS" pitchFamily="34" charset="0"/>
              </a:rPr>
              <a:t>возможности на выбор для пополнения библиотеки элементов вашим собственным «ноу-хау»:</a:t>
            </a:r>
            <a:endParaRPr lang="en-US" altLang="en-US" sz="2400" b="1">
              <a:solidFill>
                <a:srgbClr val="0BA4E2"/>
              </a:solidFill>
              <a:latin typeface="Trebuchet MS" pitchFamily="34" charset="0"/>
            </a:endParaRPr>
          </a:p>
          <a:p>
            <a:pPr marL="952500" lvl="1" indent="-377825" defTabSz="762000">
              <a:lnSpc>
                <a:spcPct val="135000"/>
              </a:lnSpc>
              <a:buClr>
                <a:srgbClr val="D21700"/>
              </a:buClr>
              <a:buFont typeface="Wingdings" pitchFamily="2" charset="2"/>
              <a:buChar char="§"/>
            </a:pPr>
            <a:r>
              <a:rPr lang="en-US" altLang="en-US" sz="2400" b="1">
                <a:solidFill>
                  <a:srgbClr val="0BA4E2"/>
                </a:solidFill>
                <a:latin typeface="Trebuchet MS" pitchFamily="34" charset="0"/>
              </a:rPr>
              <a:t>Windows Script</a:t>
            </a:r>
          </a:p>
          <a:p>
            <a:pPr marL="952500" lvl="1" indent="-377825" defTabSz="762000">
              <a:lnSpc>
                <a:spcPct val="135000"/>
              </a:lnSpc>
              <a:buClr>
                <a:srgbClr val="D21700"/>
              </a:buClr>
              <a:buFont typeface="Wingdings" pitchFamily="2" charset="2"/>
              <a:buChar char="§"/>
            </a:pPr>
            <a:r>
              <a:rPr lang="en-US" altLang="en-US" sz="2400" b="1">
                <a:solidFill>
                  <a:srgbClr val="0BA4E2"/>
                </a:solidFill>
                <a:latin typeface="Trebuchet MS" pitchFamily="34" charset="0"/>
              </a:rPr>
              <a:t>CAPE-OPEN</a:t>
            </a:r>
          </a:p>
          <a:p>
            <a:pPr marL="952500" lvl="1" indent="-377825" defTabSz="762000">
              <a:lnSpc>
                <a:spcPct val="135000"/>
              </a:lnSpc>
              <a:buClr>
                <a:srgbClr val="D21700"/>
              </a:buClr>
              <a:buFont typeface="Wingdings" pitchFamily="2" charset="2"/>
              <a:buChar char="§"/>
            </a:pPr>
            <a:r>
              <a:rPr lang="ru-RU" altLang="en-US" sz="2400" b="1">
                <a:solidFill>
                  <a:srgbClr val="0BA4E2"/>
                </a:solidFill>
                <a:latin typeface="Trebuchet MS" pitchFamily="34" charset="0"/>
              </a:rPr>
              <a:t>Заданные пользователем элементы</a:t>
            </a:r>
            <a:endParaRPr lang="en-US" altLang="en-US" sz="2400" b="1">
              <a:solidFill>
                <a:srgbClr val="0BA4E2"/>
              </a:solidFill>
              <a:latin typeface="Trebuchet MS" pitchFamily="34" charset="0"/>
            </a:endParaRPr>
          </a:p>
          <a:p>
            <a:pPr defTabSz="762000">
              <a:lnSpc>
                <a:spcPct val="135000"/>
              </a:lnSpc>
              <a:buClr>
                <a:schemeClr val="tx2"/>
              </a:buClr>
              <a:buFont typeface="Wingdings" pitchFamily="2" charset="2"/>
              <a:buChar char="ð"/>
            </a:pPr>
            <a:endParaRPr lang="en-US" altLang="en-US" sz="2400" b="1">
              <a:solidFill>
                <a:srgbClr val="0BA4E2"/>
              </a:solidFill>
              <a:latin typeface="Trebuchet MS" pitchFamily="34" charset="0"/>
            </a:endParaRPr>
          </a:p>
        </p:txBody>
      </p:sp>
      <p:sp>
        <p:nvSpPr>
          <p:cNvPr id="788490"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1395">
                                            <p:txEl>
                                              <p:pRg st="0" end="0"/>
                                            </p:txEl>
                                          </p:spTgt>
                                        </p:tgtEl>
                                        <p:attrNameLst>
                                          <p:attrName>style.visibility</p:attrName>
                                        </p:attrNameLst>
                                      </p:cBhvr>
                                      <p:to>
                                        <p:strVal val="visible"/>
                                      </p:to>
                                    </p:set>
                                  </p:childTnLst>
                                  <p:subTnLst>
                                    <p:animClr>
                                      <p:cBhvr override="childStyle">
                                        <p:cTn dur="1" fill="hold" display="0" masterRel="nextClick" afterEffect="1"/>
                                        <p:tgtEl>
                                          <p:spTgt spid="121139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140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1140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1140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114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395" grpId="0" build="p" autoUpdateAnimBg="0"/>
      <p:bldP spid="1211402"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p:cNvPicPr>
            <a:picLocks noChangeAspect="1" noChangeArrowheads="1"/>
          </p:cNvPicPr>
          <p:nvPr/>
        </p:nvPicPr>
        <p:blipFill>
          <a:blip r:embed="rId3" cstate="print"/>
          <a:srcRect/>
          <a:stretch>
            <a:fillRect/>
          </a:stretch>
        </p:blipFill>
        <p:spPr bwMode="auto">
          <a:xfrm>
            <a:off x="69850" y="1165225"/>
            <a:ext cx="2078038" cy="4111625"/>
          </a:xfrm>
          <a:prstGeom prst="rect">
            <a:avLst/>
          </a:prstGeom>
          <a:noFill/>
          <a:ln w="9525">
            <a:noFill/>
            <a:miter lim="800000"/>
            <a:headEnd/>
            <a:tailEnd/>
          </a:ln>
        </p:spPr>
      </p:pic>
      <p:sp>
        <p:nvSpPr>
          <p:cNvPr id="790530" name="Oval 3"/>
          <p:cNvSpPr>
            <a:spLocks noChangeArrowheads="1"/>
          </p:cNvSpPr>
          <p:nvPr/>
        </p:nvSpPr>
        <p:spPr bwMode="auto">
          <a:xfrm>
            <a:off x="481013" y="3406775"/>
            <a:ext cx="1500187" cy="490538"/>
          </a:xfrm>
          <a:prstGeom prst="ellipse">
            <a:avLst/>
          </a:prstGeom>
          <a:noFill/>
          <a:ln w="9525">
            <a:noFill/>
            <a:round/>
            <a:headEnd/>
            <a:tailEnd/>
          </a:ln>
        </p:spPr>
        <p:txBody>
          <a:bodyPr wrap="none" lIns="84036" tIns="42020" rIns="84036" bIns="42020" anchor="ctr"/>
          <a:lstStyle/>
          <a:p>
            <a:endParaRPr lang="en-US">
              <a:latin typeface="Calibri" pitchFamily="34" charset="0"/>
            </a:endParaRPr>
          </a:p>
        </p:txBody>
      </p:sp>
      <p:sp>
        <p:nvSpPr>
          <p:cNvPr id="790531" name="Oval 4"/>
          <p:cNvSpPr>
            <a:spLocks noChangeArrowheads="1"/>
          </p:cNvSpPr>
          <p:nvPr/>
        </p:nvSpPr>
        <p:spPr bwMode="auto">
          <a:xfrm>
            <a:off x="714375" y="3371850"/>
            <a:ext cx="1477963" cy="411163"/>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0532" name="Oval 5"/>
          <p:cNvSpPr>
            <a:spLocks noChangeArrowheads="1"/>
          </p:cNvSpPr>
          <p:nvPr/>
        </p:nvSpPr>
        <p:spPr bwMode="auto">
          <a:xfrm>
            <a:off x="574675" y="3246438"/>
            <a:ext cx="1454150" cy="685800"/>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0533" name="Oval 6"/>
          <p:cNvSpPr>
            <a:spLocks noChangeArrowheads="1"/>
          </p:cNvSpPr>
          <p:nvPr/>
        </p:nvSpPr>
        <p:spPr bwMode="auto">
          <a:xfrm>
            <a:off x="34925" y="3154363"/>
            <a:ext cx="1524000" cy="468312"/>
          </a:xfrm>
          <a:prstGeom prst="ellipse">
            <a:avLst/>
          </a:prstGeom>
          <a:noFill/>
          <a:ln w="9525" algn="ctr">
            <a:solidFill>
              <a:srgbClr val="FF0000"/>
            </a:solidFill>
            <a:round/>
            <a:headEnd/>
            <a:tailEnd/>
          </a:ln>
        </p:spPr>
        <p:txBody>
          <a:bodyPr wrap="none" lIns="84036" tIns="42020" rIns="84036" bIns="42020" anchor="ctr"/>
          <a:lstStyle/>
          <a:p>
            <a:endParaRPr lang="en-US">
              <a:latin typeface="Calibri" pitchFamily="34" charset="0"/>
            </a:endParaRPr>
          </a:p>
        </p:txBody>
      </p:sp>
      <p:sp>
        <p:nvSpPr>
          <p:cNvPr id="790534" name="Line 7"/>
          <p:cNvSpPr>
            <a:spLocks noChangeShapeType="1"/>
          </p:cNvSpPr>
          <p:nvPr/>
        </p:nvSpPr>
        <p:spPr bwMode="auto">
          <a:xfrm flipH="1">
            <a:off x="2286000" y="3554413"/>
            <a:ext cx="58738" cy="11112"/>
          </a:xfrm>
          <a:prstGeom prst="line">
            <a:avLst/>
          </a:prstGeom>
          <a:noFill/>
          <a:ln w="9525">
            <a:noFill/>
            <a:round/>
            <a:headEnd/>
            <a:tailEnd/>
          </a:ln>
        </p:spPr>
        <p:txBody>
          <a:bodyPr lIns="84036" tIns="42020" rIns="84036" bIns="42020"/>
          <a:lstStyle/>
          <a:p>
            <a:endParaRPr lang="ru-RU"/>
          </a:p>
        </p:txBody>
      </p:sp>
      <p:sp>
        <p:nvSpPr>
          <p:cNvPr id="790535" name="Text Box 8"/>
          <p:cNvSpPr txBox="1">
            <a:spLocks noChangeArrowheads="1"/>
          </p:cNvSpPr>
          <p:nvPr/>
        </p:nvSpPr>
        <p:spPr bwMode="auto">
          <a:xfrm>
            <a:off x="914400" y="0"/>
            <a:ext cx="64706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Trebuchet MS" pitchFamily="34" charset="0"/>
              </a:rPr>
              <a:t>Уникальная опция</a:t>
            </a:r>
            <a:r>
              <a:rPr lang="en-US" altLang="en-US" sz="2900" b="1">
                <a:solidFill>
                  <a:schemeClr val="bg1"/>
                </a:solidFill>
                <a:latin typeface="Trebuchet MS" pitchFamily="34" charset="0"/>
              </a:rPr>
              <a:t>: </a:t>
            </a:r>
            <a:r>
              <a:rPr lang="ru-RU" altLang="en-US" sz="2900" b="1">
                <a:solidFill>
                  <a:schemeClr val="bg1"/>
                </a:solidFill>
                <a:latin typeface="Trebuchet MS" pitchFamily="34" charset="0"/>
              </a:rPr>
              <a:t>поддержка </a:t>
            </a:r>
            <a:r>
              <a:rPr lang="en-US" altLang="en-US" sz="2900" b="1">
                <a:solidFill>
                  <a:schemeClr val="bg1"/>
                </a:solidFill>
                <a:latin typeface="Trebuchet MS" pitchFamily="34" charset="0"/>
              </a:rPr>
              <a:t>Windows Script</a:t>
            </a:r>
          </a:p>
        </p:txBody>
      </p:sp>
      <p:pic>
        <p:nvPicPr>
          <p:cNvPr id="790536" name="Picture 9"/>
          <p:cNvPicPr>
            <a:picLocks noChangeAspect="1" noChangeArrowheads="1"/>
          </p:cNvPicPr>
          <p:nvPr/>
        </p:nvPicPr>
        <p:blipFill>
          <a:blip r:embed="rId4" cstate="print"/>
          <a:srcRect/>
          <a:stretch>
            <a:fillRect/>
          </a:stretch>
        </p:blipFill>
        <p:spPr bwMode="auto">
          <a:xfrm>
            <a:off x="2484438" y="2060575"/>
            <a:ext cx="6119812" cy="4057650"/>
          </a:xfrm>
          <a:prstGeom prst="rect">
            <a:avLst/>
          </a:prstGeom>
          <a:noFill/>
          <a:ln w="9525">
            <a:noFill/>
            <a:miter lim="800000"/>
            <a:headEnd/>
            <a:tailEnd/>
          </a:ln>
        </p:spPr>
      </p:pic>
      <p:sp>
        <p:nvSpPr>
          <p:cNvPr id="1213450" name="Rectangle 10"/>
          <p:cNvSpPr>
            <a:spLocks noChangeArrowheads="1"/>
          </p:cNvSpPr>
          <p:nvPr/>
        </p:nvSpPr>
        <p:spPr bwMode="auto">
          <a:xfrm>
            <a:off x="2251075" y="908050"/>
            <a:ext cx="6892925" cy="754063"/>
          </a:xfrm>
          <a:prstGeom prst="rect">
            <a:avLst/>
          </a:prstGeom>
          <a:noFill/>
          <a:ln w="9525">
            <a:noFill/>
            <a:miter lim="800000"/>
            <a:headEnd/>
            <a:tailEnd/>
          </a:ln>
        </p:spPr>
        <p:txBody>
          <a:bodyPr lIns="84064" tIns="42033" rIns="84064" bIns="42033"/>
          <a:lstStyle/>
          <a:p>
            <a:pPr defTabSz="762000">
              <a:lnSpc>
                <a:spcPct val="95000"/>
              </a:lnSpc>
              <a:buClr>
                <a:schemeClr val="tx2"/>
              </a:buClr>
              <a:buFont typeface="Wingdings" pitchFamily="2" charset="2"/>
              <a:buNone/>
            </a:pPr>
            <a:r>
              <a:rPr lang="ru-RU" altLang="en-US" sz="2600" b="1">
                <a:solidFill>
                  <a:srgbClr val="0BA4E2"/>
                </a:solidFill>
                <a:latin typeface="Trebuchet MS" pitchFamily="34" charset="0"/>
              </a:rPr>
              <a:t>Программный код вводится прямо из</a:t>
            </a:r>
            <a:r>
              <a:rPr lang="en-US" altLang="en-US" sz="2600" b="1">
                <a:solidFill>
                  <a:srgbClr val="0BA4E2"/>
                </a:solidFill>
                <a:latin typeface="Trebuchet MS" pitchFamily="34" charset="0"/>
              </a:rPr>
              <a:t> GUI, </a:t>
            </a:r>
            <a:r>
              <a:rPr lang="ru-RU" altLang="en-US" sz="2600" b="1">
                <a:solidFill>
                  <a:srgbClr val="0BA4E2"/>
                </a:solidFill>
                <a:latin typeface="Trebuchet MS" pitchFamily="34" charset="0"/>
              </a:rPr>
              <a:t>на языке</a:t>
            </a:r>
            <a:r>
              <a:rPr lang="en-US" altLang="en-US" sz="2600" b="1">
                <a:solidFill>
                  <a:srgbClr val="0BA4E2"/>
                </a:solidFill>
                <a:latin typeface="Trebuchet MS" pitchFamily="34" charset="0"/>
              </a:rPr>
              <a:t> MS-VB Script</a:t>
            </a:r>
            <a:r>
              <a:rPr lang="en-US" altLang="en-US" sz="2600">
                <a:solidFill>
                  <a:srgbClr val="0BA4E2"/>
                </a:solidFill>
                <a:latin typeface="Trebuchet MS" pitchFamily="34" charset="0"/>
              </a:rPr>
              <a:t> </a:t>
            </a:r>
            <a:r>
              <a:rPr lang="en-US" altLang="en-US" sz="2400">
                <a:solidFill>
                  <a:srgbClr val="0BA4E2"/>
                </a:solidFill>
                <a:latin typeface="Trebuchet MS" pitchFamily="34" charset="0"/>
              </a:rPr>
              <a:t>(</a:t>
            </a:r>
            <a:r>
              <a:rPr lang="ru-RU" altLang="en-US" sz="2400">
                <a:solidFill>
                  <a:srgbClr val="0BA4E2"/>
                </a:solidFill>
                <a:latin typeface="Trebuchet MS" pitchFamily="34" charset="0"/>
              </a:rPr>
              <a:t>очень просто</a:t>
            </a:r>
            <a:r>
              <a:rPr lang="en-US" altLang="en-US" sz="2400">
                <a:solidFill>
                  <a:srgbClr val="0BA4E2"/>
                </a:solidFill>
                <a:latin typeface="Trebuchet MS" pitchFamily="34" charset="0"/>
              </a:rPr>
              <a:t>й</a:t>
            </a:r>
            <a:r>
              <a:rPr lang="ru-RU" altLang="en-US" sz="2400">
                <a:solidFill>
                  <a:srgbClr val="0BA4E2"/>
                </a:solidFill>
                <a:latin typeface="Trebuchet MS" pitchFamily="34" charset="0"/>
              </a:rPr>
              <a:t> в освоении язык</a:t>
            </a:r>
            <a:r>
              <a:rPr lang="en-US" altLang="en-US" sz="2400">
                <a:solidFill>
                  <a:srgbClr val="0BA4E2"/>
                </a:solidFill>
                <a:latin typeface="Trebuchet MS" pitchFamily="34" charset="0"/>
              </a:rPr>
              <a:t>)</a:t>
            </a:r>
          </a:p>
        </p:txBody>
      </p:sp>
      <p:sp>
        <p:nvSpPr>
          <p:cNvPr id="790538"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3450">
                                            <p:txEl>
                                              <p:pRg st="0" end="0"/>
                                            </p:txEl>
                                          </p:spTgt>
                                        </p:tgtEl>
                                        <p:attrNameLst>
                                          <p:attrName>style.visibility</p:attrName>
                                        </p:attrNameLst>
                                      </p:cBhvr>
                                      <p:to>
                                        <p:strVal val="visible"/>
                                      </p:to>
                                    </p:set>
                                  </p:childTnLst>
                                  <p:subTnLst>
                                    <p:animClr>
                                      <p:cBhvr override="childStyle">
                                        <p:cTn dur="1" fill="hold" display="0" masterRel="nextClick" afterEffect="1"/>
                                        <p:tgtEl>
                                          <p:spTgt spid="1213450">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50"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2"/>
          <p:cNvSpPr>
            <a:spLocks noChangeArrowheads="1"/>
          </p:cNvSpPr>
          <p:nvPr/>
        </p:nvSpPr>
        <p:spPr bwMode="auto">
          <a:xfrm>
            <a:off x="0" y="4664075"/>
            <a:ext cx="5486400" cy="1301750"/>
          </a:xfrm>
          <a:prstGeom prst="rect">
            <a:avLst/>
          </a:prstGeom>
          <a:noFill/>
          <a:ln w="9525">
            <a:noFill/>
            <a:miter lim="800000"/>
            <a:headEnd/>
            <a:tailEnd/>
          </a:ln>
        </p:spPr>
        <p:txBody>
          <a:bodyPr lIns="84064" tIns="42033" rIns="84064" bIns="42033"/>
          <a:lstStyle/>
          <a:p>
            <a:pPr marL="342900" indent="-342900" defTabSz="762000">
              <a:buClr>
                <a:srgbClr val="D21700"/>
              </a:buClr>
              <a:buFont typeface="Wingdings" pitchFamily="2" charset="2"/>
              <a:buChar char="ð"/>
            </a:pPr>
            <a:r>
              <a:rPr lang="en-US" altLang="en-US" sz="2600">
                <a:solidFill>
                  <a:srgbClr val="D21700"/>
                </a:solidFill>
                <a:latin typeface="Trebuchet MS" pitchFamily="34" charset="0"/>
              </a:rPr>
              <a:t>У</a:t>
            </a:r>
            <a:r>
              <a:rPr lang="ru-RU" altLang="en-US" sz="2600">
                <a:solidFill>
                  <a:srgbClr val="D21700"/>
                </a:solidFill>
                <a:latin typeface="Trebuchet MS" pitchFamily="34" charset="0"/>
              </a:rPr>
              <a:t>добная возможность для добавления простых </a:t>
            </a:r>
            <a:r>
              <a:rPr lang="en-US" altLang="en-US" sz="2600">
                <a:solidFill>
                  <a:srgbClr val="D21700"/>
                </a:solidFill>
                <a:latin typeface="Trebuchet MS" pitchFamily="34" charset="0"/>
              </a:rPr>
              <a:t>э</a:t>
            </a:r>
            <a:r>
              <a:rPr lang="ru-RU" altLang="en-US" sz="2600">
                <a:solidFill>
                  <a:srgbClr val="D21700"/>
                </a:solidFill>
                <a:latin typeface="Trebuchet MS" pitchFamily="34" charset="0"/>
              </a:rPr>
              <a:t>лементов схемы</a:t>
            </a:r>
            <a:endParaRPr lang="en-US" altLang="en-US" sz="2600">
              <a:solidFill>
                <a:srgbClr val="D21700"/>
              </a:solidFill>
              <a:latin typeface="Trebuchet MS" pitchFamily="34" charset="0"/>
            </a:endParaRPr>
          </a:p>
        </p:txBody>
      </p:sp>
      <p:sp>
        <p:nvSpPr>
          <p:cNvPr id="1215491" name="Rectangle 3"/>
          <p:cNvSpPr>
            <a:spLocks noChangeArrowheads="1"/>
          </p:cNvSpPr>
          <p:nvPr/>
        </p:nvSpPr>
        <p:spPr bwMode="auto">
          <a:xfrm>
            <a:off x="5275263" y="1344613"/>
            <a:ext cx="3798887" cy="1371600"/>
          </a:xfrm>
          <a:prstGeom prst="rect">
            <a:avLst/>
          </a:prstGeom>
          <a:noFill/>
          <a:ln>
            <a:noFill/>
          </a:ln>
          <a:effectLst/>
          <a:extLst>
            <a:ext uri="{909E8E84-426E-40DD-AFC4-6F175D3DCCD1}"/>
            <a:ext uri="{91240B29-F687-4F45-9708-019B960494DF}"/>
            <a:ext uri="{AF507438-7753-43E0-B8FC-AC1667EBCBE1}"/>
          </a:extLst>
        </p:spPr>
        <p:txBody>
          <a:bodyPr lIns="84064" tIns="42033" rIns="84064" bIns="42033"/>
          <a:lstStyle/>
          <a:p>
            <a:pPr marL="342900" indent="-342900" defTabSz="762000">
              <a:lnSpc>
                <a:spcPct val="95000"/>
              </a:lnSpc>
              <a:spcBef>
                <a:spcPct val="25000"/>
              </a:spcBef>
              <a:buClr>
                <a:srgbClr val="3333FF"/>
              </a:buClr>
              <a:buFontTx/>
              <a:buBlip>
                <a:blip r:embed="rId3"/>
              </a:buBlip>
            </a:pPr>
            <a:r>
              <a:rPr lang="ru-RU" altLang="en-US" sz="2200">
                <a:solidFill>
                  <a:srgbClr val="0BA4E2"/>
                </a:solidFill>
                <a:latin typeface="Trebuchet MS" pitchFamily="34" charset="0"/>
              </a:rPr>
              <a:t>Код </a:t>
            </a:r>
            <a:r>
              <a:rPr lang="ru-RU" altLang="en-US" sz="2200">
                <a:solidFill>
                  <a:srgbClr val="D21700"/>
                </a:solidFill>
                <a:latin typeface="Trebuchet MS" pitchFamily="34" charset="0"/>
              </a:rPr>
              <a:t>не требует дальнейшей </a:t>
            </a:r>
            <a:r>
              <a:rPr lang="en-US" altLang="en-US" sz="2200">
                <a:solidFill>
                  <a:srgbClr val="D21700"/>
                </a:solidFill>
                <a:latin typeface="Trebuchet MS" pitchFamily="34" charset="0"/>
              </a:rPr>
              <a:t>к</a:t>
            </a:r>
            <a:r>
              <a:rPr lang="ru-RU" altLang="en-US" sz="2200">
                <a:solidFill>
                  <a:srgbClr val="D21700"/>
                </a:solidFill>
                <a:latin typeface="Trebuchet MS" pitchFamily="34" charset="0"/>
              </a:rPr>
              <a:t>омпиляции</a:t>
            </a:r>
            <a:r>
              <a:rPr lang="en-US" altLang="en-US" sz="2200">
                <a:solidFill>
                  <a:srgbClr val="0BA4E2"/>
                </a:solidFill>
                <a:latin typeface="Trebuchet MS" pitchFamily="34" charset="0"/>
              </a:rPr>
              <a:t>…</a:t>
            </a:r>
          </a:p>
          <a:p>
            <a:pPr marL="342900" indent="-342900" defTabSz="762000">
              <a:lnSpc>
                <a:spcPct val="95000"/>
              </a:lnSpc>
              <a:spcBef>
                <a:spcPct val="25000"/>
              </a:spcBef>
              <a:buClr>
                <a:srgbClr val="3333FF"/>
              </a:buClr>
              <a:buFontTx/>
              <a:buBlip>
                <a:blip r:embed="rId3"/>
              </a:buBlip>
            </a:pPr>
            <a:r>
              <a:rPr lang="ru-RU" altLang="en-US" sz="2200">
                <a:solidFill>
                  <a:srgbClr val="0BA4E2"/>
                </a:solidFill>
                <a:latin typeface="Trebuchet MS" pitchFamily="34" charset="0"/>
              </a:rPr>
              <a:t>Код имеет доступ</a:t>
            </a:r>
            <a:r>
              <a:rPr lang="en-US" altLang="en-US" sz="2200">
                <a:solidFill>
                  <a:srgbClr val="0BA4E2"/>
                </a:solidFill>
                <a:latin typeface="Trebuchet MS" pitchFamily="34" charset="0"/>
              </a:rPr>
              <a:t> </a:t>
            </a:r>
            <a:r>
              <a:rPr lang="ru-RU" altLang="en-US" sz="2200">
                <a:solidFill>
                  <a:srgbClr val="D21700"/>
                </a:solidFill>
                <a:latin typeface="Trebuchet MS" pitchFamily="34" charset="0"/>
              </a:rPr>
              <a:t>ко всем параметрам</a:t>
            </a:r>
            <a:r>
              <a:rPr lang="en-US" altLang="en-US" sz="2200">
                <a:solidFill>
                  <a:srgbClr val="D21700"/>
                </a:solidFill>
                <a:latin typeface="Trebuchet MS" pitchFamily="34" charset="0"/>
              </a:rPr>
              <a:t> </a:t>
            </a:r>
            <a:r>
              <a:rPr lang="ru-RU" altLang="en-US" sz="2200">
                <a:solidFill>
                  <a:srgbClr val="0BA4E2"/>
                </a:solidFill>
                <a:latin typeface="Trebuchet MS" pitchFamily="34" charset="0"/>
              </a:rPr>
              <a:t>потоков и модулей</a:t>
            </a:r>
            <a:endParaRPr lang="en-US" altLang="en-US" sz="2200">
              <a:solidFill>
                <a:srgbClr val="D21700"/>
              </a:solidFill>
              <a:latin typeface="Trebuchet MS" pitchFamily="34" charset="0"/>
            </a:endParaRPr>
          </a:p>
          <a:p>
            <a:pPr marL="342900" indent="-342900" defTabSz="762000">
              <a:lnSpc>
                <a:spcPct val="95000"/>
              </a:lnSpc>
              <a:spcBef>
                <a:spcPct val="25000"/>
              </a:spcBef>
              <a:buClr>
                <a:srgbClr val="3333FF"/>
              </a:buClr>
              <a:buFontTx/>
              <a:buBlip>
                <a:blip r:embed="rId3"/>
              </a:buBlip>
            </a:pPr>
            <a:r>
              <a:rPr lang="ru-RU" altLang="en-US" sz="2200">
                <a:solidFill>
                  <a:srgbClr val="0BA4E2"/>
                </a:solidFill>
                <a:latin typeface="Trebuchet MS" pitchFamily="34" charset="0"/>
              </a:rPr>
              <a:t>На уровне</a:t>
            </a:r>
            <a:r>
              <a:rPr lang="en-US" altLang="en-US" sz="2200">
                <a:solidFill>
                  <a:srgbClr val="0BA4E2"/>
                </a:solidFill>
                <a:latin typeface="Trebuchet MS" pitchFamily="34" charset="0"/>
              </a:rPr>
              <a:t> </a:t>
            </a:r>
            <a:r>
              <a:rPr lang="ru-RU" altLang="en-US" sz="2200">
                <a:solidFill>
                  <a:srgbClr val="D21700"/>
                </a:solidFill>
                <a:latin typeface="Trebuchet MS" pitchFamily="34" charset="0"/>
              </a:rPr>
              <a:t>каж</a:t>
            </a:r>
            <a:r>
              <a:rPr lang="en-US" altLang="en-US" sz="2200">
                <a:solidFill>
                  <a:srgbClr val="D21700"/>
                </a:solidFill>
                <a:latin typeface="Trebuchet MS" pitchFamily="34" charset="0"/>
              </a:rPr>
              <a:t>д</a:t>
            </a:r>
            <a:r>
              <a:rPr lang="ru-RU" altLang="en-US" sz="2200">
                <a:solidFill>
                  <a:srgbClr val="D21700"/>
                </a:solidFill>
                <a:latin typeface="Trebuchet MS" pitchFamily="34" charset="0"/>
              </a:rPr>
              <a:t>ого элемента схемы</a:t>
            </a:r>
            <a:r>
              <a:rPr lang="en-US" altLang="en-US" sz="2200">
                <a:solidFill>
                  <a:srgbClr val="3333FF"/>
                </a:solidFill>
                <a:latin typeface="Trebuchet MS" pitchFamily="34" charset="0"/>
              </a:rPr>
              <a:t> </a:t>
            </a:r>
            <a:r>
              <a:rPr lang="ru-RU" altLang="en-US" sz="2200">
                <a:solidFill>
                  <a:srgbClr val="0BA4E2"/>
                </a:solidFill>
                <a:latin typeface="Trebuchet MS" pitchFamily="34" charset="0"/>
              </a:rPr>
              <a:t>можно добавить такой код</a:t>
            </a:r>
            <a:r>
              <a:rPr lang="en-US" altLang="en-US" sz="2200">
                <a:solidFill>
                  <a:srgbClr val="0BA4E2"/>
                </a:solidFill>
                <a:latin typeface="Trebuchet MS" pitchFamily="34" charset="0"/>
              </a:rPr>
              <a:t> </a:t>
            </a:r>
          </a:p>
          <a:p>
            <a:pPr marL="342900" indent="-342900" defTabSz="762000">
              <a:lnSpc>
                <a:spcPct val="95000"/>
              </a:lnSpc>
              <a:spcBef>
                <a:spcPct val="25000"/>
              </a:spcBef>
              <a:buClr>
                <a:srgbClr val="3333FF"/>
              </a:buClr>
              <a:buFontTx/>
              <a:buBlip>
                <a:blip r:embed="rId3"/>
              </a:buBlip>
            </a:pPr>
            <a:r>
              <a:rPr lang="ru-RU" altLang="en-US" sz="2200">
                <a:solidFill>
                  <a:srgbClr val="D21700"/>
                </a:solidFill>
                <a:latin typeface="Trebuchet MS" pitchFamily="34" charset="0"/>
              </a:rPr>
              <a:t>Выполнение</a:t>
            </a:r>
            <a:r>
              <a:rPr lang="en-US" altLang="en-US" sz="2200">
                <a:solidFill>
                  <a:srgbClr val="D21700"/>
                </a:solidFill>
                <a:latin typeface="Trebuchet MS" pitchFamily="34" charset="0"/>
              </a:rPr>
              <a:t> </a:t>
            </a:r>
            <a:r>
              <a:rPr lang="ru-RU" altLang="en-US" sz="2200">
                <a:solidFill>
                  <a:srgbClr val="0BA4E2"/>
                </a:solidFill>
                <a:latin typeface="Trebuchet MS" pitchFamily="34" charset="0"/>
              </a:rPr>
              <a:t>кода может быть назначено</a:t>
            </a:r>
            <a:r>
              <a:rPr lang="en-US" altLang="en-US" sz="2200">
                <a:solidFill>
                  <a:srgbClr val="0BA4E2"/>
                </a:solidFill>
                <a:latin typeface="Trebuchet MS" pitchFamily="34" charset="0"/>
              </a:rPr>
              <a:t> </a:t>
            </a:r>
            <a:r>
              <a:rPr lang="ru-RU" altLang="en-US" sz="2200">
                <a:solidFill>
                  <a:srgbClr val="D21700"/>
                </a:solidFill>
                <a:latin typeface="Trebuchet MS" pitchFamily="34" charset="0"/>
              </a:rPr>
              <a:t>на </a:t>
            </a:r>
            <a:r>
              <a:rPr lang="en-US" altLang="en-US" sz="2200">
                <a:solidFill>
                  <a:srgbClr val="D21700"/>
                </a:solidFill>
                <a:latin typeface="Trebuchet MS" pitchFamily="34" charset="0"/>
              </a:rPr>
              <a:t>о</a:t>
            </a:r>
            <a:r>
              <a:rPr lang="ru-RU" altLang="en-US" sz="2200">
                <a:solidFill>
                  <a:srgbClr val="D21700"/>
                </a:solidFill>
                <a:latin typeface="Trebuchet MS" pitchFamily="34" charset="0"/>
              </a:rPr>
              <a:t>пределенный момент</a:t>
            </a:r>
            <a:r>
              <a:rPr lang="en-US" altLang="en-US" sz="2200">
                <a:solidFill>
                  <a:srgbClr val="D21700"/>
                </a:solidFill>
                <a:latin typeface="Trebuchet MS" pitchFamily="34" charset="0"/>
              </a:rPr>
              <a:t> </a:t>
            </a:r>
            <a:r>
              <a:rPr lang="en-US" altLang="en-US" sz="2200">
                <a:solidFill>
                  <a:srgbClr val="0BA4E2"/>
                </a:solidFill>
                <a:latin typeface="Trebuchet MS" pitchFamily="34" charset="0"/>
              </a:rPr>
              <a:t>(</a:t>
            </a:r>
            <a:r>
              <a:rPr lang="ru-RU" altLang="en-US" sz="2200">
                <a:solidFill>
                  <a:srgbClr val="0BA4E2"/>
                </a:solidFill>
                <a:latin typeface="Trebuchet MS" pitchFamily="34" charset="0"/>
              </a:rPr>
              <a:t>в начале, в кон</a:t>
            </a:r>
            <a:r>
              <a:rPr lang="en-US" altLang="en-US" sz="2200">
                <a:solidFill>
                  <a:srgbClr val="0BA4E2"/>
                </a:solidFill>
                <a:latin typeface="Trebuchet MS" pitchFamily="34" charset="0"/>
              </a:rPr>
              <a:t>ц</a:t>
            </a:r>
            <a:r>
              <a:rPr lang="ru-RU" altLang="en-US" sz="2200">
                <a:solidFill>
                  <a:srgbClr val="0BA4E2"/>
                </a:solidFill>
                <a:latin typeface="Trebuchet MS" pitchFamily="34" charset="0"/>
              </a:rPr>
              <a:t>е расчета</a:t>
            </a:r>
            <a:r>
              <a:rPr lang="en-US" altLang="en-US" sz="2200">
                <a:solidFill>
                  <a:srgbClr val="0BA4E2"/>
                </a:solidFill>
                <a:latin typeface="Trebuchet MS" pitchFamily="34" charset="0"/>
              </a:rPr>
              <a:t>…)</a:t>
            </a:r>
          </a:p>
          <a:p>
            <a:pPr marL="342900" indent="-342900" defTabSz="762000">
              <a:lnSpc>
                <a:spcPct val="95000"/>
              </a:lnSpc>
              <a:spcBef>
                <a:spcPct val="25000"/>
              </a:spcBef>
              <a:buClr>
                <a:schemeClr val="tx2"/>
              </a:buClr>
              <a:buFont typeface="Wingdings" pitchFamily="2" charset="2"/>
              <a:buChar char="ð"/>
            </a:pPr>
            <a:endParaRPr lang="en-US" altLang="en-US" sz="2200">
              <a:solidFill>
                <a:srgbClr val="3333FF"/>
              </a:solidFill>
              <a:latin typeface="Trebuchet MS" pitchFamily="34" charset="0"/>
            </a:endParaRPr>
          </a:p>
        </p:txBody>
      </p:sp>
      <p:sp>
        <p:nvSpPr>
          <p:cNvPr id="792579" name="Text Box 4"/>
          <p:cNvSpPr txBox="1">
            <a:spLocks noChangeArrowheads="1"/>
          </p:cNvSpPr>
          <p:nvPr/>
        </p:nvSpPr>
        <p:spPr bwMode="auto">
          <a:xfrm>
            <a:off x="914400" y="0"/>
            <a:ext cx="6470650" cy="965200"/>
          </a:xfrm>
          <a:prstGeom prst="rect">
            <a:avLst/>
          </a:prstGeom>
          <a:noFill/>
          <a:ln w="9525">
            <a:noFill/>
            <a:miter lim="800000"/>
            <a:headEnd/>
            <a:tailEnd/>
          </a:ln>
        </p:spPr>
        <p:txBody>
          <a:bodyPr lIns="83485" tIns="41742" rIns="83485" bIns="41742">
            <a:spAutoFit/>
          </a:bodyPr>
          <a:lstStyle/>
          <a:p>
            <a:r>
              <a:rPr lang="ru-RU" altLang="en-US" sz="2900" b="1">
                <a:solidFill>
                  <a:schemeClr val="bg1"/>
                </a:solidFill>
                <a:latin typeface="Calibri" pitchFamily="34" charset="0"/>
              </a:rPr>
              <a:t>Уникальная опция</a:t>
            </a:r>
            <a:r>
              <a:rPr lang="en-US" altLang="en-US" sz="2900" b="1">
                <a:solidFill>
                  <a:schemeClr val="bg1"/>
                </a:solidFill>
                <a:latin typeface="Calibri" pitchFamily="34" charset="0"/>
              </a:rPr>
              <a:t>: </a:t>
            </a:r>
            <a:r>
              <a:rPr lang="ru-RU" altLang="en-US" sz="2900" b="1">
                <a:solidFill>
                  <a:schemeClr val="bg1"/>
                </a:solidFill>
                <a:latin typeface="Calibri" pitchFamily="34" charset="0"/>
              </a:rPr>
              <a:t>поддержка </a:t>
            </a:r>
            <a:r>
              <a:rPr lang="en-US" altLang="en-US" sz="2900" b="1">
                <a:solidFill>
                  <a:schemeClr val="bg1"/>
                </a:solidFill>
                <a:latin typeface="Calibri" pitchFamily="34" charset="0"/>
              </a:rPr>
              <a:t>Windows Script</a:t>
            </a:r>
            <a:endParaRPr lang="en-US" altLang="en-US" sz="2900" b="1">
              <a:solidFill>
                <a:schemeClr val="bg1"/>
              </a:solidFill>
              <a:latin typeface="Times" pitchFamily="18" charset="0"/>
            </a:endParaRPr>
          </a:p>
        </p:txBody>
      </p:sp>
      <p:pic>
        <p:nvPicPr>
          <p:cNvPr id="792580" name="Picture 5"/>
          <p:cNvPicPr>
            <a:picLocks noChangeAspect="1" noChangeArrowheads="1"/>
          </p:cNvPicPr>
          <p:nvPr/>
        </p:nvPicPr>
        <p:blipFill>
          <a:blip r:embed="rId4" cstate="print"/>
          <a:srcRect/>
          <a:stretch>
            <a:fillRect/>
          </a:stretch>
        </p:blipFill>
        <p:spPr bwMode="auto">
          <a:xfrm>
            <a:off x="0" y="1773238"/>
            <a:ext cx="5345113" cy="2776537"/>
          </a:xfrm>
          <a:prstGeom prst="rect">
            <a:avLst/>
          </a:prstGeom>
          <a:noFill/>
          <a:ln w="9525">
            <a:noFill/>
            <a:miter lim="800000"/>
            <a:headEnd/>
            <a:tailEnd/>
          </a:ln>
        </p:spPr>
      </p:pic>
      <p:sp>
        <p:nvSpPr>
          <p:cNvPr id="79258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2"/>
          <p:cNvPicPr>
            <a:picLocks noChangeAspect="1" noChangeArrowheads="1"/>
          </p:cNvPicPr>
          <p:nvPr/>
        </p:nvPicPr>
        <p:blipFill>
          <a:blip r:embed="rId3" cstate="print"/>
          <a:srcRect/>
          <a:stretch>
            <a:fillRect/>
          </a:stretch>
        </p:blipFill>
        <p:spPr bwMode="auto">
          <a:xfrm>
            <a:off x="69850" y="1165225"/>
            <a:ext cx="2078038" cy="4111625"/>
          </a:xfrm>
          <a:prstGeom prst="rect">
            <a:avLst/>
          </a:prstGeom>
          <a:noFill/>
          <a:ln w="9525">
            <a:noFill/>
            <a:miter lim="800000"/>
            <a:headEnd/>
            <a:tailEnd/>
          </a:ln>
        </p:spPr>
      </p:pic>
      <p:sp>
        <p:nvSpPr>
          <p:cNvPr id="794626" name="Oval 3"/>
          <p:cNvSpPr>
            <a:spLocks noChangeArrowheads="1"/>
          </p:cNvSpPr>
          <p:nvPr/>
        </p:nvSpPr>
        <p:spPr bwMode="auto">
          <a:xfrm>
            <a:off x="481013" y="3406775"/>
            <a:ext cx="1500187" cy="490538"/>
          </a:xfrm>
          <a:prstGeom prst="ellipse">
            <a:avLst/>
          </a:prstGeom>
          <a:noFill/>
          <a:ln w="9525">
            <a:noFill/>
            <a:round/>
            <a:headEnd/>
            <a:tailEnd/>
          </a:ln>
        </p:spPr>
        <p:txBody>
          <a:bodyPr wrap="none" lIns="84036" tIns="42020" rIns="84036" bIns="42020" anchor="ctr"/>
          <a:lstStyle/>
          <a:p>
            <a:endParaRPr lang="en-US">
              <a:latin typeface="Calibri" pitchFamily="34" charset="0"/>
            </a:endParaRPr>
          </a:p>
        </p:txBody>
      </p:sp>
      <p:sp>
        <p:nvSpPr>
          <p:cNvPr id="794627" name="Oval 4"/>
          <p:cNvSpPr>
            <a:spLocks noChangeArrowheads="1"/>
          </p:cNvSpPr>
          <p:nvPr/>
        </p:nvSpPr>
        <p:spPr bwMode="auto">
          <a:xfrm>
            <a:off x="714375" y="3371850"/>
            <a:ext cx="1477963" cy="411163"/>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4628" name="Oval 5"/>
          <p:cNvSpPr>
            <a:spLocks noChangeArrowheads="1"/>
          </p:cNvSpPr>
          <p:nvPr/>
        </p:nvSpPr>
        <p:spPr bwMode="auto">
          <a:xfrm>
            <a:off x="574675" y="3246438"/>
            <a:ext cx="1454150" cy="685800"/>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4629" name="Oval 6"/>
          <p:cNvSpPr>
            <a:spLocks noChangeArrowheads="1"/>
          </p:cNvSpPr>
          <p:nvPr/>
        </p:nvSpPr>
        <p:spPr bwMode="auto">
          <a:xfrm>
            <a:off x="69850" y="3897313"/>
            <a:ext cx="2039938" cy="423862"/>
          </a:xfrm>
          <a:prstGeom prst="ellipse">
            <a:avLst/>
          </a:prstGeom>
          <a:noFill/>
          <a:ln w="9525" algn="ctr">
            <a:solidFill>
              <a:srgbClr val="FF0000"/>
            </a:solidFill>
            <a:round/>
            <a:headEnd/>
            <a:tailEnd/>
          </a:ln>
        </p:spPr>
        <p:txBody>
          <a:bodyPr wrap="none" lIns="84036" tIns="42020" rIns="84036" bIns="42020" anchor="ctr"/>
          <a:lstStyle/>
          <a:p>
            <a:endParaRPr lang="en-US">
              <a:latin typeface="Calibri" pitchFamily="34" charset="0"/>
            </a:endParaRPr>
          </a:p>
        </p:txBody>
      </p:sp>
      <p:sp>
        <p:nvSpPr>
          <p:cNvPr id="794630" name="Line 7"/>
          <p:cNvSpPr>
            <a:spLocks noChangeShapeType="1"/>
          </p:cNvSpPr>
          <p:nvPr/>
        </p:nvSpPr>
        <p:spPr bwMode="auto">
          <a:xfrm flipH="1">
            <a:off x="2286000" y="3554413"/>
            <a:ext cx="58738" cy="11112"/>
          </a:xfrm>
          <a:prstGeom prst="line">
            <a:avLst/>
          </a:prstGeom>
          <a:noFill/>
          <a:ln w="9525">
            <a:noFill/>
            <a:round/>
            <a:headEnd/>
            <a:tailEnd/>
          </a:ln>
        </p:spPr>
        <p:txBody>
          <a:bodyPr lIns="84036" tIns="42020" rIns="84036" bIns="42020"/>
          <a:lstStyle/>
          <a:p>
            <a:endParaRPr lang="ru-RU"/>
          </a:p>
        </p:txBody>
      </p:sp>
      <p:sp>
        <p:nvSpPr>
          <p:cNvPr id="794631" name="Text Box 8"/>
          <p:cNvSpPr txBox="1">
            <a:spLocks noChangeArrowheads="1"/>
          </p:cNvSpPr>
          <p:nvPr/>
        </p:nvSpPr>
        <p:spPr bwMode="auto">
          <a:xfrm>
            <a:off x="900113" y="0"/>
            <a:ext cx="7737475" cy="965200"/>
          </a:xfrm>
          <a:prstGeom prst="rect">
            <a:avLst/>
          </a:prstGeom>
          <a:noFill/>
          <a:ln w="9525">
            <a:noFill/>
            <a:miter lim="800000"/>
            <a:headEnd/>
            <a:tailEnd/>
          </a:ln>
        </p:spPr>
        <p:txBody>
          <a:bodyPr lIns="83485" tIns="41742" rIns="83485" bIns="41742">
            <a:spAutoFit/>
          </a:bodyPr>
          <a:lstStyle/>
          <a:p>
            <a:r>
              <a:rPr lang="en-US" altLang="en-US" sz="2900" b="1">
                <a:solidFill>
                  <a:schemeClr val="bg1"/>
                </a:solidFill>
              </a:rPr>
              <a:t>«</a:t>
            </a:r>
            <a:r>
              <a:rPr lang="ru-RU" altLang="en-US" sz="2900" b="1">
                <a:solidFill>
                  <a:schemeClr val="bg1"/>
                </a:solidFill>
              </a:rPr>
              <a:t>Стандартные»</a:t>
            </a:r>
            <a:r>
              <a:rPr lang="en-US" altLang="en-US" sz="2900" b="1">
                <a:solidFill>
                  <a:schemeClr val="bg1"/>
                </a:solidFill>
              </a:rPr>
              <a:t> </a:t>
            </a:r>
            <a:r>
              <a:rPr lang="ru-RU" altLang="en-US" sz="2900" b="1">
                <a:solidFill>
                  <a:schemeClr val="bg1"/>
                </a:solidFill>
              </a:rPr>
              <a:t>заданные пользователем э</a:t>
            </a:r>
            <a:r>
              <a:rPr lang="en-US" altLang="en-US" sz="2900" b="1">
                <a:solidFill>
                  <a:schemeClr val="bg1"/>
                </a:solidFill>
              </a:rPr>
              <a:t>л</a:t>
            </a:r>
            <a:r>
              <a:rPr lang="ru-RU" altLang="en-US" sz="2900" b="1">
                <a:solidFill>
                  <a:schemeClr val="bg1"/>
                </a:solidFill>
              </a:rPr>
              <a:t>ементы</a:t>
            </a:r>
            <a:endParaRPr lang="en-US" altLang="en-US" sz="2900" b="1">
              <a:solidFill>
                <a:schemeClr val="bg1"/>
              </a:solidFill>
            </a:endParaRPr>
          </a:p>
        </p:txBody>
      </p:sp>
      <p:sp>
        <p:nvSpPr>
          <p:cNvPr id="1217545" name="Rectangle 9"/>
          <p:cNvSpPr>
            <a:spLocks noChangeArrowheads="1"/>
          </p:cNvSpPr>
          <p:nvPr/>
        </p:nvSpPr>
        <p:spPr bwMode="auto">
          <a:xfrm>
            <a:off x="2320925" y="1577975"/>
            <a:ext cx="6753225" cy="1371600"/>
          </a:xfrm>
          <a:prstGeom prst="rect">
            <a:avLst/>
          </a:prstGeom>
          <a:noFill/>
          <a:ln>
            <a:noFill/>
          </a:ln>
          <a:effectLst/>
          <a:extLst>
            <a:ext uri="{909E8E84-426E-40DD-AFC4-6F175D3DCCD1}"/>
            <a:ext uri="{91240B29-F687-4F45-9708-019B960494DF}"/>
            <a:ext uri="{AF507438-7753-43E0-B8FC-AC1667EBCBE1}"/>
          </a:extLst>
        </p:spPr>
        <p:txBody>
          <a:bodyPr lIns="84064" tIns="42033" rIns="84064" bIns="42033"/>
          <a:lstStyle/>
          <a:p>
            <a:pPr marL="457200" indent="-457200" defTabSz="762000">
              <a:lnSpc>
                <a:spcPct val="105000"/>
              </a:lnSpc>
              <a:spcBef>
                <a:spcPct val="35000"/>
              </a:spcBef>
              <a:buClr>
                <a:srgbClr val="3333FF"/>
              </a:buClr>
              <a:buFontTx/>
              <a:buBlip>
                <a:blip r:embed="rId4"/>
              </a:buBlip>
            </a:pPr>
            <a:r>
              <a:rPr lang="ru-RU" altLang="en-US" sz="2600">
                <a:solidFill>
                  <a:srgbClr val="0BA4E2"/>
                </a:solidFill>
                <a:latin typeface="Trebuchet MS" pitchFamily="34" charset="0"/>
              </a:rPr>
              <a:t>Элемент схемы может быть </a:t>
            </a:r>
            <a:r>
              <a:rPr lang="en-US" altLang="en-US" sz="2600">
                <a:solidFill>
                  <a:srgbClr val="0BA4E2"/>
                </a:solidFill>
                <a:latin typeface="Trebuchet MS" pitchFamily="34" charset="0"/>
              </a:rPr>
              <a:t>з</a:t>
            </a:r>
            <a:r>
              <a:rPr lang="ru-RU" altLang="en-US" sz="2600">
                <a:solidFill>
                  <a:srgbClr val="0BA4E2"/>
                </a:solidFill>
                <a:latin typeface="Trebuchet MS" pitchFamily="34" charset="0"/>
              </a:rPr>
              <a:t>адан в виде</a:t>
            </a:r>
            <a:r>
              <a:rPr lang="en-US" altLang="en-US" sz="2600">
                <a:solidFill>
                  <a:srgbClr val="0BA4E2"/>
                </a:solidFill>
                <a:latin typeface="Trebuchet MS" pitchFamily="34" charset="0"/>
              </a:rPr>
              <a:t> </a:t>
            </a:r>
            <a:r>
              <a:rPr lang="ru-RU" altLang="en-US" sz="2600">
                <a:solidFill>
                  <a:srgbClr val="D21700"/>
                </a:solidFill>
                <a:latin typeface="Trebuchet MS" pitchFamily="34" charset="0"/>
              </a:rPr>
              <a:t>ра</a:t>
            </a:r>
            <a:r>
              <a:rPr lang="en-US" altLang="en-US" sz="2600">
                <a:solidFill>
                  <a:srgbClr val="D21700"/>
                </a:solidFill>
                <a:latin typeface="Trebuchet MS" pitchFamily="34" charset="0"/>
              </a:rPr>
              <a:t>с</a:t>
            </a:r>
            <a:r>
              <a:rPr lang="ru-RU" altLang="en-US" sz="2600">
                <a:solidFill>
                  <a:srgbClr val="D21700"/>
                </a:solidFill>
                <a:latin typeface="Trebuchet MS" pitchFamily="34" charset="0"/>
              </a:rPr>
              <a:t>четной </a:t>
            </a:r>
            <a:r>
              <a:rPr lang="en-US" altLang="en-US" sz="2600">
                <a:solidFill>
                  <a:srgbClr val="D21700"/>
                </a:solidFill>
                <a:latin typeface="Trebuchet MS" pitchFamily="34" charset="0"/>
              </a:rPr>
              <a:t>DLL </a:t>
            </a:r>
            <a:r>
              <a:rPr lang="en-US" altLang="en-US" sz="2400">
                <a:solidFill>
                  <a:srgbClr val="0BA4E2"/>
                </a:solidFill>
                <a:latin typeface="Trebuchet MS" pitchFamily="34" charset="0"/>
              </a:rPr>
              <a:t>(</a:t>
            </a:r>
            <a:r>
              <a:rPr lang="ru-RU" altLang="en-US" sz="2400">
                <a:solidFill>
                  <a:srgbClr val="0BA4E2"/>
                </a:solidFill>
                <a:latin typeface="Trebuchet MS" pitchFamily="34" charset="0"/>
              </a:rPr>
              <a:t>на языке</a:t>
            </a:r>
            <a:r>
              <a:rPr lang="en-US" altLang="en-US" sz="2400">
                <a:solidFill>
                  <a:srgbClr val="0BA4E2"/>
                </a:solidFill>
                <a:latin typeface="Trebuchet MS" pitchFamily="34" charset="0"/>
              </a:rPr>
              <a:t> FORTRAN, C++…)</a:t>
            </a:r>
          </a:p>
          <a:p>
            <a:pPr marL="457200" indent="-457200" defTabSz="762000">
              <a:lnSpc>
                <a:spcPct val="105000"/>
              </a:lnSpc>
              <a:spcBef>
                <a:spcPct val="35000"/>
              </a:spcBef>
              <a:buClr>
                <a:srgbClr val="3333FF"/>
              </a:buClr>
              <a:buFontTx/>
              <a:buBlip>
                <a:blip r:embed="rId4"/>
              </a:buBlip>
            </a:pPr>
            <a:r>
              <a:rPr lang="ru-RU" altLang="en-US" sz="2600">
                <a:solidFill>
                  <a:srgbClr val="0BA4E2"/>
                </a:solidFill>
                <a:latin typeface="Trebuchet MS" pitchFamily="34" charset="0"/>
              </a:rPr>
              <a:t>Эта</a:t>
            </a:r>
            <a:r>
              <a:rPr lang="en-US" altLang="en-US" sz="2600">
                <a:solidFill>
                  <a:srgbClr val="0BA4E2"/>
                </a:solidFill>
                <a:latin typeface="Trebuchet MS" pitchFamily="34" charset="0"/>
              </a:rPr>
              <a:t> DLL </a:t>
            </a:r>
            <a:r>
              <a:rPr lang="ru-RU" altLang="en-US" sz="2600">
                <a:solidFill>
                  <a:srgbClr val="D21700"/>
                </a:solidFill>
                <a:latin typeface="Trebuchet MS" pitchFamily="34" charset="0"/>
              </a:rPr>
              <a:t>встраивается в</a:t>
            </a:r>
            <a:r>
              <a:rPr lang="en-US" altLang="en-US" sz="2600">
                <a:solidFill>
                  <a:srgbClr val="D21700"/>
                </a:solidFill>
                <a:latin typeface="Trebuchet MS" pitchFamily="34" charset="0"/>
              </a:rPr>
              <a:t> ProSimPlus</a:t>
            </a:r>
          </a:p>
          <a:p>
            <a:pPr marL="457200" indent="-457200" defTabSz="762000">
              <a:lnSpc>
                <a:spcPct val="105000"/>
              </a:lnSpc>
              <a:spcBef>
                <a:spcPct val="35000"/>
              </a:spcBef>
              <a:buClr>
                <a:srgbClr val="3333FF"/>
              </a:buClr>
              <a:buFontTx/>
              <a:buBlip>
                <a:blip r:embed="rId4"/>
              </a:buBlip>
            </a:pPr>
            <a:r>
              <a:rPr lang="ru-RU" altLang="en-US" sz="2600">
                <a:solidFill>
                  <a:srgbClr val="0BA4E2"/>
                </a:solidFill>
                <a:latin typeface="Trebuchet MS" pitchFamily="34" charset="0"/>
              </a:rPr>
              <a:t>Затем эти модули</a:t>
            </a:r>
            <a:r>
              <a:rPr lang="en-US" altLang="en-US" sz="2600">
                <a:solidFill>
                  <a:srgbClr val="0BA4E2"/>
                </a:solidFill>
                <a:latin typeface="Trebuchet MS" pitchFamily="34" charset="0"/>
              </a:rPr>
              <a:t> </a:t>
            </a:r>
            <a:r>
              <a:rPr lang="ru-RU" altLang="en-US" sz="2600">
                <a:solidFill>
                  <a:srgbClr val="D21700"/>
                </a:solidFill>
                <a:latin typeface="Trebuchet MS" pitchFamily="34" charset="0"/>
              </a:rPr>
              <a:t>управляются как обычные встроенные модули</a:t>
            </a:r>
            <a:endParaRPr lang="en-US" altLang="en-US" sz="2600">
              <a:solidFill>
                <a:srgbClr val="D21700"/>
              </a:solidFill>
              <a:latin typeface="Trebuchet MS" pitchFamily="34" charset="0"/>
            </a:endParaRPr>
          </a:p>
          <a:p>
            <a:pPr marL="457200" indent="-457200" defTabSz="762000">
              <a:lnSpc>
                <a:spcPct val="105000"/>
              </a:lnSpc>
              <a:spcBef>
                <a:spcPct val="35000"/>
              </a:spcBef>
              <a:buClr>
                <a:srgbClr val="3333FF"/>
              </a:buClr>
              <a:buFontTx/>
              <a:buBlip>
                <a:blip r:embed="rId4"/>
              </a:buBlip>
            </a:pPr>
            <a:r>
              <a:rPr lang="ru-RU" altLang="en-US" sz="2600">
                <a:solidFill>
                  <a:srgbClr val="D21700"/>
                </a:solidFill>
                <a:latin typeface="Trebuchet MS" pitchFamily="34" charset="0"/>
              </a:rPr>
              <a:t>Параметры модуля</a:t>
            </a:r>
            <a:r>
              <a:rPr lang="en-US" altLang="en-US" sz="2600">
                <a:solidFill>
                  <a:srgbClr val="3333FF"/>
                </a:solidFill>
                <a:latin typeface="Trebuchet MS" pitchFamily="34" charset="0"/>
              </a:rPr>
              <a:t> </a:t>
            </a:r>
            <a:r>
              <a:rPr lang="ru-RU" altLang="en-US" sz="2600">
                <a:solidFill>
                  <a:srgbClr val="0BA4E2"/>
                </a:solidFill>
                <a:latin typeface="Trebuchet MS" pitchFamily="34" charset="0"/>
              </a:rPr>
              <a:t>могут быть введены через </a:t>
            </a:r>
            <a:r>
              <a:rPr lang="ru-RU" altLang="en-US" sz="2600">
                <a:solidFill>
                  <a:srgbClr val="D21700"/>
                </a:solidFill>
                <a:latin typeface="Trebuchet MS" pitchFamily="34" charset="0"/>
              </a:rPr>
              <a:t>стандартный</a:t>
            </a:r>
            <a:r>
              <a:rPr lang="en-US" altLang="en-US" sz="2600">
                <a:solidFill>
                  <a:srgbClr val="D21700"/>
                </a:solidFill>
                <a:latin typeface="Trebuchet MS" pitchFamily="34" charset="0"/>
              </a:rPr>
              <a:t> GUI </a:t>
            </a:r>
            <a:r>
              <a:rPr lang="en-US" altLang="en-US" sz="2400">
                <a:solidFill>
                  <a:srgbClr val="0BA4E2"/>
                </a:solidFill>
                <a:latin typeface="Trebuchet MS" pitchFamily="34" charset="0"/>
              </a:rPr>
              <a:t>(</a:t>
            </a:r>
            <a:r>
              <a:rPr lang="ru-RU" altLang="en-US" sz="2400">
                <a:solidFill>
                  <a:srgbClr val="0BA4E2"/>
                </a:solidFill>
                <a:latin typeface="Trebuchet MS" pitchFamily="34" charset="0"/>
              </a:rPr>
              <a:t>собственный </a:t>
            </a:r>
            <a:r>
              <a:rPr lang="en-US" altLang="en-US" sz="2400">
                <a:solidFill>
                  <a:srgbClr val="0BA4E2"/>
                </a:solidFill>
                <a:latin typeface="Trebuchet MS" pitchFamily="34" charset="0"/>
              </a:rPr>
              <a:t>GUI </a:t>
            </a:r>
            <a:r>
              <a:rPr lang="ru-RU" altLang="en-US" sz="2400">
                <a:solidFill>
                  <a:srgbClr val="0BA4E2"/>
                </a:solidFill>
                <a:latin typeface="Trebuchet MS" pitchFamily="34" charset="0"/>
              </a:rPr>
              <a:t>как и иконку модуля на схеме также можно настроить</a:t>
            </a:r>
            <a:r>
              <a:rPr lang="en-US" altLang="en-US" sz="2400">
                <a:solidFill>
                  <a:srgbClr val="0BA4E2"/>
                </a:solidFill>
                <a:latin typeface="Trebuchet MS" pitchFamily="34" charset="0"/>
              </a:rPr>
              <a:t>)</a:t>
            </a:r>
          </a:p>
          <a:p>
            <a:pPr marL="457200" indent="-457200" defTabSz="762000">
              <a:lnSpc>
                <a:spcPct val="95000"/>
              </a:lnSpc>
              <a:spcBef>
                <a:spcPct val="25000"/>
              </a:spcBef>
              <a:buClr>
                <a:schemeClr val="tx2"/>
              </a:buClr>
              <a:buFont typeface="Wingdings" pitchFamily="2" charset="2"/>
              <a:buChar char="ð"/>
            </a:pPr>
            <a:endParaRPr lang="en-US" altLang="en-US" sz="2400">
              <a:solidFill>
                <a:srgbClr val="3333FF"/>
              </a:solidFill>
              <a:latin typeface="Trebuchet MS" pitchFamily="34" charset="0"/>
            </a:endParaRPr>
          </a:p>
        </p:txBody>
      </p:sp>
      <p:sp>
        <p:nvSpPr>
          <p:cNvPr id="79463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2"/>
          <p:cNvPicPr>
            <a:picLocks noChangeAspect="1" noChangeArrowheads="1"/>
          </p:cNvPicPr>
          <p:nvPr/>
        </p:nvPicPr>
        <p:blipFill>
          <a:blip r:embed="rId3" cstate="print"/>
          <a:srcRect t="2461" b="-66"/>
          <a:stretch>
            <a:fillRect/>
          </a:stretch>
        </p:blipFill>
        <p:spPr bwMode="auto">
          <a:xfrm>
            <a:off x="71438" y="1125538"/>
            <a:ext cx="7807325" cy="4283075"/>
          </a:xfrm>
          <a:prstGeom prst="rect">
            <a:avLst/>
          </a:prstGeom>
          <a:noFill/>
          <a:ln w="9525">
            <a:noFill/>
            <a:miter lim="800000"/>
            <a:headEnd/>
            <a:tailEnd/>
          </a:ln>
        </p:spPr>
      </p:pic>
      <p:sp>
        <p:nvSpPr>
          <p:cNvPr id="796674" name="Line 4"/>
          <p:cNvSpPr>
            <a:spLocks noChangeShapeType="1"/>
          </p:cNvSpPr>
          <p:nvPr/>
        </p:nvSpPr>
        <p:spPr bwMode="auto">
          <a:xfrm flipV="1">
            <a:off x="5543550" y="2349500"/>
            <a:ext cx="1339850" cy="1403350"/>
          </a:xfrm>
          <a:prstGeom prst="line">
            <a:avLst/>
          </a:prstGeom>
          <a:noFill/>
          <a:ln w="38100">
            <a:solidFill>
              <a:srgbClr val="D21700"/>
            </a:solidFill>
            <a:round/>
            <a:headEnd type="triangle" w="med" len="med"/>
            <a:tailEnd/>
          </a:ln>
        </p:spPr>
        <p:txBody>
          <a:bodyPr lIns="83485" tIns="41742" rIns="83485" bIns="41742"/>
          <a:lstStyle/>
          <a:p>
            <a:endParaRPr lang="ru-RU"/>
          </a:p>
        </p:txBody>
      </p:sp>
      <p:sp>
        <p:nvSpPr>
          <p:cNvPr id="796675" name="Rectangle 5"/>
          <p:cNvSpPr>
            <a:spLocks noChangeArrowheads="1"/>
          </p:cNvSpPr>
          <p:nvPr/>
        </p:nvSpPr>
        <p:spPr bwMode="auto">
          <a:xfrm>
            <a:off x="0" y="5408613"/>
            <a:ext cx="9144000" cy="617537"/>
          </a:xfrm>
          <a:prstGeom prst="rect">
            <a:avLst/>
          </a:prstGeom>
          <a:noFill/>
          <a:ln w="9525">
            <a:noFill/>
            <a:miter lim="800000"/>
            <a:headEnd/>
            <a:tailEnd/>
          </a:ln>
        </p:spPr>
        <p:txBody>
          <a:bodyPr lIns="84064" tIns="42033" rIns="84064" bIns="42033"/>
          <a:lstStyle/>
          <a:p>
            <a:pPr marL="342900" indent="-342900" defTabSz="762000">
              <a:buClr>
                <a:schemeClr val="tx2"/>
              </a:buClr>
              <a:buFont typeface="Wingdings" pitchFamily="2" charset="2"/>
              <a:buChar char="ð"/>
            </a:pPr>
            <a:r>
              <a:rPr lang="ru-RU" altLang="en-US" sz="2400">
                <a:solidFill>
                  <a:srgbClr val="D21700"/>
                </a:solidFill>
                <a:latin typeface="Trebuchet MS" pitchFamily="34" charset="0"/>
              </a:rPr>
              <a:t>Удобная возможность для добавления уже готового </a:t>
            </a:r>
            <a:r>
              <a:rPr lang="en-US" altLang="en-US" sz="2400">
                <a:solidFill>
                  <a:srgbClr val="D21700"/>
                </a:solidFill>
                <a:latin typeface="Trebuchet MS" pitchFamily="34" charset="0"/>
              </a:rPr>
              <a:t>п</a:t>
            </a:r>
            <a:r>
              <a:rPr lang="ru-RU" altLang="en-US" sz="2400">
                <a:solidFill>
                  <a:srgbClr val="D21700"/>
                </a:solidFill>
                <a:latin typeface="Trebuchet MS" pitchFamily="34" charset="0"/>
              </a:rPr>
              <a:t>рограммно-реализованного элемента схемы</a:t>
            </a:r>
            <a:endParaRPr lang="en-US" altLang="en-US" sz="2400">
              <a:solidFill>
                <a:srgbClr val="D21700"/>
              </a:solidFill>
              <a:latin typeface="Trebuchet MS" pitchFamily="34" charset="0"/>
            </a:endParaRPr>
          </a:p>
        </p:txBody>
      </p:sp>
      <p:sp>
        <p:nvSpPr>
          <p:cNvPr id="796676" name="Text Box 6"/>
          <p:cNvSpPr txBox="1">
            <a:spLocks noChangeArrowheads="1"/>
          </p:cNvSpPr>
          <p:nvPr/>
        </p:nvSpPr>
        <p:spPr bwMode="auto">
          <a:xfrm>
            <a:off x="900113" y="0"/>
            <a:ext cx="7737475" cy="965200"/>
          </a:xfrm>
          <a:prstGeom prst="rect">
            <a:avLst/>
          </a:prstGeom>
          <a:noFill/>
          <a:ln w="9525">
            <a:noFill/>
            <a:miter lim="800000"/>
            <a:headEnd/>
            <a:tailEnd/>
          </a:ln>
        </p:spPr>
        <p:txBody>
          <a:bodyPr lIns="83485" tIns="41742" rIns="83485" bIns="41742">
            <a:spAutoFit/>
          </a:bodyPr>
          <a:lstStyle/>
          <a:p>
            <a:r>
              <a:rPr lang="en-US" altLang="en-US" sz="2900" b="1">
                <a:solidFill>
                  <a:schemeClr val="bg1"/>
                </a:solidFill>
                <a:latin typeface="Calibri" pitchFamily="34" charset="0"/>
              </a:rPr>
              <a:t>«</a:t>
            </a:r>
            <a:r>
              <a:rPr lang="ru-RU" altLang="en-US" sz="2900" b="1">
                <a:solidFill>
                  <a:schemeClr val="bg1"/>
                </a:solidFill>
                <a:latin typeface="Calibri" pitchFamily="34" charset="0"/>
              </a:rPr>
              <a:t>Стандартные»</a:t>
            </a:r>
            <a:r>
              <a:rPr lang="en-US" altLang="en-US" sz="2900" b="1">
                <a:solidFill>
                  <a:schemeClr val="bg1"/>
                </a:solidFill>
                <a:latin typeface="Calibri" pitchFamily="34" charset="0"/>
              </a:rPr>
              <a:t> </a:t>
            </a:r>
            <a:r>
              <a:rPr lang="ru-RU" altLang="en-US" sz="2900" b="1">
                <a:solidFill>
                  <a:schemeClr val="bg1"/>
                </a:solidFill>
                <a:latin typeface="Calibri" pitchFamily="34" charset="0"/>
              </a:rPr>
              <a:t>заданные пользователем э</a:t>
            </a:r>
            <a:r>
              <a:rPr lang="en-US" altLang="en-US" sz="2900" b="1">
                <a:solidFill>
                  <a:schemeClr val="bg1"/>
                </a:solidFill>
                <a:latin typeface="Calibri" pitchFamily="34" charset="0"/>
              </a:rPr>
              <a:t>л</a:t>
            </a:r>
            <a:r>
              <a:rPr lang="ru-RU" altLang="en-US" sz="2900" b="1">
                <a:solidFill>
                  <a:schemeClr val="bg1"/>
                </a:solidFill>
                <a:latin typeface="Calibri" pitchFamily="34" charset="0"/>
              </a:rPr>
              <a:t>ементы</a:t>
            </a:r>
            <a:endParaRPr lang="en-US" altLang="en-US" sz="2900" b="1">
              <a:solidFill>
                <a:schemeClr val="bg1"/>
              </a:solidFill>
              <a:latin typeface="Times" pitchFamily="18" charset="0"/>
            </a:endParaRPr>
          </a:p>
        </p:txBody>
      </p:sp>
      <p:pic>
        <p:nvPicPr>
          <p:cNvPr id="796677" name="Picture 3"/>
          <p:cNvPicPr>
            <a:picLocks noChangeAspect="1" noChangeArrowheads="1"/>
          </p:cNvPicPr>
          <p:nvPr/>
        </p:nvPicPr>
        <p:blipFill>
          <a:blip r:embed="rId4" cstate="print"/>
          <a:srcRect/>
          <a:stretch>
            <a:fillRect/>
          </a:stretch>
        </p:blipFill>
        <p:spPr bwMode="auto">
          <a:xfrm>
            <a:off x="6883400" y="1052513"/>
            <a:ext cx="2189163" cy="2971800"/>
          </a:xfrm>
          <a:prstGeom prst="rect">
            <a:avLst/>
          </a:prstGeom>
          <a:noFill/>
          <a:ln w="9525">
            <a:noFill/>
            <a:miter lim="800000"/>
            <a:headEnd/>
            <a:tailEnd/>
          </a:ln>
        </p:spPr>
      </p:pic>
      <p:sp>
        <p:nvSpPr>
          <p:cNvPr id="796678"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1" name="Picture 2"/>
          <p:cNvPicPr>
            <a:picLocks noChangeAspect="1" noChangeArrowheads="1"/>
          </p:cNvPicPr>
          <p:nvPr/>
        </p:nvPicPr>
        <p:blipFill>
          <a:blip r:embed="rId3" cstate="print"/>
          <a:srcRect/>
          <a:stretch>
            <a:fillRect/>
          </a:stretch>
        </p:blipFill>
        <p:spPr bwMode="auto">
          <a:xfrm>
            <a:off x="69850" y="1165225"/>
            <a:ext cx="2078038" cy="4111625"/>
          </a:xfrm>
          <a:prstGeom prst="rect">
            <a:avLst/>
          </a:prstGeom>
          <a:noFill/>
          <a:ln w="9525">
            <a:noFill/>
            <a:miter lim="800000"/>
            <a:headEnd/>
            <a:tailEnd/>
          </a:ln>
        </p:spPr>
      </p:pic>
      <p:sp>
        <p:nvSpPr>
          <p:cNvPr id="798722" name="Oval 3"/>
          <p:cNvSpPr>
            <a:spLocks noChangeArrowheads="1"/>
          </p:cNvSpPr>
          <p:nvPr/>
        </p:nvSpPr>
        <p:spPr bwMode="auto">
          <a:xfrm>
            <a:off x="481013" y="3406775"/>
            <a:ext cx="1500187" cy="490538"/>
          </a:xfrm>
          <a:prstGeom prst="ellipse">
            <a:avLst/>
          </a:prstGeom>
          <a:noFill/>
          <a:ln w="9525">
            <a:noFill/>
            <a:round/>
            <a:headEnd/>
            <a:tailEnd/>
          </a:ln>
        </p:spPr>
        <p:txBody>
          <a:bodyPr wrap="none" lIns="84036" tIns="42020" rIns="84036" bIns="42020" anchor="ctr"/>
          <a:lstStyle/>
          <a:p>
            <a:endParaRPr lang="en-US">
              <a:latin typeface="Calibri" pitchFamily="34" charset="0"/>
            </a:endParaRPr>
          </a:p>
        </p:txBody>
      </p:sp>
      <p:sp>
        <p:nvSpPr>
          <p:cNvPr id="798723" name="Oval 4"/>
          <p:cNvSpPr>
            <a:spLocks noChangeArrowheads="1"/>
          </p:cNvSpPr>
          <p:nvPr/>
        </p:nvSpPr>
        <p:spPr bwMode="auto">
          <a:xfrm>
            <a:off x="714375" y="3371850"/>
            <a:ext cx="1477963" cy="411163"/>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8724" name="Oval 5"/>
          <p:cNvSpPr>
            <a:spLocks noChangeArrowheads="1"/>
          </p:cNvSpPr>
          <p:nvPr/>
        </p:nvSpPr>
        <p:spPr bwMode="auto">
          <a:xfrm>
            <a:off x="574675" y="3246438"/>
            <a:ext cx="1454150" cy="685800"/>
          </a:xfrm>
          <a:prstGeom prst="ellipse">
            <a:avLst/>
          </a:prstGeom>
          <a:noFill/>
          <a:ln w="9525">
            <a:noFill/>
            <a:round/>
            <a:headEnd/>
            <a:tailEnd/>
          </a:ln>
        </p:spPr>
        <p:txBody>
          <a:bodyPr wrap="none" lIns="84036" tIns="42020" rIns="84036" bIns="42020" anchor="ctr"/>
          <a:lstStyle/>
          <a:p>
            <a:pPr algn="ctr" defTabSz="762000"/>
            <a:endParaRPr lang="en-US" altLang="en-US">
              <a:solidFill>
                <a:srgbClr val="FF0000"/>
              </a:solidFill>
            </a:endParaRPr>
          </a:p>
        </p:txBody>
      </p:sp>
      <p:sp>
        <p:nvSpPr>
          <p:cNvPr id="798725" name="Oval 6"/>
          <p:cNvSpPr>
            <a:spLocks noChangeArrowheads="1"/>
          </p:cNvSpPr>
          <p:nvPr/>
        </p:nvSpPr>
        <p:spPr bwMode="auto">
          <a:xfrm>
            <a:off x="-36513" y="3500438"/>
            <a:ext cx="2016126" cy="541337"/>
          </a:xfrm>
          <a:prstGeom prst="ellipse">
            <a:avLst/>
          </a:prstGeom>
          <a:noFill/>
          <a:ln w="9525" algn="ctr">
            <a:solidFill>
              <a:srgbClr val="D21700"/>
            </a:solidFill>
            <a:round/>
            <a:headEnd/>
            <a:tailEnd/>
          </a:ln>
        </p:spPr>
        <p:txBody>
          <a:bodyPr wrap="none" lIns="84036" tIns="42020" rIns="84036" bIns="42020" anchor="ctr"/>
          <a:lstStyle/>
          <a:p>
            <a:endParaRPr lang="en-US">
              <a:latin typeface="Calibri" pitchFamily="34" charset="0"/>
            </a:endParaRPr>
          </a:p>
        </p:txBody>
      </p:sp>
      <p:sp>
        <p:nvSpPr>
          <p:cNvPr id="798726" name="Text Box 7"/>
          <p:cNvSpPr txBox="1">
            <a:spLocks noChangeArrowheads="1"/>
          </p:cNvSpPr>
          <p:nvPr/>
        </p:nvSpPr>
        <p:spPr bwMode="auto">
          <a:xfrm>
            <a:off x="914400" y="0"/>
            <a:ext cx="6470650" cy="965200"/>
          </a:xfrm>
          <a:prstGeom prst="rect">
            <a:avLst/>
          </a:prstGeom>
          <a:noFill/>
          <a:ln w="9525">
            <a:noFill/>
            <a:miter lim="800000"/>
            <a:headEnd/>
            <a:tailEnd/>
          </a:ln>
        </p:spPr>
        <p:txBody>
          <a:bodyPr lIns="83485" tIns="41742" rIns="83485" bIns="41742">
            <a:spAutoFit/>
          </a:bodyPr>
          <a:lstStyle/>
          <a:p>
            <a:r>
              <a:rPr lang="en-US" altLang="en-US" sz="2900" b="1">
                <a:solidFill>
                  <a:schemeClr val="bg1"/>
                </a:solidFill>
                <a:latin typeface="Calibri" pitchFamily="34" charset="0"/>
              </a:rPr>
              <a:t>CAPE-OPEN </a:t>
            </a:r>
            <a:r>
              <a:rPr lang="ru-RU" altLang="en-US" sz="2900" b="1">
                <a:solidFill>
                  <a:schemeClr val="bg1"/>
                </a:solidFill>
                <a:latin typeface="Calibri" pitchFamily="34" charset="0"/>
              </a:rPr>
              <a:t>совместимая среда моделирования</a:t>
            </a:r>
            <a:endParaRPr lang="en-US" altLang="en-US" sz="2900" b="1">
              <a:solidFill>
                <a:schemeClr val="bg1"/>
              </a:solidFill>
              <a:latin typeface="Times" pitchFamily="18" charset="0"/>
            </a:endParaRPr>
          </a:p>
        </p:txBody>
      </p:sp>
      <p:grpSp>
        <p:nvGrpSpPr>
          <p:cNvPr id="2" name="Group 8"/>
          <p:cNvGrpSpPr>
            <a:grpSpLocks/>
          </p:cNvGrpSpPr>
          <p:nvPr/>
        </p:nvGrpSpPr>
        <p:grpSpPr bwMode="auto">
          <a:xfrm>
            <a:off x="2320925" y="960438"/>
            <a:ext cx="6753225" cy="2536825"/>
            <a:chOff x="1584" y="672"/>
            <a:chExt cx="4608" cy="1776"/>
          </a:xfrm>
        </p:grpSpPr>
        <p:sp>
          <p:nvSpPr>
            <p:cNvPr id="798757" name="Rectangle 9"/>
            <p:cNvSpPr>
              <a:spLocks noChangeArrowheads="1"/>
            </p:cNvSpPr>
            <p:nvPr/>
          </p:nvSpPr>
          <p:spPr bwMode="auto">
            <a:xfrm>
              <a:off x="1584" y="672"/>
              <a:ext cx="4608" cy="624"/>
            </a:xfrm>
            <a:prstGeom prst="rect">
              <a:avLst/>
            </a:prstGeom>
            <a:noFill/>
            <a:ln w="9525">
              <a:noFill/>
              <a:miter lim="800000"/>
              <a:headEnd/>
              <a:tailEnd/>
            </a:ln>
          </p:spPr>
          <p:txBody>
            <a:bodyPr lIns="92075" tIns="46038" rIns="92075" bIns="46038"/>
            <a:lstStyle/>
            <a:p>
              <a:pPr marL="342900" indent="-342900" defTabSz="762000">
                <a:lnSpc>
                  <a:spcPct val="105000"/>
                </a:lnSpc>
                <a:spcBef>
                  <a:spcPct val="35000"/>
                </a:spcBef>
                <a:buClr>
                  <a:srgbClr val="3333FF"/>
                </a:buClr>
                <a:buFontTx/>
                <a:buBlip>
                  <a:blip r:embed="rId4"/>
                </a:buBlip>
              </a:pPr>
              <a:r>
                <a:rPr lang="ru-RU" altLang="en-US" sz="2400">
                  <a:solidFill>
                    <a:srgbClr val="0BA4E2"/>
                  </a:solidFill>
                  <a:latin typeface="Trebuchet MS" pitchFamily="34" charset="0"/>
                </a:rPr>
                <a:t>в </a:t>
              </a:r>
              <a:r>
                <a:rPr lang="en-US" altLang="en-US" sz="2400">
                  <a:solidFill>
                    <a:srgbClr val="0BA4E2"/>
                  </a:solidFill>
                  <a:latin typeface="Trebuchet MS" pitchFamily="34" charset="0"/>
                </a:rPr>
                <a:t>ProSimPlus </a:t>
              </a:r>
              <a:r>
                <a:rPr lang="ru-RU" altLang="en-US" sz="2400">
                  <a:solidFill>
                    <a:srgbClr val="0BA4E2"/>
                  </a:solidFill>
                  <a:latin typeface="Trebuchet MS" pitchFamily="34" charset="0"/>
                </a:rPr>
                <a:t>реализован интерфейс</a:t>
              </a:r>
              <a:r>
                <a:rPr lang="en-US" altLang="en-US" sz="2400">
                  <a:solidFill>
                    <a:srgbClr val="0BA4E2"/>
                  </a:solidFill>
                  <a:latin typeface="Trebuchet MS" pitchFamily="34" charset="0"/>
                </a:rPr>
                <a:t> "Socket«</a:t>
              </a:r>
              <a:r>
                <a:rPr lang="ru-RU" altLang="en-US" sz="2400">
                  <a:solidFill>
                    <a:srgbClr val="0BA4E2"/>
                  </a:solidFill>
                  <a:latin typeface="Trebuchet MS" pitchFamily="34" charset="0"/>
                </a:rPr>
                <a:t> для элементов схемы</a:t>
              </a:r>
              <a:endParaRPr lang="en-US" altLang="en-US" sz="2400">
                <a:solidFill>
                  <a:srgbClr val="0BA4E2"/>
                </a:solidFill>
                <a:latin typeface="Trebuchet MS" pitchFamily="34" charset="0"/>
              </a:endParaRPr>
            </a:p>
          </p:txBody>
        </p:sp>
        <p:grpSp>
          <p:nvGrpSpPr>
            <p:cNvPr id="3" name="Group 10"/>
            <p:cNvGrpSpPr>
              <a:grpSpLocks/>
            </p:cNvGrpSpPr>
            <p:nvPr/>
          </p:nvGrpSpPr>
          <p:grpSpPr bwMode="auto">
            <a:xfrm>
              <a:off x="1829" y="1295"/>
              <a:ext cx="2731" cy="1153"/>
              <a:chOff x="1829" y="1295"/>
              <a:chExt cx="2731" cy="1153"/>
            </a:xfrm>
          </p:grpSpPr>
          <p:sp>
            <p:nvSpPr>
              <p:cNvPr id="798759" name="Rectangle 11"/>
              <p:cNvSpPr>
                <a:spLocks noChangeArrowheads="1"/>
              </p:cNvSpPr>
              <p:nvPr/>
            </p:nvSpPr>
            <p:spPr bwMode="auto">
              <a:xfrm>
                <a:off x="1829" y="1295"/>
                <a:ext cx="1152" cy="1152"/>
              </a:xfrm>
              <a:prstGeom prst="rect">
                <a:avLst/>
              </a:prstGeom>
              <a:solidFill>
                <a:srgbClr val="FFCC01"/>
              </a:solidFill>
              <a:ln w="9525">
                <a:noFill/>
                <a:miter lim="800000"/>
                <a:headEnd/>
                <a:tailEnd/>
              </a:ln>
            </p:spPr>
            <p:txBody>
              <a:bodyPr wrap="none" anchor="ctr"/>
              <a:lstStyle/>
              <a:p>
                <a:pPr algn="ctr"/>
                <a:endParaRPr lang="en-US" altLang="en-US" sz="2200">
                  <a:latin typeface="Times" pitchFamily="18" charset="0"/>
                </a:endParaRPr>
              </a:p>
            </p:txBody>
          </p:sp>
          <p:sp>
            <p:nvSpPr>
              <p:cNvPr id="798760" name="Line 12"/>
              <p:cNvSpPr>
                <a:spLocks noChangeShapeType="1"/>
              </p:cNvSpPr>
              <p:nvPr/>
            </p:nvSpPr>
            <p:spPr bwMode="auto">
              <a:xfrm>
                <a:off x="1829" y="1295"/>
                <a:ext cx="0" cy="1152"/>
              </a:xfrm>
              <a:prstGeom prst="line">
                <a:avLst/>
              </a:prstGeom>
              <a:noFill/>
              <a:ln w="38100">
                <a:solidFill>
                  <a:srgbClr val="006600"/>
                </a:solidFill>
                <a:round/>
                <a:headEnd/>
                <a:tailEnd/>
              </a:ln>
            </p:spPr>
            <p:txBody>
              <a:bodyPr/>
              <a:lstStyle/>
              <a:p>
                <a:endParaRPr lang="ru-RU"/>
              </a:p>
            </p:txBody>
          </p:sp>
          <p:sp>
            <p:nvSpPr>
              <p:cNvPr id="798761" name="Line 13"/>
              <p:cNvSpPr>
                <a:spLocks noChangeShapeType="1"/>
              </p:cNvSpPr>
              <p:nvPr/>
            </p:nvSpPr>
            <p:spPr bwMode="auto">
              <a:xfrm flipV="1">
                <a:off x="2986" y="1967"/>
                <a:ext cx="0" cy="480"/>
              </a:xfrm>
              <a:prstGeom prst="line">
                <a:avLst/>
              </a:prstGeom>
              <a:noFill/>
              <a:ln w="38100">
                <a:solidFill>
                  <a:srgbClr val="006600"/>
                </a:solidFill>
                <a:round/>
                <a:headEnd/>
                <a:tailEnd/>
              </a:ln>
            </p:spPr>
            <p:txBody>
              <a:bodyPr/>
              <a:lstStyle/>
              <a:p>
                <a:endParaRPr lang="ru-RU"/>
              </a:p>
            </p:txBody>
          </p:sp>
          <p:sp>
            <p:nvSpPr>
              <p:cNvPr id="798762" name="Freeform 14"/>
              <p:cNvSpPr>
                <a:spLocks/>
              </p:cNvSpPr>
              <p:nvPr/>
            </p:nvSpPr>
            <p:spPr bwMode="auto">
              <a:xfrm>
                <a:off x="2981" y="1687"/>
                <a:ext cx="240" cy="368"/>
              </a:xfrm>
              <a:custGeom>
                <a:avLst/>
                <a:gdLst>
                  <a:gd name="T0" fmla="*/ 0 w 280"/>
                  <a:gd name="T1" fmla="*/ 88 h 368"/>
                  <a:gd name="T2" fmla="*/ 177 w 280"/>
                  <a:gd name="T3" fmla="*/ 40 h 368"/>
                  <a:gd name="T4" fmla="*/ 177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rgbClr val="FFCC01"/>
              </a:solidFill>
              <a:ln w="38100" cmpd="sng">
                <a:solidFill>
                  <a:srgbClr val="006600"/>
                </a:solidFill>
                <a:round/>
                <a:headEnd/>
                <a:tailEnd/>
              </a:ln>
            </p:spPr>
            <p:txBody>
              <a:bodyPr/>
              <a:lstStyle/>
              <a:p>
                <a:endParaRPr lang="ru-RU"/>
              </a:p>
            </p:txBody>
          </p:sp>
          <p:sp>
            <p:nvSpPr>
              <p:cNvPr id="798763" name="Line 15"/>
              <p:cNvSpPr>
                <a:spLocks noChangeShapeType="1"/>
              </p:cNvSpPr>
              <p:nvPr/>
            </p:nvSpPr>
            <p:spPr bwMode="auto">
              <a:xfrm flipV="1">
                <a:off x="2981" y="1295"/>
                <a:ext cx="0" cy="480"/>
              </a:xfrm>
              <a:prstGeom prst="line">
                <a:avLst/>
              </a:prstGeom>
              <a:noFill/>
              <a:ln w="38100">
                <a:solidFill>
                  <a:srgbClr val="006600"/>
                </a:solidFill>
                <a:round/>
                <a:headEnd/>
                <a:tailEnd/>
              </a:ln>
            </p:spPr>
            <p:txBody>
              <a:bodyPr/>
              <a:lstStyle/>
              <a:p>
                <a:endParaRPr lang="ru-RU"/>
              </a:p>
            </p:txBody>
          </p:sp>
          <p:sp>
            <p:nvSpPr>
              <p:cNvPr id="798764" name="Line 16"/>
              <p:cNvSpPr>
                <a:spLocks noChangeShapeType="1"/>
              </p:cNvSpPr>
              <p:nvPr/>
            </p:nvSpPr>
            <p:spPr bwMode="auto">
              <a:xfrm rot="5400000">
                <a:off x="2404" y="720"/>
                <a:ext cx="1" cy="1152"/>
              </a:xfrm>
              <a:prstGeom prst="line">
                <a:avLst/>
              </a:prstGeom>
              <a:noFill/>
              <a:ln w="38100">
                <a:solidFill>
                  <a:srgbClr val="006600"/>
                </a:solidFill>
                <a:round/>
                <a:headEnd/>
                <a:tailEnd/>
              </a:ln>
            </p:spPr>
            <p:txBody>
              <a:bodyPr/>
              <a:lstStyle/>
              <a:p>
                <a:endParaRPr lang="ru-RU"/>
              </a:p>
            </p:txBody>
          </p:sp>
          <p:sp>
            <p:nvSpPr>
              <p:cNvPr id="798765" name="Line 17"/>
              <p:cNvSpPr>
                <a:spLocks noChangeShapeType="1"/>
              </p:cNvSpPr>
              <p:nvPr/>
            </p:nvSpPr>
            <p:spPr bwMode="auto">
              <a:xfrm rot="5400000">
                <a:off x="2404" y="1872"/>
                <a:ext cx="1" cy="1152"/>
              </a:xfrm>
              <a:prstGeom prst="line">
                <a:avLst/>
              </a:prstGeom>
              <a:noFill/>
              <a:ln w="38100">
                <a:solidFill>
                  <a:srgbClr val="006600"/>
                </a:solidFill>
                <a:round/>
                <a:headEnd/>
                <a:tailEnd/>
              </a:ln>
            </p:spPr>
            <p:txBody>
              <a:bodyPr/>
              <a:lstStyle/>
              <a:p>
                <a:endParaRPr lang="ru-RU"/>
              </a:p>
            </p:txBody>
          </p:sp>
          <p:sp>
            <p:nvSpPr>
              <p:cNvPr id="798766" name="Text Box 18"/>
              <p:cNvSpPr txBox="1">
                <a:spLocks noChangeArrowheads="1"/>
              </p:cNvSpPr>
              <p:nvPr/>
            </p:nvSpPr>
            <p:spPr bwMode="auto">
              <a:xfrm>
                <a:off x="1894" y="1425"/>
                <a:ext cx="1022" cy="780"/>
              </a:xfrm>
              <a:prstGeom prst="rect">
                <a:avLst/>
              </a:prstGeom>
              <a:noFill/>
              <a:ln w="9525">
                <a:noFill/>
                <a:miter lim="800000"/>
                <a:headEnd/>
                <a:tailEnd/>
              </a:ln>
            </p:spPr>
            <p:txBody>
              <a:bodyPr wrap="none">
                <a:spAutoFit/>
              </a:bodyPr>
              <a:lstStyle/>
              <a:p>
                <a:pPr algn="ctr"/>
                <a:r>
                  <a:rPr lang="ru-RU" altLang="en-US" sz="2200" b="1">
                    <a:solidFill>
                      <a:srgbClr val="006600"/>
                    </a:solidFill>
                    <a:latin typeface="Calibri" pitchFamily="34" charset="0"/>
                  </a:rPr>
                  <a:t>Внешний</a:t>
                </a:r>
                <a:r>
                  <a:rPr lang="en-US" altLang="en-US" sz="1500" b="1" i="1">
                    <a:solidFill>
                      <a:srgbClr val="006600"/>
                    </a:solidFill>
                    <a:latin typeface="Calibri" pitchFamily="34" charset="0"/>
                  </a:rPr>
                  <a:t> </a:t>
                </a:r>
              </a:p>
              <a:p>
                <a:pPr algn="ctr">
                  <a:lnSpc>
                    <a:spcPct val="85000"/>
                  </a:lnSpc>
                </a:pPr>
                <a:r>
                  <a:rPr lang="en-US" altLang="en-US" b="1">
                    <a:solidFill>
                      <a:srgbClr val="006600"/>
                    </a:solidFill>
                    <a:latin typeface="Calibri" pitchFamily="34" charset="0"/>
                  </a:rPr>
                  <a:t>CAPE-OPEN</a:t>
                </a:r>
                <a:r>
                  <a:rPr lang="en-US" altLang="en-US" b="1" i="1">
                    <a:solidFill>
                      <a:srgbClr val="006600"/>
                    </a:solidFill>
                    <a:latin typeface="Calibri" pitchFamily="34" charset="0"/>
                  </a:rPr>
                  <a:t> </a:t>
                </a:r>
              </a:p>
              <a:p>
                <a:pPr algn="ctr">
                  <a:lnSpc>
                    <a:spcPct val="85000"/>
                  </a:lnSpc>
                </a:pPr>
                <a:r>
                  <a:rPr lang="ru-RU" altLang="en-US" sz="2200" b="1" i="1">
                    <a:solidFill>
                      <a:srgbClr val="006600"/>
                    </a:solidFill>
                    <a:latin typeface="Calibri" pitchFamily="34" charset="0"/>
                  </a:rPr>
                  <a:t>элемент</a:t>
                </a:r>
                <a:endParaRPr lang="en-US" altLang="en-US" sz="2200" b="1">
                  <a:solidFill>
                    <a:srgbClr val="006600"/>
                  </a:solidFill>
                  <a:latin typeface="Calibri" pitchFamily="34" charset="0"/>
                </a:endParaRPr>
              </a:p>
              <a:p>
                <a:pPr algn="ctr"/>
                <a:r>
                  <a:rPr lang="en-US" altLang="en-US" sz="1100">
                    <a:solidFill>
                      <a:srgbClr val="006600"/>
                    </a:solidFill>
                    <a:latin typeface="Calibri" pitchFamily="34" charset="0"/>
                  </a:rPr>
                  <a:t>(HTRI, ChemSep, etc…)</a:t>
                </a:r>
              </a:p>
            </p:txBody>
          </p:sp>
          <p:sp>
            <p:nvSpPr>
              <p:cNvPr id="798767" name="Rectangle 19"/>
              <p:cNvSpPr>
                <a:spLocks noChangeArrowheads="1"/>
              </p:cNvSpPr>
              <p:nvPr/>
            </p:nvSpPr>
            <p:spPr bwMode="auto">
              <a:xfrm>
                <a:off x="3402" y="1296"/>
                <a:ext cx="1152" cy="1152"/>
              </a:xfrm>
              <a:prstGeom prst="rect">
                <a:avLst/>
              </a:prstGeom>
              <a:solidFill>
                <a:schemeClr val="accent2"/>
              </a:solidFill>
              <a:ln w="9525">
                <a:noFill/>
                <a:miter lim="800000"/>
                <a:headEnd/>
                <a:tailEnd/>
              </a:ln>
            </p:spPr>
            <p:txBody>
              <a:bodyPr wrap="none" anchor="ctr"/>
              <a:lstStyle/>
              <a:p>
                <a:pPr algn="ctr">
                  <a:buFont typeface="Wingdings" pitchFamily="2" charset="2"/>
                  <a:buNone/>
                </a:pPr>
                <a:endParaRPr lang="en-US" altLang="en-US">
                  <a:latin typeface="Calibri" pitchFamily="34" charset="0"/>
                </a:endParaRPr>
              </a:p>
            </p:txBody>
          </p:sp>
          <p:sp>
            <p:nvSpPr>
              <p:cNvPr id="798768" name="Line 20"/>
              <p:cNvSpPr>
                <a:spLocks noChangeShapeType="1"/>
              </p:cNvSpPr>
              <p:nvPr/>
            </p:nvSpPr>
            <p:spPr bwMode="auto">
              <a:xfrm rot="5400000">
                <a:off x="3977" y="720"/>
                <a:ext cx="1" cy="1152"/>
              </a:xfrm>
              <a:prstGeom prst="line">
                <a:avLst/>
              </a:prstGeom>
              <a:noFill/>
              <a:ln w="38100">
                <a:solidFill>
                  <a:schemeClr val="tx1"/>
                </a:solidFill>
                <a:round/>
                <a:headEnd/>
                <a:tailEnd/>
              </a:ln>
            </p:spPr>
            <p:txBody>
              <a:bodyPr/>
              <a:lstStyle/>
              <a:p>
                <a:endParaRPr lang="ru-RU"/>
              </a:p>
            </p:txBody>
          </p:sp>
          <p:sp>
            <p:nvSpPr>
              <p:cNvPr id="798769" name="Line 21"/>
              <p:cNvSpPr>
                <a:spLocks noChangeShapeType="1"/>
              </p:cNvSpPr>
              <p:nvPr/>
            </p:nvSpPr>
            <p:spPr bwMode="auto">
              <a:xfrm rot="5400000" flipV="1">
                <a:off x="3977" y="1872"/>
                <a:ext cx="1" cy="1152"/>
              </a:xfrm>
              <a:prstGeom prst="line">
                <a:avLst/>
              </a:prstGeom>
              <a:noFill/>
              <a:ln w="38100">
                <a:solidFill>
                  <a:schemeClr val="tx1"/>
                </a:solidFill>
                <a:round/>
                <a:headEnd/>
                <a:tailEnd/>
              </a:ln>
            </p:spPr>
            <p:txBody>
              <a:bodyPr/>
              <a:lstStyle/>
              <a:p>
                <a:endParaRPr lang="ru-RU"/>
              </a:p>
            </p:txBody>
          </p:sp>
          <p:sp>
            <p:nvSpPr>
              <p:cNvPr id="798770" name="Text Box 22"/>
              <p:cNvSpPr txBox="1">
                <a:spLocks noChangeArrowheads="1"/>
              </p:cNvSpPr>
              <p:nvPr/>
            </p:nvSpPr>
            <p:spPr bwMode="auto">
              <a:xfrm>
                <a:off x="3459" y="1440"/>
                <a:ext cx="1023" cy="302"/>
              </a:xfrm>
              <a:prstGeom prst="rect">
                <a:avLst/>
              </a:prstGeom>
              <a:noFill/>
              <a:ln w="9525">
                <a:noFill/>
                <a:miter lim="800000"/>
                <a:headEnd/>
                <a:tailEnd/>
              </a:ln>
            </p:spPr>
            <p:txBody>
              <a:bodyPr wrap="none">
                <a:spAutoFit/>
              </a:bodyPr>
              <a:lstStyle/>
              <a:p>
                <a:pPr algn="ctr"/>
                <a:r>
                  <a:rPr lang="en-US" altLang="en-US" sz="2200" b="1">
                    <a:solidFill>
                      <a:schemeClr val="bg1"/>
                    </a:solidFill>
                    <a:latin typeface="Calibri" pitchFamily="34" charset="0"/>
                  </a:rPr>
                  <a:t>ProSimPlus</a:t>
                </a:r>
                <a:endParaRPr lang="en-US" altLang="en-US" sz="1100" b="1">
                  <a:solidFill>
                    <a:schemeClr val="bg1"/>
                  </a:solidFill>
                  <a:latin typeface="Calibri" pitchFamily="34" charset="0"/>
                </a:endParaRPr>
              </a:p>
            </p:txBody>
          </p:sp>
          <p:grpSp>
            <p:nvGrpSpPr>
              <p:cNvPr id="4" name="Group 23"/>
              <p:cNvGrpSpPr>
                <a:grpSpLocks/>
              </p:cNvGrpSpPr>
              <p:nvPr/>
            </p:nvGrpSpPr>
            <p:grpSpPr bwMode="auto">
              <a:xfrm>
                <a:off x="3402" y="1296"/>
                <a:ext cx="240" cy="1152"/>
                <a:chOff x="3210" y="2256"/>
                <a:chExt cx="240" cy="1152"/>
              </a:xfrm>
            </p:grpSpPr>
            <p:sp>
              <p:nvSpPr>
                <p:cNvPr id="798773" name="Freeform 24"/>
                <p:cNvSpPr>
                  <a:spLocks/>
                </p:cNvSpPr>
                <p:nvPr/>
              </p:nvSpPr>
              <p:spPr bwMode="auto">
                <a:xfrm>
                  <a:off x="3210" y="2648"/>
                  <a:ext cx="240" cy="368"/>
                </a:xfrm>
                <a:custGeom>
                  <a:avLst/>
                  <a:gdLst>
                    <a:gd name="T0" fmla="*/ 0 w 280"/>
                    <a:gd name="T1" fmla="*/ 88 h 368"/>
                    <a:gd name="T2" fmla="*/ 177 w 280"/>
                    <a:gd name="T3" fmla="*/ 40 h 368"/>
                    <a:gd name="T4" fmla="*/ 177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bg1"/>
                </a:solidFill>
                <a:ln w="38100" cmpd="sng">
                  <a:solidFill>
                    <a:schemeClr val="tx1"/>
                  </a:solidFill>
                  <a:round/>
                  <a:headEnd/>
                  <a:tailEnd/>
                </a:ln>
              </p:spPr>
              <p:txBody>
                <a:bodyPr/>
                <a:lstStyle/>
                <a:p>
                  <a:endParaRPr lang="ru-RU"/>
                </a:p>
              </p:txBody>
            </p:sp>
            <p:sp>
              <p:nvSpPr>
                <p:cNvPr id="798774" name="Line 25"/>
                <p:cNvSpPr>
                  <a:spLocks noChangeShapeType="1"/>
                </p:cNvSpPr>
                <p:nvPr/>
              </p:nvSpPr>
              <p:spPr bwMode="auto">
                <a:xfrm flipV="1">
                  <a:off x="3210" y="2256"/>
                  <a:ext cx="0" cy="480"/>
                </a:xfrm>
                <a:prstGeom prst="line">
                  <a:avLst/>
                </a:prstGeom>
                <a:noFill/>
                <a:ln w="38100">
                  <a:solidFill>
                    <a:schemeClr val="tx1"/>
                  </a:solidFill>
                  <a:round/>
                  <a:headEnd/>
                  <a:tailEnd/>
                </a:ln>
              </p:spPr>
              <p:txBody>
                <a:bodyPr/>
                <a:lstStyle/>
                <a:p>
                  <a:endParaRPr lang="ru-RU"/>
                </a:p>
              </p:txBody>
            </p:sp>
            <p:sp>
              <p:nvSpPr>
                <p:cNvPr id="798775" name="Line 26"/>
                <p:cNvSpPr>
                  <a:spLocks noChangeShapeType="1"/>
                </p:cNvSpPr>
                <p:nvPr/>
              </p:nvSpPr>
              <p:spPr bwMode="auto">
                <a:xfrm flipV="1">
                  <a:off x="3210" y="2928"/>
                  <a:ext cx="0" cy="480"/>
                </a:xfrm>
                <a:prstGeom prst="line">
                  <a:avLst/>
                </a:prstGeom>
                <a:noFill/>
                <a:ln w="38100">
                  <a:solidFill>
                    <a:schemeClr val="tx1"/>
                  </a:solidFill>
                  <a:round/>
                  <a:headEnd/>
                  <a:tailEnd/>
                </a:ln>
              </p:spPr>
              <p:txBody>
                <a:bodyPr/>
                <a:lstStyle/>
                <a:p>
                  <a:endParaRPr lang="ru-RU"/>
                </a:p>
              </p:txBody>
            </p:sp>
          </p:grpSp>
          <p:sp>
            <p:nvSpPr>
              <p:cNvPr id="798772" name="Line 27"/>
              <p:cNvSpPr>
                <a:spLocks noChangeShapeType="1"/>
              </p:cNvSpPr>
              <p:nvPr/>
            </p:nvSpPr>
            <p:spPr bwMode="auto">
              <a:xfrm rot="10800000" flipV="1">
                <a:off x="4560" y="1296"/>
                <a:ext cx="0" cy="1152"/>
              </a:xfrm>
              <a:prstGeom prst="line">
                <a:avLst/>
              </a:prstGeom>
              <a:noFill/>
              <a:ln w="38100">
                <a:solidFill>
                  <a:schemeClr val="tx1"/>
                </a:solidFill>
                <a:round/>
                <a:headEnd/>
                <a:tailEnd/>
              </a:ln>
            </p:spPr>
            <p:txBody>
              <a:bodyPr/>
              <a:lstStyle/>
              <a:p>
                <a:endParaRPr lang="ru-RU"/>
              </a:p>
            </p:txBody>
          </p:sp>
        </p:grpSp>
      </p:grpSp>
      <p:grpSp>
        <p:nvGrpSpPr>
          <p:cNvPr id="5" name="Group 56"/>
          <p:cNvGrpSpPr>
            <a:grpSpLocks/>
          </p:cNvGrpSpPr>
          <p:nvPr/>
        </p:nvGrpSpPr>
        <p:grpSpPr bwMode="auto">
          <a:xfrm>
            <a:off x="2320925" y="1851025"/>
            <a:ext cx="6732588" cy="2881313"/>
            <a:chOff x="1584" y="1296"/>
            <a:chExt cx="4594" cy="2016"/>
          </a:xfrm>
        </p:grpSpPr>
        <p:grpSp>
          <p:nvGrpSpPr>
            <p:cNvPr id="6" name="Group 57"/>
            <p:cNvGrpSpPr>
              <a:grpSpLocks/>
            </p:cNvGrpSpPr>
            <p:nvPr/>
          </p:nvGrpSpPr>
          <p:grpSpPr bwMode="auto">
            <a:xfrm>
              <a:off x="4554" y="1296"/>
              <a:ext cx="1158" cy="1152"/>
              <a:chOff x="4410" y="2256"/>
              <a:chExt cx="1158" cy="1152"/>
            </a:xfrm>
          </p:grpSpPr>
          <p:sp>
            <p:nvSpPr>
              <p:cNvPr id="798747" name="Line 58"/>
              <p:cNvSpPr>
                <a:spLocks noChangeShapeType="1"/>
              </p:cNvSpPr>
              <p:nvPr/>
            </p:nvSpPr>
            <p:spPr bwMode="auto">
              <a:xfrm>
                <a:off x="4410" y="2256"/>
                <a:ext cx="0" cy="1152"/>
              </a:xfrm>
              <a:prstGeom prst="line">
                <a:avLst/>
              </a:prstGeom>
              <a:noFill/>
              <a:ln w="38100">
                <a:solidFill>
                  <a:schemeClr val="tx1"/>
                </a:solidFill>
                <a:round/>
                <a:headEnd/>
                <a:tailEnd/>
              </a:ln>
            </p:spPr>
            <p:txBody>
              <a:bodyPr/>
              <a:lstStyle/>
              <a:p>
                <a:endParaRPr lang="ru-RU"/>
              </a:p>
            </p:txBody>
          </p:sp>
          <p:sp>
            <p:nvSpPr>
              <p:cNvPr id="798748" name="Rectangle 59"/>
              <p:cNvSpPr>
                <a:spLocks noChangeArrowheads="1"/>
              </p:cNvSpPr>
              <p:nvPr/>
            </p:nvSpPr>
            <p:spPr bwMode="auto">
              <a:xfrm>
                <a:off x="4416" y="2256"/>
                <a:ext cx="1152" cy="1152"/>
              </a:xfrm>
              <a:prstGeom prst="rect">
                <a:avLst/>
              </a:prstGeom>
              <a:solidFill>
                <a:srgbClr val="CC0099"/>
              </a:solidFill>
              <a:ln w="9525">
                <a:noFill/>
                <a:miter lim="800000"/>
                <a:headEnd/>
                <a:tailEnd/>
              </a:ln>
            </p:spPr>
            <p:txBody>
              <a:bodyPr wrap="none" anchor="ctr"/>
              <a:lstStyle/>
              <a:p>
                <a:endParaRPr lang="en-US">
                  <a:latin typeface="Calibri" pitchFamily="34" charset="0"/>
                </a:endParaRPr>
              </a:p>
            </p:txBody>
          </p:sp>
          <p:sp>
            <p:nvSpPr>
              <p:cNvPr id="798749" name="Line 60"/>
              <p:cNvSpPr>
                <a:spLocks noChangeShapeType="1"/>
              </p:cNvSpPr>
              <p:nvPr/>
            </p:nvSpPr>
            <p:spPr bwMode="auto">
              <a:xfrm rot="5400000">
                <a:off x="4991" y="2832"/>
                <a:ext cx="1" cy="1152"/>
              </a:xfrm>
              <a:prstGeom prst="line">
                <a:avLst/>
              </a:prstGeom>
              <a:noFill/>
              <a:ln w="38100">
                <a:solidFill>
                  <a:schemeClr val="tx1"/>
                </a:solidFill>
                <a:round/>
                <a:headEnd/>
                <a:tailEnd/>
              </a:ln>
            </p:spPr>
            <p:txBody>
              <a:bodyPr/>
              <a:lstStyle/>
              <a:p>
                <a:endParaRPr lang="ru-RU"/>
              </a:p>
            </p:txBody>
          </p:sp>
          <p:sp>
            <p:nvSpPr>
              <p:cNvPr id="798750" name="Line 61"/>
              <p:cNvSpPr>
                <a:spLocks noChangeShapeType="1"/>
              </p:cNvSpPr>
              <p:nvPr/>
            </p:nvSpPr>
            <p:spPr bwMode="auto">
              <a:xfrm rot="5400000" flipV="1">
                <a:off x="4992" y="1680"/>
                <a:ext cx="0" cy="1152"/>
              </a:xfrm>
              <a:prstGeom prst="line">
                <a:avLst/>
              </a:prstGeom>
              <a:noFill/>
              <a:ln w="38100">
                <a:solidFill>
                  <a:schemeClr val="tx1"/>
                </a:solidFill>
                <a:round/>
                <a:headEnd/>
                <a:tailEnd/>
              </a:ln>
            </p:spPr>
            <p:txBody>
              <a:bodyPr/>
              <a:lstStyle/>
              <a:p>
                <a:endParaRPr lang="ru-RU"/>
              </a:p>
            </p:txBody>
          </p:sp>
          <p:sp>
            <p:nvSpPr>
              <p:cNvPr id="798751" name="Text Box 62"/>
              <p:cNvSpPr txBox="1">
                <a:spLocks noChangeArrowheads="1"/>
              </p:cNvSpPr>
              <p:nvPr/>
            </p:nvSpPr>
            <p:spPr bwMode="auto">
              <a:xfrm>
                <a:off x="4425" y="2325"/>
                <a:ext cx="1106" cy="981"/>
              </a:xfrm>
              <a:prstGeom prst="rect">
                <a:avLst/>
              </a:prstGeom>
              <a:noFill/>
              <a:ln w="9525">
                <a:noFill/>
                <a:miter lim="800000"/>
                <a:headEnd/>
                <a:tailEnd/>
              </a:ln>
            </p:spPr>
            <p:txBody>
              <a:bodyPr wrap="none">
                <a:spAutoFit/>
              </a:bodyPr>
              <a:lstStyle/>
              <a:p>
                <a:pPr algn="ctr"/>
                <a:r>
                  <a:rPr lang="en-US" altLang="en-US" sz="2200" b="1">
                    <a:solidFill>
                      <a:schemeClr val="bg1"/>
                    </a:solidFill>
                    <a:latin typeface="Calibri" pitchFamily="34" charset="0"/>
                  </a:rPr>
                  <a:t>Simulis</a:t>
                </a:r>
                <a:r>
                  <a:rPr lang="en-US" altLang="en-US" sz="2200" b="1" baseline="30000">
                    <a:solidFill>
                      <a:schemeClr val="bg1"/>
                    </a:solidFill>
                    <a:latin typeface="Calibri" pitchFamily="34" charset="0"/>
                  </a:rPr>
                  <a:t>®</a:t>
                </a:r>
              </a:p>
              <a:p>
                <a:pPr algn="ctr"/>
                <a:endParaRPr lang="en-US" altLang="en-US" sz="2200" b="1" baseline="30000">
                  <a:solidFill>
                    <a:schemeClr val="bg1"/>
                  </a:solidFill>
                  <a:latin typeface="Calibri" pitchFamily="34" charset="0"/>
                </a:endParaRPr>
              </a:p>
              <a:p>
                <a:pPr algn="ctr"/>
                <a:endParaRPr lang="en-US" altLang="en-US" b="1" baseline="30000">
                  <a:solidFill>
                    <a:schemeClr val="bg1"/>
                  </a:solidFill>
                  <a:latin typeface="Calibri" pitchFamily="34" charset="0"/>
                </a:endParaRPr>
              </a:p>
              <a:p>
                <a:pPr algn="ctr"/>
                <a:endParaRPr lang="en-US" altLang="en-US" b="1">
                  <a:solidFill>
                    <a:schemeClr val="bg1"/>
                  </a:solidFill>
                  <a:latin typeface="Calibri" pitchFamily="34" charset="0"/>
                </a:endParaRPr>
              </a:p>
              <a:p>
                <a:pPr algn="ctr">
                  <a:lnSpc>
                    <a:spcPct val="115000"/>
                  </a:lnSpc>
                </a:pPr>
                <a:r>
                  <a:rPr lang="en-US" altLang="en-US" sz="1600">
                    <a:solidFill>
                      <a:schemeClr val="bg1"/>
                    </a:solidFill>
                    <a:latin typeface="Calibri" pitchFamily="34" charset="0"/>
                  </a:rPr>
                  <a:t>Thermodynamics</a:t>
                </a:r>
              </a:p>
            </p:txBody>
          </p:sp>
          <p:grpSp>
            <p:nvGrpSpPr>
              <p:cNvPr id="7" name="Group 63"/>
              <p:cNvGrpSpPr>
                <a:grpSpLocks/>
              </p:cNvGrpSpPr>
              <p:nvPr/>
            </p:nvGrpSpPr>
            <p:grpSpPr bwMode="auto">
              <a:xfrm>
                <a:off x="4416" y="2256"/>
                <a:ext cx="240" cy="1152"/>
                <a:chOff x="3744" y="2879"/>
                <a:chExt cx="240" cy="1152"/>
              </a:xfrm>
            </p:grpSpPr>
            <p:sp>
              <p:nvSpPr>
                <p:cNvPr id="798754" name="Freeform 64"/>
                <p:cNvSpPr>
                  <a:spLocks/>
                </p:cNvSpPr>
                <p:nvPr/>
              </p:nvSpPr>
              <p:spPr bwMode="auto">
                <a:xfrm>
                  <a:off x="3744" y="3271"/>
                  <a:ext cx="240" cy="368"/>
                </a:xfrm>
                <a:custGeom>
                  <a:avLst/>
                  <a:gdLst>
                    <a:gd name="T0" fmla="*/ 0 w 280"/>
                    <a:gd name="T1" fmla="*/ 88 h 368"/>
                    <a:gd name="T2" fmla="*/ 177 w 280"/>
                    <a:gd name="T3" fmla="*/ 40 h 368"/>
                    <a:gd name="T4" fmla="*/ 177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chemeClr val="accent2"/>
                </a:solidFill>
                <a:ln w="38100" cmpd="sng">
                  <a:solidFill>
                    <a:schemeClr val="tx1"/>
                  </a:solidFill>
                  <a:round/>
                  <a:headEnd/>
                  <a:tailEnd/>
                </a:ln>
              </p:spPr>
              <p:txBody>
                <a:bodyPr/>
                <a:lstStyle/>
                <a:p>
                  <a:endParaRPr lang="ru-RU"/>
                </a:p>
              </p:txBody>
            </p:sp>
            <p:sp>
              <p:nvSpPr>
                <p:cNvPr id="798755" name="Line 65"/>
                <p:cNvSpPr>
                  <a:spLocks noChangeShapeType="1"/>
                </p:cNvSpPr>
                <p:nvPr/>
              </p:nvSpPr>
              <p:spPr bwMode="auto">
                <a:xfrm flipV="1">
                  <a:off x="3744" y="2879"/>
                  <a:ext cx="0" cy="480"/>
                </a:xfrm>
                <a:prstGeom prst="line">
                  <a:avLst/>
                </a:prstGeom>
                <a:noFill/>
                <a:ln w="38100">
                  <a:solidFill>
                    <a:schemeClr val="tx1"/>
                  </a:solidFill>
                  <a:round/>
                  <a:headEnd/>
                  <a:tailEnd/>
                </a:ln>
              </p:spPr>
              <p:txBody>
                <a:bodyPr/>
                <a:lstStyle/>
                <a:p>
                  <a:endParaRPr lang="ru-RU"/>
                </a:p>
              </p:txBody>
            </p:sp>
            <p:sp>
              <p:nvSpPr>
                <p:cNvPr id="798756" name="Line 66"/>
                <p:cNvSpPr>
                  <a:spLocks noChangeShapeType="1"/>
                </p:cNvSpPr>
                <p:nvPr/>
              </p:nvSpPr>
              <p:spPr bwMode="auto">
                <a:xfrm flipV="1">
                  <a:off x="3744" y="3551"/>
                  <a:ext cx="0" cy="480"/>
                </a:xfrm>
                <a:prstGeom prst="line">
                  <a:avLst/>
                </a:prstGeom>
                <a:noFill/>
                <a:ln w="38100">
                  <a:solidFill>
                    <a:schemeClr val="tx1"/>
                  </a:solidFill>
                  <a:round/>
                  <a:headEnd/>
                  <a:tailEnd/>
                </a:ln>
              </p:spPr>
              <p:txBody>
                <a:bodyPr/>
                <a:lstStyle/>
                <a:p>
                  <a:endParaRPr lang="ru-RU"/>
                </a:p>
              </p:txBody>
            </p:sp>
          </p:grpSp>
          <p:sp>
            <p:nvSpPr>
              <p:cNvPr id="798753" name="Line 67"/>
              <p:cNvSpPr>
                <a:spLocks noChangeShapeType="1"/>
              </p:cNvSpPr>
              <p:nvPr/>
            </p:nvSpPr>
            <p:spPr bwMode="auto">
              <a:xfrm flipV="1">
                <a:off x="5568" y="2256"/>
                <a:ext cx="0" cy="1152"/>
              </a:xfrm>
              <a:prstGeom prst="line">
                <a:avLst/>
              </a:prstGeom>
              <a:noFill/>
              <a:ln w="38100">
                <a:solidFill>
                  <a:schemeClr val="tx1"/>
                </a:solidFill>
                <a:round/>
                <a:headEnd/>
                <a:tailEnd/>
              </a:ln>
            </p:spPr>
            <p:txBody>
              <a:bodyPr lIns="92044" tIns="46024" rIns="92044" bIns="46024"/>
              <a:lstStyle/>
              <a:p>
                <a:endParaRPr lang="ru-RU"/>
              </a:p>
            </p:txBody>
          </p:sp>
        </p:grpSp>
        <p:sp>
          <p:nvSpPr>
            <p:cNvPr id="798746" name="Rectangle 68"/>
            <p:cNvSpPr>
              <a:spLocks noChangeArrowheads="1"/>
            </p:cNvSpPr>
            <p:nvPr/>
          </p:nvSpPr>
          <p:spPr bwMode="auto">
            <a:xfrm>
              <a:off x="1584" y="2544"/>
              <a:ext cx="4594" cy="768"/>
            </a:xfrm>
            <a:prstGeom prst="rect">
              <a:avLst/>
            </a:prstGeom>
            <a:noFill/>
            <a:ln w="9525">
              <a:noFill/>
              <a:miter lim="800000"/>
              <a:headEnd/>
              <a:tailEnd/>
            </a:ln>
          </p:spPr>
          <p:txBody>
            <a:bodyPr lIns="92075" tIns="46038" rIns="92075" bIns="46038"/>
            <a:lstStyle/>
            <a:p>
              <a:pPr marL="342900" indent="-342900" defTabSz="762000">
                <a:lnSpc>
                  <a:spcPct val="105000"/>
                </a:lnSpc>
                <a:spcBef>
                  <a:spcPct val="35000"/>
                </a:spcBef>
                <a:buClr>
                  <a:srgbClr val="3333FF"/>
                </a:buClr>
                <a:buFontTx/>
                <a:buBlip>
                  <a:blip r:embed="rId4"/>
                </a:buBlip>
              </a:pPr>
              <a:r>
                <a:rPr lang="ru-RU" altLang="en-US" sz="2400">
                  <a:solidFill>
                    <a:srgbClr val="0BA4E2"/>
                  </a:solidFill>
                  <a:latin typeface="Trebuchet MS" pitchFamily="34" charset="0"/>
                </a:rPr>
                <a:t>Термодинамические расчеты выполняются в </a:t>
              </a:r>
              <a:r>
                <a:rPr lang="en-US" altLang="en-US" sz="2400">
                  <a:solidFill>
                    <a:srgbClr val="0BA4E2"/>
                  </a:solidFill>
                  <a:latin typeface="Trebuchet MS" pitchFamily="34" charset="0"/>
                </a:rPr>
                <a:t>Simulis</a:t>
              </a:r>
              <a:r>
                <a:rPr lang="en-US" altLang="en-US" sz="2400" baseline="30000">
                  <a:solidFill>
                    <a:srgbClr val="0BA4E2"/>
                  </a:solidFill>
                  <a:latin typeface="Trebuchet MS" pitchFamily="34" charset="0"/>
                </a:rPr>
                <a:t>®</a:t>
              </a:r>
              <a:r>
                <a:rPr lang="en-US" altLang="en-US" sz="2400">
                  <a:solidFill>
                    <a:srgbClr val="0BA4E2"/>
                  </a:solidFill>
                  <a:latin typeface="Trebuchet MS" pitchFamily="34" charset="0"/>
                </a:rPr>
                <a:t> Thermodynamics</a:t>
              </a:r>
            </a:p>
          </p:txBody>
        </p:sp>
      </p:grpSp>
      <p:grpSp>
        <p:nvGrpSpPr>
          <p:cNvPr id="8" name="Group 69"/>
          <p:cNvGrpSpPr>
            <a:grpSpLocks/>
          </p:cNvGrpSpPr>
          <p:nvPr/>
        </p:nvGrpSpPr>
        <p:grpSpPr bwMode="auto">
          <a:xfrm>
            <a:off x="2320925" y="1508125"/>
            <a:ext cx="6823075" cy="4114800"/>
            <a:chOff x="1584" y="1056"/>
            <a:chExt cx="4656" cy="2880"/>
          </a:xfrm>
        </p:grpSpPr>
        <p:grpSp>
          <p:nvGrpSpPr>
            <p:cNvPr id="9" name="Group 70"/>
            <p:cNvGrpSpPr>
              <a:grpSpLocks/>
            </p:cNvGrpSpPr>
            <p:nvPr/>
          </p:nvGrpSpPr>
          <p:grpSpPr bwMode="auto">
            <a:xfrm>
              <a:off x="4560" y="1056"/>
              <a:ext cx="1152" cy="240"/>
              <a:chOff x="4416" y="1728"/>
              <a:chExt cx="1152" cy="240"/>
            </a:xfrm>
          </p:grpSpPr>
          <p:grpSp>
            <p:nvGrpSpPr>
              <p:cNvPr id="10" name="Group 71"/>
              <p:cNvGrpSpPr>
                <a:grpSpLocks/>
              </p:cNvGrpSpPr>
              <p:nvPr/>
            </p:nvGrpSpPr>
            <p:grpSpPr bwMode="auto">
              <a:xfrm>
                <a:off x="4416" y="1728"/>
                <a:ext cx="1152" cy="240"/>
                <a:chOff x="4416" y="1968"/>
                <a:chExt cx="1152" cy="240"/>
              </a:xfrm>
            </p:grpSpPr>
            <p:sp>
              <p:nvSpPr>
                <p:cNvPr id="798742" name="Freeform 72"/>
                <p:cNvSpPr>
                  <a:spLocks/>
                </p:cNvSpPr>
                <p:nvPr/>
              </p:nvSpPr>
              <p:spPr bwMode="auto">
                <a:xfrm rot="-5400000">
                  <a:off x="4864" y="1904"/>
                  <a:ext cx="240" cy="368"/>
                </a:xfrm>
                <a:custGeom>
                  <a:avLst/>
                  <a:gdLst>
                    <a:gd name="T0" fmla="*/ 0 w 280"/>
                    <a:gd name="T1" fmla="*/ 88 h 368"/>
                    <a:gd name="T2" fmla="*/ 177 w 280"/>
                    <a:gd name="T3" fmla="*/ 40 h 368"/>
                    <a:gd name="T4" fmla="*/ 177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rgbClr val="CC0099"/>
                </a:solidFill>
                <a:ln w="38100" cmpd="sng">
                  <a:solidFill>
                    <a:schemeClr val="tx1"/>
                  </a:solidFill>
                  <a:round/>
                  <a:headEnd/>
                  <a:tailEnd/>
                </a:ln>
              </p:spPr>
              <p:txBody>
                <a:bodyPr/>
                <a:lstStyle/>
                <a:p>
                  <a:endParaRPr lang="ru-RU"/>
                </a:p>
              </p:txBody>
            </p:sp>
            <p:sp>
              <p:nvSpPr>
                <p:cNvPr id="798743" name="Line 73"/>
                <p:cNvSpPr>
                  <a:spLocks noChangeShapeType="1"/>
                </p:cNvSpPr>
                <p:nvPr/>
              </p:nvSpPr>
              <p:spPr bwMode="auto">
                <a:xfrm>
                  <a:off x="5088" y="2208"/>
                  <a:ext cx="480" cy="0"/>
                </a:xfrm>
                <a:prstGeom prst="line">
                  <a:avLst/>
                </a:prstGeom>
                <a:noFill/>
                <a:ln w="38100">
                  <a:solidFill>
                    <a:schemeClr val="tx1"/>
                  </a:solidFill>
                  <a:round/>
                  <a:headEnd/>
                  <a:tailEnd/>
                </a:ln>
              </p:spPr>
              <p:txBody>
                <a:bodyPr lIns="92044" tIns="46024" rIns="92044" bIns="46024"/>
                <a:lstStyle/>
                <a:p>
                  <a:endParaRPr lang="ru-RU"/>
                </a:p>
              </p:txBody>
            </p:sp>
            <p:sp>
              <p:nvSpPr>
                <p:cNvPr id="798744" name="Line 74"/>
                <p:cNvSpPr>
                  <a:spLocks noChangeShapeType="1"/>
                </p:cNvSpPr>
                <p:nvPr/>
              </p:nvSpPr>
              <p:spPr bwMode="auto">
                <a:xfrm>
                  <a:off x="4416" y="2208"/>
                  <a:ext cx="480" cy="0"/>
                </a:xfrm>
                <a:prstGeom prst="line">
                  <a:avLst/>
                </a:prstGeom>
                <a:noFill/>
                <a:ln w="38100">
                  <a:solidFill>
                    <a:schemeClr val="tx1"/>
                  </a:solidFill>
                  <a:round/>
                  <a:headEnd/>
                  <a:tailEnd/>
                </a:ln>
              </p:spPr>
              <p:txBody>
                <a:bodyPr lIns="92044" tIns="46024" rIns="92044" bIns="46024"/>
                <a:lstStyle/>
                <a:p>
                  <a:endParaRPr lang="ru-RU"/>
                </a:p>
              </p:txBody>
            </p:sp>
          </p:grpSp>
          <p:sp>
            <p:nvSpPr>
              <p:cNvPr id="798741" name="Line 75"/>
              <p:cNvSpPr>
                <a:spLocks noChangeShapeType="1"/>
              </p:cNvSpPr>
              <p:nvPr/>
            </p:nvSpPr>
            <p:spPr bwMode="auto">
              <a:xfrm>
                <a:off x="4896" y="1968"/>
                <a:ext cx="192" cy="0"/>
              </a:xfrm>
              <a:prstGeom prst="line">
                <a:avLst/>
              </a:prstGeom>
              <a:noFill/>
              <a:ln w="38100">
                <a:solidFill>
                  <a:srgbClr val="CC0099"/>
                </a:solidFill>
                <a:round/>
                <a:headEnd/>
                <a:tailEnd/>
              </a:ln>
            </p:spPr>
            <p:txBody>
              <a:bodyPr lIns="92044" tIns="46024" rIns="92044" bIns="46024"/>
              <a:lstStyle/>
              <a:p>
                <a:endParaRPr lang="ru-RU"/>
              </a:p>
            </p:txBody>
          </p:sp>
        </p:grpSp>
        <p:grpSp>
          <p:nvGrpSpPr>
            <p:cNvPr id="11" name="Group 76"/>
            <p:cNvGrpSpPr>
              <a:grpSpLocks/>
            </p:cNvGrpSpPr>
            <p:nvPr/>
          </p:nvGrpSpPr>
          <p:grpSpPr bwMode="auto">
            <a:xfrm>
              <a:off x="5712" y="1296"/>
              <a:ext cx="240" cy="1152"/>
              <a:chOff x="5952" y="2256"/>
              <a:chExt cx="240" cy="1152"/>
            </a:xfrm>
          </p:grpSpPr>
          <p:grpSp>
            <p:nvGrpSpPr>
              <p:cNvPr id="12" name="Group 77"/>
              <p:cNvGrpSpPr>
                <a:grpSpLocks/>
              </p:cNvGrpSpPr>
              <p:nvPr/>
            </p:nvGrpSpPr>
            <p:grpSpPr bwMode="auto">
              <a:xfrm>
                <a:off x="5952" y="2256"/>
                <a:ext cx="240" cy="1152"/>
                <a:chOff x="5856" y="2256"/>
                <a:chExt cx="240" cy="1152"/>
              </a:xfrm>
            </p:grpSpPr>
            <p:sp>
              <p:nvSpPr>
                <p:cNvPr id="798737" name="Line 78"/>
                <p:cNvSpPr>
                  <a:spLocks noChangeShapeType="1"/>
                </p:cNvSpPr>
                <p:nvPr/>
              </p:nvSpPr>
              <p:spPr bwMode="auto">
                <a:xfrm flipV="1">
                  <a:off x="5856" y="2256"/>
                  <a:ext cx="0" cy="480"/>
                </a:xfrm>
                <a:prstGeom prst="line">
                  <a:avLst/>
                </a:prstGeom>
                <a:noFill/>
                <a:ln w="38100">
                  <a:solidFill>
                    <a:schemeClr val="tx1"/>
                  </a:solidFill>
                  <a:round/>
                  <a:headEnd/>
                  <a:tailEnd/>
                </a:ln>
              </p:spPr>
              <p:txBody>
                <a:bodyPr/>
                <a:lstStyle/>
                <a:p>
                  <a:endParaRPr lang="ru-RU"/>
                </a:p>
              </p:txBody>
            </p:sp>
            <p:sp>
              <p:nvSpPr>
                <p:cNvPr id="798738" name="Line 79"/>
                <p:cNvSpPr>
                  <a:spLocks noChangeShapeType="1"/>
                </p:cNvSpPr>
                <p:nvPr/>
              </p:nvSpPr>
              <p:spPr bwMode="auto">
                <a:xfrm flipV="1">
                  <a:off x="5856" y="2928"/>
                  <a:ext cx="0" cy="480"/>
                </a:xfrm>
                <a:prstGeom prst="line">
                  <a:avLst/>
                </a:prstGeom>
                <a:noFill/>
                <a:ln w="38100">
                  <a:solidFill>
                    <a:schemeClr val="tx1"/>
                  </a:solidFill>
                  <a:round/>
                  <a:headEnd/>
                  <a:tailEnd/>
                </a:ln>
              </p:spPr>
              <p:txBody>
                <a:bodyPr/>
                <a:lstStyle/>
                <a:p>
                  <a:endParaRPr lang="ru-RU"/>
                </a:p>
              </p:txBody>
            </p:sp>
            <p:sp>
              <p:nvSpPr>
                <p:cNvPr id="798739" name="Freeform 80"/>
                <p:cNvSpPr>
                  <a:spLocks/>
                </p:cNvSpPr>
                <p:nvPr/>
              </p:nvSpPr>
              <p:spPr bwMode="auto">
                <a:xfrm>
                  <a:off x="5856" y="2640"/>
                  <a:ext cx="240" cy="368"/>
                </a:xfrm>
                <a:custGeom>
                  <a:avLst/>
                  <a:gdLst>
                    <a:gd name="T0" fmla="*/ 0 w 280"/>
                    <a:gd name="T1" fmla="*/ 88 h 368"/>
                    <a:gd name="T2" fmla="*/ 177 w 280"/>
                    <a:gd name="T3" fmla="*/ 40 h 368"/>
                    <a:gd name="T4" fmla="*/ 177 w 280"/>
                    <a:gd name="T5" fmla="*/ 328 h 368"/>
                    <a:gd name="T6" fmla="*/ 0 w 280"/>
                    <a:gd name="T7" fmla="*/ 280 h 368"/>
                    <a:gd name="T8" fmla="*/ 0 60000 65536"/>
                    <a:gd name="T9" fmla="*/ 0 60000 65536"/>
                    <a:gd name="T10" fmla="*/ 0 60000 65536"/>
                    <a:gd name="T11" fmla="*/ 0 60000 65536"/>
                    <a:gd name="T12" fmla="*/ 0 w 280"/>
                    <a:gd name="T13" fmla="*/ 0 h 368"/>
                    <a:gd name="T14" fmla="*/ 280 w 280"/>
                    <a:gd name="T15" fmla="*/ 368 h 368"/>
                  </a:gdLst>
                  <a:ahLst/>
                  <a:cxnLst>
                    <a:cxn ang="T8">
                      <a:pos x="T0" y="T1"/>
                    </a:cxn>
                    <a:cxn ang="T9">
                      <a:pos x="T2" y="T3"/>
                    </a:cxn>
                    <a:cxn ang="T10">
                      <a:pos x="T4" y="T5"/>
                    </a:cxn>
                    <a:cxn ang="T11">
                      <a:pos x="T6" y="T7"/>
                    </a:cxn>
                  </a:cxnLst>
                  <a:rect l="T12" t="T13" r="T14" b="T15"/>
                  <a:pathLst>
                    <a:path w="280" h="368">
                      <a:moveTo>
                        <a:pt x="0" y="88"/>
                      </a:moveTo>
                      <a:cubicBezTo>
                        <a:pt x="100" y="44"/>
                        <a:pt x="200" y="0"/>
                        <a:pt x="240" y="40"/>
                      </a:cubicBezTo>
                      <a:cubicBezTo>
                        <a:pt x="280" y="80"/>
                        <a:pt x="280" y="288"/>
                        <a:pt x="240" y="328"/>
                      </a:cubicBezTo>
                      <a:cubicBezTo>
                        <a:pt x="200" y="368"/>
                        <a:pt x="40" y="288"/>
                        <a:pt x="0" y="280"/>
                      </a:cubicBezTo>
                    </a:path>
                  </a:pathLst>
                </a:custGeom>
                <a:solidFill>
                  <a:srgbClr val="CC0099"/>
                </a:solidFill>
                <a:ln w="38100" cmpd="sng">
                  <a:solidFill>
                    <a:schemeClr val="tx1"/>
                  </a:solidFill>
                  <a:round/>
                  <a:headEnd/>
                  <a:tailEnd/>
                </a:ln>
              </p:spPr>
              <p:txBody>
                <a:bodyPr/>
                <a:lstStyle/>
                <a:p>
                  <a:endParaRPr lang="ru-RU"/>
                </a:p>
              </p:txBody>
            </p:sp>
          </p:grpSp>
          <p:sp>
            <p:nvSpPr>
              <p:cNvPr id="798736" name="Line 81"/>
              <p:cNvSpPr>
                <a:spLocks noChangeShapeType="1"/>
              </p:cNvSpPr>
              <p:nvPr/>
            </p:nvSpPr>
            <p:spPr bwMode="auto">
              <a:xfrm>
                <a:off x="5952" y="2736"/>
                <a:ext cx="0" cy="192"/>
              </a:xfrm>
              <a:prstGeom prst="line">
                <a:avLst/>
              </a:prstGeom>
              <a:noFill/>
              <a:ln w="38100">
                <a:solidFill>
                  <a:srgbClr val="CC0099"/>
                </a:solidFill>
                <a:round/>
                <a:headEnd/>
                <a:tailEnd/>
              </a:ln>
            </p:spPr>
            <p:txBody>
              <a:bodyPr lIns="92044" tIns="46024" rIns="92044" bIns="46024"/>
              <a:lstStyle/>
              <a:p>
                <a:endParaRPr lang="ru-RU"/>
              </a:p>
            </p:txBody>
          </p:sp>
        </p:grpSp>
        <p:sp>
          <p:nvSpPr>
            <p:cNvPr id="798734" name="Rectangle 82"/>
            <p:cNvSpPr>
              <a:spLocks noChangeArrowheads="1"/>
            </p:cNvSpPr>
            <p:nvPr/>
          </p:nvSpPr>
          <p:spPr bwMode="auto">
            <a:xfrm>
              <a:off x="1584" y="3168"/>
              <a:ext cx="4656" cy="768"/>
            </a:xfrm>
            <a:prstGeom prst="rect">
              <a:avLst/>
            </a:prstGeom>
            <a:noFill/>
            <a:ln w="9525">
              <a:noFill/>
              <a:miter lim="800000"/>
              <a:headEnd/>
              <a:tailEnd/>
            </a:ln>
          </p:spPr>
          <p:txBody>
            <a:bodyPr lIns="92075" tIns="46038" rIns="92075" bIns="46038"/>
            <a:lstStyle/>
            <a:p>
              <a:pPr marL="342900" indent="-342900" defTabSz="762000">
                <a:lnSpc>
                  <a:spcPct val="105000"/>
                </a:lnSpc>
                <a:spcBef>
                  <a:spcPct val="35000"/>
                </a:spcBef>
                <a:buClr>
                  <a:srgbClr val="3333FF"/>
                </a:buClr>
                <a:buFontTx/>
                <a:buBlip>
                  <a:blip r:embed="rId4"/>
                </a:buBlip>
              </a:pPr>
              <a:r>
                <a:rPr lang="en-US" altLang="en-US" sz="2400">
                  <a:solidFill>
                    <a:srgbClr val="0BA4E2"/>
                  </a:solidFill>
                  <a:latin typeface="Trebuchet MS" pitchFamily="34" charset="0"/>
                </a:rPr>
                <a:t>Simulis</a:t>
              </a:r>
              <a:r>
                <a:rPr lang="en-US" altLang="en-US" sz="2400" baseline="30000">
                  <a:solidFill>
                    <a:srgbClr val="0BA4E2"/>
                  </a:solidFill>
                  <a:latin typeface="Trebuchet MS" pitchFamily="34" charset="0"/>
                </a:rPr>
                <a:t>®</a:t>
              </a:r>
              <a:r>
                <a:rPr lang="en-US" altLang="en-US" sz="2400">
                  <a:solidFill>
                    <a:srgbClr val="0BA4E2"/>
                  </a:solidFill>
                  <a:latin typeface="Trebuchet MS" pitchFamily="34" charset="0"/>
                </a:rPr>
                <a:t> Thermodynamics </a:t>
              </a:r>
              <a:r>
                <a:rPr lang="ru-RU" altLang="en-US" sz="2400">
                  <a:solidFill>
                    <a:srgbClr val="0BA4E2"/>
                  </a:solidFill>
                  <a:latin typeface="Trebuchet MS" pitchFamily="34" charset="0"/>
                </a:rPr>
                <a:t>-</a:t>
              </a:r>
              <a:r>
                <a:rPr lang="en-US" altLang="en-US" sz="2400">
                  <a:solidFill>
                    <a:srgbClr val="0BA4E2"/>
                  </a:solidFill>
                  <a:latin typeface="Trebuchet MS" pitchFamily="34" charset="0"/>
                </a:rPr>
                <a:t> CAPE-OPEN </a:t>
              </a:r>
              <a:r>
                <a:rPr lang="ru-RU" altLang="en-US" sz="2400">
                  <a:solidFill>
                    <a:srgbClr val="0BA4E2"/>
                  </a:solidFill>
                  <a:latin typeface="Trebuchet MS" pitchFamily="34" charset="0"/>
                </a:rPr>
                <a:t>совместим</a:t>
              </a:r>
              <a:r>
                <a:rPr lang="en-US" altLang="en-US" sz="2400">
                  <a:solidFill>
                    <a:srgbClr val="0BA4E2"/>
                  </a:solidFill>
                  <a:latin typeface="Trebuchet MS" pitchFamily="34" charset="0"/>
                </a:rPr>
                <a:t>ы</a:t>
              </a:r>
              <a:r>
                <a:rPr lang="ru-RU" altLang="en-US" sz="2400">
                  <a:solidFill>
                    <a:srgbClr val="0BA4E2"/>
                  </a:solidFill>
                  <a:latin typeface="Trebuchet MS" pitchFamily="34" charset="0"/>
                </a:rPr>
                <a:t>й сервер</a:t>
              </a:r>
              <a:r>
                <a:rPr lang="en-US" altLang="en-US" sz="2400">
                  <a:solidFill>
                    <a:srgbClr val="0BA4E2"/>
                  </a:solidFill>
                  <a:latin typeface="Trebuchet MS" pitchFamily="34" charset="0"/>
                </a:rPr>
                <a:t> (1.0 and 1.1)</a:t>
              </a:r>
            </a:p>
          </p:txBody>
        </p:sp>
      </p:grpSp>
      <p:sp>
        <p:nvSpPr>
          <p:cNvPr id="1221715" name="Rectangle 83"/>
          <p:cNvSpPr>
            <a:spLocks noChangeArrowheads="1"/>
          </p:cNvSpPr>
          <p:nvPr/>
        </p:nvSpPr>
        <p:spPr bwMode="auto">
          <a:xfrm>
            <a:off x="0" y="5349875"/>
            <a:ext cx="9144000" cy="615950"/>
          </a:xfrm>
          <a:prstGeom prst="rect">
            <a:avLst/>
          </a:prstGeom>
          <a:noFill/>
          <a:ln w="9525">
            <a:noFill/>
            <a:miter lim="800000"/>
            <a:headEnd/>
            <a:tailEnd/>
          </a:ln>
        </p:spPr>
        <p:txBody>
          <a:bodyPr lIns="84064" tIns="42033" rIns="84064" bIns="42033"/>
          <a:lstStyle/>
          <a:p>
            <a:pPr marL="342900" indent="-342900" defTabSz="762000">
              <a:lnSpc>
                <a:spcPct val="105000"/>
              </a:lnSpc>
              <a:buClr>
                <a:schemeClr val="tx2"/>
              </a:buClr>
              <a:buFont typeface="Wingdings" pitchFamily="2" charset="2"/>
              <a:buChar char="ð"/>
            </a:pPr>
            <a:r>
              <a:rPr lang="ru-RU" altLang="en-US" sz="2400">
                <a:solidFill>
                  <a:srgbClr val="D21700"/>
                </a:solidFill>
                <a:latin typeface="Trebuchet MS" pitchFamily="34" charset="0"/>
              </a:rPr>
              <a:t>Любой элемент в</a:t>
            </a:r>
            <a:r>
              <a:rPr lang="en-US" altLang="en-US" sz="2400">
                <a:solidFill>
                  <a:srgbClr val="D21700"/>
                </a:solidFill>
                <a:latin typeface="Trebuchet MS" pitchFamily="34" charset="0"/>
              </a:rPr>
              <a:t> ProSimPlus </a:t>
            </a:r>
            <a:r>
              <a:rPr lang="ru-RU" altLang="en-US" sz="2400">
                <a:solidFill>
                  <a:srgbClr val="D21700"/>
                </a:solidFill>
                <a:latin typeface="Trebuchet MS" pitchFamily="34" charset="0"/>
              </a:rPr>
              <a:t>также имеет доступ к любому </a:t>
            </a:r>
            <a:r>
              <a:rPr lang="en-US" altLang="en-US" sz="2400">
                <a:solidFill>
                  <a:srgbClr val="D21700"/>
                </a:solidFill>
                <a:latin typeface="Trebuchet MS" pitchFamily="34" charset="0"/>
              </a:rPr>
              <a:t>CAPE-OPEN </a:t>
            </a:r>
            <a:r>
              <a:rPr lang="ru-RU" altLang="en-US" sz="2400">
                <a:solidFill>
                  <a:srgbClr val="D21700"/>
                </a:solidFill>
                <a:latin typeface="Trebuchet MS" pitchFamily="34" charset="0"/>
              </a:rPr>
              <a:t>совместимому термодинамическому пакету</a:t>
            </a:r>
            <a:endParaRPr lang="en-US" altLang="en-US" sz="2400">
              <a:solidFill>
                <a:srgbClr val="D21700"/>
              </a:solidFill>
              <a:latin typeface="Trebuchet MS" pitchFamily="34" charset="0"/>
            </a:endParaRPr>
          </a:p>
        </p:txBody>
      </p:sp>
      <p:sp>
        <p:nvSpPr>
          <p:cNvPr id="79873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1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71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ChangeArrowheads="1"/>
          </p:cNvSpPr>
          <p:nvPr>
            <p:ph type="title"/>
          </p:nvPr>
        </p:nvSpPr>
        <p:spPr>
          <a:xfrm>
            <a:off x="914400" y="219075"/>
            <a:ext cx="8451850" cy="520700"/>
          </a:xfrm>
        </p:spPr>
        <p:txBody>
          <a:bodyPr>
            <a:normAutofit/>
          </a:bodyPr>
          <a:lstStyle/>
          <a:p>
            <a:pPr eaLnBrk="1" hangingPunct="1"/>
            <a:r>
              <a:rPr lang="ru-RU" altLang="en-US" sz="2600" smtClean="0"/>
              <a:t>Пример</a:t>
            </a:r>
            <a:r>
              <a:rPr lang="en-US" altLang="en-US" sz="2600" smtClean="0"/>
              <a:t>: </a:t>
            </a:r>
            <a:r>
              <a:rPr lang="ru-RU" altLang="en-US" sz="2600" smtClean="0"/>
              <a:t>теплообменник </a:t>
            </a:r>
            <a:r>
              <a:rPr lang="en-US" altLang="en-US" sz="2600" smtClean="0"/>
              <a:t>HTRI </a:t>
            </a:r>
            <a:r>
              <a:rPr lang="ru-RU" altLang="en-US" sz="2600" smtClean="0"/>
              <a:t>в</a:t>
            </a:r>
            <a:r>
              <a:rPr lang="en-US" altLang="en-US" sz="2600" smtClean="0"/>
              <a:t> ProSimPlus</a:t>
            </a:r>
          </a:p>
        </p:txBody>
      </p:sp>
      <p:sp>
        <p:nvSpPr>
          <p:cNvPr id="1223683" name="Rectangle 3"/>
          <p:cNvSpPr>
            <a:spLocks noGrp="1" noChangeArrowheads="1"/>
          </p:cNvSpPr>
          <p:nvPr>
            <p:ph type="body" sz="half" idx="2"/>
          </p:nvPr>
        </p:nvSpPr>
        <p:spPr>
          <a:xfrm>
            <a:off x="504825" y="4019550"/>
            <a:ext cx="8229600" cy="2001838"/>
          </a:xfrm>
          <a:extLst>
            <a:ext uri="{91240B29-F687-4F45-9708-019B960494DF}"/>
          </a:extLst>
        </p:spPr>
        <p:txBody>
          <a:bodyPr>
            <a:normAutofit/>
          </a:bodyPr>
          <a:lstStyle/>
          <a:p>
            <a:pPr eaLnBrk="1" hangingPunct="1">
              <a:lnSpc>
                <a:spcPct val="120000"/>
              </a:lnSpc>
            </a:pPr>
            <a:r>
              <a:rPr lang="ru-RU" altLang="en-US" sz="1500" smtClean="0">
                <a:solidFill>
                  <a:srgbClr val="0BA4E2"/>
                </a:solidFill>
                <a:cs typeface="Arial" charset="0"/>
              </a:rPr>
              <a:t>Процесс с тремя теплообменниками, включающий 2 рецикла</a:t>
            </a:r>
            <a:endParaRPr lang="en-US" altLang="en-US" sz="1500" smtClean="0">
              <a:solidFill>
                <a:srgbClr val="0BA4E2"/>
              </a:solidFill>
              <a:cs typeface="Arial" charset="0"/>
            </a:endParaRPr>
          </a:p>
          <a:p>
            <a:pPr eaLnBrk="1" hangingPunct="1">
              <a:lnSpc>
                <a:spcPct val="120000"/>
              </a:lnSpc>
            </a:pPr>
            <a:r>
              <a:rPr lang="ru-RU" altLang="en-US" sz="1500" smtClean="0">
                <a:solidFill>
                  <a:srgbClr val="0BA4E2"/>
                </a:solidFill>
                <a:cs typeface="Arial" charset="0"/>
              </a:rPr>
              <a:t>Вода в обоих потоках</a:t>
            </a:r>
            <a:endParaRPr lang="en-US" altLang="en-US" sz="1500" smtClean="0">
              <a:solidFill>
                <a:srgbClr val="0BA4E2"/>
              </a:solidFill>
              <a:cs typeface="Arial" charset="0"/>
            </a:endParaRPr>
          </a:p>
          <a:p>
            <a:pPr eaLnBrk="1" hangingPunct="1">
              <a:lnSpc>
                <a:spcPct val="120000"/>
              </a:lnSpc>
            </a:pPr>
            <a:r>
              <a:rPr lang="ru-RU" altLang="en-US" sz="1500" smtClean="0">
                <a:solidFill>
                  <a:srgbClr val="0BA4E2"/>
                </a:solidFill>
                <a:cs typeface="Arial" charset="0"/>
              </a:rPr>
              <a:t>Цели</a:t>
            </a:r>
            <a:r>
              <a:rPr lang="en-US" altLang="en-US" sz="1500" smtClean="0">
                <a:solidFill>
                  <a:srgbClr val="0BA4E2"/>
                </a:solidFill>
                <a:cs typeface="Arial" charset="0"/>
              </a:rPr>
              <a:t>:</a:t>
            </a:r>
          </a:p>
          <a:p>
            <a:pPr lvl="1" eaLnBrk="1" hangingPunct="1">
              <a:lnSpc>
                <a:spcPct val="120000"/>
              </a:lnSpc>
            </a:pPr>
            <a:r>
              <a:rPr lang="ru-RU" altLang="en-US" sz="1500" smtClean="0">
                <a:solidFill>
                  <a:srgbClr val="0BA4E2"/>
                </a:solidFill>
                <a:cs typeface="Arial" charset="0"/>
              </a:rPr>
              <a:t>использование</a:t>
            </a:r>
            <a:r>
              <a:rPr lang="en-US" altLang="en-US" sz="1500" smtClean="0">
                <a:solidFill>
                  <a:srgbClr val="0BA4E2"/>
                </a:solidFill>
                <a:cs typeface="Arial" charset="0"/>
              </a:rPr>
              <a:t> </a:t>
            </a:r>
            <a:r>
              <a:rPr lang="ru-RU" altLang="en-US" sz="1500" smtClean="0">
                <a:solidFill>
                  <a:srgbClr val="D21700"/>
                </a:solidFill>
                <a:cs typeface="Arial" charset="0"/>
              </a:rPr>
              <a:t>внешнего термодинамического пакета</a:t>
            </a:r>
            <a:r>
              <a:rPr lang="en-US" altLang="en-US" sz="1500" smtClean="0">
                <a:solidFill>
                  <a:srgbClr val="D21700"/>
                </a:solidFill>
                <a:cs typeface="Arial" charset="0"/>
              </a:rPr>
              <a:t> </a:t>
            </a:r>
            <a:r>
              <a:rPr lang="ru-RU" altLang="en-US" sz="1500" smtClean="0">
                <a:solidFill>
                  <a:srgbClr val="D21700"/>
                </a:solidFill>
                <a:cs typeface="Arial" charset="0"/>
              </a:rPr>
              <a:t>из</a:t>
            </a:r>
            <a:r>
              <a:rPr lang="en-US" altLang="en-US" sz="1500" smtClean="0">
                <a:solidFill>
                  <a:srgbClr val="0BA4E2"/>
                </a:solidFill>
                <a:cs typeface="Arial" charset="0"/>
              </a:rPr>
              <a:t> COCO-TEA</a:t>
            </a:r>
          </a:p>
          <a:p>
            <a:pPr lvl="1" eaLnBrk="1" hangingPunct="1">
              <a:lnSpc>
                <a:spcPct val="120000"/>
              </a:lnSpc>
            </a:pPr>
            <a:r>
              <a:rPr lang="ru-RU" altLang="en-US" sz="1500" smtClean="0">
                <a:solidFill>
                  <a:srgbClr val="0BA4E2"/>
                </a:solidFill>
                <a:cs typeface="Arial" charset="0"/>
              </a:rPr>
              <a:t>использование</a:t>
            </a:r>
            <a:r>
              <a:rPr lang="en-US" altLang="en-US" sz="1500" smtClean="0">
                <a:solidFill>
                  <a:srgbClr val="0BA4E2"/>
                </a:solidFill>
                <a:cs typeface="Arial" charset="0"/>
              </a:rPr>
              <a:t> </a:t>
            </a:r>
            <a:r>
              <a:rPr lang="ru-RU" altLang="en-US" sz="1500" smtClean="0">
                <a:solidFill>
                  <a:srgbClr val="D21700"/>
                </a:solidFill>
                <a:cs typeface="Arial" charset="0"/>
              </a:rPr>
              <a:t>модели теплообменника из</a:t>
            </a:r>
            <a:r>
              <a:rPr lang="en-US" altLang="en-US" sz="1500" smtClean="0">
                <a:solidFill>
                  <a:srgbClr val="D21700"/>
                </a:solidFill>
                <a:cs typeface="Arial" charset="0"/>
              </a:rPr>
              <a:t> HTRI </a:t>
            </a:r>
            <a:r>
              <a:rPr lang="en-US" altLang="en-US" sz="1500" smtClean="0">
                <a:solidFill>
                  <a:srgbClr val="0BA4E2"/>
                </a:solidFill>
                <a:cs typeface="Arial" charset="0"/>
              </a:rPr>
              <a:t>(Xist: shell &amp; tubes)</a:t>
            </a:r>
          </a:p>
          <a:p>
            <a:pPr lvl="1" eaLnBrk="1" hangingPunct="1">
              <a:lnSpc>
                <a:spcPct val="120000"/>
              </a:lnSpc>
            </a:pPr>
            <a:r>
              <a:rPr lang="ru-RU" altLang="en-US" sz="1500" smtClean="0">
                <a:solidFill>
                  <a:srgbClr val="0BA4E2"/>
                </a:solidFill>
                <a:cs typeface="Arial" charset="0"/>
              </a:rPr>
              <a:t>использование</a:t>
            </a:r>
            <a:r>
              <a:rPr lang="en-US" altLang="en-US" sz="1500" smtClean="0">
                <a:solidFill>
                  <a:srgbClr val="0BA4E2"/>
                </a:solidFill>
                <a:cs typeface="Arial" charset="0"/>
              </a:rPr>
              <a:t> </a:t>
            </a:r>
            <a:r>
              <a:rPr lang="en-US" altLang="en-US" sz="1500" smtClean="0">
                <a:solidFill>
                  <a:srgbClr val="D21700"/>
                </a:solidFill>
                <a:cs typeface="Arial" charset="0"/>
              </a:rPr>
              <a:t>CAPE-OPEN </a:t>
            </a:r>
            <a:r>
              <a:rPr lang="ru-RU" altLang="en-US" sz="1500" smtClean="0">
                <a:solidFill>
                  <a:srgbClr val="D21700"/>
                </a:solidFill>
                <a:cs typeface="Arial" charset="0"/>
              </a:rPr>
              <a:t>элемента для расчета рециклов</a:t>
            </a:r>
            <a:endParaRPr lang="en-US" altLang="en-US" sz="1500" smtClean="0">
              <a:solidFill>
                <a:srgbClr val="D21700"/>
              </a:solidFill>
              <a:cs typeface="Arial" charset="0"/>
            </a:endParaRPr>
          </a:p>
        </p:txBody>
      </p:sp>
      <p:pic>
        <p:nvPicPr>
          <p:cNvPr id="800771" name="Picture 4" descr="Basic-Example"/>
          <p:cNvPicPr>
            <a:picLocks noGrp="1" noChangeAspect="1" noChangeArrowheads="1"/>
          </p:cNvPicPr>
          <p:nvPr>
            <p:ph sz="half" idx="1"/>
          </p:nvPr>
        </p:nvPicPr>
        <p:blipFill>
          <a:blip r:embed="rId3" cstate="print"/>
          <a:srcRect/>
          <a:stretch>
            <a:fillRect/>
          </a:stretch>
        </p:blipFill>
        <p:spPr>
          <a:xfrm>
            <a:off x="674688" y="1916113"/>
            <a:ext cx="7834312" cy="1901825"/>
          </a:xfrm>
          <a:ln>
            <a:solidFill>
              <a:schemeClr val="bg1"/>
            </a:solidFill>
          </a:ln>
        </p:spPr>
      </p:pic>
      <p:sp>
        <p:nvSpPr>
          <p:cNvPr id="800772" name="Rectangle 5"/>
          <p:cNvSpPr>
            <a:spLocks noChangeArrowheads="1"/>
          </p:cNvSpPr>
          <p:nvPr/>
        </p:nvSpPr>
        <p:spPr bwMode="auto">
          <a:xfrm>
            <a:off x="863600" y="1095375"/>
            <a:ext cx="7488238" cy="617538"/>
          </a:xfrm>
          <a:prstGeom prst="rect">
            <a:avLst/>
          </a:prstGeom>
          <a:noFill/>
          <a:ln w="9525">
            <a:noFill/>
            <a:miter lim="800000"/>
            <a:headEnd/>
            <a:tailEnd/>
          </a:ln>
        </p:spPr>
        <p:txBody>
          <a:bodyPr lIns="84064" tIns="42033" rIns="84064" bIns="42033"/>
          <a:lstStyle/>
          <a:p>
            <a:pPr marL="342900" indent="-342900" defTabSz="762000">
              <a:lnSpc>
                <a:spcPct val="105000"/>
              </a:lnSpc>
              <a:buClr>
                <a:schemeClr val="tx2"/>
              </a:buClr>
              <a:buFont typeface="Wingdings" pitchFamily="2" charset="2"/>
              <a:buNone/>
            </a:pPr>
            <a:r>
              <a:rPr lang="en-US" altLang="en-US" sz="1600" i="1">
                <a:solidFill>
                  <a:srgbClr val="D21700"/>
                </a:solidFill>
                <a:latin typeface="Trebuchet MS" pitchFamily="34" charset="0"/>
              </a:rPr>
              <a:t>"ProSimPlus new CAPE-OPEN capabilities"</a:t>
            </a:r>
            <a:r>
              <a:rPr lang="en-US" altLang="en-US" sz="1600">
                <a:solidFill>
                  <a:srgbClr val="D21700"/>
                </a:solidFill>
                <a:latin typeface="Trebuchet MS" pitchFamily="34" charset="0"/>
              </a:rPr>
              <a:t> (A. Vacher </a:t>
            </a:r>
            <a:r>
              <a:rPr lang="en-US" altLang="en-US" sz="1600" i="1">
                <a:solidFill>
                  <a:srgbClr val="D21700"/>
                </a:solidFill>
                <a:latin typeface="Trebuchet MS" pitchFamily="34" charset="0"/>
              </a:rPr>
              <a:t>et al</a:t>
            </a:r>
            <a:r>
              <a:rPr lang="en-US" altLang="en-US" sz="1600">
                <a:solidFill>
                  <a:srgbClr val="D21700"/>
                </a:solidFill>
                <a:latin typeface="Trebuchet MS" pitchFamily="34" charset="0"/>
              </a:rPr>
              <a:t>.) </a:t>
            </a:r>
          </a:p>
          <a:p>
            <a:pPr marL="342900" indent="-342900" defTabSz="762000">
              <a:lnSpc>
                <a:spcPct val="105000"/>
              </a:lnSpc>
              <a:buClr>
                <a:schemeClr val="tx2"/>
              </a:buClr>
              <a:buFont typeface="Wingdings" pitchFamily="2" charset="2"/>
              <a:buNone/>
            </a:pPr>
            <a:r>
              <a:rPr lang="ru-RU" altLang="en-US" sz="1600">
                <a:solidFill>
                  <a:srgbClr val="D21700"/>
                </a:solidFill>
                <a:latin typeface="Trebuchet MS" pitchFamily="34" charset="0"/>
              </a:rPr>
              <a:t>опубликовано в </a:t>
            </a:r>
            <a:r>
              <a:rPr lang="en-US" altLang="en-US" sz="1600">
                <a:solidFill>
                  <a:srgbClr val="D21700"/>
                </a:solidFill>
                <a:latin typeface="Trebuchet MS" pitchFamily="34" charset="0"/>
              </a:rPr>
              <a:t>AIChE annual meeting </a:t>
            </a:r>
            <a:r>
              <a:rPr lang="en-US" altLang="en-US" sz="1600" b="1">
                <a:solidFill>
                  <a:srgbClr val="D21700"/>
                </a:solidFill>
                <a:latin typeface="Trebuchet MS" pitchFamily="34" charset="0"/>
              </a:rPr>
              <a:t>2006</a:t>
            </a:r>
            <a:r>
              <a:rPr lang="en-US" altLang="en-US" sz="1600">
                <a:solidFill>
                  <a:srgbClr val="D21700"/>
                </a:solidFill>
                <a:latin typeface="Trebuchet MS" pitchFamily="34" charset="0"/>
              </a:rPr>
              <a:t> – San Francisco – Paper # 535b </a:t>
            </a:r>
          </a:p>
        </p:txBody>
      </p:sp>
      <p:sp>
        <p:nvSpPr>
          <p:cNvPr id="800773"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p:cNvPicPr>
            <a:picLocks noChangeAspect="1" noChangeArrowheads="1"/>
          </p:cNvPicPr>
          <p:nvPr/>
        </p:nvPicPr>
        <p:blipFill>
          <a:blip r:embed="rId3" cstate="print"/>
          <a:srcRect/>
          <a:stretch>
            <a:fillRect/>
          </a:stretch>
        </p:blipFill>
        <p:spPr bwMode="auto">
          <a:xfrm>
            <a:off x="193675" y="1073150"/>
            <a:ext cx="7080250" cy="5067300"/>
          </a:xfrm>
          <a:prstGeom prst="rect">
            <a:avLst/>
          </a:prstGeom>
          <a:noFill/>
          <a:ln w="9525">
            <a:noFill/>
            <a:miter lim="800000"/>
            <a:headEnd/>
            <a:tailEnd/>
          </a:ln>
        </p:spPr>
      </p:pic>
      <p:pic>
        <p:nvPicPr>
          <p:cNvPr id="802818" name="Picture 2"/>
          <p:cNvPicPr>
            <a:picLocks noGrp="1" noChangeAspect="1" noChangeArrowheads="1"/>
          </p:cNvPicPr>
          <p:nvPr>
            <p:ph sz="half" idx="1"/>
          </p:nvPr>
        </p:nvPicPr>
        <p:blipFill>
          <a:blip r:embed="rId4" cstate="print"/>
          <a:srcRect l="23456" t="20088" r="6236" b="6017"/>
          <a:stretch>
            <a:fillRect/>
          </a:stretch>
        </p:blipFill>
        <p:spPr>
          <a:xfrm>
            <a:off x="1511300" y="1771650"/>
            <a:ext cx="3132138" cy="3671888"/>
          </a:xfrm>
        </p:spPr>
      </p:pic>
      <p:pic>
        <p:nvPicPr>
          <p:cNvPr id="802819" name="Picture 3"/>
          <p:cNvPicPr>
            <a:picLocks noGrp="1" noChangeAspect="1" noChangeArrowheads="1"/>
          </p:cNvPicPr>
          <p:nvPr>
            <p:ph sz="half" idx="2"/>
          </p:nvPr>
        </p:nvPicPr>
        <p:blipFill>
          <a:blip r:embed="rId5" cstate="print"/>
          <a:srcRect/>
          <a:stretch>
            <a:fillRect/>
          </a:stretch>
        </p:blipFill>
        <p:spPr>
          <a:xfrm>
            <a:off x="3516313" y="1303338"/>
            <a:ext cx="5205412" cy="4692650"/>
          </a:xfrm>
        </p:spPr>
      </p:pic>
      <p:sp>
        <p:nvSpPr>
          <p:cNvPr id="1225732" name="Rectangle 4"/>
          <p:cNvSpPr>
            <a:spLocks noGrp="1" noChangeArrowheads="1"/>
          </p:cNvSpPr>
          <p:nvPr>
            <p:ph type="title"/>
          </p:nvPr>
        </p:nvSpPr>
        <p:spPr>
          <a:xfrm>
            <a:off x="903288" y="219075"/>
            <a:ext cx="8451850" cy="520700"/>
          </a:xfrm>
          <a:extLst>
            <a:ext uri="{91240B29-F687-4F45-9708-019B960494DF}"/>
          </a:extLst>
        </p:spPr>
        <p:txBody>
          <a:bodyPr>
            <a:normAutofit/>
          </a:bodyPr>
          <a:lstStyle/>
          <a:p>
            <a:pPr eaLnBrk="1" hangingPunct="1"/>
            <a:r>
              <a:rPr lang="ru-RU" altLang="en-US" sz="2600" smtClean="0"/>
              <a:t>Пример</a:t>
            </a:r>
            <a:r>
              <a:rPr lang="en-US" altLang="en-US" sz="2600" smtClean="0"/>
              <a:t>: </a:t>
            </a:r>
            <a:r>
              <a:rPr lang="ru-RU" altLang="en-US" sz="2600" smtClean="0"/>
              <a:t>теплообменник </a:t>
            </a:r>
            <a:r>
              <a:rPr lang="en-US" altLang="en-US" sz="2600" smtClean="0"/>
              <a:t>HTRI </a:t>
            </a:r>
            <a:r>
              <a:rPr lang="ru-RU" altLang="en-US" sz="2600" smtClean="0"/>
              <a:t>в</a:t>
            </a:r>
            <a:r>
              <a:rPr lang="en-US" altLang="en-US" sz="2600" smtClean="0"/>
              <a:t> ProSimPlus</a:t>
            </a:r>
          </a:p>
        </p:txBody>
      </p:sp>
      <p:sp>
        <p:nvSpPr>
          <p:cNvPr id="802821" name="Espace réservé du pied de page 1"/>
          <p:cNvSpPr>
            <a:spLocks noGrp="1"/>
          </p:cNvSpPr>
          <p:nvPr>
            <p:ph type="ftr" sz="quarter" idx="4294967295"/>
          </p:nvPr>
        </p:nvSpPr>
        <p:spPr bwMode="auto">
          <a:xfrm>
            <a:off x="827088" y="6381750"/>
            <a:ext cx="5545137" cy="40957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cs typeface="Arial" charset="0"/>
              </a:rPr>
              <a:t>ASPO Seminar – Nov 27th 2013 - Olivier Baudouin</a:t>
            </a:r>
            <a:endParaRPr lang="fr-FR" i="0" smtClean="0">
              <a:cs typeface="Arial"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bb.EPKC8wU2bnC5EaqYlD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G8.yOOGibEmI_sE2yD98m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_Kg307lV7kCZucc17ekjg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I0jLObvu1kinSZMRHEau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nMqACO9FEmi7vRL_MFrh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gaJyiVxCqEWu6OWa6KGk8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5177HXe2DU.0EJ6x74C8X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aDs.BnmRjkGDaIWi8fKFD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fJrZnM4EvEmxmvipOsl9m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ia8uSFkCrkCHgjmJeQqdc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DZG61VIbaEa4dsUheYe_Z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JoGIV7VkEqaEmDljyzPq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q7SSVdrXPEGjoZbGuI5Mz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gM5I7oqUycfdOPk9ypL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dt2Q_VYYRkKyKJUgdPjzS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wjgWP076UEuel7zRvA2_6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1oyWIX338USaqlsW0.bDW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E9feVbU.8kilY_2mX4wPY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WC7ZDBAvbkitX5wudqvtS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SS5ojUR1kEKrhdGZ1EKId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WC7ZDBAvbkitX5wudqvtSw"/>
</p:tagLst>
</file>

<file path=ppt/theme/theme1.xml><?xml version="1.0" encoding="utf-8"?>
<a:theme xmlns:a="http://schemas.openxmlformats.org/drawingml/2006/main" name="Modèle-Société">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2000" dirty="0" smtClean="0">
            <a:solidFill>
              <a:srgbClr val="0BA4E2"/>
            </a:solidFill>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Modèle-Société</Template>
  <TotalTime>14988</TotalTime>
  <Words>12255</Words>
  <Application>Microsoft Office PowerPoint</Application>
  <PresentationFormat>Экран (4:3)</PresentationFormat>
  <Paragraphs>1877</Paragraphs>
  <Slides>142</Slides>
  <Notes>135</Notes>
  <HiddenSlides>0</HiddenSlides>
  <MMClips>0</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142</vt:i4>
      </vt:variant>
    </vt:vector>
  </HeadingPairs>
  <TitlesOfParts>
    <vt:vector size="147" baseType="lpstr">
      <vt:lpstr>Modèle-Société</vt:lpstr>
      <vt:lpstr>Image bitmap</vt:lpstr>
      <vt:lpstr>Equation</vt:lpstr>
      <vt:lpstr>Équation</vt:lpstr>
      <vt:lpstr>Image</vt:lpstr>
      <vt:lpstr> Презентация  программных продуктов ProSim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Пример: теплообменник HTRI в ProSimPlus</vt:lpstr>
      <vt:lpstr>Пример: теплообменник HTRI в ProSimPlus</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Что такое BAHX? Brazed Aluminum Heat eXchanger</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vector>
  </TitlesOfParts>
  <Company>ProSim 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of the utilities production in TOTAL's Normandy Refinery using Ariane software</dc:title>
  <dc:creator>Stéphane Déchelotte</dc:creator>
  <cp:lastModifiedBy>Korelsrein</cp:lastModifiedBy>
  <cp:revision>994</cp:revision>
  <cp:lastPrinted>2013-05-29T09:22:02Z</cp:lastPrinted>
  <dcterms:created xsi:type="dcterms:W3CDTF">2013-03-27T14:57:06Z</dcterms:created>
  <dcterms:modified xsi:type="dcterms:W3CDTF">2013-11-27T06:11:59Z</dcterms:modified>
</cp:coreProperties>
</file>