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>
        <p:scale>
          <a:sx n="107" d="100"/>
          <a:sy n="107" d="100"/>
        </p:scale>
        <p:origin x="-306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5974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-1" y="1"/>
            <a:ext cx="9144000" cy="809379"/>
          </a:xfrm>
          <a:prstGeom prst="rect">
            <a:avLst/>
          </a:prstGeom>
          <a:solidFill>
            <a:srgbClr val="E1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Shape 145"/>
          <p:cNvSpPr txBox="1">
            <a:spLocks/>
          </p:cNvSpPr>
          <p:nvPr userDrawn="1"/>
        </p:nvSpPr>
        <p:spPr>
          <a:xfrm>
            <a:off x="0" y="1"/>
            <a:ext cx="9144000" cy="71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600" b="1" dirty="0" smtClean="0">
                <a:solidFill>
                  <a:srgbClr val="25569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600" b="1" dirty="0" smtClean="0">
                <a:solidFill>
                  <a:srgbClr val="25569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lang="ru-RU" sz="2400" b="1" dirty="0" smtClean="0">
              <a:solidFill>
                <a:srgbClr val="25569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048621"/>
            <a:ext cx="9143999" cy="80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015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avi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2.mp4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45"/>
          <p:cNvSpPr txBox="1">
            <a:spLocks/>
          </p:cNvSpPr>
          <p:nvPr/>
        </p:nvSpPr>
        <p:spPr>
          <a:xfrm>
            <a:off x="179512" y="1628800"/>
            <a:ext cx="8856984" cy="41044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1000" b="1" dirty="0" smtClean="0">
                <a:solidFill>
                  <a:srgbClr val="3F5F84"/>
                </a:solidFill>
                <a:ea typeface="Tahoma" panose="020B0604030504040204" pitchFamily="34" charset="0"/>
                <a:cs typeface="Tahoma" panose="020B0604030504040204" pitchFamily="34" charset="0"/>
                <a:sym typeface="Trebuchet MS"/>
              </a:rPr>
              <a:t/>
            </a:r>
            <a:br>
              <a:rPr lang="ru-RU" sz="1000" b="1" dirty="0" smtClean="0">
                <a:solidFill>
                  <a:srgbClr val="3F5F84"/>
                </a:solidFill>
                <a:ea typeface="Tahoma" panose="020B0604030504040204" pitchFamily="34" charset="0"/>
                <a:cs typeface="Tahoma" panose="020B0604030504040204" pitchFamily="34" charset="0"/>
                <a:sym typeface="Trebuchet MS"/>
              </a:rPr>
            </a:br>
            <a:r>
              <a:rPr lang="ru-RU" sz="3200" b="1" dirty="0" smtClean="0">
                <a:solidFill>
                  <a:srgbClr val="3F5F84"/>
                </a:solidFill>
                <a:ea typeface="Tahoma" panose="020B0604030504040204" pitchFamily="34" charset="0"/>
                <a:cs typeface="Tahoma" panose="020B0604030504040204" pitchFamily="34" charset="0"/>
                <a:sym typeface="Trebuchet MS"/>
              </a:rPr>
              <a:t>Совместное использование</a:t>
            </a: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3200" b="1" dirty="0">
                <a:solidFill>
                  <a:srgbClr val="3F5F84"/>
                </a:solidFill>
                <a:ea typeface="Tahoma" panose="020B0604030504040204" pitchFamily="34" charset="0"/>
                <a:cs typeface="Tahoma" panose="020B0604030504040204" pitchFamily="34" charset="0"/>
                <a:sym typeface="Trebuchet MS"/>
              </a:rPr>
              <a:t>п</a:t>
            </a:r>
            <a:r>
              <a:rPr lang="ru-RU" sz="3200" b="1" dirty="0" smtClean="0">
                <a:solidFill>
                  <a:srgbClr val="3F5F84"/>
                </a:solidFill>
                <a:ea typeface="Tahoma" panose="020B0604030504040204" pitchFamily="34" charset="0"/>
                <a:cs typeface="Tahoma" panose="020B0604030504040204" pitchFamily="34" charset="0"/>
                <a:sym typeface="Trebuchet MS"/>
              </a:rPr>
              <a:t>рограммных решений НТП Трубопровод</a:t>
            </a: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3200" b="1" dirty="0" smtClean="0">
                <a:solidFill>
                  <a:srgbClr val="3F5F84"/>
                </a:solidFill>
                <a:ea typeface="Tahoma" panose="020B0604030504040204" pitchFamily="34" charset="0"/>
                <a:cs typeface="Tahoma" panose="020B0604030504040204" pitchFamily="34" charset="0"/>
                <a:sym typeface="Trebuchet MS"/>
              </a:rPr>
              <a:t>и систем трехмерного проектирования</a:t>
            </a: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endParaRPr lang="ru-RU" sz="2800" b="1" dirty="0">
              <a:solidFill>
                <a:srgbClr val="3F5F84"/>
              </a:solidFill>
              <a:ea typeface="Tahoma" panose="020B0604030504040204" pitchFamily="34" charset="0"/>
              <a:cs typeface="Tahoma" panose="020B0604030504040204" pitchFamily="34" charset="0"/>
              <a:sym typeface="Trebuchet MS"/>
            </a:endParaRP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endParaRPr lang="ru-RU" sz="2800" b="1" dirty="0" smtClean="0">
              <a:solidFill>
                <a:srgbClr val="3F5F84"/>
              </a:solidFill>
              <a:ea typeface="Tahoma" panose="020B0604030504040204" pitchFamily="34" charset="0"/>
              <a:cs typeface="Tahoma" panose="020B0604030504040204" pitchFamily="34" charset="0"/>
              <a:sym typeface="Trebuchet MS"/>
            </a:endParaRP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endParaRPr lang="ru-RU" sz="2800" b="1" dirty="0" smtClean="0">
              <a:solidFill>
                <a:srgbClr val="3F5F84"/>
              </a:solidFill>
              <a:ea typeface="Tahoma" panose="020B0604030504040204" pitchFamily="34" charset="0"/>
              <a:cs typeface="Tahoma" panose="020B0604030504040204" pitchFamily="34" charset="0"/>
              <a:sym typeface="Trebuchet MS"/>
            </a:endParaRPr>
          </a:p>
          <a:p>
            <a:pPr algn="r"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1400" b="1" dirty="0" smtClean="0">
                <a:ea typeface="Tahoma" panose="020B0604030504040204" pitchFamily="34" charset="0"/>
                <a:cs typeface="Tahoma" panose="020B0604030504040204" pitchFamily="34" charset="0"/>
                <a:sym typeface="Trebuchet MS"/>
              </a:rPr>
              <a:t>Алексей Пронин, старший инженер отдела САПР</a:t>
            </a: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546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14"/>
          <p:cNvSpPr txBox="1">
            <a:spLocks/>
          </p:cNvSpPr>
          <p:nvPr/>
        </p:nvSpPr>
        <p:spPr>
          <a:xfrm>
            <a:off x="457200" y="952500"/>
            <a:ext cx="8229600" cy="13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17500">
              <a:spcBef>
                <a:spcPts val="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4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Прямая межпрограммная интеграция через COM интерфейс и API обеих программ</a:t>
            </a:r>
          </a:p>
          <a:p>
            <a:pPr marL="457200" indent="-317500">
              <a:spcBef>
                <a:spcPts val="74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4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Двусторонний обмен  данными между программами СТАРТ и PDMS</a:t>
            </a:r>
          </a:p>
          <a:p>
            <a:pPr marL="457200" indent="-317499">
              <a:spcBef>
                <a:spcPts val="740"/>
              </a:spcBef>
              <a:buClr>
                <a:srgbClr val="C3260C"/>
              </a:buClr>
              <a:buSzPct val="63635"/>
              <a:buFont typeface="Arial"/>
              <a:buChar char="●"/>
            </a:pPr>
            <a:r>
              <a:rPr lang="ru-RU" sz="1400" dirty="0">
                <a:solidFill>
                  <a:schemeClr val="dk1"/>
                </a:solidFill>
                <a:ea typeface="Arial"/>
                <a:cs typeface="Arial"/>
              </a:rPr>
              <a:t>Обновление модели СТАРТ из PDMS и PDMS из СТАРТ</a:t>
            </a:r>
          </a:p>
          <a:p>
            <a:pPr marL="457200" indent="-317499">
              <a:spcBef>
                <a:spcPts val="740"/>
              </a:spcBef>
              <a:buClr>
                <a:srgbClr val="FF0000"/>
              </a:buClr>
              <a:buSzPct val="63635"/>
              <a:buFont typeface="Arial"/>
              <a:buChar char="●"/>
            </a:pPr>
            <a:r>
              <a:rPr lang="ru-RU" sz="1400" dirty="0">
                <a:solidFill>
                  <a:schemeClr val="dk1"/>
                </a:solidFill>
                <a:ea typeface="Arial"/>
                <a:cs typeface="Arial"/>
              </a:rPr>
              <a:t>Совместимо с AVEVA </a:t>
            </a:r>
            <a:r>
              <a:rPr lang="ru-RU" sz="1400" dirty="0" err="1">
                <a:solidFill>
                  <a:schemeClr val="dk1"/>
                </a:solidFill>
                <a:ea typeface="Arial"/>
                <a:cs typeface="Arial"/>
              </a:rPr>
              <a:t>Everything</a:t>
            </a:r>
            <a:r>
              <a:rPr lang="ru-RU" sz="1400" dirty="0">
                <a:solidFill>
                  <a:schemeClr val="dk1"/>
                </a:solidFill>
                <a:ea typeface="Arial"/>
                <a:cs typeface="Arial"/>
              </a:rPr>
              <a:t> 3D !</a:t>
            </a:r>
          </a:p>
          <a:p>
            <a:pPr indent="-165100">
              <a:spcBef>
                <a:spcPts val="300"/>
              </a:spcBef>
              <a:buClr>
                <a:schemeClr val="dk1"/>
              </a:buClr>
              <a:buFont typeface="Arial"/>
              <a:buNone/>
            </a:pPr>
            <a:endParaRPr lang="ru-RU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Shape 215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4466432" y="2463721"/>
            <a:ext cx="787200" cy="58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16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11560" y="2463721"/>
            <a:ext cx="2592288" cy="263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217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6505346" y="2463721"/>
            <a:ext cx="2181453" cy="263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18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3779912" y="3376197"/>
            <a:ext cx="2160240" cy="1721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219"/>
          <p:cNvSpPr txBox="1">
            <a:spLocks/>
          </p:cNvSpPr>
          <p:nvPr/>
        </p:nvSpPr>
        <p:spPr>
          <a:xfrm>
            <a:off x="0" y="0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Модуль интеграции </a:t>
            </a:r>
            <a:r>
              <a:rPr lang="en-US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PDMS-</a:t>
            </a:r>
            <a:r>
              <a:rPr lang="ru-RU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СТАРТ</a:t>
            </a: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12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23"/>
          <p:cNvSpPr txBox="1">
            <a:spLocks/>
          </p:cNvSpPr>
          <p:nvPr/>
        </p:nvSpPr>
        <p:spPr>
          <a:xfrm>
            <a:off x="251520" y="1288326"/>
            <a:ext cx="8451900" cy="33803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ru-RU" sz="1600" dirty="0" smtClean="0">
                <a:solidFill>
                  <a:srgbClr val="4A86E8"/>
                </a:solidFill>
                <a:ea typeface="Arial"/>
                <a:cs typeface="Arial"/>
                <a:sym typeface="Arial"/>
              </a:rPr>
              <a:t>Сохранённые данные используются при повторной передаче модели в СТАРТ:</a:t>
            </a:r>
          </a:p>
          <a:p>
            <a:pPr marL="0" indent="0">
              <a:spcBef>
                <a:spcPts val="0"/>
              </a:spcBef>
              <a:buClr>
                <a:schemeClr val="accent1"/>
              </a:buClr>
              <a:buFont typeface="Arial"/>
              <a:buNone/>
            </a:pPr>
            <a:endParaRPr lang="ru-RU" sz="14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Clr>
                <a:schemeClr val="accent1"/>
              </a:buClr>
              <a:buFont typeface="Arial"/>
              <a:buNone/>
            </a:pPr>
            <a:endParaRPr lang="ru-RU" sz="14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17500">
              <a:spcBef>
                <a:spcPts val="44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6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Значения атрибутов элемента</a:t>
            </a:r>
          </a:p>
          <a:p>
            <a:pPr marL="457200" indent="-317500">
              <a:spcBef>
                <a:spcPts val="74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6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Номера атрибутов </a:t>
            </a:r>
            <a:r>
              <a:rPr lang="ru-RU" sz="1600" dirty="0" err="1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СТАРТа</a:t>
            </a:r>
            <a:r>
              <a:rPr lang="ru-RU" sz="16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 для элемента</a:t>
            </a:r>
          </a:p>
          <a:p>
            <a:pPr marL="457200" indent="-317500">
              <a:spcBef>
                <a:spcPts val="74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6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Значения атрибутов трубы, выходящей из элемента</a:t>
            </a:r>
          </a:p>
          <a:p>
            <a:pPr marL="457200" indent="-317500">
              <a:spcBef>
                <a:spcPts val="74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6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Материал элемента</a:t>
            </a:r>
          </a:p>
          <a:p>
            <a:pPr marL="457200" indent="-317500">
              <a:spcBef>
                <a:spcPts val="74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6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Материал трубы,  выходящей из элемента</a:t>
            </a:r>
          </a:p>
          <a:p>
            <a:pPr marL="457200" indent="-317500">
              <a:spcBef>
                <a:spcPts val="74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6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Расчётные значения </a:t>
            </a:r>
          </a:p>
          <a:p>
            <a:pPr marL="457200" indent="-317500">
              <a:spcBef>
                <a:spcPts val="740"/>
              </a:spcBef>
              <a:buClr>
                <a:srgbClr val="C3260C"/>
              </a:buClr>
              <a:buSzPct val="25000"/>
              <a:buFont typeface="Arial"/>
              <a:buNone/>
            </a:pPr>
            <a:r>
              <a:rPr lang="ru-RU" sz="105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	</a:t>
            </a:r>
            <a:r>
              <a:rPr lang="ru-RU" sz="11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силы и моменты на оси в холодном, рабочем состоянии, </a:t>
            </a:r>
          </a:p>
          <a:p>
            <a:pPr marL="457200" indent="-317500">
              <a:spcBef>
                <a:spcPts val="740"/>
              </a:spcBef>
              <a:buClr>
                <a:srgbClr val="C3260C"/>
              </a:buClr>
              <a:buSzPct val="25000"/>
              <a:buFont typeface="Arial"/>
              <a:buNone/>
            </a:pPr>
            <a:r>
              <a:rPr lang="ru-RU" sz="11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	при испытаниях</a:t>
            </a:r>
          </a:p>
          <a:p>
            <a:pPr marL="0" indent="0">
              <a:spcBef>
                <a:spcPts val="300"/>
              </a:spcBef>
              <a:buClr>
                <a:schemeClr val="accent1"/>
              </a:buClr>
              <a:buFont typeface="Arial"/>
              <a:buNone/>
            </a:pPr>
            <a:endParaRPr lang="ru-RU" sz="1400" dirty="0" smtClean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77800" indent="0">
              <a:spcBef>
                <a:spcPts val="0"/>
              </a:spcBef>
              <a:buClr>
                <a:schemeClr val="accent1"/>
              </a:buClr>
              <a:buFont typeface="Arial"/>
              <a:buNone/>
            </a:pPr>
            <a:endParaRPr lang="ru-R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Shape 324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5381321" y="2060848"/>
            <a:ext cx="3456383" cy="2160240"/>
          </a:xfrm>
          <a:prstGeom prst="rect">
            <a:avLst/>
          </a:pr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Shape 325"/>
          <p:cNvSpPr txBox="1"/>
          <p:nvPr/>
        </p:nvSpPr>
        <p:spPr>
          <a:xfrm>
            <a:off x="0" y="1"/>
            <a:ext cx="9144000" cy="8367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en-US" sz="2400" b="1" dirty="0">
                <a:solidFill>
                  <a:srgbClr val="3F5F84"/>
                </a:solidFill>
                <a:latin typeface="+mj-lt"/>
                <a:ea typeface="Trebuchet MS"/>
                <a:cs typeface="Trebuchet MS"/>
                <a:sym typeface="Trebuchet MS"/>
              </a:rPr>
              <a:t>В PDMS в </a:t>
            </a:r>
            <a:r>
              <a:rPr lang="en-US" sz="2400" b="1" dirty="0" err="1">
                <a:solidFill>
                  <a:srgbClr val="3F5F84"/>
                </a:solidFill>
                <a:latin typeface="+mj-lt"/>
                <a:ea typeface="Trebuchet MS"/>
                <a:cs typeface="Trebuchet MS"/>
                <a:sym typeface="Trebuchet MS"/>
              </a:rPr>
              <a:t>открытом</a:t>
            </a:r>
            <a:r>
              <a:rPr lang="en-US" sz="2400" b="1" dirty="0">
                <a:solidFill>
                  <a:srgbClr val="3F5F84"/>
                </a:solidFill>
                <a:latin typeface="+mj-lt"/>
                <a:ea typeface="Trebuchet MS"/>
                <a:cs typeface="Trebuchet MS"/>
                <a:sym typeface="Trebuchet MS"/>
              </a:rPr>
              <a:t> </a:t>
            </a:r>
            <a:r>
              <a:rPr lang="en-US" sz="2400" b="1" dirty="0" err="1">
                <a:solidFill>
                  <a:srgbClr val="3F5F84"/>
                </a:solidFill>
                <a:latin typeface="+mj-lt"/>
                <a:ea typeface="Trebuchet MS"/>
                <a:cs typeface="Trebuchet MS"/>
                <a:sym typeface="Trebuchet MS"/>
              </a:rPr>
              <a:t>виде</a:t>
            </a:r>
            <a:r>
              <a:rPr lang="en-US" sz="2400" b="1" dirty="0">
                <a:solidFill>
                  <a:srgbClr val="3F5F84"/>
                </a:solidFill>
                <a:latin typeface="+mj-lt"/>
                <a:ea typeface="Trebuchet MS"/>
                <a:cs typeface="Trebuchet MS"/>
                <a:sym typeface="Trebuchet MS"/>
              </a:rPr>
              <a:t> в UDA </a:t>
            </a:r>
            <a:r>
              <a:rPr lang="en-US" sz="2400" b="1" dirty="0" err="1">
                <a:solidFill>
                  <a:srgbClr val="3F5F84"/>
                </a:solidFill>
                <a:latin typeface="+mj-lt"/>
                <a:ea typeface="Trebuchet MS"/>
                <a:cs typeface="Trebuchet MS"/>
                <a:sym typeface="Trebuchet MS"/>
              </a:rPr>
              <a:t>сохраняются</a:t>
            </a:r>
            <a:r>
              <a:rPr lang="en-US" sz="2400" b="1" dirty="0">
                <a:solidFill>
                  <a:srgbClr val="3F5F84"/>
                </a:solidFill>
                <a:latin typeface="+mj-lt"/>
                <a:ea typeface="Trebuchet MS"/>
                <a:cs typeface="Trebuchet MS"/>
                <a:sym typeface="Trebuchet MS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en-US" sz="2400" b="1" dirty="0" err="1">
                <a:solidFill>
                  <a:srgbClr val="3F5F84"/>
                </a:solidFill>
                <a:latin typeface="+mj-lt"/>
                <a:ea typeface="Trebuchet MS"/>
                <a:cs typeface="Trebuchet MS"/>
                <a:sym typeface="Trebuchet MS"/>
              </a:rPr>
              <a:t>данные</a:t>
            </a:r>
            <a:r>
              <a:rPr lang="en-US" sz="2400" b="1" dirty="0">
                <a:solidFill>
                  <a:srgbClr val="3F5F84"/>
                </a:solidFill>
                <a:latin typeface="+mj-lt"/>
                <a:ea typeface="Trebuchet MS"/>
                <a:cs typeface="Trebuchet MS"/>
                <a:sym typeface="Trebuchet MS"/>
              </a:rPr>
              <a:t> и</a:t>
            </a:r>
            <a:r>
              <a:rPr lang="ru-RU" sz="2400" b="1" dirty="0">
                <a:solidFill>
                  <a:srgbClr val="3F5F84"/>
                </a:solidFill>
                <a:latin typeface="+mj-lt"/>
                <a:ea typeface="Trebuchet MS"/>
                <a:cs typeface="Trebuchet MS"/>
                <a:sym typeface="Trebuchet MS"/>
              </a:rPr>
              <a:t>з</a:t>
            </a:r>
            <a:r>
              <a:rPr lang="en-US" sz="2400" b="1" dirty="0">
                <a:solidFill>
                  <a:srgbClr val="3F5F84"/>
                </a:solidFill>
                <a:latin typeface="+mj-lt"/>
                <a:ea typeface="Trebuchet MS"/>
                <a:cs typeface="Trebuchet MS"/>
                <a:sym typeface="Trebuchet MS"/>
              </a:rPr>
              <a:t> </a:t>
            </a:r>
            <a:r>
              <a:rPr lang="en-US" sz="2400" b="1" dirty="0" err="1">
                <a:solidFill>
                  <a:srgbClr val="3F5F84"/>
                </a:solidFill>
                <a:latin typeface="+mj-lt"/>
                <a:ea typeface="Trebuchet MS"/>
                <a:cs typeface="Trebuchet MS"/>
                <a:sym typeface="Trebuchet MS"/>
              </a:rPr>
              <a:t>СТАРТа</a:t>
            </a:r>
            <a:endParaRPr lang="en-US" sz="2400" b="1" dirty="0">
              <a:solidFill>
                <a:srgbClr val="3F5F84"/>
              </a:solidFill>
              <a:latin typeface="+mj-lt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840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30"/>
          <p:cNvSpPr txBox="1">
            <a:spLocks/>
          </p:cNvSpPr>
          <p:nvPr/>
        </p:nvSpPr>
        <p:spPr>
          <a:xfrm>
            <a:off x="0" y="1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Некоторые последние усовершенствования</a:t>
            </a: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hape 331"/>
          <p:cNvSpPr txBox="1">
            <a:spLocks/>
          </p:cNvSpPr>
          <p:nvPr/>
        </p:nvSpPr>
        <p:spPr>
          <a:xfrm>
            <a:off x="1259632" y="1268760"/>
            <a:ext cx="6729299" cy="381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51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По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пожеланиям пользователей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в модуль были внесены</a:t>
            </a:r>
          </a:p>
          <a:p>
            <a:pPr indent="-1651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следующие улучшения:</a:t>
            </a:r>
          </a:p>
          <a:p>
            <a:pPr indent="-16510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lang="ru-RU" sz="1800" dirty="0" smtClean="0">
              <a:solidFill>
                <a:srgbClr val="7999BE"/>
              </a:solidFill>
            </a:endParaRPr>
          </a:p>
          <a:p>
            <a:pPr marL="457200" indent="-349827">
              <a:spcBef>
                <a:spcPts val="740"/>
              </a:spcBef>
              <a:buClr>
                <a:srgbClr val="C3260C"/>
              </a:buClr>
              <a:buSzPct val="100000"/>
              <a:buFont typeface="Arial"/>
              <a:buChar char="●"/>
            </a:pPr>
            <a:r>
              <a:rPr lang="ru-RU" sz="1600" dirty="0" smtClean="0">
                <a:solidFill>
                  <a:schemeClr val="dk1"/>
                </a:solidFill>
              </a:rPr>
              <a:t>Добавлена возможность использовать PML2 в конфигурационных файлах;</a:t>
            </a:r>
          </a:p>
          <a:p>
            <a:pPr marL="457200" indent="-349827">
              <a:spcBef>
                <a:spcPts val="740"/>
              </a:spcBef>
              <a:buClr>
                <a:srgbClr val="C3260C"/>
              </a:buClr>
              <a:buSzPct val="100000"/>
              <a:buFont typeface="Arial"/>
              <a:buChar char="●"/>
            </a:pPr>
            <a:r>
              <a:rPr lang="ru-RU" sz="1600" dirty="0" smtClean="0">
                <a:solidFill>
                  <a:schemeClr val="dk1"/>
                </a:solidFill>
              </a:rPr>
              <a:t>Расширен список выбора области сбора сети трубопровода (+ PIPE, BRANCH);</a:t>
            </a:r>
          </a:p>
          <a:p>
            <a:pPr marL="457200" indent="-349827">
              <a:spcBef>
                <a:spcPts val="740"/>
              </a:spcBef>
              <a:buClr>
                <a:srgbClr val="C3260C"/>
              </a:buClr>
              <a:buSzPct val="100000"/>
              <a:buFont typeface="Arial"/>
              <a:buChar char="●"/>
            </a:pPr>
            <a:r>
              <a:rPr lang="ru-RU" sz="1600" dirty="0" smtClean="0">
                <a:solidFill>
                  <a:schemeClr val="dk1"/>
                </a:solidFill>
              </a:rPr>
              <a:t>Добавлена возможность в настройках пользователя выбирать, какой оси </a:t>
            </a:r>
            <a:r>
              <a:rPr lang="ru-RU" sz="1600" dirty="0" err="1" smtClean="0">
                <a:solidFill>
                  <a:schemeClr val="dk1"/>
                </a:solidFill>
              </a:rPr>
              <a:t>СТАРТа</a:t>
            </a:r>
            <a:r>
              <a:rPr lang="ru-RU" sz="1600" dirty="0" smtClean="0">
                <a:solidFill>
                  <a:schemeClr val="dk1"/>
                </a:solidFill>
              </a:rPr>
              <a:t> будет соответствовать ось N в PDMS;</a:t>
            </a:r>
          </a:p>
          <a:p>
            <a:pPr marL="457200" indent="-349827">
              <a:spcBef>
                <a:spcPts val="740"/>
              </a:spcBef>
              <a:buClr>
                <a:srgbClr val="C3260C"/>
              </a:buClr>
              <a:buSzPct val="100000"/>
              <a:buFont typeface="Arial"/>
              <a:buChar char="●"/>
            </a:pPr>
            <a:r>
              <a:rPr lang="ru-RU" sz="1600" dirty="0" smtClean="0">
                <a:solidFill>
                  <a:schemeClr val="dk1"/>
                </a:solidFill>
              </a:rPr>
              <a:t>Добавлена возможность экспортировать имя трубы.</a:t>
            </a:r>
          </a:p>
          <a:p>
            <a:pPr marL="0" indent="0">
              <a:spcBef>
                <a:spcPts val="74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ru-RU" sz="16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0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37"/>
          <p:cNvSpPr txBox="1">
            <a:spLocks/>
          </p:cNvSpPr>
          <p:nvPr/>
        </p:nvSpPr>
        <p:spPr>
          <a:xfrm>
            <a:off x="0" y="1"/>
            <a:ext cx="9144000" cy="92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Синхронизация модели в СТАРТ и PDMS</a:t>
            </a: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DMS-B_compressed_02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692696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194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42"/>
          <p:cNvSpPr txBox="1">
            <a:spLocks/>
          </p:cNvSpPr>
          <p:nvPr/>
        </p:nvSpPr>
        <p:spPr>
          <a:xfrm>
            <a:off x="457200" y="1052736"/>
            <a:ext cx="8229600" cy="1020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17499">
              <a:spcBef>
                <a:spcPts val="0"/>
              </a:spcBef>
              <a:buClr>
                <a:srgbClr val="C3260C"/>
              </a:buClr>
              <a:buSzPct val="63635"/>
              <a:buFont typeface="Arial"/>
              <a:buChar char="●"/>
            </a:pPr>
            <a:r>
              <a:rPr lang="ru-RU" sz="1400" dirty="0" smtClean="0">
                <a:solidFill>
                  <a:schemeClr val="dk1"/>
                </a:solidFill>
              </a:rPr>
              <a:t>Экспорт модели трубопроводов из PDMS в Гидросистему</a:t>
            </a:r>
            <a:endParaRPr lang="en-US" sz="1400" dirty="0" smtClean="0">
              <a:solidFill>
                <a:schemeClr val="dk1"/>
              </a:solidFill>
            </a:endParaRPr>
          </a:p>
          <a:p>
            <a:pPr marL="139701" indent="0">
              <a:spcBef>
                <a:spcPts val="0"/>
              </a:spcBef>
              <a:buClr>
                <a:srgbClr val="C3260C"/>
              </a:buClr>
              <a:buSzPct val="63635"/>
              <a:buNone/>
            </a:pPr>
            <a:endParaRPr lang="ru-RU" sz="1050" dirty="0" smtClean="0">
              <a:solidFill>
                <a:schemeClr val="dk1"/>
              </a:solidFill>
            </a:endParaRPr>
          </a:p>
          <a:p>
            <a:pPr marL="457200" lvl="0" indent="-317499">
              <a:spcBef>
                <a:spcPts val="0"/>
              </a:spcBef>
              <a:buClr>
                <a:srgbClr val="C3260C"/>
              </a:buClr>
              <a:buSzPct val="63635"/>
              <a:buFont typeface="Arial"/>
              <a:buChar char="●"/>
            </a:pPr>
            <a:r>
              <a:rPr lang="en-US" sz="1400" dirty="0" err="1" smtClean="0">
                <a:solidFill>
                  <a:schemeClr val="dk1"/>
                </a:solidFill>
              </a:rPr>
              <a:t>Совместимо</a:t>
            </a:r>
            <a:r>
              <a:rPr lang="en-US" sz="1400" dirty="0" smtClean="0">
                <a:solidFill>
                  <a:schemeClr val="dk1"/>
                </a:solidFill>
              </a:rPr>
              <a:t> с AVEVA Everything 3D!</a:t>
            </a:r>
          </a:p>
          <a:p>
            <a:pPr marL="139701" indent="0">
              <a:spcBef>
                <a:spcPts val="0"/>
              </a:spcBef>
              <a:buClr>
                <a:srgbClr val="C3260C"/>
              </a:buClr>
              <a:buSzPct val="63635"/>
              <a:buNone/>
            </a:pPr>
            <a:endParaRPr lang="ru-RU" sz="1200" dirty="0" smtClean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200" dirty="0" smtClean="0">
              <a:solidFill>
                <a:schemeClr val="dk1"/>
              </a:solidFill>
            </a:endParaRPr>
          </a:p>
          <a:p>
            <a:pPr marL="457200" indent="-269009">
              <a:spcBef>
                <a:spcPts val="740"/>
              </a:spcBef>
              <a:buClr>
                <a:srgbClr val="C3260C"/>
              </a:buClr>
              <a:buFont typeface="Arial"/>
              <a:buNone/>
            </a:pPr>
            <a:endParaRPr lang="ru-RU" sz="12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>
              <a:spcBef>
                <a:spcPts val="300"/>
              </a:spcBef>
              <a:buClr>
                <a:schemeClr val="dk1"/>
              </a:buClr>
              <a:buFont typeface="Arial"/>
              <a:buNone/>
            </a:pPr>
            <a:endParaRPr lang="ru-RU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343"/>
          <p:cNvSpPr txBox="1">
            <a:spLocks/>
          </p:cNvSpPr>
          <p:nvPr/>
        </p:nvSpPr>
        <p:spPr>
          <a:xfrm>
            <a:off x="0" y="1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Модуль интеграции </a:t>
            </a:r>
            <a:r>
              <a:rPr lang="en-US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PDMS-</a:t>
            </a:r>
            <a:r>
              <a:rPr lang="ru-RU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Гидросистема</a:t>
            </a: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Shape 344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3204923" y="2780929"/>
            <a:ext cx="2663221" cy="2388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45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139202" y="2209528"/>
            <a:ext cx="2465246" cy="2960344"/>
          </a:xfrm>
          <a:prstGeom prst="rect">
            <a:avLst/>
          </a:prstGeom>
          <a:noFill/>
          <a:ln w="9525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6" name="Shape 346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611560" y="2209528"/>
            <a:ext cx="2210520" cy="2960344"/>
          </a:xfrm>
          <a:prstGeom prst="rect">
            <a:avLst/>
          </a:prstGeom>
          <a:noFill/>
          <a:ln w="9525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xmlns="" val="147692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52"/>
          <p:cNvSpPr txBox="1">
            <a:spLocks/>
          </p:cNvSpPr>
          <p:nvPr/>
        </p:nvSpPr>
        <p:spPr>
          <a:xfrm>
            <a:off x="323528" y="1196752"/>
            <a:ext cx="8112600" cy="19851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9827">
              <a:spcBef>
                <a:spcPts val="740"/>
              </a:spcBef>
              <a:buClr>
                <a:srgbClr val="C3260C"/>
              </a:buClr>
              <a:buSzPct val="100000"/>
              <a:buFont typeface="Arial"/>
              <a:buChar char="●"/>
            </a:pPr>
            <a:r>
              <a:rPr lang="ru-RU" sz="1600" dirty="0" smtClean="0">
                <a:solidFill>
                  <a:schemeClr val="dk1"/>
                </a:solidFill>
                <a:cs typeface="Arial" panose="020B0604020202020204" pitchFamily="34" charset="0"/>
              </a:rPr>
              <a:t>Обмен данными ведется на основе настроек, хранящихся в конфигурационных файлах в открытом  формате стандарта JSON.</a:t>
            </a:r>
          </a:p>
          <a:p>
            <a:pPr marL="0" indent="0">
              <a:spcBef>
                <a:spcPts val="740"/>
              </a:spcBef>
              <a:buFont typeface="Arial" panose="020B0604020202020204" pitchFamily="34" charset="0"/>
              <a:buNone/>
            </a:pPr>
            <a:endParaRPr lang="ru-RU" sz="1600" dirty="0" smtClean="0">
              <a:solidFill>
                <a:schemeClr val="dk1"/>
              </a:solidFill>
              <a:cs typeface="Arial" panose="020B0604020202020204" pitchFamily="34" charset="0"/>
            </a:endParaRPr>
          </a:p>
          <a:p>
            <a:pPr marL="457200" indent="-349827">
              <a:spcBef>
                <a:spcPts val="740"/>
              </a:spcBef>
              <a:buClr>
                <a:srgbClr val="C3260C"/>
              </a:buClr>
              <a:buSzPct val="100000"/>
              <a:buFont typeface="Arial"/>
              <a:buChar char="●"/>
            </a:pPr>
            <a:r>
              <a:rPr lang="ru-RU" sz="1600" dirty="0" smtClean="0">
                <a:solidFill>
                  <a:schemeClr val="dk1"/>
                </a:solidFill>
                <a:cs typeface="Arial" panose="020B0604020202020204" pitchFamily="34" charset="0"/>
              </a:rPr>
              <a:t>Экспорт и импорт очень гибко </a:t>
            </a:r>
          </a:p>
          <a:p>
            <a:pPr marL="0" indent="457200">
              <a:spcBef>
                <a:spcPts val="740"/>
              </a:spcBef>
              <a:buFont typeface="Arial" panose="020B0604020202020204" pitchFamily="34" charset="0"/>
              <a:buNone/>
            </a:pPr>
            <a:r>
              <a:rPr lang="ru-RU" sz="1600" dirty="0" smtClean="0">
                <a:solidFill>
                  <a:schemeClr val="dk1"/>
                </a:solidFill>
                <a:cs typeface="Arial" panose="020B0604020202020204" pitchFamily="34" charset="0"/>
              </a:rPr>
              <a:t>настраиваются с использованием PML</a:t>
            </a:r>
          </a:p>
          <a:p>
            <a:pPr marL="0" indent="0">
              <a:spcBef>
                <a:spcPts val="740"/>
              </a:spcBef>
              <a:buFont typeface="Arial" panose="020B0604020202020204" pitchFamily="34" charset="0"/>
              <a:buNone/>
            </a:pPr>
            <a:endParaRPr lang="ru-RU" sz="1600" dirty="0" smtClean="0">
              <a:solidFill>
                <a:schemeClr val="dk1"/>
              </a:solidFill>
              <a:cs typeface="Arial" panose="020B0604020202020204" pitchFamily="34" charset="0"/>
            </a:endParaRPr>
          </a:p>
          <a:p>
            <a:pPr marL="457200" indent="-349827">
              <a:spcBef>
                <a:spcPts val="740"/>
              </a:spcBef>
              <a:buClr>
                <a:srgbClr val="C3260C"/>
              </a:buClr>
              <a:buSzPct val="100000"/>
              <a:buFont typeface="Arial"/>
              <a:buChar char="●"/>
            </a:pPr>
            <a:r>
              <a:rPr lang="ru-RU" sz="1600" dirty="0" smtClean="0">
                <a:solidFill>
                  <a:schemeClr val="dk1"/>
                </a:solidFill>
                <a:cs typeface="Arial" panose="020B0604020202020204" pitchFamily="34" charset="0"/>
              </a:rPr>
              <a:t>Конфигурационные файлы делятся </a:t>
            </a:r>
          </a:p>
          <a:p>
            <a:pPr marL="0" indent="457200">
              <a:spcBef>
                <a:spcPts val="740"/>
              </a:spcBef>
              <a:buFont typeface="Arial" panose="020B0604020202020204" pitchFamily="34" charset="0"/>
              <a:buNone/>
            </a:pPr>
            <a:r>
              <a:rPr lang="ru-RU" sz="1600" dirty="0" smtClean="0">
                <a:solidFill>
                  <a:schemeClr val="dk1"/>
                </a:solidFill>
                <a:cs typeface="Arial" panose="020B0604020202020204" pitchFamily="34" charset="0"/>
              </a:rPr>
              <a:t>на 2 части:</a:t>
            </a:r>
          </a:p>
          <a:p>
            <a:pPr marL="0" indent="0">
              <a:spcBef>
                <a:spcPts val="740"/>
              </a:spcBef>
              <a:buFont typeface="Arial" panose="020B0604020202020204" pitchFamily="34" charset="0"/>
              <a:buNone/>
            </a:pPr>
            <a:endParaRPr lang="ru-RU" sz="1400" dirty="0" smtClean="0">
              <a:solidFill>
                <a:schemeClr val="dk1"/>
              </a:solidFill>
            </a:endParaRPr>
          </a:p>
          <a:p>
            <a:pPr marL="914400" indent="-317499">
              <a:spcBef>
                <a:spcPts val="440"/>
              </a:spcBef>
              <a:buClr>
                <a:schemeClr val="dk1"/>
              </a:buClr>
              <a:buSzPct val="63635"/>
              <a:buFont typeface="Arial"/>
              <a:buChar char="●"/>
            </a:pPr>
            <a:r>
              <a:rPr lang="ru-RU" sz="1400" dirty="0" smtClean="0">
                <a:solidFill>
                  <a:schemeClr val="dk1"/>
                </a:solidFill>
                <a:cs typeface="Arial" panose="020B0604020202020204" pitchFamily="34" charset="0"/>
              </a:rPr>
              <a:t>Для всех пользователей проекта PDMS</a:t>
            </a:r>
          </a:p>
          <a:p>
            <a:pPr marL="914400" indent="-317499">
              <a:spcBef>
                <a:spcPts val="740"/>
              </a:spcBef>
              <a:buClr>
                <a:schemeClr val="dk1"/>
              </a:buClr>
              <a:buSzPct val="63635"/>
              <a:buFont typeface="Arial"/>
              <a:buChar char="●"/>
            </a:pPr>
            <a:r>
              <a:rPr lang="ru-RU" sz="1400" dirty="0" smtClean="0">
                <a:solidFill>
                  <a:schemeClr val="dk1"/>
                </a:solidFill>
                <a:cs typeface="Arial" panose="020B0604020202020204" pitchFamily="34" charset="0"/>
              </a:rPr>
              <a:t>Индивидуальные</a:t>
            </a:r>
          </a:p>
          <a:p>
            <a:pPr marL="0" indent="0">
              <a:spcBef>
                <a:spcPts val="0"/>
              </a:spcBef>
              <a:buClr>
                <a:schemeClr val="accent1"/>
              </a:buClr>
              <a:buFont typeface="Arial"/>
              <a:buNone/>
            </a:pPr>
            <a:endParaRPr lang="ru-RU" sz="1200" dirty="0"/>
          </a:p>
        </p:txBody>
      </p:sp>
      <p:pic>
        <p:nvPicPr>
          <p:cNvPr id="7" name="Shape 253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4536418" y="2102180"/>
            <a:ext cx="4412400" cy="2159399"/>
          </a:xfrm>
          <a:prstGeom prst="rect">
            <a:avLst/>
          </a:prstGeom>
          <a:noFill/>
          <a:ln w="9525" cap="flat">
            <a:solidFill>
              <a:srgbClr val="073763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Shape 254"/>
          <p:cNvSpPr txBox="1">
            <a:spLocks/>
          </p:cNvSpPr>
          <p:nvPr/>
        </p:nvSpPr>
        <p:spPr>
          <a:xfrm>
            <a:off x="0" y="0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Настройка модулей под нужды организации и проекта</a:t>
            </a: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71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59"/>
          <p:cNvSpPr txBox="1">
            <a:spLocks/>
          </p:cNvSpPr>
          <p:nvPr/>
        </p:nvSpPr>
        <p:spPr>
          <a:xfrm>
            <a:off x="0" y="1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Модуль интеграции </a:t>
            </a:r>
            <a:r>
              <a:rPr lang="en-US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PDMS-</a:t>
            </a:r>
            <a:r>
              <a:rPr lang="ru-RU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Изоляция</a:t>
            </a: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2400" b="1" dirty="0">
              <a:solidFill>
                <a:srgbClr val="3F5F84"/>
              </a:solidFill>
              <a:ea typeface="Trebuchet MS"/>
              <a:cs typeface="Trebuchet MS"/>
              <a:sym typeface="Arial"/>
            </a:endParaRPr>
          </a:p>
        </p:txBody>
      </p:sp>
      <p:pic>
        <p:nvPicPr>
          <p:cNvPr id="3" name="Shape 360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899592" y="1992274"/>
            <a:ext cx="2940874" cy="2403525"/>
          </a:xfrm>
          <a:prstGeom prst="rect">
            <a:avLst/>
          </a:prstGeom>
          <a:noFill/>
          <a:ln w="9525" cap="flat">
            <a:solidFill>
              <a:srgbClr val="1C4587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Shape 361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5814218" y="2299361"/>
            <a:ext cx="2597649" cy="1789350"/>
          </a:xfrm>
          <a:prstGeom prst="rect">
            <a:avLst/>
          </a:prstGeom>
          <a:noFill/>
          <a:ln w="9525" cap="flat">
            <a:solidFill>
              <a:srgbClr val="1C4587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Shape 362"/>
          <p:cNvSpPr/>
          <p:nvPr/>
        </p:nvSpPr>
        <p:spPr>
          <a:xfrm>
            <a:off x="4432535" y="2942036"/>
            <a:ext cx="576000" cy="5039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E67C8"/>
          </a:solidFill>
          <a:ln w="15875" cap="flat">
            <a:solidFill>
              <a:srgbClr val="1D2D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" name="Shape 363"/>
          <p:cNvSpPr txBox="1"/>
          <p:nvPr/>
        </p:nvSpPr>
        <p:spPr>
          <a:xfrm>
            <a:off x="467544" y="1124744"/>
            <a:ext cx="7699499" cy="788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marR="0" lvl="0" indent="-3174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63635"/>
              <a:buFont typeface="Arial"/>
              <a:buChar char="●"/>
            </a:pPr>
            <a:r>
              <a:rPr lang="en-US" sz="1400" dirty="0" err="1">
                <a:solidFill>
                  <a:schemeClr val="dk1"/>
                </a:solidFill>
              </a:rPr>
              <a:t>Экспорт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данных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из</a:t>
            </a:r>
            <a:r>
              <a:rPr lang="en-US" sz="1400" dirty="0">
                <a:solidFill>
                  <a:schemeClr val="dk1"/>
                </a:solidFill>
              </a:rPr>
              <a:t> PDMS  в </a:t>
            </a:r>
            <a:r>
              <a:rPr lang="en-US" sz="1400" dirty="0" err="1">
                <a:solidFill>
                  <a:schemeClr val="dk1"/>
                </a:solidFill>
              </a:rPr>
              <a:t>открытый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формат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Изоляции</a:t>
            </a:r>
            <a:endParaRPr lang="en-US" sz="1400" dirty="0">
              <a:solidFill>
                <a:schemeClr val="dk1"/>
              </a:solidFill>
            </a:endParaRPr>
          </a:p>
          <a:p>
            <a:pPr marL="457200" lvl="0" indent="-317499">
              <a:buClr>
                <a:srgbClr val="FF0000"/>
              </a:buClr>
              <a:buSzPct val="63635"/>
              <a:buFont typeface="Arial"/>
              <a:buChar char="●"/>
            </a:pPr>
            <a:r>
              <a:rPr lang="en-US" sz="1400" dirty="0" err="1">
                <a:solidFill>
                  <a:schemeClr val="dk1"/>
                </a:solidFill>
              </a:rPr>
              <a:t>Совместимо</a:t>
            </a:r>
            <a:r>
              <a:rPr lang="en-US" sz="1400" dirty="0">
                <a:solidFill>
                  <a:schemeClr val="dk1"/>
                </a:solidFill>
              </a:rPr>
              <a:t> с AVEVA Everything 3D !</a:t>
            </a:r>
          </a:p>
        </p:txBody>
      </p:sp>
      <p:sp>
        <p:nvSpPr>
          <p:cNvPr id="7" name="Shape 364"/>
          <p:cNvSpPr txBox="1"/>
          <p:nvPr/>
        </p:nvSpPr>
        <p:spPr>
          <a:xfrm>
            <a:off x="467542" y="4509120"/>
            <a:ext cx="8189100" cy="50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317500" rtl="0">
              <a:spcBef>
                <a:spcPts val="440"/>
              </a:spcBef>
              <a:buClr>
                <a:srgbClr val="C3260C"/>
              </a:buClr>
              <a:buSzPct val="63635"/>
              <a:buFont typeface="Arial"/>
              <a:buChar char="●"/>
            </a:pPr>
            <a:r>
              <a:rPr lang="en-US" u="sng" dirty="0" err="1">
                <a:solidFill>
                  <a:schemeClr val="dk1"/>
                </a:solidFill>
              </a:rPr>
              <a:t>Модуль</a:t>
            </a:r>
            <a:r>
              <a:rPr lang="en-US" u="sng" dirty="0">
                <a:solidFill>
                  <a:schemeClr val="dk1"/>
                </a:solidFill>
              </a:rPr>
              <a:t> </a:t>
            </a:r>
            <a:r>
              <a:rPr lang="en-US" u="sng" dirty="0" err="1">
                <a:solidFill>
                  <a:schemeClr val="dk1"/>
                </a:solidFill>
              </a:rPr>
              <a:t>входит</a:t>
            </a:r>
            <a:r>
              <a:rPr lang="en-US" u="sng" dirty="0">
                <a:solidFill>
                  <a:schemeClr val="dk1"/>
                </a:solidFill>
              </a:rPr>
              <a:t> в </a:t>
            </a:r>
            <a:r>
              <a:rPr lang="en-US" u="sng" dirty="0" err="1">
                <a:solidFill>
                  <a:schemeClr val="dk1"/>
                </a:solidFill>
              </a:rPr>
              <a:t>состав</a:t>
            </a:r>
            <a:r>
              <a:rPr lang="en-US" u="sng" dirty="0">
                <a:solidFill>
                  <a:schemeClr val="dk1"/>
                </a:solidFill>
              </a:rPr>
              <a:t> </a:t>
            </a:r>
            <a:r>
              <a:rPr lang="en-US" u="sng" dirty="0" err="1">
                <a:solidFill>
                  <a:schemeClr val="dk1"/>
                </a:solidFill>
              </a:rPr>
              <a:t>программы</a:t>
            </a:r>
            <a:r>
              <a:rPr lang="en-US" u="sng" dirty="0">
                <a:solidFill>
                  <a:schemeClr val="dk1"/>
                </a:solidFill>
              </a:rPr>
              <a:t> “</a:t>
            </a:r>
            <a:r>
              <a:rPr lang="en-US" u="sng" dirty="0" err="1">
                <a:solidFill>
                  <a:schemeClr val="dk1"/>
                </a:solidFill>
              </a:rPr>
              <a:t>Изоляция</a:t>
            </a:r>
            <a:r>
              <a:rPr lang="en-US" u="sng" dirty="0">
                <a:solidFill>
                  <a:schemeClr val="dk1"/>
                </a:solidFill>
              </a:rPr>
              <a:t>”, </a:t>
            </a:r>
            <a:r>
              <a:rPr lang="en-US" u="sng" dirty="0" err="1">
                <a:solidFill>
                  <a:schemeClr val="dk1"/>
                </a:solidFill>
              </a:rPr>
              <a:t>начиная</a:t>
            </a:r>
            <a:r>
              <a:rPr lang="en-US" u="sng" dirty="0">
                <a:solidFill>
                  <a:schemeClr val="dk1"/>
                </a:solidFill>
              </a:rPr>
              <a:t> с </a:t>
            </a:r>
            <a:r>
              <a:rPr lang="en-US" u="sng" dirty="0" err="1">
                <a:solidFill>
                  <a:schemeClr val="dk1"/>
                </a:solidFill>
              </a:rPr>
              <a:t>версии</a:t>
            </a:r>
            <a:r>
              <a:rPr lang="en-US" u="sng" dirty="0">
                <a:solidFill>
                  <a:schemeClr val="dk1"/>
                </a:solidFill>
              </a:rPr>
              <a:t> 2.38</a:t>
            </a:r>
          </a:p>
        </p:txBody>
      </p:sp>
    </p:spTree>
    <p:extLst>
      <p:ext uri="{BB962C8B-B14F-4D97-AF65-F5344CB8AC3E}">
        <p14:creationId xmlns:p14="http://schemas.microsoft.com/office/powerpoint/2010/main" xmlns="" val="418498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9"/>
          <p:cNvSpPr txBox="1">
            <a:spLocks/>
          </p:cNvSpPr>
          <p:nvPr/>
        </p:nvSpPr>
        <p:spPr>
          <a:xfrm>
            <a:off x="457199" y="2836422"/>
            <a:ext cx="8229600" cy="354181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b="1" dirty="0" smtClean="0">
                <a:cs typeface="Arial" panose="020B0604020202020204" pitchFamily="34" charset="0"/>
              </a:rPr>
              <a:t>Функциональные особенности:</a:t>
            </a:r>
          </a:p>
          <a:p>
            <a:pPr marL="2667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17499">
              <a:spcBef>
                <a:spcPts val="0"/>
              </a:spcBef>
              <a:buClr>
                <a:srgbClr val="C3260C"/>
              </a:buClr>
              <a:buSzPct val="63635"/>
              <a:buFont typeface="Arial"/>
              <a:buChar char="●"/>
            </a:pPr>
            <a:r>
              <a:rPr lang="ru-RU" sz="1400" dirty="0">
                <a:solidFill>
                  <a:schemeClr val="dk1"/>
                </a:solidFill>
              </a:rPr>
              <a:t>Пакетная генерация </a:t>
            </a:r>
            <a:r>
              <a:rPr lang="ru-RU" sz="1400" dirty="0" smtClean="0">
                <a:solidFill>
                  <a:schemeClr val="dk1"/>
                </a:solidFill>
              </a:rPr>
              <a:t>чертежей</a:t>
            </a:r>
          </a:p>
          <a:p>
            <a:pPr marL="139701" indent="0">
              <a:spcBef>
                <a:spcPts val="0"/>
              </a:spcBef>
              <a:buClr>
                <a:srgbClr val="C3260C"/>
              </a:buClr>
              <a:buSzPct val="63635"/>
              <a:buNone/>
            </a:pPr>
            <a:endParaRPr lang="ru-RU" sz="1000" dirty="0" smtClean="0">
              <a:solidFill>
                <a:schemeClr val="dk1"/>
              </a:solidFill>
            </a:endParaRPr>
          </a:p>
          <a:p>
            <a:pPr marL="457200" indent="-317499">
              <a:spcBef>
                <a:spcPts val="0"/>
              </a:spcBef>
              <a:buClr>
                <a:srgbClr val="C3260C"/>
              </a:buClr>
              <a:buSzPct val="63635"/>
              <a:buFont typeface="Arial"/>
              <a:buChar char="●"/>
            </a:pPr>
            <a:r>
              <a:rPr lang="ru-RU" sz="1400" dirty="0" smtClean="0">
                <a:solidFill>
                  <a:schemeClr val="dk1"/>
                </a:solidFill>
              </a:rPr>
              <a:t>Работа </a:t>
            </a:r>
            <a:r>
              <a:rPr lang="ru-RU" sz="1400" dirty="0">
                <a:solidFill>
                  <a:schemeClr val="dk1"/>
                </a:solidFill>
              </a:rPr>
              <a:t>непосредственно из модуля </a:t>
            </a:r>
            <a:r>
              <a:rPr lang="ru-RU" sz="1400" dirty="0" err="1" smtClean="0">
                <a:solidFill>
                  <a:schemeClr val="dk1"/>
                </a:solidFill>
              </a:rPr>
              <a:t>Design</a:t>
            </a:r>
            <a:endParaRPr lang="ru-RU" sz="1400" dirty="0" smtClean="0">
              <a:solidFill>
                <a:schemeClr val="dk1"/>
              </a:solidFill>
            </a:endParaRPr>
          </a:p>
          <a:p>
            <a:pPr marL="139701" indent="0">
              <a:spcBef>
                <a:spcPts val="0"/>
              </a:spcBef>
              <a:buClr>
                <a:srgbClr val="C3260C"/>
              </a:buClr>
              <a:buSzPct val="63635"/>
              <a:buNone/>
            </a:pPr>
            <a:endParaRPr lang="ru-RU" sz="1000" dirty="0" smtClean="0">
              <a:solidFill>
                <a:schemeClr val="dk1"/>
              </a:solidFill>
            </a:endParaRPr>
          </a:p>
          <a:p>
            <a:pPr marL="457200" indent="-317499">
              <a:spcBef>
                <a:spcPts val="0"/>
              </a:spcBef>
              <a:buClr>
                <a:srgbClr val="C3260C"/>
              </a:buClr>
              <a:buSzPct val="63635"/>
              <a:buFont typeface="Arial"/>
              <a:buChar char="●"/>
            </a:pPr>
            <a:r>
              <a:rPr lang="ru-RU" sz="1400" dirty="0" smtClean="0">
                <a:solidFill>
                  <a:schemeClr val="dk1"/>
                </a:solidFill>
              </a:rPr>
              <a:t>Автоматический </a:t>
            </a:r>
            <a:r>
              <a:rPr lang="ru-RU" sz="1400" dirty="0">
                <a:solidFill>
                  <a:schemeClr val="dk1"/>
                </a:solidFill>
              </a:rPr>
              <a:t>интеллектуальный экспорт в AutoCAD (размеры, слои, цвета</a:t>
            </a:r>
            <a:r>
              <a:rPr lang="ru-RU" sz="1400" dirty="0" smtClean="0">
                <a:solidFill>
                  <a:schemeClr val="dk1"/>
                </a:solidFill>
              </a:rPr>
              <a:t>)</a:t>
            </a:r>
          </a:p>
          <a:p>
            <a:pPr marL="139701" indent="0">
              <a:spcBef>
                <a:spcPts val="0"/>
              </a:spcBef>
              <a:buClr>
                <a:srgbClr val="C3260C"/>
              </a:buClr>
              <a:buSzPct val="63635"/>
              <a:buNone/>
            </a:pPr>
            <a:endParaRPr lang="ru-RU" sz="1000" dirty="0" smtClean="0">
              <a:solidFill>
                <a:schemeClr val="dk1"/>
              </a:solidFill>
            </a:endParaRPr>
          </a:p>
          <a:p>
            <a:pPr marL="457200" indent="-317499">
              <a:spcBef>
                <a:spcPts val="0"/>
              </a:spcBef>
              <a:buClr>
                <a:srgbClr val="C3260C"/>
              </a:buClr>
              <a:buSzPct val="63635"/>
              <a:buFont typeface="Arial"/>
              <a:buChar char="●"/>
            </a:pPr>
            <a:r>
              <a:rPr lang="ru-RU" sz="1400" dirty="0" smtClean="0">
                <a:solidFill>
                  <a:schemeClr val="dk1"/>
                </a:solidFill>
              </a:rPr>
              <a:t>Настройка </a:t>
            </a:r>
            <a:r>
              <a:rPr lang="ru-RU" sz="1400" dirty="0">
                <a:solidFill>
                  <a:schemeClr val="dk1"/>
                </a:solidFill>
              </a:rPr>
              <a:t>по принципу “единого окна</a:t>
            </a:r>
            <a:r>
              <a:rPr lang="ru-RU" sz="1400" dirty="0" smtClean="0">
                <a:solidFill>
                  <a:schemeClr val="dk1"/>
                </a:solidFill>
              </a:rPr>
              <a:t>”</a:t>
            </a:r>
          </a:p>
          <a:p>
            <a:pPr marL="139701" indent="0">
              <a:spcBef>
                <a:spcPts val="0"/>
              </a:spcBef>
              <a:buClr>
                <a:srgbClr val="C3260C"/>
              </a:buClr>
              <a:buSzPct val="63635"/>
              <a:buNone/>
            </a:pPr>
            <a:endParaRPr lang="ru-RU" sz="1000" dirty="0" smtClean="0">
              <a:solidFill>
                <a:schemeClr val="dk1"/>
              </a:solidFill>
            </a:endParaRPr>
          </a:p>
          <a:p>
            <a:pPr marL="457200" indent="-317499">
              <a:spcBef>
                <a:spcPts val="0"/>
              </a:spcBef>
              <a:buClr>
                <a:srgbClr val="C3260C"/>
              </a:buClr>
              <a:buSzPct val="63635"/>
              <a:buFont typeface="Arial"/>
              <a:buChar char="●"/>
            </a:pPr>
            <a:r>
              <a:rPr lang="ru-RU" sz="1400" dirty="0" smtClean="0">
                <a:solidFill>
                  <a:schemeClr val="dk1"/>
                </a:solidFill>
              </a:rPr>
              <a:t>Адаптивность </a:t>
            </a:r>
            <a:r>
              <a:rPr lang="ru-RU" sz="1400" dirty="0">
                <a:solidFill>
                  <a:schemeClr val="dk1"/>
                </a:solidFill>
              </a:rPr>
              <a:t>(более 100 изменяемых опций генерации</a:t>
            </a:r>
            <a:r>
              <a:rPr lang="ru-RU" sz="1400" dirty="0" smtClean="0">
                <a:solidFill>
                  <a:schemeClr val="dk1"/>
                </a:solidFill>
              </a:rPr>
              <a:t>!)</a:t>
            </a:r>
          </a:p>
          <a:p>
            <a:pPr marL="139701" indent="0">
              <a:spcBef>
                <a:spcPts val="0"/>
              </a:spcBef>
              <a:buClr>
                <a:srgbClr val="C3260C"/>
              </a:buClr>
              <a:buSzPct val="63635"/>
              <a:buNone/>
            </a:pPr>
            <a:endParaRPr lang="ru-RU" sz="1000" dirty="0" smtClean="0">
              <a:solidFill>
                <a:schemeClr val="dk1"/>
              </a:solidFill>
            </a:endParaRPr>
          </a:p>
          <a:p>
            <a:pPr marL="457200" indent="-317499">
              <a:spcBef>
                <a:spcPts val="0"/>
              </a:spcBef>
              <a:buClr>
                <a:srgbClr val="C3260C"/>
              </a:buClr>
              <a:buSzPct val="63635"/>
              <a:buFont typeface="Arial"/>
              <a:buChar char="●"/>
            </a:pPr>
            <a:r>
              <a:rPr lang="ru-RU" sz="1400" dirty="0" smtClean="0">
                <a:solidFill>
                  <a:schemeClr val="dk1"/>
                </a:solidFill>
              </a:rPr>
              <a:t>Качество </a:t>
            </a:r>
            <a:r>
              <a:rPr lang="ru-RU" sz="1400" dirty="0">
                <a:solidFill>
                  <a:schemeClr val="dk1"/>
                </a:solidFill>
              </a:rPr>
              <a:t>получаемых чертежей</a:t>
            </a:r>
          </a:p>
        </p:txBody>
      </p:sp>
      <p:pic>
        <p:nvPicPr>
          <p:cNvPr id="3" name="Shape 271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5623191" y="1090325"/>
            <a:ext cx="2247257" cy="1613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272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845495" y="955314"/>
            <a:ext cx="3726504" cy="18839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73"/>
          <p:cNvSpPr/>
          <p:nvPr/>
        </p:nvSpPr>
        <p:spPr>
          <a:xfrm rot="-5400000">
            <a:off x="4883574" y="1729726"/>
            <a:ext cx="144000" cy="3350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57CF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Shape 274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7812360" y="5445224"/>
            <a:ext cx="1059474" cy="49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270"/>
          <p:cNvSpPr txBox="1">
            <a:spLocks/>
          </p:cNvSpPr>
          <p:nvPr/>
        </p:nvSpPr>
        <p:spPr>
          <a:xfrm>
            <a:off x="0" y="0"/>
            <a:ext cx="9144000" cy="92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Модуль автоматической генерации чертежей</a:t>
            </a: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962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Dr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475"/>
            <a:ext cx="9143999" cy="688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305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8410" y="1628800"/>
            <a:ext cx="4499601" cy="338437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hape 359"/>
          <p:cNvSpPr txBox="1">
            <a:spLocks/>
          </p:cNvSpPr>
          <p:nvPr/>
        </p:nvSpPr>
        <p:spPr>
          <a:xfrm>
            <a:off x="0" y="1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1000" b="1" dirty="0" smtClean="0">
                <a:solidFill>
                  <a:srgbClr val="3F5F84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/>
            </a:r>
            <a:br>
              <a:rPr lang="ru-RU" sz="1000" b="1" dirty="0" smtClean="0">
                <a:solidFill>
                  <a:srgbClr val="3F5F84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</a:br>
            <a:r>
              <a:rPr lang="en-US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Intelligent 3D PDF</a:t>
            </a:r>
            <a:endParaRPr lang="ru-RU" sz="2400" b="1" dirty="0">
              <a:solidFill>
                <a:srgbClr val="3F5F84"/>
              </a:solidFill>
              <a:ea typeface="Trebuchet MS"/>
              <a:cs typeface="Trebuchet MS"/>
              <a:sym typeface="Trebuchet MS"/>
            </a:endParaRP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63"/>
          <p:cNvSpPr txBox="1"/>
          <p:nvPr/>
        </p:nvSpPr>
        <p:spPr>
          <a:xfrm>
            <a:off x="17937" y="1268760"/>
            <a:ext cx="4320480" cy="43204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39701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63635"/>
            </a:pPr>
            <a:r>
              <a:rPr lang="ru-RU" sz="1400" b="1" dirty="0" smtClean="0">
                <a:solidFill>
                  <a:schemeClr val="dk1"/>
                </a:solidFill>
                <a:cs typeface="Arial" panose="020B0604020202020204" pitchFamily="34" charset="0"/>
              </a:rPr>
              <a:t>Преимущества 3</a:t>
            </a:r>
            <a:r>
              <a:rPr lang="en-US" sz="1400" b="1" dirty="0" smtClean="0">
                <a:solidFill>
                  <a:schemeClr val="dk1"/>
                </a:solidFill>
                <a:cs typeface="Arial" panose="020B0604020202020204" pitchFamily="34" charset="0"/>
              </a:rPr>
              <a:t>D PDF</a:t>
            </a:r>
            <a:r>
              <a:rPr lang="ru-RU" sz="1400" b="1" dirty="0" smtClean="0">
                <a:solidFill>
                  <a:schemeClr val="dk1"/>
                </a:solidFill>
                <a:cs typeface="Arial" panose="020B0604020202020204" pitchFamily="34" charset="0"/>
              </a:rPr>
              <a:t>:</a:t>
            </a:r>
          </a:p>
          <a:p>
            <a:pPr marL="139701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63635"/>
            </a:pPr>
            <a:endParaRPr lang="ru-RU" sz="1400" dirty="0" smtClean="0">
              <a:solidFill>
                <a:schemeClr val="dk1"/>
              </a:solidFill>
            </a:endParaRPr>
          </a:p>
          <a:p>
            <a:pPr marL="457200" marR="0" lvl="0" indent="-3174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63635"/>
              <a:buFont typeface="Arial"/>
              <a:buChar char="●"/>
            </a:pPr>
            <a:r>
              <a:rPr lang="ru-RU" sz="1400" dirty="0" smtClean="0">
                <a:solidFill>
                  <a:schemeClr val="dk1"/>
                </a:solidFill>
              </a:rPr>
              <a:t>Просмотр файлов с помощью</a:t>
            </a:r>
            <a:r>
              <a:rPr lang="en-US" sz="1400" dirty="0" smtClean="0">
                <a:solidFill>
                  <a:schemeClr val="dk1"/>
                </a:solidFill>
              </a:rPr>
              <a:t> </a:t>
            </a:r>
            <a:r>
              <a:rPr lang="ru-RU" sz="1400" dirty="0" smtClean="0">
                <a:solidFill>
                  <a:schemeClr val="dk1"/>
                </a:solidFill>
              </a:rPr>
              <a:t>бесплатной программы </a:t>
            </a:r>
            <a:r>
              <a:rPr lang="en-US" sz="1400" dirty="0" smtClean="0">
                <a:solidFill>
                  <a:schemeClr val="dk1"/>
                </a:solidFill>
              </a:rPr>
              <a:t>Adobe Reader </a:t>
            </a:r>
            <a:endParaRPr lang="ru-RU" sz="1400" dirty="0" smtClean="0">
              <a:solidFill>
                <a:schemeClr val="dk1"/>
              </a:solidFill>
            </a:endParaRPr>
          </a:p>
          <a:p>
            <a:pPr marL="457200" marR="0" lvl="0" indent="-3174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63635"/>
              <a:buFont typeface="Arial"/>
              <a:buChar char="●"/>
            </a:pPr>
            <a:endParaRPr lang="ru-RU" sz="1400" dirty="0">
              <a:solidFill>
                <a:schemeClr val="dk1"/>
              </a:solidFill>
            </a:endParaRPr>
          </a:p>
          <a:p>
            <a:pPr marL="457200" marR="0" lvl="0" indent="-3174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63635"/>
              <a:buFont typeface="Arial"/>
              <a:buChar char="●"/>
            </a:pPr>
            <a:r>
              <a:rPr lang="ru-RU" sz="1400" dirty="0" smtClean="0">
                <a:solidFill>
                  <a:schemeClr val="dk1"/>
                </a:solidFill>
              </a:rPr>
              <a:t>Интерактивный просмотр 3</a:t>
            </a:r>
            <a:r>
              <a:rPr lang="en-US" sz="1400" dirty="0" smtClean="0">
                <a:solidFill>
                  <a:schemeClr val="dk1"/>
                </a:solidFill>
              </a:rPr>
              <a:t>D </a:t>
            </a:r>
            <a:r>
              <a:rPr lang="ru-RU" sz="1400" dirty="0" smtClean="0">
                <a:solidFill>
                  <a:schemeClr val="dk1"/>
                </a:solidFill>
              </a:rPr>
              <a:t>модели, создание пометок и примечаний</a:t>
            </a:r>
          </a:p>
          <a:p>
            <a:pPr marL="139701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63635"/>
            </a:pPr>
            <a:endParaRPr lang="en-US" sz="1400" dirty="0" smtClean="0">
              <a:solidFill>
                <a:schemeClr val="dk1"/>
              </a:solidFill>
            </a:endParaRPr>
          </a:p>
          <a:p>
            <a:pPr marL="457200" marR="0" lvl="0" indent="-3174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63635"/>
              <a:buFont typeface="Arial"/>
              <a:buChar char="●"/>
            </a:pPr>
            <a:r>
              <a:rPr lang="ru-RU" sz="1400" dirty="0" smtClean="0">
                <a:solidFill>
                  <a:schemeClr val="dk1"/>
                </a:solidFill>
              </a:rPr>
              <a:t>Связь между </a:t>
            </a:r>
            <a:r>
              <a:rPr lang="en-US" sz="1400" dirty="0" smtClean="0">
                <a:solidFill>
                  <a:schemeClr val="dk1"/>
                </a:solidFill>
              </a:rPr>
              <a:t>2D </a:t>
            </a:r>
            <a:r>
              <a:rPr lang="ru-RU" sz="1400" dirty="0" smtClean="0">
                <a:solidFill>
                  <a:schemeClr val="dk1"/>
                </a:solidFill>
              </a:rPr>
              <a:t>чертежом и </a:t>
            </a:r>
            <a:r>
              <a:rPr lang="en-US" sz="1400" dirty="0" smtClean="0">
                <a:solidFill>
                  <a:schemeClr val="dk1"/>
                </a:solidFill>
              </a:rPr>
              <a:t>3D </a:t>
            </a:r>
            <a:r>
              <a:rPr lang="ru-RU" sz="1400" dirty="0" smtClean="0">
                <a:solidFill>
                  <a:schemeClr val="dk1"/>
                </a:solidFill>
              </a:rPr>
              <a:t>моделью. Возможность размещать внешние ссылки на изометрические чертежи.</a:t>
            </a:r>
          </a:p>
          <a:p>
            <a:pPr marL="139701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63635"/>
            </a:pPr>
            <a:endParaRPr lang="ru-RU" sz="1400" dirty="0" smtClean="0">
              <a:solidFill>
                <a:schemeClr val="dk1"/>
              </a:solidFill>
            </a:endParaRPr>
          </a:p>
          <a:p>
            <a:pPr marL="457200" marR="0" lvl="0" indent="-3174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63635"/>
              <a:buFont typeface="Arial"/>
              <a:buChar char="●"/>
            </a:pPr>
            <a:r>
              <a:rPr lang="en-US" sz="1400" dirty="0" smtClean="0">
                <a:solidFill>
                  <a:schemeClr val="dk1"/>
                </a:solidFill>
              </a:rPr>
              <a:t>PDF-</a:t>
            </a:r>
            <a:r>
              <a:rPr lang="ru-RU" sz="1400" dirty="0" smtClean="0">
                <a:solidFill>
                  <a:schemeClr val="dk1"/>
                </a:solidFill>
              </a:rPr>
              <a:t>документ</a:t>
            </a:r>
            <a:r>
              <a:rPr lang="en-US" sz="1400" dirty="0" smtClean="0">
                <a:solidFill>
                  <a:schemeClr val="dk1"/>
                </a:solidFill>
              </a:rPr>
              <a:t> </a:t>
            </a:r>
            <a:r>
              <a:rPr lang="ru-RU" sz="1400" dirty="0" smtClean="0">
                <a:solidFill>
                  <a:schemeClr val="dk1"/>
                </a:solidFill>
              </a:rPr>
              <a:t>кроме основного текста может содержать  фоновые картинки, таблицы, аудио и видео и </a:t>
            </a:r>
            <a:r>
              <a:rPr lang="ru-RU" sz="1400" dirty="0" err="1" smtClean="0">
                <a:solidFill>
                  <a:schemeClr val="dk1"/>
                </a:solidFill>
              </a:rPr>
              <a:t>т.д</a:t>
            </a:r>
            <a:endParaRPr lang="ru-RU" sz="1400" dirty="0" smtClean="0">
              <a:solidFill>
                <a:schemeClr val="dk1"/>
              </a:solidFill>
            </a:endParaRPr>
          </a:p>
          <a:p>
            <a:pPr marL="457200" marR="0" lvl="0" indent="-3174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63635"/>
              <a:buFont typeface="Arial"/>
              <a:buChar char="●"/>
            </a:pPr>
            <a:endParaRPr lang="ru-RU" sz="1400" dirty="0">
              <a:solidFill>
                <a:schemeClr val="dk1"/>
              </a:solidFill>
            </a:endParaRPr>
          </a:p>
          <a:p>
            <a:pPr marL="457200" marR="0" lvl="0" indent="-3174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63635"/>
              <a:buFont typeface="Arial"/>
              <a:buChar char="●"/>
            </a:pPr>
            <a:r>
              <a:rPr lang="ru-RU" sz="1400" dirty="0" smtClean="0">
                <a:solidFill>
                  <a:schemeClr val="dk1"/>
                </a:solidFill>
              </a:rPr>
              <a:t>Встроенные шрифты </a:t>
            </a:r>
            <a:r>
              <a:rPr lang="en-US" sz="1400" dirty="0" smtClean="0">
                <a:solidFill>
                  <a:schemeClr val="dk1"/>
                </a:solidFill>
              </a:rPr>
              <a:t>AutoCAD (.</a:t>
            </a:r>
            <a:r>
              <a:rPr lang="en-US" sz="1400" dirty="0" err="1" smtClean="0">
                <a:solidFill>
                  <a:schemeClr val="dk1"/>
                </a:solidFill>
              </a:rPr>
              <a:t>shx</a:t>
            </a:r>
            <a:r>
              <a:rPr lang="en-US" sz="1400" dirty="0" smtClean="0">
                <a:solidFill>
                  <a:schemeClr val="dk1"/>
                </a:solidFill>
              </a:rPr>
              <a:t>)</a:t>
            </a:r>
            <a:r>
              <a:rPr lang="ru-RU" sz="1400" dirty="0" smtClean="0">
                <a:solidFill>
                  <a:schemeClr val="dk1"/>
                </a:solidFill>
              </a:rPr>
              <a:t>. </a:t>
            </a:r>
          </a:p>
          <a:p>
            <a:pPr marL="139701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63635"/>
            </a:pPr>
            <a:endParaRPr lang="en-US" sz="1400" dirty="0" smtClean="0">
              <a:solidFill>
                <a:schemeClr val="dk1"/>
              </a:solidFill>
            </a:endParaRPr>
          </a:p>
          <a:p>
            <a:pPr marL="139701" lvl="0">
              <a:buClr>
                <a:srgbClr val="FF0000"/>
              </a:buClr>
              <a:buSzPct val="63635"/>
            </a:pPr>
            <a:endParaRPr lang="en-US" sz="1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1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145"/>
          <p:cNvSpPr txBox="1">
            <a:spLocks/>
          </p:cNvSpPr>
          <p:nvPr/>
        </p:nvSpPr>
        <p:spPr>
          <a:xfrm>
            <a:off x="0" y="1"/>
            <a:ext cx="9144000" cy="71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1000" b="1" dirty="0" smtClean="0">
                <a:solidFill>
                  <a:srgbClr val="3F5F84"/>
                </a:solidFill>
                <a:ea typeface="Tahoma" panose="020B0604030504040204" pitchFamily="34" charset="0"/>
                <a:cs typeface="Tahoma" panose="020B0604030504040204" pitchFamily="34" charset="0"/>
                <a:sym typeface="Trebuchet MS"/>
              </a:rPr>
              <a:t/>
            </a:r>
            <a:br>
              <a:rPr lang="ru-RU" sz="1000" b="1" dirty="0" smtClean="0">
                <a:solidFill>
                  <a:srgbClr val="3F5F84"/>
                </a:solidFill>
                <a:ea typeface="Tahoma" panose="020B0604030504040204" pitchFamily="34" charset="0"/>
                <a:cs typeface="Tahoma" panose="020B0604030504040204" pitchFamily="34" charset="0"/>
                <a:sym typeface="Trebuchet MS"/>
              </a:rPr>
            </a:br>
            <a:r>
              <a:rPr lang="ru-RU" sz="2400" b="1" dirty="0" smtClean="0">
                <a:solidFill>
                  <a:srgbClr val="3F5F84"/>
                </a:solidFill>
                <a:ea typeface="Tahoma" panose="020B0604030504040204" pitchFamily="34" charset="0"/>
                <a:cs typeface="Tahoma" panose="020B0604030504040204" pitchFamily="34" charset="0"/>
                <a:sym typeface="Trebuchet MS"/>
              </a:rPr>
              <a:t>Комплексные решения ООО «НТП Трубопровод»</a:t>
            </a: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146"/>
          <p:cNvSpPr/>
          <p:nvPr/>
        </p:nvSpPr>
        <p:spPr>
          <a:xfrm>
            <a:off x="798478" y="1804352"/>
            <a:ext cx="2649900" cy="827100"/>
          </a:xfrm>
          <a:prstGeom prst="roundRect">
            <a:avLst>
              <a:gd name="adj" fmla="val 16667"/>
            </a:avLst>
          </a:prstGeom>
          <a:solidFill>
            <a:srgbClr val="C5F0FF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БД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элементов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трубопроводов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и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оборудования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(УБД)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6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Генератор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классов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(ГК)</a:t>
            </a:r>
          </a:p>
        </p:txBody>
      </p:sp>
      <p:sp>
        <p:nvSpPr>
          <p:cNvPr id="27" name="Shape 147"/>
          <p:cNvSpPr/>
          <p:nvPr/>
        </p:nvSpPr>
        <p:spPr>
          <a:xfrm>
            <a:off x="798478" y="3773527"/>
            <a:ext cx="4597200" cy="465600"/>
          </a:xfrm>
          <a:prstGeom prst="roundRect">
            <a:avLst>
              <a:gd name="adj" fmla="val 16667"/>
            </a:avLst>
          </a:prstGeom>
          <a:solidFill>
            <a:srgbClr val="C5F0FF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Генератор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выходных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документов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(по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российским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стандартам) (БДТП)</a:t>
            </a:r>
          </a:p>
        </p:txBody>
      </p:sp>
      <p:sp>
        <p:nvSpPr>
          <p:cNvPr id="28" name="Shape 148"/>
          <p:cNvSpPr/>
          <p:nvPr/>
        </p:nvSpPr>
        <p:spPr>
          <a:xfrm>
            <a:off x="3795703" y="1588377"/>
            <a:ext cx="1600500" cy="1785000"/>
          </a:xfrm>
          <a:prstGeom prst="roundRect">
            <a:avLst>
              <a:gd name="adj" fmla="val 16667"/>
            </a:avLst>
          </a:prstGeom>
          <a:solidFill>
            <a:srgbClr val="557CF9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b="1" dirty="0" smtClean="0">
                <a:solidFill>
                  <a:schemeClr val="dk1"/>
                </a:solidFill>
              </a:rPr>
              <a:t>Графическая система</a:t>
            </a:r>
            <a:endParaRPr lang="en-US" b="1" dirty="0">
              <a:solidFill>
                <a:schemeClr val="dk1"/>
              </a:solidFill>
            </a:endParaRPr>
          </a:p>
        </p:txBody>
      </p:sp>
      <p:sp>
        <p:nvSpPr>
          <p:cNvPr id="29" name="Shape 149"/>
          <p:cNvSpPr/>
          <p:nvPr/>
        </p:nvSpPr>
        <p:spPr>
          <a:xfrm>
            <a:off x="908042" y="4556534"/>
            <a:ext cx="792071" cy="576071"/>
          </a:xfrm>
          <a:prstGeom prst="flowChartMultidocument">
            <a:avLst/>
          </a:prstGeom>
          <a:solidFill>
            <a:srgbClr val="C5F0FF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СЭУ</a:t>
            </a:r>
          </a:p>
        </p:txBody>
      </p:sp>
      <p:sp>
        <p:nvSpPr>
          <p:cNvPr id="30" name="Shape 150"/>
          <p:cNvSpPr/>
          <p:nvPr/>
        </p:nvSpPr>
        <p:spPr>
          <a:xfrm>
            <a:off x="2009577" y="4556534"/>
            <a:ext cx="792071" cy="576071"/>
          </a:xfrm>
          <a:prstGeom prst="flowChartMultidocument">
            <a:avLst/>
          </a:prstGeom>
          <a:solidFill>
            <a:srgbClr val="C5F0FF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</a:t>
            </a:r>
          </a:p>
        </p:txBody>
      </p:sp>
      <p:sp>
        <p:nvSpPr>
          <p:cNvPr id="31" name="Shape 151"/>
          <p:cNvSpPr/>
          <p:nvPr/>
        </p:nvSpPr>
        <p:spPr>
          <a:xfrm>
            <a:off x="3111123" y="4516784"/>
            <a:ext cx="792071" cy="576071"/>
          </a:xfrm>
          <a:prstGeom prst="flowChartMultidocument">
            <a:avLst/>
          </a:prstGeom>
          <a:solidFill>
            <a:srgbClr val="C5F0FF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ВТ</a:t>
            </a:r>
          </a:p>
        </p:txBody>
      </p:sp>
      <p:sp>
        <p:nvSpPr>
          <p:cNvPr id="32" name="Shape 152"/>
          <p:cNvSpPr/>
          <p:nvPr/>
        </p:nvSpPr>
        <p:spPr>
          <a:xfrm>
            <a:off x="4212680" y="4516784"/>
            <a:ext cx="792071" cy="576071"/>
          </a:xfrm>
          <a:prstGeom prst="flowChartMultidocument">
            <a:avLst/>
          </a:prstGeom>
          <a:solidFill>
            <a:srgbClr val="C5F0FF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Задание</a:t>
            </a:r>
            <a:endParaRPr lang="en-US" sz="9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сметы</a:t>
            </a:r>
            <a:endParaRPr lang="en-US" sz="9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153"/>
          <p:cNvSpPr/>
          <p:nvPr/>
        </p:nvSpPr>
        <p:spPr>
          <a:xfrm rot="-5400000">
            <a:off x="3550047" y="2109890"/>
            <a:ext cx="144000" cy="2159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57CF9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154"/>
          <p:cNvSpPr/>
          <p:nvPr/>
        </p:nvSpPr>
        <p:spPr>
          <a:xfrm>
            <a:off x="4523947" y="3490664"/>
            <a:ext cx="144000" cy="2159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57CF9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155"/>
          <p:cNvSpPr/>
          <p:nvPr/>
        </p:nvSpPr>
        <p:spPr>
          <a:xfrm>
            <a:off x="5899597" y="1804352"/>
            <a:ext cx="2508900" cy="358200"/>
          </a:xfrm>
          <a:prstGeom prst="rect">
            <a:avLst/>
          </a:prstGeom>
          <a:solidFill>
            <a:srgbClr val="ABFFAB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5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Гидравлические,тепловые</a:t>
            </a:r>
            <a:r>
              <a:rPr lang="en-US" sz="1050" dirty="0">
                <a:solidFill>
                  <a:schemeClr val="dk1"/>
                </a:solidFill>
              </a:rPr>
              <a:t> </a:t>
            </a:r>
            <a:r>
              <a:rPr lang="en-US" sz="105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расчеты</a:t>
            </a:r>
            <a:endParaRPr lang="en-US" sz="1050" b="0" i="0" u="none" strike="noStrike" cap="none" baseline="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50" b="1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(Гидросистема)</a:t>
            </a:r>
          </a:p>
        </p:txBody>
      </p:sp>
      <p:sp>
        <p:nvSpPr>
          <p:cNvPr id="37" name="Shape 157"/>
          <p:cNvSpPr/>
          <p:nvPr/>
        </p:nvSpPr>
        <p:spPr>
          <a:xfrm>
            <a:off x="5914147" y="2290415"/>
            <a:ext cx="2508900" cy="358200"/>
          </a:xfrm>
          <a:prstGeom prst="rect">
            <a:avLst/>
          </a:prstGeom>
          <a:solidFill>
            <a:srgbClr val="ABFFAB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5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Расчет</a:t>
            </a:r>
            <a:r>
              <a:rPr lang="en-US" sz="105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05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прочности</a:t>
            </a:r>
            <a:r>
              <a:rPr lang="en-US" sz="105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050" dirty="0">
                <a:solidFill>
                  <a:schemeClr val="dk1"/>
                </a:solidFill>
              </a:rPr>
              <a:t>трубопроводов</a:t>
            </a:r>
            <a:r>
              <a:rPr lang="en-US" sz="1050" dirty="0"/>
              <a:t> </a:t>
            </a:r>
            <a:r>
              <a:rPr lang="en-US" sz="1050" b="1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(СТАРТ)</a:t>
            </a:r>
          </a:p>
        </p:txBody>
      </p:sp>
      <p:sp>
        <p:nvSpPr>
          <p:cNvPr id="38" name="Shape 158"/>
          <p:cNvSpPr/>
          <p:nvPr/>
        </p:nvSpPr>
        <p:spPr>
          <a:xfrm>
            <a:off x="5922027" y="2780929"/>
            <a:ext cx="2508900" cy="1429874"/>
          </a:xfrm>
          <a:prstGeom prst="rect">
            <a:avLst/>
          </a:prstGeom>
          <a:solidFill>
            <a:srgbClr val="ABFFAB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Расчет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теплоизоляции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,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выпуск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документов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(</a:t>
            </a:r>
            <a:r>
              <a:rPr lang="en-US" sz="1200" b="1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Изоляция</a:t>
            </a:r>
            <a:r>
              <a:rPr lang="en-US" sz="1200" b="1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39" name="Shape 159"/>
          <p:cNvSpPr/>
          <p:nvPr/>
        </p:nvSpPr>
        <p:spPr>
          <a:xfrm rot="-5400000">
            <a:off x="5604609" y="2979202"/>
            <a:ext cx="144000" cy="3350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57CF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160"/>
          <p:cNvSpPr/>
          <p:nvPr/>
        </p:nvSpPr>
        <p:spPr>
          <a:xfrm rot="-5400000">
            <a:off x="5601609" y="2304964"/>
            <a:ext cx="144000" cy="3291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557CF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161"/>
          <p:cNvSpPr/>
          <p:nvPr/>
        </p:nvSpPr>
        <p:spPr>
          <a:xfrm>
            <a:off x="1232081" y="4325884"/>
            <a:ext cx="144000" cy="144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57CF9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162"/>
          <p:cNvSpPr/>
          <p:nvPr/>
        </p:nvSpPr>
        <p:spPr>
          <a:xfrm>
            <a:off x="2333615" y="4325884"/>
            <a:ext cx="144000" cy="144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57CF9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163"/>
          <p:cNvSpPr/>
          <p:nvPr/>
        </p:nvSpPr>
        <p:spPr>
          <a:xfrm>
            <a:off x="3490424" y="4306009"/>
            <a:ext cx="144000" cy="144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57CF9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164"/>
          <p:cNvSpPr/>
          <p:nvPr/>
        </p:nvSpPr>
        <p:spPr>
          <a:xfrm>
            <a:off x="4536707" y="4306009"/>
            <a:ext cx="144000" cy="144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57CF9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165"/>
          <p:cNvSpPr/>
          <p:nvPr/>
        </p:nvSpPr>
        <p:spPr>
          <a:xfrm rot="-5400000">
            <a:off x="5594335" y="1815916"/>
            <a:ext cx="144000" cy="3350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57CF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166"/>
          <p:cNvSpPr/>
          <p:nvPr/>
        </p:nvSpPr>
        <p:spPr>
          <a:xfrm rot="-5400000">
            <a:off x="5590815" y="3822158"/>
            <a:ext cx="144000" cy="3350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57CF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63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23"/>
          <p:cNvSpPr txBox="1">
            <a:spLocks/>
          </p:cNvSpPr>
          <p:nvPr/>
        </p:nvSpPr>
        <p:spPr>
          <a:xfrm>
            <a:off x="0" y="1"/>
            <a:ext cx="9144000" cy="92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1000" b="1" dirty="0" smtClean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/>
            </a:r>
            <a:br>
              <a:rPr lang="ru-RU" sz="1000" b="1" dirty="0" smtClean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</a:br>
            <a:r>
              <a:rPr lang="ru-RU" sz="2400" b="1" dirty="0" smtClean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Схема работы </a:t>
            </a:r>
            <a:r>
              <a:rPr lang="ru-RU" sz="2400" b="1" dirty="0" smtClean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СУБД Проект совместно </a:t>
            </a:r>
            <a:r>
              <a:rPr lang="ru-RU" sz="2400" b="1" dirty="0" smtClean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с PDMS</a:t>
            </a: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hape 224"/>
          <p:cNvSpPr/>
          <p:nvPr/>
        </p:nvSpPr>
        <p:spPr>
          <a:xfrm>
            <a:off x="1028474" y="1324807"/>
            <a:ext cx="2182846" cy="576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EBEB"/>
              </a:gs>
              <a:gs pos="35000">
                <a:srgbClr val="F9EFEF"/>
              </a:gs>
              <a:gs pos="100000">
                <a:srgbClr val="FBFBFB"/>
              </a:gs>
            </a:gsLst>
            <a:lin ang="16200000" scaled="0"/>
          </a:gradFill>
          <a:ln w="9525" cap="flat">
            <a:solidFill>
              <a:srgbClr val="CBBEB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У</a:t>
            </a:r>
            <a:r>
              <a:rPr lang="en-US" dirty="0" err="1">
                <a:solidFill>
                  <a:schemeClr val="dk1"/>
                </a:solidFill>
              </a:rPr>
              <a:t>ниверсальная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база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данных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4" name="Shape 225"/>
          <p:cNvSpPr/>
          <p:nvPr/>
        </p:nvSpPr>
        <p:spPr>
          <a:xfrm>
            <a:off x="3679307" y="1303482"/>
            <a:ext cx="1865999" cy="576000"/>
          </a:xfrm>
          <a:prstGeom prst="roundRect">
            <a:avLst>
              <a:gd name="adj" fmla="val 10562"/>
            </a:avLst>
          </a:prstGeom>
          <a:gradFill>
            <a:gsLst>
              <a:gs pos="0">
                <a:srgbClr val="FEE8B1"/>
              </a:gs>
              <a:gs pos="35000">
                <a:srgbClr val="FEEEC9"/>
              </a:gs>
              <a:gs pos="100000">
                <a:srgbClr val="FFF8EB"/>
              </a:gs>
            </a:gsLst>
            <a:lin ang="16200000" scaled="0"/>
          </a:gradFill>
          <a:ln w="9525" cap="flat">
            <a:solidFill>
              <a:srgbClr val="C5901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en-US" dirty="0" err="1">
                <a:solidFill>
                  <a:schemeClr val="dk1"/>
                </a:solidFill>
              </a:rPr>
              <a:t>енератор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классов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5" name="Shape 226"/>
          <p:cNvSpPr/>
          <p:nvPr/>
        </p:nvSpPr>
        <p:spPr>
          <a:xfrm>
            <a:off x="6063717" y="1303482"/>
            <a:ext cx="2191904" cy="576000"/>
          </a:xfrm>
          <a:prstGeom prst="roundRect">
            <a:avLst>
              <a:gd name="adj" fmla="val 6746"/>
            </a:avLst>
          </a:prstGeom>
          <a:gradFill>
            <a:gsLst>
              <a:gs pos="0">
                <a:srgbClr val="A8EAF0"/>
              </a:gs>
              <a:gs pos="35000">
                <a:srgbClr val="C2EEF4"/>
              </a:gs>
              <a:gs pos="100000">
                <a:srgbClr val="E7F9FC"/>
              </a:gs>
            </a:gsLst>
            <a:lin ang="16200000" scaled="0"/>
          </a:gradFill>
          <a:ln w="9525" cap="flat">
            <a:solidFill>
              <a:srgbClr val="13647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База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данных</a:t>
            </a:r>
            <a:endParaRPr lang="en-US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текущего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проекта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6" name="Shape 227"/>
          <p:cNvSpPr/>
          <p:nvPr/>
        </p:nvSpPr>
        <p:spPr>
          <a:xfrm rot="-5400000">
            <a:off x="3352627" y="1483468"/>
            <a:ext cx="144000" cy="215999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5EBEB"/>
              </a:gs>
              <a:gs pos="35000">
                <a:srgbClr val="F9EFEF"/>
              </a:gs>
              <a:gs pos="100000">
                <a:srgbClr val="FBFBFB"/>
              </a:gs>
            </a:gsLst>
            <a:lin ang="16200000" scaled="0"/>
          </a:gradFill>
          <a:ln w="9525" cap="flat">
            <a:solidFill>
              <a:srgbClr val="CBBEB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28"/>
          <p:cNvSpPr/>
          <p:nvPr/>
        </p:nvSpPr>
        <p:spPr>
          <a:xfrm rot="-5400000">
            <a:off x="5727988" y="1483468"/>
            <a:ext cx="144000" cy="215999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EE8B1"/>
              </a:gs>
              <a:gs pos="35000">
                <a:srgbClr val="FEEEC9"/>
              </a:gs>
              <a:gs pos="100000">
                <a:srgbClr val="FFF8EB"/>
              </a:gs>
            </a:gsLst>
            <a:lin ang="16200000" scaled="0"/>
          </a:gradFill>
          <a:ln w="9525" cap="flat">
            <a:solidFill>
              <a:srgbClr val="C5901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229"/>
          <p:cNvSpPr/>
          <p:nvPr/>
        </p:nvSpPr>
        <p:spPr>
          <a:xfrm>
            <a:off x="3679307" y="2253206"/>
            <a:ext cx="1865999" cy="743746"/>
          </a:xfrm>
          <a:prstGeom prst="roundRect">
            <a:avLst>
              <a:gd name="adj" fmla="val 9226"/>
            </a:avLst>
          </a:prstGeom>
          <a:solidFill>
            <a:srgbClr val="557CF9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600" b="1" i="0" u="none" strike="noStrike" cap="none" baseline="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Графическая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600" b="1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Система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1600" b="1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(</a:t>
            </a:r>
            <a:r>
              <a:rPr lang="en-US" sz="1600" b="1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AVEVA PDMS</a:t>
            </a:r>
            <a:r>
              <a:rPr lang="ru-RU" sz="1600" b="1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)</a:t>
            </a:r>
            <a:endParaRPr lang="ru-RU" sz="1600" b="1" i="0" u="none" strike="noStrike" cap="none" baseline="0" dirty="0" smtClean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Shape 230"/>
          <p:cNvSpPr/>
          <p:nvPr/>
        </p:nvSpPr>
        <p:spPr>
          <a:xfrm>
            <a:off x="4540299" y="1958337"/>
            <a:ext cx="144000" cy="2159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57CF9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231"/>
          <p:cNvSpPr/>
          <p:nvPr/>
        </p:nvSpPr>
        <p:spPr>
          <a:xfrm rot="-2765810">
            <a:off x="3336681" y="1861697"/>
            <a:ext cx="144064" cy="40927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57CF9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232"/>
          <p:cNvSpPr/>
          <p:nvPr/>
        </p:nvSpPr>
        <p:spPr>
          <a:xfrm rot="2644312">
            <a:off x="5740133" y="1862670"/>
            <a:ext cx="144056" cy="407343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557CF9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233"/>
          <p:cNvSpPr txBox="1"/>
          <p:nvPr/>
        </p:nvSpPr>
        <p:spPr>
          <a:xfrm>
            <a:off x="16974" y="3501008"/>
            <a:ext cx="4154399" cy="221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371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100000"/>
              <a:buFont typeface="Arial"/>
              <a:buChar char="●"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Передача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каталогов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из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У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ниверсальной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базы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данных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в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формат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DABACON PDMS</a:t>
            </a:r>
          </a:p>
          <a:p>
            <a:pPr marL="457200" marR="0" lvl="0" indent="-337127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rgbClr val="C3260C"/>
              </a:buClr>
              <a:buSzPct val="100000"/>
              <a:buFont typeface="Arial"/>
              <a:buChar char="●"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Передача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классов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из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Г</a:t>
            </a:r>
            <a:r>
              <a:rPr lang="en-US" sz="1400" dirty="0" err="1">
                <a:solidFill>
                  <a:schemeClr val="dk1"/>
                </a:solidFill>
              </a:rPr>
              <a:t>енератора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классов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в SPECs PDMS</a:t>
            </a:r>
          </a:p>
          <a:p>
            <a:pPr marL="457200" marR="0" lvl="0" indent="-337127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rgbClr val="C3260C"/>
              </a:buClr>
              <a:buSzPct val="100000"/>
              <a:buFont typeface="Arial"/>
              <a:buChar char="●"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Передача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перечня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участков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трубопроводов с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параметрами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из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Б</a:t>
            </a:r>
            <a:r>
              <a:rPr lang="en-US" sz="1400" dirty="0" err="1">
                <a:solidFill>
                  <a:schemeClr val="dk1"/>
                </a:solidFill>
              </a:rPr>
              <a:t>азы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данных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текущего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проекта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в PDMS</a:t>
            </a:r>
          </a:p>
          <a:p>
            <a:pPr marL="457200" marR="0" lvl="0" indent="-337127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rgbClr val="C3260C"/>
              </a:buClr>
              <a:buSzPct val="100000"/>
              <a:buFont typeface="Arial"/>
              <a:buChar char="●"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Передача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данных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из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PDMS в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Б</a:t>
            </a:r>
            <a:r>
              <a:rPr lang="en-US" sz="1400" dirty="0" err="1">
                <a:solidFill>
                  <a:schemeClr val="dk1"/>
                </a:solidFill>
              </a:rPr>
              <a:t>азу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данных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текущего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проекта</a:t>
            </a:r>
            <a:endParaRPr lang="en-US" sz="1400" dirty="0">
              <a:solidFill>
                <a:schemeClr val="dk1"/>
              </a:solidFill>
            </a:endParaRPr>
          </a:p>
          <a:p>
            <a:pPr marL="45720" marR="0" lvl="0" indent="-7619" algn="l" rtl="0">
              <a:lnSpc>
                <a:spcPct val="100000"/>
              </a:lnSpc>
              <a:spcBef>
                <a:spcPts val="1040"/>
              </a:spcBef>
              <a:spcAft>
                <a:spcPts val="30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" name="Shape 234"/>
          <p:cNvSpPr txBox="1"/>
          <p:nvPr/>
        </p:nvSpPr>
        <p:spPr>
          <a:xfrm>
            <a:off x="5220072" y="3533886"/>
            <a:ext cx="4032299" cy="1746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marR="0" lvl="0" indent="-3174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63635"/>
              <a:buFont typeface="Arial"/>
              <a:buChar char="●"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Сокращение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затрат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на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проектирование</a:t>
            </a:r>
            <a:endParaRPr lang="en-US" sz="1400" b="0" i="0" u="none" strike="noStrike" cap="none" baseline="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457200" marR="0" lvl="0" indent="-317499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rgbClr val="C3260C"/>
              </a:buClr>
              <a:buSzPct val="63635"/>
              <a:buFont typeface="Arial"/>
              <a:buChar char="●"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Повышение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качества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проектной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документации</a:t>
            </a:r>
            <a:endParaRPr lang="en-US" sz="1400" b="0" i="0" u="none" strike="noStrike" cap="none" baseline="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457200" marR="0" lvl="0" indent="-317499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rgbClr val="C3260C"/>
              </a:buClr>
              <a:buSzPct val="63635"/>
              <a:buFont typeface="Arial"/>
              <a:buChar char="●"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Применение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единой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технической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политики</a:t>
            </a:r>
            <a:endParaRPr lang="en-US" sz="1400" b="0" i="0" u="none" strike="noStrike" cap="none" baseline="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457200" marR="0" lvl="0" indent="-317499" algn="l" rtl="0">
              <a:lnSpc>
                <a:spcPct val="100000"/>
              </a:lnSpc>
              <a:spcBef>
                <a:spcPts val="740"/>
              </a:spcBef>
              <a:spcAft>
                <a:spcPts val="300"/>
              </a:spcAft>
              <a:buClr>
                <a:srgbClr val="C3260C"/>
              </a:buClr>
              <a:buSzPct val="63635"/>
              <a:buFont typeface="Arial"/>
              <a:buChar char="●"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Простота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управления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БД </a:t>
            </a:r>
            <a:r>
              <a:rPr lang="en-US" sz="1400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материалов</a:t>
            </a:r>
            <a:endParaRPr lang="en-US" sz="1400" b="0" i="0" u="none" strike="noStrike" cap="none" baseline="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" name="Shape 235"/>
          <p:cNvSpPr/>
          <p:nvPr/>
        </p:nvSpPr>
        <p:spPr>
          <a:xfrm>
            <a:off x="4313338" y="3873945"/>
            <a:ext cx="719999" cy="85109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481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0"/>
          <p:cNvSpPr txBox="1">
            <a:spLocks/>
          </p:cNvSpPr>
          <p:nvPr/>
        </p:nvSpPr>
        <p:spPr>
          <a:xfrm>
            <a:off x="395536" y="1196752"/>
            <a:ext cx="4504500" cy="48730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17500">
              <a:spcBef>
                <a:spcPts val="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8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Трубы</a:t>
            </a:r>
          </a:p>
          <a:p>
            <a:pPr marL="457200" indent="-317500">
              <a:spcBef>
                <a:spcPts val="74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8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Отводы</a:t>
            </a:r>
          </a:p>
          <a:p>
            <a:pPr marL="457200" indent="-317500">
              <a:spcBef>
                <a:spcPts val="74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8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Переходы</a:t>
            </a:r>
          </a:p>
          <a:p>
            <a:pPr marL="457200" indent="-317500">
              <a:spcBef>
                <a:spcPts val="74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8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Тройники</a:t>
            </a:r>
          </a:p>
          <a:p>
            <a:pPr marL="457200" indent="-317500">
              <a:spcBef>
                <a:spcPts val="74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8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Прокладки</a:t>
            </a:r>
          </a:p>
          <a:p>
            <a:pPr marL="457200" indent="-317500">
              <a:spcBef>
                <a:spcPts val="74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8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Фланцы</a:t>
            </a:r>
          </a:p>
          <a:p>
            <a:pPr marL="457200" indent="-317500">
              <a:spcBef>
                <a:spcPts val="74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8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Заглушки эллиптические</a:t>
            </a:r>
          </a:p>
          <a:p>
            <a:pPr marL="457200" indent="-317500">
              <a:spcBef>
                <a:spcPts val="74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8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Заглушки фланцевые</a:t>
            </a:r>
          </a:p>
          <a:p>
            <a:pPr marL="457200" indent="-317500">
              <a:spcBef>
                <a:spcPts val="74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8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Заглушки </a:t>
            </a:r>
            <a:r>
              <a:rPr lang="ru-RU" sz="1800" dirty="0" err="1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межфланцевые</a:t>
            </a:r>
            <a:endParaRPr lang="ru-RU" sz="1800" dirty="0" smtClean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457200" indent="-317500">
              <a:spcBef>
                <a:spcPts val="74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8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Арматура</a:t>
            </a:r>
          </a:p>
          <a:p>
            <a:pPr marL="0" indent="0">
              <a:spcBef>
                <a:spcPts val="740"/>
              </a:spcBef>
              <a:buClr>
                <a:schemeClr val="accent1"/>
              </a:buClr>
              <a:buFont typeface="Arial"/>
              <a:buNone/>
            </a:pPr>
            <a:endParaRPr lang="ru-RU" sz="2200" dirty="0" smtClean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indent="0">
              <a:spcBef>
                <a:spcPts val="740"/>
              </a:spcBef>
              <a:buClr>
                <a:schemeClr val="dk1"/>
              </a:buClr>
              <a:buFont typeface="Arial"/>
              <a:buNone/>
            </a:pPr>
            <a:endParaRPr lang="ru-RU" sz="2200" dirty="0" smtClean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65100">
              <a:spcBef>
                <a:spcPts val="300"/>
              </a:spcBef>
              <a:buClr>
                <a:schemeClr val="accent1"/>
              </a:buClr>
              <a:buFont typeface="Arial"/>
              <a:buNone/>
            </a:pPr>
            <a:endParaRPr lang="ru-R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hape 241"/>
          <p:cNvSpPr txBox="1"/>
          <p:nvPr/>
        </p:nvSpPr>
        <p:spPr>
          <a:xfrm>
            <a:off x="4737382" y="1187306"/>
            <a:ext cx="4204800" cy="28897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63636"/>
              <a:buFont typeface="Arial"/>
              <a:buChar char="●"/>
            </a:pPr>
            <a:r>
              <a:rPr lang="en-US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Перечень</a:t>
            </a:r>
            <a:r>
              <a:rPr lang="en-US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материалов</a:t>
            </a:r>
            <a:endParaRPr lang="en-US" b="0" i="0" u="none" strike="noStrike" cap="none" baseline="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rgbClr val="C3260C"/>
              </a:buClr>
              <a:buSzPct val="63636"/>
              <a:buFont typeface="Arial"/>
              <a:buChar char="●"/>
            </a:pPr>
            <a:r>
              <a:rPr lang="en-US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Фильтры</a:t>
            </a:r>
            <a:endParaRPr lang="en-US" b="0" i="0" u="none" strike="noStrike" cap="none" baseline="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rgbClr val="C3260C"/>
              </a:buClr>
              <a:buSzPct val="63636"/>
              <a:buFont typeface="Arial"/>
              <a:buChar char="●"/>
            </a:pPr>
            <a:r>
              <a:rPr lang="en-US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Врезки</a:t>
            </a:r>
            <a:endParaRPr lang="en-US" b="0" i="0" u="none" strike="noStrike" cap="none" baseline="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rgbClr val="C3260C"/>
              </a:buClr>
              <a:buSzPct val="63636"/>
              <a:buFont typeface="Arial"/>
              <a:buChar char="●"/>
            </a:pPr>
            <a:r>
              <a:rPr lang="en-US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Крепеж</a:t>
            </a:r>
            <a:endParaRPr lang="en-US" b="0" i="0" u="none" strike="noStrike" cap="none" baseline="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rgbClr val="C3260C"/>
              </a:buClr>
              <a:buSzPct val="63636"/>
              <a:buFont typeface="Arial"/>
              <a:buChar char="●"/>
            </a:pPr>
            <a:r>
              <a:rPr lang="en-US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Подвески</a:t>
            </a:r>
            <a:endParaRPr lang="en-US" b="0" i="0" u="none" strike="noStrike" cap="none" baseline="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rgbClr val="C3260C"/>
              </a:buClr>
              <a:buSzPct val="63636"/>
              <a:buFont typeface="Arial"/>
              <a:buChar char="●"/>
            </a:pPr>
            <a:r>
              <a:rPr lang="en-US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Опоры</a:t>
            </a:r>
            <a:endParaRPr lang="en-US" b="0" i="0" u="none" strike="noStrike" cap="none" baseline="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740"/>
              </a:spcBef>
              <a:spcAft>
                <a:spcPts val="300"/>
              </a:spcAft>
              <a:buClr>
                <a:srgbClr val="C3260C"/>
              </a:buClr>
              <a:buSzPct val="63636"/>
              <a:buFont typeface="Arial"/>
              <a:buChar char="●"/>
            </a:pPr>
            <a:r>
              <a:rPr lang="en-US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Штуцеры</a:t>
            </a:r>
            <a:r>
              <a:rPr lang="en-US" b="0" i="0" u="none" strike="noStrike" cap="none" baseline="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b="0" i="0" u="none" strike="noStrike" cap="none" baseline="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оборудования</a:t>
            </a:r>
            <a:endParaRPr lang="en-US" b="0" i="0" u="none" strike="noStrike" cap="none" baseline="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4" name="Shape 242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6948264" y="4871256"/>
            <a:ext cx="795824" cy="9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243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796138" y="4799246"/>
            <a:ext cx="989873" cy="102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244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7956376" y="4511216"/>
            <a:ext cx="874450" cy="1404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245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355976" y="4727239"/>
            <a:ext cx="1213274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246"/>
          <p:cNvSpPr txBox="1">
            <a:spLocks/>
          </p:cNvSpPr>
          <p:nvPr/>
        </p:nvSpPr>
        <p:spPr>
          <a:xfrm>
            <a:off x="0" y="1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1000" b="1" dirty="0" smtClean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/>
            </a:r>
            <a:br>
              <a:rPr lang="ru-RU" sz="1000" b="1" dirty="0" smtClean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</a:br>
            <a:r>
              <a:rPr lang="ru-RU" sz="2400" b="1" dirty="0" smtClean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Типы передаваемых элементов</a:t>
            </a: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92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51"/>
          <p:cNvSpPr txBox="1">
            <a:spLocks/>
          </p:cNvSpPr>
          <p:nvPr/>
        </p:nvSpPr>
        <p:spPr>
          <a:xfrm>
            <a:off x="0" y="1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Импорт в PDMS из Универсальной базы данных</a:t>
            </a: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hape 252"/>
          <p:cNvSpPr txBox="1">
            <a:spLocks/>
          </p:cNvSpPr>
          <p:nvPr/>
        </p:nvSpPr>
        <p:spPr>
          <a:xfrm>
            <a:off x="457200" y="1556791"/>
            <a:ext cx="8229600" cy="339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17500">
              <a:spcBef>
                <a:spcPts val="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6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Кодирование параметров элемента согласно базе данных кодировок</a:t>
            </a:r>
          </a:p>
          <a:p>
            <a:pPr marL="45720" indent="-7619">
              <a:lnSpc>
                <a:spcPct val="80000"/>
              </a:lnSpc>
              <a:spcBef>
                <a:spcPts val="1040"/>
              </a:spcBef>
              <a:buClr>
                <a:schemeClr val="accent1"/>
              </a:buClr>
              <a:buFont typeface="Arial"/>
              <a:buNone/>
            </a:pPr>
            <a:endParaRPr lang="ru-RU" sz="1000" dirty="0" smtClean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" indent="-7619">
              <a:lnSpc>
                <a:spcPct val="80000"/>
              </a:lnSpc>
              <a:spcBef>
                <a:spcPts val="740"/>
              </a:spcBef>
              <a:buClr>
                <a:schemeClr val="accent1"/>
              </a:buClr>
              <a:buFont typeface="Arial"/>
              <a:buNone/>
            </a:pPr>
            <a:endParaRPr lang="ru-RU" sz="1000" dirty="0" smtClean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" indent="-7619">
              <a:lnSpc>
                <a:spcPct val="80000"/>
              </a:lnSpc>
              <a:spcBef>
                <a:spcPts val="740"/>
              </a:spcBef>
              <a:buClr>
                <a:schemeClr val="accent1"/>
              </a:buClr>
              <a:buFont typeface="Arial"/>
              <a:buNone/>
            </a:pPr>
            <a:endParaRPr lang="ru-RU" sz="1000" dirty="0" smtClean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" indent="-7619">
              <a:lnSpc>
                <a:spcPct val="80000"/>
              </a:lnSpc>
              <a:spcBef>
                <a:spcPts val="740"/>
              </a:spcBef>
              <a:buClr>
                <a:schemeClr val="accent1"/>
              </a:buClr>
              <a:buFont typeface="Arial"/>
              <a:buNone/>
            </a:pPr>
            <a:endParaRPr lang="ru-RU" sz="1000" dirty="0" smtClean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" indent="-7619">
              <a:lnSpc>
                <a:spcPct val="80000"/>
              </a:lnSpc>
              <a:spcBef>
                <a:spcPts val="740"/>
              </a:spcBef>
              <a:buClr>
                <a:schemeClr val="accent1"/>
              </a:buClr>
              <a:buFont typeface="Arial"/>
              <a:buNone/>
            </a:pPr>
            <a:endParaRPr lang="ru-RU" sz="1000" dirty="0" smtClean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" indent="-7619">
              <a:lnSpc>
                <a:spcPct val="80000"/>
              </a:lnSpc>
              <a:spcBef>
                <a:spcPts val="740"/>
              </a:spcBef>
              <a:buClr>
                <a:schemeClr val="accent1"/>
              </a:buClr>
              <a:buFont typeface="Arial"/>
              <a:buNone/>
            </a:pPr>
            <a:endParaRPr lang="ru-RU" sz="1000" dirty="0" smtClean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" indent="-7619">
              <a:lnSpc>
                <a:spcPct val="80000"/>
              </a:lnSpc>
              <a:spcBef>
                <a:spcPts val="740"/>
              </a:spcBef>
              <a:buClr>
                <a:schemeClr val="accent1"/>
              </a:buClr>
              <a:buFont typeface="Arial"/>
              <a:buNone/>
            </a:pPr>
            <a:endParaRPr lang="ru-RU" sz="1000" dirty="0" smtClean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" indent="-7619">
              <a:lnSpc>
                <a:spcPct val="80000"/>
              </a:lnSpc>
              <a:spcBef>
                <a:spcPts val="740"/>
              </a:spcBef>
              <a:buClr>
                <a:schemeClr val="accent1"/>
              </a:buClr>
              <a:buFont typeface="Arial"/>
              <a:buNone/>
            </a:pPr>
            <a:endParaRPr lang="en-US" sz="1000" dirty="0" smtClean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" indent="-7619">
              <a:lnSpc>
                <a:spcPct val="80000"/>
              </a:lnSpc>
              <a:spcBef>
                <a:spcPts val="740"/>
              </a:spcBef>
              <a:buClr>
                <a:schemeClr val="accent1"/>
              </a:buClr>
              <a:buFont typeface="Arial"/>
              <a:buNone/>
            </a:pPr>
            <a:endParaRPr lang="en-US" sz="1000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" indent="-7619">
              <a:lnSpc>
                <a:spcPct val="80000"/>
              </a:lnSpc>
              <a:spcBef>
                <a:spcPts val="740"/>
              </a:spcBef>
              <a:buClr>
                <a:schemeClr val="accent1"/>
              </a:buClr>
              <a:buFont typeface="Arial"/>
              <a:buNone/>
            </a:pPr>
            <a:endParaRPr lang="en-US" sz="1000" dirty="0" smtClean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" indent="-7619">
              <a:lnSpc>
                <a:spcPct val="80000"/>
              </a:lnSpc>
              <a:spcBef>
                <a:spcPts val="740"/>
              </a:spcBef>
              <a:buClr>
                <a:schemeClr val="accent1"/>
              </a:buClr>
              <a:buFont typeface="Arial"/>
              <a:buNone/>
            </a:pPr>
            <a:endParaRPr lang="ru-RU" sz="1000" dirty="0" smtClean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8100" indent="0">
              <a:lnSpc>
                <a:spcPct val="80000"/>
              </a:lnSpc>
              <a:spcBef>
                <a:spcPts val="740"/>
              </a:spcBef>
              <a:buClr>
                <a:schemeClr val="accent1"/>
              </a:buClr>
              <a:buFont typeface="Arial"/>
              <a:buNone/>
            </a:pPr>
            <a:endParaRPr lang="ru-RU" sz="1000" dirty="0" smtClean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indent="-317500">
              <a:spcBef>
                <a:spcPts val="440"/>
              </a:spcBef>
              <a:buClr>
                <a:srgbClr val="C3260C"/>
              </a:buClr>
              <a:buSzPct val="63636"/>
              <a:buFont typeface="Arial"/>
              <a:buChar char="●"/>
            </a:pPr>
            <a:r>
              <a:rPr lang="ru-RU" sz="16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Формирование уникальных имен элементов в PDMS по принятым правилам кодировки</a:t>
            </a:r>
          </a:p>
          <a:p>
            <a:pPr indent="-165100">
              <a:spcBef>
                <a:spcPts val="300"/>
              </a:spcBef>
              <a:buClr>
                <a:schemeClr val="accent1"/>
              </a:buClr>
              <a:buFont typeface="Arial"/>
              <a:buNone/>
            </a:pPr>
            <a:endParaRPr lang="ru-R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Shape 253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971600" y="2426490"/>
            <a:ext cx="2304300" cy="1656300"/>
          </a:xfrm>
          <a:prstGeom prst="rect">
            <a:avLst/>
          </a:prstGeom>
          <a:noFill/>
          <a:ln w="9525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Shape 254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843240" y="2426490"/>
            <a:ext cx="1440300" cy="1656300"/>
          </a:xfrm>
          <a:prstGeom prst="rect">
            <a:avLst/>
          </a:prstGeom>
          <a:noFill/>
          <a:ln w="9525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Shape 255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5796136" y="2426490"/>
            <a:ext cx="1872300" cy="1656300"/>
          </a:xfrm>
          <a:prstGeom prst="rect">
            <a:avLst/>
          </a:prstGeom>
          <a:noFill/>
          <a:ln w="9525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xmlns="" val="348233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0"/>
          <p:cNvSpPr txBox="1">
            <a:spLocks/>
          </p:cNvSpPr>
          <p:nvPr/>
        </p:nvSpPr>
        <p:spPr>
          <a:xfrm>
            <a:off x="0" y="1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Импорт в PDMS из Генератора классов</a:t>
            </a: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2400" b="1" dirty="0">
              <a:solidFill>
                <a:srgbClr val="3F5F84"/>
              </a:solidFill>
              <a:ea typeface="Trebuchet MS"/>
              <a:cs typeface="Trebuchet MS"/>
              <a:sym typeface="Arial"/>
            </a:endParaRPr>
          </a:p>
        </p:txBody>
      </p:sp>
      <p:sp>
        <p:nvSpPr>
          <p:cNvPr id="3" name="Shape 261"/>
          <p:cNvSpPr txBox="1"/>
          <p:nvPr/>
        </p:nvSpPr>
        <p:spPr>
          <a:xfrm>
            <a:off x="307470" y="1124744"/>
            <a:ext cx="8640900" cy="8640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29045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ct val="100000"/>
              <a:buFont typeface="Arial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По </a:t>
            </a:r>
            <a:r>
              <a:rPr lang="en-US" sz="1600" dirty="0" err="1">
                <a:solidFill>
                  <a:schemeClr val="dk1"/>
                </a:solidFill>
              </a:rPr>
              <a:t>данным</a:t>
            </a:r>
            <a:r>
              <a:rPr lang="en-US" sz="1600" dirty="0">
                <a:solidFill>
                  <a:schemeClr val="dk1"/>
                </a:solidFill>
              </a:rPr>
              <a:t>, </a:t>
            </a:r>
            <a:r>
              <a:rPr lang="en-US" sz="1600" dirty="0" err="1">
                <a:solidFill>
                  <a:schemeClr val="dk1"/>
                </a:solidFill>
              </a:rPr>
              <a:t>извлеченным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из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базы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классов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Генератора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классов</a:t>
            </a:r>
            <a:r>
              <a:rPr lang="en-US" sz="1600" dirty="0">
                <a:solidFill>
                  <a:schemeClr val="dk1"/>
                </a:solidFill>
              </a:rPr>
              <a:t>, </a:t>
            </a:r>
            <a:r>
              <a:rPr lang="en-US" sz="1600" dirty="0" err="1">
                <a:solidFill>
                  <a:schemeClr val="dk1"/>
                </a:solidFill>
              </a:rPr>
              <a:t>формируется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список</a:t>
            </a:r>
            <a:r>
              <a:rPr lang="en-US" sz="1600" dirty="0">
                <a:solidFill>
                  <a:schemeClr val="dk1"/>
                </a:solidFill>
              </a:rPr>
              <a:t> SPECs</a:t>
            </a:r>
            <a:r>
              <a:rPr lang="en-US" sz="1600" dirty="0" smtClean="0">
                <a:solidFill>
                  <a:schemeClr val="dk1"/>
                </a:solidFill>
              </a:rPr>
              <a:t>.</a:t>
            </a:r>
          </a:p>
          <a:p>
            <a:pPr marL="457200" marR="0" lvl="0" indent="-329045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ct val="100000"/>
              <a:buFont typeface="Arial"/>
              <a:buChar char="●"/>
            </a:pPr>
            <a:r>
              <a:rPr lang="en-US" sz="1600" dirty="0" err="1" smtClean="0">
                <a:solidFill>
                  <a:schemeClr val="dk1"/>
                </a:solidFill>
              </a:rPr>
              <a:t>Формируется</a:t>
            </a:r>
            <a:r>
              <a:rPr lang="en-US" sz="1600" dirty="0" smtClean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иерархия</a:t>
            </a:r>
            <a:r>
              <a:rPr lang="en-US" sz="1600" dirty="0">
                <a:solidFill>
                  <a:schemeClr val="dk1"/>
                </a:solidFill>
              </a:rPr>
              <a:t> SELE </a:t>
            </a:r>
            <a:r>
              <a:rPr lang="en-US" sz="1600" dirty="0" err="1">
                <a:solidFill>
                  <a:schemeClr val="dk1"/>
                </a:solidFill>
              </a:rPr>
              <a:t>конечным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элементом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которых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является</a:t>
            </a:r>
            <a:r>
              <a:rPr lang="en-US" sz="1600" dirty="0">
                <a:solidFill>
                  <a:schemeClr val="dk1"/>
                </a:solidFill>
              </a:rPr>
              <a:t> SPCO.</a:t>
            </a:r>
          </a:p>
        </p:txBody>
      </p:sp>
      <p:sp>
        <p:nvSpPr>
          <p:cNvPr id="4" name="Shape 262"/>
          <p:cNvSpPr txBox="1"/>
          <p:nvPr/>
        </p:nvSpPr>
        <p:spPr>
          <a:xfrm>
            <a:off x="5289346" y="2348880"/>
            <a:ext cx="1730925" cy="276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Иерархия</a:t>
            </a:r>
            <a:r>
              <a:rPr lang="en-US" sz="1400" b="0" i="0" u="none" strike="noStrike" cap="none" baseline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SPEC</a:t>
            </a:r>
          </a:p>
        </p:txBody>
      </p:sp>
      <p:sp>
        <p:nvSpPr>
          <p:cNvPr id="5" name="Shape 263"/>
          <p:cNvSpPr txBox="1"/>
          <p:nvPr/>
        </p:nvSpPr>
        <p:spPr>
          <a:xfrm>
            <a:off x="5289345" y="4469368"/>
            <a:ext cx="2667029" cy="276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Ссылки</a:t>
            </a:r>
            <a:r>
              <a:rPr lang="en-US" sz="1400" b="0" i="0" u="none" strike="noStrike" cap="none" baseline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в </a:t>
            </a:r>
            <a:r>
              <a:rPr lang="en-US" sz="1400" b="0" i="0" u="none" strike="noStrike" cap="none" baseline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атрибутах</a:t>
            </a:r>
            <a:r>
              <a:rPr lang="en-US" sz="1400" b="0" i="0" u="none" strike="noStrike" cap="none" baseline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SPCO</a:t>
            </a:r>
          </a:p>
        </p:txBody>
      </p:sp>
      <p:sp>
        <p:nvSpPr>
          <p:cNvPr id="6" name="Shape 264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" name="Shape 265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5544675" y="2924944"/>
            <a:ext cx="3286124" cy="809624"/>
          </a:xfrm>
          <a:prstGeom prst="rect">
            <a:avLst/>
          </a:prstGeom>
          <a:noFill/>
          <a:ln w="9525" cap="flat">
            <a:solidFill>
              <a:srgbClr val="1C4587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Shape 266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797087" y="4941168"/>
            <a:ext cx="27813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67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07470" y="2709680"/>
            <a:ext cx="4489500" cy="2878799"/>
          </a:xfrm>
          <a:prstGeom prst="rect">
            <a:avLst/>
          </a:prstGeom>
          <a:noFill/>
          <a:ln w="9525" cap="flat">
            <a:solidFill>
              <a:srgbClr val="1C4587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Shape 268"/>
          <p:cNvSpPr/>
          <p:nvPr/>
        </p:nvSpPr>
        <p:spPr>
          <a:xfrm>
            <a:off x="7972393" y="4023244"/>
            <a:ext cx="216023" cy="3600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57CF9"/>
          </a:solidFill>
          <a:ln w="1270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962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73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453901" y="2126577"/>
            <a:ext cx="3037979" cy="1302423"/>
          </a:xfrm>
          <a:prstGeom prst="rect">
            <a:avLst/>
          </a:prstGeom>
          <a:noFill/>
          <a:ln w="9525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Shape 274"/>
          <p:cNvSpPr/>
          <p:nvPr/>
        </p:nvSpPr>
        <p:spPr>
          <a:xfrm>
            <a:off x="3813375" y="2421429"/>
            <a:ext cx="576000" cy="5039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E67C8"/>
          </a:solidFill>
          <a:ln w="15875" cap="flat">
            <a:solidFill>
              <a:srgbClr val="1D2D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" name="Shape 275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823256" y="2064588"/>
            <a:ext cx="1116896" cy="1364412"/>
          </a:xfrm>
          <a:prstGeom prst="rect">
            <a:avLst/>
          </a:prstGeom>
          <a:noFill/>
          <a:ln w="9525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Shape 276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6983497" y="2005702"/>
            <a:ext cx="1620951" cy="1495306"/>
          </a:xfrm>
          <a:prstGeom prst="rect">
            <a:avLst/>
          </a:prstGeom>
          <a:noFill/>
          <a:ln w="9525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Shape 277"/>
          <p:cNvSpPr txBox="1"/>
          <p:nvPr/>
        </p:nvSpPr>
        <p:spPr>
          <a:xfrm>
            <a:off x="44550" y="1306195"/>
            <a:ext cx="3744300" cy="5692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Перечень</a:t>
            </a:r>
            <a:r>
              <a:rPr lang="en-US" sz="1400" b="0" i="0" u="none" strike="noStrike" cap="none" baseline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труб</a:t>
            </a:r>
            <a:r>
              <a:rPr lang="en-US" sz="1400" b="0" i="0" u="none" strike="noStrike" cap="none" baseline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с </a:t>
            </a:r>
            <a:r>
              <a:rPr lang="en-US" sz="1400" b="0" i="0" u="none" strike="noStrike" cap="none" baseline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параметрами</a:t>
            </a:r>
            <a:r>
              <a:rPr lang="en-US" sz="1400" dirty="0"/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в </a:t>
            </a:r>
            <a:r>
              <a:rPr lang="en-US" sz="1400" b="0" i="0" u="none" strike="noStrike" cap="none" baseline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Б</a:t>
            </a:r>
            <a:r>
              <a:rPr lang="en-US" sz="1400" dirty="0" err="1"/>
              <a:t>азе</a:t>
            </a:r>
            <a:r>
              <a:rPr lang="en-US" sz="1400" dirty="0"/>
              <a:t> </a:t>
            </a:r>
            <a:r>
              <a:rPr lang="en-US" sz="1400" dirty="0" err="1"/>
              <a:t>данных</a:t>
            </a:r>
            <a:r>
              <a:rPr lang="en-US" sz="1400" dirty="0"/>
              <a:t> </a:t>
            </a:r>
            <a:r>
              <a:rPr lang="en-US" sz="1400" dirty="0" err="1"/>
              <a:t>текущего</a:t>
            </a:r>
            <a:r>
              <a:rPr lang="en-US" sz="1400" dirty="0"/>
              <a:t> </a:t>
            </a:r>
            <a:r>
              <a:rPr lang="en-US" sz="1400" dirty="0" err="1"/>
              <a:t>проекта</a:t>
            </a:r>
            <a:endParaRPr lang="en-US" sz="1400" dirty="0"/>
          </a:p>
        </p:txBody>
      </p:sp>
      <p:sp>
        <p:nvSpPr>
          <p:cNvPr id="7" name="Shape 278"/>
          <p:cNvSpPr txBox="1"/>
          <p:nvPr/>
        </p:nvSpPr>
        <p:spPr>
          <a:xfrm>
            <a:off x="4202594" y="1382563"/>
            <a:ext cx="2252621" cy="38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Перечень</a:t>
            </a:r>
            <a:r>
              <a:rPr lang="en-US" sz="1400" b="0" i="0" u="none" strike="noStrike" cap="none" baseline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труб</a:t>
            </a:r>
            <a:r>
              <a:rPr lang="en-US" sz="1400" b="0" i="0" u="none" strike="noStrike" cap="none" baseline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в PDMS</a:t>
            </a:r>
          </a:p>
        </p:txBody>
      </p:sp>
      <p:sp>
        <p:nvSpPr>
          <p:cNvPr id="8" name="Shape 279"/>
          <p:cNvSpPr txBox="1"/>
          <p:nvPr/>
        </p:nvSpPr>
        <p:spPr>
          <a:xfrm>
            <a:off x="6962595" y="1390517"/>
            <a:ext cx="1432902" cy="4005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Атрибуты</a:t>
            </a:r>
            <a:r>
              <a:rPr lang="en-US" sz="1400" b="0" i="0" u="none" strike="noStrike" cap="none" baseline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Pipe</a:t>
            </a:r>
          </a:p>
        </p:txBody>
      </p:sp>
      <p:sp>
        <p:nvSpPr>
          <p:cNvPr id="9" name="Shape 280"/>
          <p:cNvSpPr/>
          <p:nvPr/>
        </p:nvSpPr>
        <p:spPr>
          <a:xfrm>
            <a:off x="6085028" y="2402528"/>
            <a:ext cx="648000" cy="541800"/>
          </a:xfrm>
          <a:prstGeom prst="mathPlus">
            <a:avLst>
              <a:gd name="adj1" fmla="val 23520"/>
            </a:avLst>
          </a:prstGeom>
          <a:solidFill>
            <a:srgbClr val="4E67C8"/>
          </a:solidFill>
          <a:ln w="15875" cap="flat">
            <a:solidFill>
              <a:srgbClr val="1D2D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" name="Shape 281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69215" y="3949918"/>
            <a:ext cx="2549343" cy="1807052"/>
          </a:xfrm>
          <a:prstGeom prst="rect">
            <a:avLst/>
          </a:prstGeom>
          <a:noFill/>
          <a:ln w="9525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" name="Shape 282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4416803" y="4681241"/>
            <a:ext cx="4392488" cy="96018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283"/>
          <p:cNvSpPr/>
          <p:nvPr/>
        </p:nvSpPr>
        <p:spPr>
          <a:xfrm rot="-284010">
            <a:off x="1817167" y="5387098"/>
            <a:ext cx="2402783" cy="1554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E67C8"/>
          </a:solidFill>
          <a:ln w="15875" cap="flat">
            <a:solidFill>
              <a:srgbClr val="1D2D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3" name="Shape 284"/>
          <p:cNvCxnSpPr/>
          <p:nvPr/>
        </p:nvCxnSpPr>
        <p:spPr>
          <a:xfrm rot="10800000" flipH="1">
            <a:off x="453622" y="5534096"/>
            <a:ext cx="1395600" cy="900"/>
          </a:xfrm>
          <a:prstGeom prst="straightConnector1">
            <a:avLst/>
          </a:prstGeom>
          <a:noFill/>
          <a:ln w="53975" cap="flat">
            <a:solidFill>
              <a:srgbClr val="4E67C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Shape 285"/>
          <p:cNvCxnSpPr/>
          <p:nvPr/>
        </p:nvCxnSpPr>
        <p:spPr>
          <a:xfrm>
            <a:off x="1849215" y="5534239"/>
            <a:ext cx="0" cy="284998"/>
          </a:xfrm>
          <a:prstGeom prst="straightConnector1">
            <a:avLst/>
          </a:prstGeom>
          <a:noFill/>
          <a:ln w="53975" cap="flat">
            <a:solidFill>
              <a:srgbClr val="4E67C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Shape 286"/>
          <p:cNvCxnSpPr/>
          <p:nvPr/>
        </p:nvCxnSpPr>
        <p:spPr>
          <a:xfrm rot="10800000">
            <a:off x="469215" y="5809937"/>
            <a:ext cx="1380000" cy="9300"/>
          </a:xfrm>
          <a:prstGeom prst="straightConnector1">
            <a:avLst/>
          </a:prstGeom>
          <a:noFill/>
          <a:ln w="53975" cap="flat">
            <a:solidFill>
              <a:srgbClr val="4E67C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Shape 287"/>
          <p:cNvCxnSpPr/>
          <p:nvPr/>
        </p:nvCxnSpPr>
        <p:spPr>
          <a:xfrm>
            <a:off x="474796" y="5533506"/>
            <a:ext cx="0" cy="286498"/>
          </a:xfrm>
          <a:prstGeom prst="straightConnector1">
            <a:avLst/>
          </a:prstGeom>
          <a:noFill/>
          <a:ln w="53975" cap="flat">
            <a:solidFill>
              <a:srgbClr val="4E67C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hape 288"/>
          <p:cNvSpPr txBox="1">
            <a:spLocks/>
          </p:cNvSpPr>
          <p:nvPr/>
        </p:nvSpPr>
        <p:spPr>
          <a:xfrm>
            <a:off x="0" y="1"/>
            <a:ext cx="9144000" cy="92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Импорт в PDMS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из Базы данных текущего проекта</a:t>
            </a: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2400" b="1" dirty="0">
              <a:solidFill>
                <a:srgbClr val="3F5F84"/>
              </a:solidFill>
              <a:ea typeface="Trebuchet MS"/>
              <a:cs typeface="Trebuchet M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385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93"/>
          <p:cNvSpPr txBox="1">
            <a:spLocks/>
          </p:cNvSpPr>
          <p:nvPr/>
        </p:nvSpPr>
        <p:spPr>
          <a:xfrm>
            <a:off x="0" y="1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Экспорт данных из PDMS 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в Базу данных текущего проекта</a:t>
            </a: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2400" b="1" dirty="0">
              <a:solidFill>
                <a:srgbClr val="3F5F84"/>
              </a:solidFill>
              <a:ea typeface="Trebuchet MS"/>
              <a:cs typeface="Trebuchet MS"/>
              <a:sym typeface="Arial"/>
            </a:endParaRPr>
          </a:p>
        </p:txBody>
      </p:sp>
      <p:pic>
        <p:nvPicPr>
          <p:cNvPr id="3" name="Shape 294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98924" y="1706251"/>
            <a:ext cx="2330100" cy="2219100"/>
          </a:xfrm>
          <a:prstGeom prst="rect">
            <a:avLst/>
          </a:prstGeom>
          <a:noFill/>
          <a:ln w="9525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Shape 295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544976" y="2337900"/>
            <a:ext cx="2649000" cy="1263299"/>
          </a:xfrm>
          <a:prstGeom prst="rect">
            <a:avLst/>
          </a:prstGeom>
          <a:noFill/>
          <a:ln w="9525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Shape 296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882702" y="2611903"/>
            <a:ext cx="1893299" cy="2110499"/>
          </a:xfrm>
          <a:prstGeom prst="rect">
            <a:avLst/>
          </a:prstGeom>
          <a:noFill/>
          <a:ln w="9525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Shape 297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6319002" y="4022526"/>
            <a:ext cx="2649000" cy="1551900"/>
          </a:xfrm>
          <a:prstGeom prst="rect">
            <a:avLst/>
          </a:prstGeom>
          <a:noFill/>
          <a:ln w="9525" cap="flat">
            <a:solidFill>
              <a:srgbClr val="1C4587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Shape 298"/>
          <p:cNvSpPr/>
          <p:nvPr/>
        </p:nvSpPr>
        <p:spPr>
          <a:xfrm>
            <a:off x="2998540" y="2801853"/>
            <a:ext cx="354599" cy="3128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E67C8"/>
          </a:solidFill>
          <a:ln w="15875" cap="flat">
            <a:solidFill>
              <a:srgbClr val="1D2D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Shape 299"/>
          <p:cNvSpPr/>
          <p:nvPr/>
        </p:nvSpPr>
        <p:spPr>
          <a:xfrm rot="10800000" flipH="1">
            <a:off x="5561302" y="3762752"/>
            <a:ext cx="632699" cy="63269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4E67C8"/>
          </a:solidFill>
          <a:ln w="15875" cap="flat">
            <a:solidFill>
              <a:srgbClr val="1D2D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69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06"/>
          <p:cNvSpPr txBox="1">
            <a:spLocks/>
          </p:cNvSpPr>
          <p:nvPr/>
        </p:nvSpPr>
        <p:spPr>
          <a:xfrm>
            <a:off x="0" y="0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Trebuchet MS"/>
              <a:buNone/>
            </a:pPr>
            <a: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1000" b="1" dirty="0" smtClean="0">
                <a:solidFill>
                  <a:srgbClr val="3F5F84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2400" b="1" dirty="0">
                <a:solidFill>
                  <a:srgbClr val="3F5F84"/>
                </a:solidFill>
                <a:ea typeface="Trebuchet MS"/>
                <a:cs typeface="Trebuchet MS"/>
                <a:sym typeface="Trebuchet MS"/>
              </a:rPr>
              <a:t>Эффективность</a:t>
            </a:r>
          </a:p>
          <a:p>
            <a:pPr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ru-R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" name="Shape 207"/>
          <p:cNvGraphicFramePr/>
          <p:nvPr>
            <p:extLst>
              <p:ext uri="{D42A27DB-BD31-4B8C-83A1-F6EECF244321}">
                <p14:modId xmlns:p14="http://schemas.microsoft.com/office/powerpoint/2010/main" xmlns="" val="2422405956"/>
              </p:ext>
            </p:extLst>
          </p:nvPr>
        </p:nvGraphicFramePr>
        <p:xfrm>
          <a:off x="4734113" y="2589736"/>
          <a:ext cx="4184575" cy="23626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69475"/>
                <a:gridCol w="1015100"/>
              </a:tblGrid>
              <a:tr h="3400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1000" b="1" dirty="0" err="1"/>
                        <a:t>Вид</a:t>
                      </a:r>
                      <a:r>
                        <a:rPr lang="en-US" sz="1000" b="1" dirty="0"/>
                        <a:t> </a:t>
                      </a:r>
                      <a:r>
                        <a:rPr lang="en-US" sz="1000" b="1" dirty="0" err="1"/>
                        <a:t>работ</a:t>
                      </a:r>
                      <a:endParaRPr lang="en-US"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1000" b="1"/>
                        <a:t>Время (ч/ч)</a:t>
                      </a:r>
                    </a:p>
                  </a:txBody>
                  <a:tcPr marL="91425" marR="91425" marT="91425" marB="91425"/>
                </a:tc>
              </a:tr>
              <a:tr h="509325"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000"/>
                        <a:t>Создание и актуализация каталогов в PDMS</a:t>
                      </a:r>
                    </a:p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1000"/>
                        <a:t>(1600 CATE)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1000"/>
                        <a:t>8</a:t>
                      </a:r>
                    </a:p>
                  </a:txBody>
                  <a:tcPr marL="91425" marR="91425" marT="91425" marB="91425"/>
                </a:tc>
              </a:tr>
              <a:tr h="509325"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000" dirty="0" err="1"/>
                        <a:t>Создание</a:t>
                      </a:r>
                      <a:r>
                        <a:rPr lang="en-US" sz="1000" dirty="0"/>
                        <a:t> и </a:t>
                      </a:r>
                      <a:r>
                        <a:rPr lang="en-US" sz="1000" dirty="0" err="1"/>
                        <a:t>актуализация</a:t>
                      </a:r>
                      <a:r>
                        <a:rPr lang="en-US" sz="1000" dirty="0"/>
                        <a:t> </a:t>
                      </a:r>
                      <a:r>
                        <a:rPr lang="en-US" sz="1000" dirty="0" err="1"/>
                        <a:t>специцикаций</a:t>
                      </a:r>
                      <a:r>
                        <a:rPr lang="en-US" sz="1000" dirty="0"/>
                        <a:t> в PDMS </a:t>
                      </a:r>
                    </a:p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1000" dirty="0"/>
                        <a:t>(43 SPEC)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1000"/>
                        <a:t>16</a:t>
                      </a:r>
                    </a:p>
                  </a:txBody>
                  <a:tcPr marL="91425" marR="91425" marT="91425" marB="91425"/>
                </a:tc>
              </a:tr>
              <a:tr h="509325"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000"/>
                        <a:t>Создание и актуализация перечня линий в PDMS</a:t>
                      </a:r>
                    </a:p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1000"/>
                        <a:t>(154 PIPE)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1000"/>
                        <a:t>1</a:t>
                      </a:r>
                    </a:p>
                  </a:txBody>
                  <a:tcPr marL="91425" marR="91425" marT="91425" marB="91425"/>
                </a:tc>
              </a:tr>
              <a:tr h="494625"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000"/>
                        <a:t>Создание комплекта документации (спецификация, ведомость трубопроводов)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n-US" sz="1000" dirty="0"/>
                        <a:t>10</a:t>
                      </a: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9" name="Shape 208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230263" y="2835664"/>
            <a:ext cx="4284299" cy="21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209"/>
          <p:cNvSpPr txBox="1"/>
          <p:nvPr/>
        </p:nvSpPr>
        <p:spPr>
          <a:xfrm>
            <a:off x="230263" y="1556792"/>
            <a:ext cx="4105499" cy="1027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err="1"/>
              <a:t>Объем</a:t>
            </a:r>
            <a:r>
              <a:rPr lang="en-US" dirty="0"/>
              <a:t> </a:t>
            </a:r>
            <a:r>
              <a:rPr lang="en-US" dirty="0" err="1"/>
              <a:t>проекта</a:t>
            </a:r>
            <a:r>
              <a:rPr lang="en-US" dirty="0"/>
              <a:t> - </a:t>
            </a:r>
            <a:r>
              <a:rPr lang="en-US" dirty="0" err="1"/>
              <a:t>установка</a:t>
            </a:r>
            <a:r>
              <a:rPr lang="en-US" dirty="0"/>
              <a:t> </a:t>
            </a:r>
            <a:r>
              <a:rPr lang="en-US" dirty="0" err="1" smtClean="0"/>
              <a:t>риформинга</a:t>
            </a:r>
            <a:endParaRPr lang="ru-RU" dirty="0" smtClean="0"/>
          </a:p>
          <a:p>
            <a:r>
              <a:rPr lang="ru-RU" dirty="0"/>
              <a:t>Трудозатраты до использования модуля</a:t>
            </a:r>
            <a:r>
              <a:rPr lang="en-US" dirty="0"/>
              <a:t>:</a:t>
            </a:r>
            <a:r>
              <a:rPr lang="ru-RU" dirty="0"/>
              <a:t> около 600-800 ч/ч</a:t>
            </a:r>
            <a:endParaRPr lang="en-US" dirty="0"/>
          </a:p>
          <a:p>
            <a:pPr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8426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600</Words>
  <Application>Microsoft Office PowerPoint</Application>
  <PresentationFormat>Экран (4:3)</PresentationFormat>
  <Paragraphs>179</Paragraphs>
  <Slides>19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NTP Truboprovod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pronin</dc:creator>
  <cp:lastModifiedBy>DELL</cp:lastModifiedBy>
  <cp:revision>39</cp:revision>
  <dcterms:created xsi:type="dcterms:W3CDTF">2014-11-14T05:43:34Z</dcterms:created>
  <dcterms:modified xsi:type="dcterms:W3CDTF">2014-11-25T06:06:57Z</dcterms:modified>
</cp:coreProperties>
</file>