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60" r:id="rId4"/>
    <p:sldId id="261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63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F5F8"/>
    <a:srgbClr val="B6DBEC"/>
    <a:srgbClr val="E1E9F3"/>
    <a:srgbClr val="D2DFEE"/>
    <a:srgbClr val="CFDDED"/>
    <a:srgbClr val="A9C1DF"/>
    <a:srgbClr val="92B1D6"/>
    <a:srgbClr val="255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882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833EF-5EC6-4AED-A680-373FFD657599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5180F-5301-4144-934D-618E3547C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108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3491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F1551-80E4-473B-AA82-DA68332AC1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470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-1" y="1"/>
            <a:ext cx="9144000" cy="809379"/>
          </a:xfrm>
          <a:prstGeom prst="rect">
            <a:avLst/>
          </a:prstGeom>
          <a:solidFill>
            <a:srgbClr val="E1E9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048621"/>
            <a:ext cx="9143999" cy="809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3364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uboprovod.ru/" TargetMode="External"/><Relationship Id="rId2" Type="http://schemas.openxmlformats.org/officeDocument/2006/relationships/hyperlink" Target="mailto:it@truboprovod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spaix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68313" y="1412875"/>
            <a:ext cx="8229600" cy="438943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Monotype Sorts"/>
              <a:buNone/>
            </a:pPr>
            <a:endParaRPr lang="en-US" altLang="ru-RU" sz="4000" dirty="0" smtClean="0"/>
          </a:p>
          <a:p>
            <a:pPr algn="ctr">
              <a:buFont typeface="Monotype Sorts"/>
              <a:buNone/>
            </a:pPr>
            <a:r>
              <a:rPr lang="ru-RU" altLang="ru-RU" sz="4000" dirty="0" smtClean="0"/>
              <a:t>Гидросистема + </a:t>
            </a:r>
            <a:r>
              <a:rPr lang="en-US" altLang="ru-RU" sz="4000" dirty="0" err="1" smtClean="0"/>
              <a:t>Spaix</a:t>
            </a:r>
            <a:endParaRPr lang="en-US" altLang="ru-RU" sz="4000" dirty="0" smtClean="0"/>
          </a:p>
          <a:p>
            <a:pPr algn="ctr">
              <a:buFont typeface="Monotype Sorts"/>
              <a:buNone/>
            </a:pPr>
            <a:r>
              <a:rPr lang="ru-RU" altLang="ru-RU" dirty="0" smtClean="0"/>
              <a:t>Комплексное решение </a:t>
            </a:r>
            <a:br>
              <a:rPr lang="ru-RU" altLang="ru-RU" dirty="0" smtClean="0"/>
            </a:br>
            <a:r>
              <a:rPr lang="ru-RU" altLang="ru-RU" dirty="0" smtClean="0"/>
              <a:t>по оптимальному выбору насосов</a:t>
            </a:r>
            <a:endParaRPr lang="en-US" altLang="ru-RU" dirty="0" smtClean="0"/>
          </a:p>
          <a:p>
            <a:pPr algn="ctr">
              <a:buFont typeface="Monotype Sorts"/>
              <a:buNone/>
            </a:pPr>
            <a:endParaRPr lang="ru-RU" altLang="ru-RU" dirty="0" smtClean="0">
              <a:hlinkClick r:id="rId2"/>
            </a:endParaRPr>
          </a:p>
          <a:p>
            <a:pPr algn="ctr">
              <a:buFont typeface="Monotype Sorts"/>
              <a:buNone/>
            </a:pPr>
            <a:r>
              <a:rPr lang="en-US" altLang="ru-RU" dirty="0" smtClean="0">
                <a:hlinkClick r:id="rId2"/>
              </a:rPr>
              <a:t>it@truboprovod.ru</a:t>
            </a:r>
            <a:endParaRPr lang="en-US" altLang="ru-RU" dirty="0" smtClean="0"/>
          </a:p>
          <a:p>
            <a:pPr algn="ctr">
              <a:buFont typeface="Monotype Sorts"/>
              <a:buNone/>
            </a:pPr>
            <a:r>
              <a:rPr lang="ru-RU" altLang="ru-RU" dirty="0" smtClean="0">
                <a:hlinkClick r:id="rId3"/>
              </a:rPr>
              <a:t>http://www.truboprovod.ru</a:t>
            </a:r>
            <a:r>
              <a:rPr lang="en-US" altLang="ru-RU" dirty="0" smtClean="0"/>
              <a:t> </a:t>
            </a: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1213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12776"/>
            <a:ext cx="9057072" cy="460851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Ручной и (полу-)автоматический выбор насосов и исполнений, с показом всех характеристик и диаграмм</a:t>
            </a:r>
          </a:p>
          <a:p>
            <a:pPr lvl="1"/>
            <a:r>
              <a:rPr lang="ru-RU" dirty="0" smtClean="0"/>
              <a:t>По одной или нескольким рабочим точкам</a:t>
            </a:r>
          </a:p>
          <a:p>
            <a:r>
              <a:rPr lang="ru-RU" dirty="0" smtClean="0"/>
              <a:t>Автоматический пересчет по вязкости </a:t>
            </a:r>
          </a:p>
          <a:p>
            <a:r>
              <a:rPr lang="ru-RU" dirty="0" smtClean="0"/>
              <a:t>Поддержка различных способов оптимизации</a:t>
            </a:r>
          </a:p>
          <a:p>
            <a:pPr lvl="1"/>
            <a:r>
              <a:rPr lang="ru-RU" dirty="0" smtClean="0"/>
              <a:t>Подрезка рабочего колеса (в том числе для многоступенчатых насосов)</a:t>
            </a:r>
          </a:p>
          <a:p>
            <a:pPr lvl="1"/>
            <a:r>
              <a:rPr lang="ru-RU" dirty="0" smtClean="0"/>
              <a:t>Регулирование скорости вращения (</a:t>
            </a:r>
            <a:r>
              <a:rPr lang="ru-RU" smtClean="0"/>
              <a:t>преобразователь частоты)</a:t>
            </a:r>
            <a:endParaRPr lang="ru-RU" dirty="0" smtClean="0"/>
          </a:p>
          <a:p>
            <a:pPr lvl="1"/>
            <a:r>
              <a:rPr lang="ru-RU" dirty="0" smtClean="0"/>
              <a:t>Угол поворота лопаток (для осевых насосов)</a:t>
            </a:r>
          </a:p>
          <a:p>
            <a:r>
              <a:rPr lang="ru-RU" dirty="0" smtClean="0"/>
              <a:t>Подбор электродвигателей</a:t>
            </a:r>
          </a:p>
          <a:p>
            <a:r>
              <a:rPr lang="ru-RU" dirty="0" smtClean="0"/>
              <a:t>Вывод итоговых документов (опросных листов)</a:t>
            </a:r>
          </a:p>
          <a:p>
            <a:endParaRPr lang="ru-RU" dirty="0" smtClean="0"/>
          </a:p>
        </p:txBody>
      </p:sp>
      <p:sp>
        <p:nvSpPr>
          <p:cNvPr id="4" name="Shape 246"/>
          <p:cNvSpPr txBox="1">
            <a:spLocks/>
          </p:cNvSpPr>
          <p:nvPr/>
        </p:nvSpPr>
        <p:spPr>
          <a:xfrm>
            <a:off x="107504" y="188640"/>
            <a:ext cx="9144000" cy="923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25000"/>
              <a:buFont typeface="Trebuchet MS"/>
              <a:buNone/>
            </a:pPr>
            <a:r>
              <a:rPr lang="ru-RU" sz="2400" b="1" dirty="0" smtClean="0">
                <a:solidFill>
                  <a:srgbClr val="3F5F84"/>
                </a:solidFill>
                <a:ea typeface="Arial"/>
                <a:cs typeface="Arial"/>
                <a:sym typeface="Trebuchet MS"/>
              </a:rPr>
              <a:t>Что умеет </a:t>
            </a:r>
            <a:r>
              <a:rPr lang="en-US" sz="2400" b="1" dirty="0" err="1" smtClean="0">
                <a:solidFill>
                  <a:srgbClr val="3F5F84"/>
                </a:solidFill>
                <a:ea typeface="Arial"/>
                <a:cs typeface="Arial"/>
                <a:sym typeface="Trebuchet MS"/>
              </a:rPr>
              <a:t>Spaix</a:t>
            </a:r>
            <a:r>
              <a:rPr lang="ru-RU" sz="2400" b="1" dirty="0" smtClean="0">
                <a:solidFill>
                  <a:srgbClr val="3F5F84"/>
                </a:solidFill>
                <a:ea typeface="Arial"/>
                <a:cs typeface="Arial"/>
                <a:sym typeface="Trebuchet MS"/>
              </a:rPr>
              <a:t> 4 </a:t>
            </a:r>
            <a:r>
              <a:rPr lang="en-US" sz="2400" b="1" smtClean="0">
                <a:solidFill>
                  <a:srgbClr val="3F5F84"/>
                </a:solidFill>
                <a:ea typeface="Arial"/>
                <a:cs typeface="Arial"/>
                <a:sym typeface="Trebuchet MS"/>
              </a:rPr>
              <a:t>Pumps Pure.</a:t>
            </a:r>
            <a:r>
              <a:rPr lang="ru-RU" sz="2400" b="1" dirty="0" smtClean="0">
                <a:solidFill>
                  <a:srgbClr val="3F5F84"/>
                </a:solidFill>
                <a:ea typeface="Arial"/>
                <a:cs typeface="Arial"/>
                <a:sym typeface="Trebuchet MS"/>
              </a:rPr>
              <a:t> Выбор насосов.</a:t>
            </a:r>
            <a:endParaRPr lang="ru-RU"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410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96" y="1412776"/>
            <a:ext cx="5976664" cy="4631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Рисунок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432" y="1435900"/>
            <a:ext cx="5904656" cy="4584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hape 246"/>
          <p:cNvSpPr txBox="1">
            <a:spLocks/>
          </p:cNvSpPr>
          <p:nvPr/>
        </p:nvSpPr>
        <p:spPr>
          <a:xfrm>
            <a:off x="107504" y="188640"/>
            <a:ext cx="9144000" cy="923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25000"/>
              <a:buFont typeface="Trebuchet MS"/>
              <a:buNone/>
            </a:pPr>
            <a:r>
              <a:rPr lang="ru-RU" sz="2400" b="1" dirty="0" smtClean="0">
                <a:solidFill>
                  <a:srgbClr val="3F5F84"/>
                </a:solidFill>
                <a:ea typeface="Arial"/>
                <a:cs typeface="Arial"/>
                <a:sym typeface="Trebuchet MS"/>
              </a:rPr>
              <a:t>Что умеет </a:t>
            </a:r>
            <a:r>
              <a:rPr lang="en-US" sz="2400" b="1" dirty="0" err="1" smtClean="0">
                <a:solidFill>
                  <a:srgbClr val="3F5F84"/>
                </a:solidFill>
                <a:ea typeface="Arial"/>
                <a:cs typeface="Arial"/>
                <a:sym typeface="Trebuchet MS"/>
              </a:rPr>
              <a:t>Spaix</a:t>
            </a:r>
            <a:r>
              <a:rPr lang="en-US" sz="2400" b="1" dirty="0" smtClean="0">
                <a:solidFill>
                  <a:srgbClr val="3F5F84"/>
                </a:solidFill>
                <a:ea typeface="Arial"/>
                <a:cs typeface="Arial"/>
                <a:sym typeface="Trebuchet MS"/>
              </a:rPr>
              <a:t> 4 </a:t>
            </a:r>
            <a:r>
              <a:rPr lang="en-US" sz="2400" b="1" smtClean="0">
                <a:solidFill>
                  <a:srgbClr val="3F5F84"/>
                </a:solidFill>
                <a:ea typeface="Arial"/>
                <a:cs typeface="Arial"/>
                <a:sym typeface="Trebuchet MS"/>
              </a:rPr>
              <a:t>Pumps Pure.</a:t>
            </a:r>
            <a:r>
              <a:rPr lang="ru-RU" sz="2400" b="1" dirty="0" smtClean="0">
                <a:solidFill>
                  <a:srgbClr val="3F5F84"/>
                </a:solidFill>
                <a:ea typeface="Arial"/>
                <a:cs typeface="Arial"/>
                <a:sym typeface="Trebuchet MS"/>
              </a:rPr>
              <a:t> Выбор насосов.</a:t>
            </a:r>
            <a:endParaRPr lang="ru-RU"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964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820472" cy="410445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БД Российских насосов</a:t>
            </a:r>
          </a:p>
          <a:p>
            <a:pPr lvl="1"/>
            <a:r>
              <a:rPr lang="ru-RU" dirty="0" smtClean="0"/>
              <a:t>Заканчивается создание 1-й версии БД насосов </a:t>
            </a:r>
            <a:r>
              <a:rPr lang="ru-RU" dirty="0" err="1" smtClean="0"/>
              <a:t>Волгограднефтемаш</a:t>
            </a:r>
            <a:r>
              <a:rPr lang="ru-RU" dirty="0" smtClean="0"/>
              <a:t> (нефтяные насосы НК, НКВ, НТ, ТКА, </a:t>
            </a:r>
            <a:r>
              <a:rPr lang="ru-RU" dirty="0" err="1" smtClean="0"/>
              <a:t>ТКАм</a:t>
            </a:r>
            <a:r>
              <a:rPr lang="ru-RU" dirty="0" smtClean="0"/>
              <a:t>)</a:t>
            </a:r>
          </a:p>
          <a:p>
            <a:pPr lvl="1"/>
            <a:r>
              <a:rPr lang="ru-RU" dirty="0" smtClean="0"/>
              <a:t>Идут переговоры о сотрудничестве с «Группой ГМС» (используют </a:t>
            </a:r>
            <a:r>
              <a:rPr lang="en-US" dirty="0" err="1" smtClean="0"/>
              <a:t>Spaix</a:t>
            </a:r>
            <a:r>
              <a:rPr lang="en-US" dirty="0" smtClean="0"/>
              <a:t> 3, </a:t>
            </a:r>
            <a:r>
              <a:rPr lang="ru-RU" dirty="0" smtClean="0"/>
              <a:t>есть БД водяных насосов – Д, К, 1К, 2К, КМ, ЭЦВ, ЦН, ЦНС, СМ и др.)</a:t>
            </a:r>
          </a:p>
          <a:p>
            <a:pPr lvl="1"/>
            <a:r>
              <a:rPr lang="ru-RU" dirty="0" smtClean="0"/>
              <a:t>Установлены контакты с рядом других отечественных производителей насосов</a:t>
            </a:r>
            <a:r>
              <a:rPr lang="en-US" dirty="0" smtClean="0"/>
              <a:t> (</a:t>
            </a:r>
            <a:r>
              <a:rPr lang="ru-RU" dirty="0" smtClean="0"/>
              <a:t>ЭНА и др.)</a:t>
            </a:r>
          </a:p>
          <a:p>
            <a:r>
              <a:rPr lang="ru-RU" dirty="0" smtClean="0"/>
              <a:t>Локализация</a:t>
            </a:r>
          </a:p>
          <a:p>
            <a:pPr lvl="1"/>
            <a:r>
              <a:rPr lang="ru-RU" dirty="0" smtClean="0"/>
              <a:t>Уже есть русский интерфейс программы выбора насосов. «Шлифуем» его</a:t>
            </a:r>
          </a:p>
          <a:p>
            <a:pPr lvl="1"/>
            <a:r>
              <a:rPr lang="ru-RU" dirty="0" smtClean="0"/>
              <a:t>Планируется перевод пользовательской документации</a:t>
            </a:r>
          </a:p>
          <a:p>
            <a:r>
              <a:rPr lang="ru-RU" dirty="0" smtClean="0"/>
              <a:t>Интеграция с Гидросистемой</a:t>
            </a:r>
          </a:p>
          <a:p>
            <a:pPr lvl="1"/>
            <a:r>
              <a:rPr lang="ru-RU" dirty="0" smtClean="0"/>
              <a:t>Начало работ по интеграции в этом году (нужные модули лицензированы)</a:t>
            </a:r>
          </a:p>
          <a:p>
            <a:endParaRPr lang="ru-RU" dirty="0"/>
          </a:p>
        </p:txBody>
      </p:sp>
      <p:sp>
        <p:nvSpPr>
          <p:cNvPr id="4" name="Shape 246"/>
          <p:cNvSpPr txBox="1">
            <a:spLocks/>
          </p:cNvSpPr>
          <p:nvPr/>
        </p:nvSpPr>
        <p:spPr>
          <a:xfrm>
            <a:off x="107504" y="188640"/>
            <a:ext cx="9144000" cy="923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25000"/>
              <a:buFont typeface="Trebuchet MS"/>
              <a:buNone/>
            </a:pPr>
            <a:r>
              <a:rPr lang="ru-RU" sz="2400" b="1" dirty="0" smtClean="0">
                <a:solidFill>
                  <a:srgbClr val="3F5F84"/>
                </a:solidFill>
                <a:ea typeface="Arial"/>
                <a:cs typeface="Arial"/>
                <a:sym typeface="Trebuchet MS"/>
              </a:rPr>
              <a:t>Оптимальный выбор насосов. Текущее состояние.</a:t>
            </a:r>
            <a:endParaRPr lang="ru-RU"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181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40768"/>
            <a:ext cx="9144000" cy="3888432"/>
          </a:xfrm>
        </p:spPr>
        <p:txBody>
          <a:bodyPr>
            <a:normAutofit/>
          </a:bodyPr>
          <a:lstStyle/>
          <a:p>
            <a:r>
              <a:rPr lang="ru-RU" dirty="0" smtClean="0"/>
              <a:t>Комплексное решение Гидросистема+</a:t>
            </a:r>
            <a:r>
              <a:rPr lang="en-US" dirty="0" err="1" smtClean="0"/>
              <a:t>Spaix</a:t>
            </a:r>
            <a:r>
              <a:rPr lang="ru-RU" dirty="0" smtClean="0"/>
              <a:t> 4 </a:t>
            </a:r>
            <a:r>
              <a:rPr lang="en-US" dirty="0" smtClean="0"/>
              <a:t>Pumps</a:t>
            </a:r>
            <a:endParaRPr lang="ru-RU" dirty="0" smtClean="0"/>
          </a:p>
          <a:p>
            <a:pPr lvl="1"/>
            <a:r>
              <a:rPr lang="ru-RU" dirty="0" smtClean="0"/>
              <a:t>Поставки </a:t>
            </a:r>
            <a:r>
              <a:rPr lang="en-US" dirty="0" err="1" smtClean="0"/>
              <a:t>Spaix</a:t>
            </a:r>
            <a:r>
              <a:rPr lang="en-US" dirty="0" smtClean="0"/>
              <a:t> 4 Pumps Pure </a:t>
            </a:r>
            <a:r>
              <a:rPr lang="ru-RU" dirty="0" smtClean="0"/>
              <a:t>в составе Гидросистемы планируется начать в начале 2015 года. Все пользователи с активной поддержкой получат </a:t>
            </a:r>
            <a:r>
              <a:rPr lang="en-US" dirty="0" err="1" smtClean="0"/>
              <a:t>Spaix</a:t>
            </a:r>
            <a:r>
              <a:rPr lang="en-US" dirty="0" smtClean="0"/>
              <a:t> 4 Pump Pure c </a:t>
            </a:r>
            <a:r>
              <a:rPr lang="ru-RU" dirty="0" smtClean="0"/>
              <a:t>первыми БД насосов.</a:t>
            </a:r>
          </a:p>
          <a:p>
            <a:pPr lvl="1"/>
            <a:r>
              <a:rPr lang="ru-RU" dirty="0" smtClean="0"/>
              <a:t>Дальнейшее пополнение БД – на коммерческой основе</a:t>
            </a:r>
          </a:p>
          <a:p>
            <a:endParaRPr lang="ru-RU" dirty="0"/>
          </a:p>
        </p:txBody>
      </p:sp>
      <p:sp>
        <p:nvSpPr>
          <p:cNvPr id="5" name="Shape 246"/>
          <p:cNvSpPr txBox="1">
            <a:spLocks/>
          </p:cNvSpPr>
          <p:nvPr/>
        </p:nvSpPr>
        <p:spPr>
          <a:xfrm>
            <a:off x="107504" y="188640"/>
            <a:ext cx="9144000" cy="923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25000"/>
              <a:buFont typeface="Trebuchet MS"/>
              <a:buNone/>
            </a:pPr>
            <a:r>
              <a:rPr lang="ru-RU" sz="2400" b="1" dirty="0" smtClean="0">
                <a:solidFill>
                  <a:srgbClr val="3F5F84"/>
                </a:solidFill>
                <a:ea typeface="Arial"/>
                <a:cs typeface="Arial"/>
                <a:sym typeface="Trebuchet MS"/>
              </a:rPr>
              <a:t>Оптимальный выбор насосов. Планы вывода на рынок.</a:t>
            </a:r>
            <a:endParaRPr lang="ru-RU"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471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8640960" cy="388843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Подбор насоса – всегда одна из важных и типичных задач проектировщика</a:t>
            </a:r>
          </a:p>
          <a:p>
            <a:r>
              <a:rPr lang="ru-RU" dirty="0" smtClean="0"/>
              <a:t>Еще в 70-90 годы прошлого века в СССР существовали программы для выбора насосов (и мы, и ЗАО АСПО распространяли подобные программы)</a:t>
            </a:r>
          </a:p>
          <a:p>
            <a:r>
              <a:rPr lang="ru-RU" dirty="0" smtClean="0"/>
              <a:t>Мы даже оказывали услуги по расчету подрезки рабочих колес насосов для экономии энергии</a:t>
            </a:r>
          </a:p>
          <a:p>
            <a:r>
              <a:rPr lang="ru-RU" dirty="0" smtClean="0"/>
              <a:t>Все это было в условиях устоявшейся и хорошо описанной номенклатуры выпускаемых насосов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Shape 246"/>
          <p:cNvSpPr txBox="1">
            <a:spLocks/>
          </p:cNvSpPr>
          <p:nvPr/>
        </p:nvSpPr>
        <p:spPr>
          <a:xfrm>
            <a:off x="107504" y="188640"/>
            <a:ext cx="9144000" cy="923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25000"/>
              <a:buFont typeface="Trebuchet MS"/>
              <a:buNone/>
            </a:pPr>
            <a:r>
              <a:rPr lang="ru-RU" sz="2400" b="1" dirty="0" smtClean="0">
                <a:solidFill>
                  <a:srgbClr val="3F5F84"/>
                </a:solidFill>
                <a:ea typeface="Trebuchet MS"/>
                <a:cs typeface="Trebuchet MS"/>
                <a:sym typeface="Trebuchet MS"/>
              </a:rPr>
              <a:t>Оптимальный выбор насосов. Экскурс в историю СССР</a:t>
            </a:r>
            <a:endParaRPr lang="ru-RU"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953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556792"/>
            <a:ext cx="8964488" cy="403244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Оптимальный подбор насосов приобретает все большее значение в свете современных требований </a:t>
            </a:r>
            <a:r>
              <a:rPr lang="ru-RU" dirty="0" err="1" smtClean="0"/>
              <a:t>энергоэффективности</a:t>
            </a:r>
            <a:endParaRPr lang="ru-RU" dirty="0" smtClean="0"/>
          </a:p>
          <a:p>
            <a:r>
              <a:rPr lang="ru-RU" dirty="0" smtClean="0"/>
              <a:t>Новые технологии в области насосов</a:t>
            </a:r>
          </a:p>
          <a:p>
            <a:pPr lvl="1"/>
            <a:r>
              <a:rPr lang="ru-RU" dirty="0" smtClean="0"/>
              <a:t>«умные» насосы с автоматическим частотным регулированием</a:t>
            </a:r>
          </a:p>
          <a:p>
            <a:pPr lvl="1"/>
            <a:r>
              <a:rPr lang="ru-RU" dirty="0" smtClean="0"/>
              <a:t>Насосы с магнитным приводом</a:t>
            </a:r>
          </a:p>
          <a:p>
            <a:r>
              <a:rPr lang="ru-RU" dirty="0" smtClean="0"/>
              <a:t>Большое число изготовителей насосов, быстро меняющаяся номенклатура выпускаемых насосов</a:t>
            </a:r>
          </a:p>
          <a:p>
            <a:r>
              <a:rPr lang="ru-RU" dirty="0" smtClean="0"/>
              <a:t>Низкая квалификация проектировщиков по правильному выбору насосов</a:t>
            </a:r>
          </a:p>
          <a:p>
            <a:r>
              <a:rPr lang="ru-RU" u="sng" dirty="0" smtClean="0"/>
              <a:t>Отсутствие на Российском рынке общедоступного ПО для ведения баз данных насосов и их оптимального выбора!</a:t>
            </a:r>
          </a:p>
          <a:p>
            <a:r>
              <a:rPr lang="ru-RU" dirty="0" smtClean="0"/>
              <a:t>Пора решать эту проблему!</a:t>
            </a:r>
            <a:r>
              <a:rPr lang="en-US" dirty="0" smtClean="0"/>
              <a:t>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Shape 246"/>
          <p:cNvSpPr txBox="1">
            <a:spLocks/>
          </p:cNvSpPr>
          <p:nvPr/>
        </p:nvSpPr>
        <p:spPr>
          <a:xfrm>
            <a:off x="107504" y="188640"/>
            <a:ext cx="9144000" cy="923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25000"/>
              <a:buFont typeface="Trebuchet MS"/>
              <a:buNone/>
            </a:pPr>
            <a:r>
              <a:rPr lang="ru-RU" sz="2400" b="1" dirty="0" smtClean="0">
                <a:solidFill>
                  <a:srgbClr val="3F5F84"/>
                </a:solidFill>
                <a:ea typeface="Trebuchet MS"/>
                <a:cs typeface="Trebuchet MS"/>
                <a:sym typeface="Trebuchet MS"/>
              </a:rPr>
              <a:t>Оптимальный выбор насосов. Современная ситуация</a:t>
            </a:r>
            <a:endParaRPr lang="ru-RU"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813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388843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Комплексное решение Гидросистема+</a:t>
            </a:r>
            <a:r>
              <a:rPr lang="en-US" dirty="0" err="1" smtClean="0"/>
              <a:t>Spaix</a:t>
            </a:r>
            <a:r>
              <a:rPr lang="ru-RU" dirty="0" smtClean="0"/>
              <a:t> 4 </a:t>
            </a:r>
            <a:r>
              <a:rPr lang="en-US" dirty="0" smtClean="0"/>
              <a:t>Pumps</a:t>
            </a:r>
            <a:endParaRPr lang="ru-RU" dirty="0" smtClean="0"/>
          </a:p>
          <a:p>
            <a:pPr lvl="1"/>
            <a:r>
              <a:rPr lang="ru-RU" dirty="0" smtClean="0"/>
              <a:t>НТП Трубопровод заключил</a:t>
            </a:r>
            <a:r>
              <a:rPr lang="ru-RU" dirty="0"/>
              <a:t>о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корпоративное и дистрибьюторское </a:t>
            </a:r>
            <a:br>
              <a:rPr lang="ru-RU" dirty="0" smtClean="0"/>
            </a:br>
            <a:r>
              <a:rPr lang="ru-RU" dirty="0" smtClean="0"/>
              <a:t>соглашения с </a:t>
            </a:r>
            <a:r>
              <a:rPr lang="en-US" dirty="0" smtClean="0"/>
              <a:t>VSX - VOGEL SOFTWARE</a:t>
            </a:r>
          </a:p>
          <a:p>
            <a:pPr lvl="1"/>
            <a:r>
              <a:rPr lang="ru-RU" dirty="0" smtClean="0"/>
              <a:t>Получило право продавать и </a:t>
            </a:r>
            <a:br>
              <a:rPr lang="ru-RU" dirty="0" smtClean="0"/>
            </a:br>
            <a:r>
              <a:rPr lang="ru-RU" dirty="0" smtClean="0"/>
              <a:t>распространять бесплатно в РФ, </a:t>
            </a:r>
            <a:br>
              <a:rPr lang="ru-RU" dirty="0" smtClean="0"/>
            </a:br>
            <a:r>
              <a:rPr lang="ru-RU" dirty="0" smtClean="0"/>
              <a:t>Белоруссии и Казахстане </a:t>
            </a:r>
            <a:br>
              <a:rPr lang="ru-RU" dirty="0" smtClean="0"/>
            </a:br>
            <a:r>
              <a:rPr lang="ru-RU" dirty="0" smtClean="0"/>
              <a:t>ПО </a:t>
            </a:r>
            <a:r>
              <a:rPr lang="en-US" dirty="0" err="1" smtClean="0"/>
              <a:t>Spaix</a:t>
            </a:r>
            <a:r>
              <a:rPr lang="en-US" dirty="0" smtClean="0"/>
              <a:t> </a:t>
            </a:r>
            <a:r>
              <a:rPr lang="ru-RU" dirty="0" smtClean="0"/>
              <a:t>на специальных условиях</a:t>
            </a:r>
          </a:p>
          <a:p>
            <a:pPr lvl="1"/>
            <a:r>
              <a:rPr lang="ru-RU" dirty="0" smtClean="0"/>
              <a:t>Решение для проектировщиков, </a:t>
            </a:r>
            <a:br>
              <a:rPr lang="ru-RU" dirty="0" smtClean="0"/>
            </a:br>
            <a:r>
              <a:rPr lang="ru-RU" dirty="0" smtClean="0"/>
              <a:t>изготовителей насосов и их дилеров</a:t>
            </a:r>
          </a:p>
          <a:p>
            <a:endParaRPr lang="ru-RU" dirty="0"/>
          </a:p>
        </p:txBody>
      </p:sp>
      <p:sp>
        <p:nvSpPr>
          <p:cNvPr id="5" name="Shape 246"/>
          <p:cNvSpPr txBox="1">
            <a:spLocks/>
          </p:cNvSpPr>
          <p:nvPr/>
        </p:nvSpPr>
        <p:spPr>
          <a:xfrm>
            <a:off x="107504" y="188640"/>
            <a:ext cx="9144000" cy="923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25000"/>
              <a:buFont typeface="Trebuchet MS"/>
              <a:buNone/>
            </a:pPr>
            <a:r>
              <a:rPr lang="ru-RU" sz="2400" b="1" dirty="0" smtClean="0">
                <a:solidFill>
                  <a:srgbClr val="3F5F84"/>
                </a:solidFill>
                <a:ea typeface="Trebuchet MS"/>
                <a:cs typeface="Trebuchet MS"/>
                <a:sym typeface="Trebuchet MS"/>
              </a:rPr>
              <a:t>Оптимальный выбор насосов. Наше предложение.</a:t>
            </a:r>
            <a:endParaRPr lang="ru-RU"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Picture 2" descr="http://www.truboprovod.ru/lics/VSX-VOGEL_SOFTWA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213" y="1988840"/>
            <a:ext cx="2928479" cy="414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93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132856"/>
            <a:ext cx="9036496" cy="388843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Ведущая европейская и одна из ведущих мировых систем ведения БД и оптимального выбора центробежных насосов</a:t>
            </a:r>
          </a:p>
          <a:p>
            <a:r>
              <a:rPr lang="ru-RU" dirty="0" smtClean="0"/>
              <a:t>Разработчик (</a:t>
            </a:r>
            <a:r>
              <a:rPr lang="en-US" dirty="0" smtClean="0"/>
              <a:t>VSX - VOGEL SOFTWARE)</a:t>
            </a:r>
            <a:r>
              <a:rPr lang="ru-RU" dirty="0" smtClean="0"/>
              <a:t> - </a:t>
            </a:r>
            <a:r>
              <a:rPr lang="en-US" dirty="0" smtClean="0"/>
              <a:t> </a:t>
            </a:r>
            <a:r>
              <a:rPr lang="ru-RU" dirty="0" smtClean="0"/>
              <a:t>профессионал в области насосов, знающий и учитывающий последние мировые тенденции и достижения</a:t>
            </a:r>
          </a:p>
          <a:p>
            <a:r>
              <a:rPr lang="ru-RU" dirty="0" smtClean="0"/>
              <a:t>Семейство ПО </a:t>
            </a:r>
            <a:r>
              <a:rPr lang="en-US" dirty="0" err="1" smtClean="0"/>
              <a:t>Spaix</a:t>
            </a:r>
            <a:r>
              <a:rPr lang="ru-RU" dirty="0" smtClean="0"/>
              <a:t> 4</a:t>
            </a:r>
            <a:r>
              <a:rPr lang="en-US" dirty="0" smtClean="0"/>
              <a:t> Pumps</a:t>
            </a:r>
            <a:r>
              <a:rPr lang="ru-RU" dirty="0" smtClean="0"/>
              <a:t> имеет современную программную архитектуры и доступно</a:t>
            </a:r>
            <a:r>
              <a:rPr lang="en-US" dirty="0" smtClean="0"/>
              <a:t> </a:t>
            </a:r>
            <a:r>
              <a:rPr lang="ru-RU" dirty="0" smtClean="0"/>
              <a:t>на 3 платформах (</a:t>
            </a:r>
            <a:r>
              <a:rPr lang="en-US" dirty="0" smtClean="0"/>
              <a:t>Windows, Web </a:t>
            </a:r>
            <a:r>
              <a:rPr lang="ru-RU" dirty="0" smtClean="0"/>
              <a:t>и </a:t>
            </a:r>
            <a:r>
              <a:rPr lang="en-US" dirty="0" smtClean="0"/>
              <a:t>Mobile – iOS</a:t>
            </a:r>
            <a:r>
              <a:rPr lang="ru-RU" dirty="0" smtClean="0"/>
              <a:t> и </a:t>
            </a:r>
            <a:r>
              <a:rPr lang="en-US" dirty="0" smtClean="0"/>
              <a:t>Android)</a:t>
            </a:r>
          </a:p>
          <a:p>
            <a:r>
              <a:rPr lang="ru-RU" dirty="0" smtClean="0"/>
              <a:t>Фирма понимает и учитывает Российскую специфику!</a:t>
            </a:r>
          </a:p>
          <a:p>
            <a:endParaRPr lang="ru-RU" dirty="0"/>
          </a:p>
        </p:txBody>
      </p:sp>
      <p:pic>
        <p:nvPicPr>
          <p:cNvPr id="2050" name="Picture 2" descr="https://www.vsx.net/pics/spaix4logo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39" y="1340768"/>
            <a:ext cx="1575047" cy="52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536" y="1268760"/>
            <a:ext cx="2032258" cy="71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hape 246"/>
          <p:cNvSpPr txBox="1">
            <a:spLocks/>
          </p:cNvSpPr>
          <p:nvPr/>
        </p:nvSpPr>
        <p:spPr>
          <a:xfrm>
            <a:off x="107504" y="188640"/>
            <a:ext cx="9144000" cy="923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25000"/>
              <a:buFont typeface="Trebuchet MS"/>
              <a:buNone/>
            </a:pPr>
            <a:r>
              <a:rPr lang="ru-RU" sz="2400" b="1" dirty="0" smtClean="0">
                <a:solidFill>
                  <a:srgbClr val="3F5F84"/>
                </a:solidFill>
                <a:ea typeface="Trebuchet MS"/>
                <a:cs typeface="Trebuchet MS"/>
                <a:sym typeface="Trebuchet MS"/>
              </a:rPr>
              <a:t>Оптимальный выбор насосов. Почему </a:t>
            </a:r>
            <a:r>
              <a:rPr lang="en-US" sz="2400" b="1" dirty="0" err="1" smtClean="0">
                <a:solidFill>
                  <a:srgbClr val="3F5F84"/>
                </a:solidFill>
                <a:ea typeface="Trebuchet MS"/>
                <a:cs typeface="Trebuchet MS"/>
                <a:sym typeface="Trebuchet MS"/>
              </a:rPr>
              <a:t>Spaix</a:t>
            </a:r>
            <a:r>
              <a:rPr lang="en-US" sz="2400" b="1" dirty="0" smtClean="0">
                <a:solidFill>
                  <a:srgbClr val="3F5F84"/>
                </a:solidFill>
                <a:ea typeface="Trebuchet MS"/>
                <a:cs typeface="Trebuchet MS"/>
                <a:sym typeface="Trebuchet MS"/>
              </a:rPr>
              <a:t> 4 Pumps ?</a:t>
            </a:r>
            <a:endParaRPr lang="ru-RU"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559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868" y="836712"/>
            <a:ext cx="9036496" cy="453650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Комплексное решение Гидросистема+</a:t>
            </a:r>
            <a:r>
              <a:rPr lang="en-US" dirty="0" err="1" smtClean="0"/>
              <a:t>Spaix</a:t>
            </a:r>
            <a:r>
              <a:rPr lang="en-US" dirty="0" smtClean="0"/>
              <a:t> 4 Pumps</a:t>
            </a:r>
            <a:endParaRPr lang="ru-RU" dirty="0" smtClean="0"/>
          </a:p>
          <a:p>
            <a:pPr lvl="1"/>
            <a:r>
              <a:rPr lang="ru-RU" dirty="0" smtClean="0"/>
              <a:t>Базовое ПО для выбора насосов </a:t>
            </a:r>
            <a:r>
              <a:rPr lang="en-US" dirty="0" err="1" smtClean="0"/>
              <a:t>Spaix</a:t>
            </a:r>
            <a:r>
              <a:rPr lang="en-US" dirty="0" smtClean="0"/>
              <a:t> Pump Pure </a:t>
            </a:r>
            <a:r>
              <a:rPr lang="ru-RU" dirty="0" smtClean="0"/>
              <a:t>и</a:t>
            </a:r>
            <a:r>
              <a:rPr lang="en-US" dirty="0" smtClean="0"/>
              <a:t> </a:t>
            </a:r>
            <a:r>
              <a:rPr lang="ru-RU" dirty="0" smtClean="0"/>
              <a:t>БД насосов отечественных производителей в составе программы Гидросистема</a:t>
            </a:r>
          </a:p>
          <a:p>
            <a:pPr lvl="1"/>
            <a:r>
              <a:rPr lang="ru-RU" dirty="0" smtClean="0"/>
              <a:t>Интеграция (передача данных) между Гидросистемой и </a:t>
            </a:r>
            <a:r>
              <a:rPr lang="en-US" dirty="0" err="1" smtClean="0"/>
              <a:t>Spaix</a:t>
            </a:r>
            <a:endParaRPr lang="en-US" dirty="0" smtClean="0"/>
          </a:p>
          <a:p>
            <a:pPr lvl="2"/>
            <a:r>
              <a:rPr lang="ru-RU" dirty="0" smtClean="0"/>
              <a:t>Гидросистема </a:t>
            </a:r>
            <a:r>
              <a:rPr lang="en-US" dirty="0" smtClean="0"/>
              <a:t>-&gt; </a:t>
            </a:r>
            <a:r>
              <a:rPr lang="en-US" dirty="0" err="1" smtClean="0"/>
              <a:t>Spaix</a:t>
            </a:r>
            <a:r>
              <a:rPr lang="en-US" dirty="0" smtClean="0"/>
              <a:t> – </a:t>
            </a:r>
            <a:r>
              <a:rPr lang="ru-RU" dirty="0" smtClean="0"/>
              <a:t>данные по продукту и требования к насосам</a:t>
            </a:r>
          </a:p>
          <a:p>
            <a:pPr lvl="2"/>
            <a:r>
              <a:rPr lang="en-US" dirty="0" err="1" smtClean="0"/>
              <a:t>Spaix</a:t>
            </a:r>
            <a:r>
              <a:rPr lang="en-US" dirty="0" smtClean="0"/>
              <a:t> -&gt; </a:t>
            </a:r>
            <a:r>
              <a:rPr lang="ru-RU" dirty="0" smtClean="0"/>
              <a:t>Гидросистема – данные по выбранным насосам (кривые) для полного поверочного расчета всего трубопровода</a:t>
            </a:r>
          </a:p>
        </p:txBody>
      </p:sp>
      <p:sp>
        <p:nvSpPr>
          <p:cNvPr id="4" name="Shape 246"/>
          <p:cNvSpPr txBox="1">
            <a:spLocks/>
          </p:cNvSpPr>
          <p:nvPr/>
        </p:nvSpPr>
        <p:spPr>
          <a:xfrm>
            <a:off x="107504" y="188640"/>
            <a:ext cx="9144000" cy="923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25000"/>
              <a:buFont typeface="Trebuchet MS"/>
              <a:buNone/>
            </a:pPr>
            <a:r>
              <a:rPr lang="ru-RU" sz="2400" b="1" dirty="0" smtClean="0">
                <a:solidFill>
                  <a:srgbClr val="3F5F84"/>
                </a:solidFill>
                <a:ea typeface="Trebuchet MS"/>
                <a:cs typeface="Trebuchet MS"/>
                <a:sym typeface="Trebuchet MS"/>
              </a:rPr>
              <a:t>Оптимальный выбор насосов. Что мы предлагаем </a:t>
            </a:r>
            <a:r>
              <a:rPr lang="en-US" sz="2400" b="1" dirty="0" smtClean="0">
                <a:solidFill>
                  <a:srgbClr val="3F5F84"/>
                </a:solidFill>
                <a:ea typeface="Trebuchet MS"/>
                <a:cs typeface="Trebuchet MS"/>
                <a:sym typeface="Trebuchet MS"/>
              </a:rPr>
              <a:t>?</a:t>
            </a:r>
            <a:endParaRPr lang="ru-RU"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Блок-схема: процесс 4"/>
          <p:cNvSpPr>
            <a:spLocks noChangeArrowheads="1"/>
          </p:cNvSpPr>
          <p:nvPr/>
        </p:nvSpPr>
        <p:spPr bwMode="auto">
          <a:xfrm>
            <a:off x="2182495" y="5013177"/>
            <a:ext cx="1281430" cy="984886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latin typeface="Calibri"/>
                <a:ea typeface="Calibri"/>
                <a:cs typeface="Times New Roman"/>
              </a:rPr>
              <a:t>Гидросистема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latin typeface="Calibri"/>
                <a:ea typeface="Calibri"/>
                <a:cs typeface="Times New Roman"/>
              </a:rPr>
              <a:t>Расчет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latin typeface="Calibri"/>
                <a:ea typeface="Calibri"/>
                <a:cs typeface="Times New Roman"/>
              </a:rPr>
              <a:t>трубопровода</a:t>
            </a:r>
          </a:p>
        </p:txBody>
      </p:sp>
      <p:sp>
        <p:nvSpPr>
          <p:cNvPr id="6" name="Блок-схема: процесс 5"/>
          <p:cNvSpPr>
            <a:spLocks noChangeArrowheads="1"/>
          </p:cNvSpPr>
          <p:nvPr/>
        </p:nvSpPr>
        <p:spPr bwMode="auto">
          <a:xfrm>
            <a:off x="5395595" y="5013177"/>
            <a:ext cx="1281430" cy="984885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100" dirty="0" err="1">
                <a:effectLst/>
                <a:latin typeface="Calibri"/>
                <a:ea typeface="Calibri"/>
                <a:cs typeface="Times New Roman"/>
              </a:rPr>
              <a:t>Spaix</a:t>
            </a:r>
            <a:r>
              <a:rPr lang="en-US" sz="1100" dirty="0">
                <a:effectLst/>
                <a:latin typeface="Calibri"/>
                <a:ea typeface="Calibri"/>
                <a:cs typeface="Times New Roman"/>
              </a:rPr>
              <a:t> 4 Pumps</a:t>
            </a:r>
            <a:endParaRPr lang="ru-RU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latin typeface="Calibri"/>
                <a:ea typeface="Calibri"/>
                <a:cs typeface="Times New Roman"/>
              </a:rPr>
              <a:t>Выбор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latin typeface="Calibri"/>
                <a:ea typeface="Calibri"/>
                <a:cs typeface="Times New Roman"/>
              </a:rPr>
              <a:t>насосов</a:t>
            </a:r>
          </a:p>
        </p:txBody>
      </p:sp>
      <p:sp>
        <p:nvSpPr>
          <p:cNvPr id="7" name="Стрелка вправо 6"/>
          <p:cNvSpPr>
            <a:spLocks noChangeArrowheads="1"/>
          </p:cNvSpPr>
          <p:nvPr/>
        </p:nvSpPr>
        <p:spPr bwMode="auto">
          <a:xfrm>
            <a:off x="3606165" y="5013176"/>
            <a:ext cx="1731645" cy="546735"/>
          </a:xfrm>
          <a:prstGeom prst="rightArrow">
            <a:avLst>
              <a:gd name="adj1" fmla="val 50000"/>
              <a:gd name="adj2" fmla="val 9615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latin typeface="Calibri"/>
                <a:ea typeface="Calibri"/>
                <a:cs typeface="Times New Roman"/>
              </a:rPr>
              <a:t>Данные для выбора</a:t>
            </a:r>
          </a:p>
        </p:txBody>
      </p:sp>
      <p:sp>
        <p:nvSpPr>
          <p:cNvPr id="8" name="Стрелка вправо 7"/>
          <p:cNvSpPr>
            <a:spLocks noChangeArrowheads="1"/>
          </p:cNvSpPr>
          <p:nvPr/>
        </p:nvSpPr>
        <p:spPr bwMode="auto">
          <a:xfrm rot="10800000">
            <a:off x="3547745" y="5476726"/>
            <a:ext cx="1731645" cy="521335"/>
          </a:xfrm>
          <a:prstGeom prst="rightArrow">
            <a:avLst>
              <a:gd name="adj1" fmla="val 50000"/>
              <a:gd name="adj2" fmla="val 9615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>
                <a:effectLst/>
                <a:latin typeface="Calibri"/>
                <a:ea typeface="Calibri"/>
                <a:cs typeface="Times New Roman"/>
              </a:rPr>
              <a:t>Параметры насоса</a:t>
            </a:r>
          </a:p>
        </p:txBody>
      </p:sp>
    </p:spTree>
    <p:extLst>
      <p:ext uri="{BB962C8B-B14F-4D97-AF65-F5344CB8AC3E}">
        <p14:creationId xmlns:p14="http://schemas.microsoft.com/office/powerpoint/2010/main" val="38310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56792"/>
            <a:ext cx="8820472" cy="388843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Комплексное решение Гидросистема+</a:t>
            </a:r>
            <a:r>
              <a:rPr lang="en-US" dirty="0" err="1" smtClean="0"/>
              <a:t>Spaix</a:t>
            </a:r>
            <a:endParaRPr lang="ru-RU" dirty="0" smtClean="0"/>
          </a:p>
          <a:p>
            <a:pPr lvl="1"/>
            <a:r>
              <a:rPr lang="ru-RU" dirty="0" smtClean="0"/>
              <a:t>Платные услуги по созданию БД насосов с передачей БД и </a:t>
            </a:r>
            <a:r>
              <a:rPr lang="en-US" dirty="0" err="1" smtClean="0"/>
              <a:t>Spaix</a:t>
            </a:r>
            <a:r>
              <a:rPr lang="en-US" dirty="0" smtClean="0"/>
              <a:t> Pump Pure </a:t>
            </a:r>
            <a:r>
              <a:rPr lang="ru-RU" dirty="0" smtClean="0"/>
              <a:t>Заказчику для использования и распространения, распространение созданных БД с Гидросистемой</a:t>
            </a:r>
          </a:p>
          <a:p>
            <a:pPr lvl="1"/>
            <a:r>
              <a:rPr lang="ru-RU" dirty="0" smtClean="0"/>
              <a:t>Лицензирование ПО для ведения БД насосов, а также дополнительных платформ и модулей системы </a:t>
            </a:r>
            <a:r>
              <a:rPr lang="en-US" dirty="0" err="1" smtClean="0"/>
              <a:t>Spaix</a:t>
            </a:r>
            <a:endParaRPr lang="ru-RU" dirty="0" smtClean="0"/>
          </a:p>
          <a:p>
            <a:pPr lvl="1"/>
            <a:r>
              <a:rPr lang="ru-RU" dirty="0" smtClean="0"/>
              <a:t>Услуги по оптимальному подбору насосов для проектных организаций</a:t>
            </a:r>
          </a:p>
          <a:p>
            <a:pPr lvl="1"/>
            <a:endParaRPr lang="ru-RU" dirty="0" smtClean="0"/>
          </a:p>
          <a:p>
            <a:endParaRPr lang="ru-RU" dirty="0"/>
          </a:p>
        </p:txBody>
      </p:sp>
      <p:sp>
        <p:nvSpPr>
          <p:cNvPr id="4" name="Shape 246"/>
          <p:cNvSpPr txBox="1">
            <a:spLocks/>
          </p:cNvSpPr>
          <p:nvPr/>
        </p:nvSpPr>
        <p:spPr>
          <a:xfrm>
            <a:off x="107504" y="188640"/>
            <a:ext cx="9144000" cy="923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25000"/>
              <a:buFont typeface="Trebuchet MS"/>
              <a:buNone/>
            </a:pPr>
            <a:r>
              <a:rPr lang="ru-RU" sz="2400" b="1" dirty="0" smtClean="0">
                <a:solidFill>
                  <a:srgbClr val="3F5F84"/>
                </a:solidFill>
                <a:ea typeface="Trebuchet MS"/>
                <a:cs typeface="Trebuchet MS"/>
                <a:sym typeface="Trebuchet MS"/>
              </a:rPr>
              <a:t>Оптимальный выбор насосов. Что мы предлагаем </a:t>
            </a:r>
            <a:r>
              <a:rPr lang="en-US" sz="2400" b="1" dirty="0" smtClean="0">
                <a:solidFill>
                  <a:srgbClr val="3F5F84"/>
                </a:solidFill>
                <a:ea typeface="Trebuchet MS"/>
                <a:cs typeface="Trebuchet MS"/>
                <a:sym typeface="Trebuchet MS"/>
              </a:rPr>
              <a:t>?</a:t>
            </a:r>
            <a:endParaRPr lang="ru-RU"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302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11938"/>
            <a:ext cx="9057072" cy="4981357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Удобные инструменты ввода и импорта данных</a:t>
            </a:r>
          </a:p>
          <a:p>
            <a:r>
              <a:rPr lang="ru-RU" dirty="0" smtClean="0"/>
              <a:t>Определение иерархии классификаций по областям применения</a:t>
            </a:r>
            <a:r>
              <a:rPr lang="en-US" dirty="0" smtClean="0"/>
              <a:t>, </a:t>
            </a:r>
            <a:r>
              <a:rPr lang="ru-RU" dirty="0" smtClean="0"/>
              <a:t>с приписыванием изготовителей и серий насосов</a:t>
            </a:r>
          </a:p>
          <a:p>
            <a:r>
              <a:rPr lang="ru-RU" dirty="0" smtClean="0"/>
              <a:t>Детальное </a:t>
            </a:r>
            <a:r>
              <a:rPr lang="ru-RU" dirty="0"/>
              <a:t>описание параметров и условий </a:t>
            </a:r>
            <a:r>
              <a:rPr lang="ru-RU" dirty="0" smtClean="0"/>
              <a:t>применимости</a:t>
            </a:r>
          </a:p>
          <a:p>
            <a:r>
              <a:rPr lang="ru-RU" dirty="0" smtClean="0"/>
              <a:t>Формулы для формирования обозначений в заказных документах</a:t>
            </a:r>
            <a:endParaRPr lang="ru-RU" dirty="0"/>
          </a:p>
          <a:p>
            <a:r>
              <a:rPr lang="ru-RU" dirty="0" smtClean="0"/>
              <a:t>Детальное задание и показ всех характеристик (кривых) насоса для различных исполнений и вариантов насоса (по скорости вращения, ротору, диаметру колеса…). Включая</a:t>
            </a:r>
            <a:r>
              <a:rPr lang="en-US" dirty="0" smtClean="0"/>
              <a:t>:</a:t>
            </a:r>
            <a:endParaRPr lang="ru-RU" dirty="0" smtClean="0"/>
          </a:p>
          <a:p>
            <a:pPr lvl="1"/>
            <a:r>
              <a:rPr lang="ru-RU" dirty="0" smtClean="0"/>
              <a:t>Рабочую область</a:t>
            </a:r>
          </a:p>
          <a:p>
            <a:pPr lvl="1"/>
            <a:r>
              <a:rPr lang="ru-RU" dirty="0" smtClean="0"/>
              <a:t>Точку максимального </a:t>
            </a:r>
            <a:r>
              <a:rPr lang="ru-RU" dirty="0" err="1" smtClean="0"/>
              <a:t>к.п.д</a:t>
            </a:r>
            <a:r>
              <a:rPr lang="ru-RU" dirty="0" smtClean="0"/>
              <a:t>.</a:t>
            </a:r>
          </a:p>
          <a:p>
            <a:pPr lvl="1"/>
            <a:r>
              <a:rPr lang="ru-RU" dirty="0" smtClean="0"/>
              <a:t>Генерацию изолиний равного </a:t>
            </a:r>
            <a:r>
              <a:rPr lang="ru-RU" dirty="0" err="1" smtClean="0"/>
              <a:t>к.п.д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Возможность и способ дополнительной оптимизации (подрезка колеса, управление по частоте, поворот лопаток, </a:t>
            </a:r>
            <a:r>
              <a:rPr lang="ru-RU" dirty="0" err="1" smtClean="0"/>
              <a:t>дросселирование</a:t>
            </a:r>
            <a:r>
              <a:rPr lang="ru-RU" dirty="0" smtClean="0"/>
              <a:t> и т.д.)</a:t>
            </a:r>
          </a:p>
          <a:p>
            <a:r>
              <a:rPr lang="ru-RU" dirty="0" smtClean="0"/>
              <a:t>Тип и характеристики контроллера (для управления насосом)</a:t>
            </a:r>
          </a:p>
          <a:p>
            <a:r>
              <a:rPr lang="ru-RU" dirty="0" smtClean="0"/>
              <a:t>Данные по комплектующим электродвигателям и их характеристикам</a:t>
            </a:r>
            <a:endParaRPr lang="en-US" dirty="0" smtClean="0"/>
          </a:p>
          <a:p>
            <a:r>
              <a:rPr lang="ru-RU" dirty="0" smtClean="0"/>
              <a:t>Данные по другим комплектующим</a:t>
            </a:r>
            <a:r>
              <a:rPr lang="en-US" dirty="0" smtClean="0"/>
              <a:t> (</a:t>
            </a:r>
            <a:r>
              <a:rPr lang="ru-RU" dirty="0" smtClean="0"/>
              <a:t>материалы, уплотнения вала, фундаментная плита, муфта и пр.)</a:t>
            </a:r>
          </a:p>
          <a:p>
            <a:r>
              <a:rPr lang="ru-RU" dirty="0" smtClean="0"/>
              <a:t>Чертежи, габаритные размеры</a:t>
            </a:r>
          </a:p>
          <a:p>
            <a:r>
              <a:rPr lang="ru-RU" dirty="0" smtClean="0"/>
              <a:t>И огромное количество других разнообразных настроек и возможностей!!!</a:t>
            </a:r>
          </a:p>
        </p:txBody>
      </p:sp>
      <p:sp>
        <p:nvSpPr>
          <p:cNvPr id="4" name="Shape 246"/>
          <p:cNvSpPr txBox="1">
            <a:spLocks/>
          </p:cNvSpPr>
          <p:nvPr/>
        </p:nvSpPr>
        <p:spPr>
          <a:xfrm>
            <a:off x="107504" y="188640"/>
            <a:ext cx="9144000" cy="923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25000"/>
              <a:buFont typeface="Trebuchet MS"/>
              <a:buNone/>
            </a:pPr>
            <a:r>
              <a:rPr lang="ru-RU" sz="2400" b="1" dirty="0" smtClean="0">
                <a:solidFill>
                  <a:srgbClr val="3F5F84"/>
                </a:solidFill>
                <a:ea typeface="Arial"/>
                <a:cs typeface="Arial"/>
                <a:sym typeface="Trebuchet MS"/>
              </a:rPr>
              <a:t>Что умеет </a:t>
            </a:r>
            <a:r>
              <a:rPr lang="en-US" sz="2400" b="1" dirty="0" err="1" smtClean="0">
                <a:solidFill>
                  <a:srgbClr val="3F5F84"/>
                </a:solidFill>
                <a:ea typeface="Arial"/>
                <a:cs typeface="Arial"/>
                <a:sym typeface="Trebuchet MS"/>
              </a:rPr>
              <a:t>Spaix</a:t>
            </a:r>
            <a:r>
              <a:rPr lang="en-US" sz="2400" b="1" dirty="0" smtClean="0">
                <a:solidFill>
                  <a:srgbClr val="3F5F84"/>
                </a:solidFill>
                <a:ea typeface="Arial"/>
                <a:cs typeface="Arial"/>
                <a:sym typeface="Trebuchet MS"/>
              </a:rPr>
              <a:t> 4 Pumps.</a:t>
            </a:r>
            <a:r>
              <a:rPr lang="ru-RU" sz="2400" b="1" dirty="0" smtClean="0">
                <a:solidFill>
                  <a:srgbClr val="3F5F84"/>
                </a:solidFill>
                <a:ea typeface="Arial"/>
                <a:cs typeface="Arial"/>
                <a:sym typeface="Trebuchet MS"/>
              </a:rPr>
              <a:t> БД насосов.</a:t>
            </a:r>
            <a:endParaRPr lang="ru-RU"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171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7057"/>
            <a:ext cx="6048672" cy="4687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672" y="2834477"/>
            <a:ext cx="3022011" cy="3148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618" y="1327057"/>
            <a:ext cx="1674118" cy="1454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327057"/>
            <a:ext cx="4988024" cy="4508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hape 246"/>
          <p:cNvSpPr txBox="1">
            <a:spLocks/>
          </p:cNvSpPr>
          <p:nvPr/>
        </p:nvSpPr>
        <p:spPr>
          <a:xfrm>
            <a:off x="107504" y="188640"/>
            <a:ext cx="9144000" cy="923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25000"/>
              <a:buFont typeface="Trebuchet MS"/>
              <a:buNone/>
            </a:pPr>
            <a:r>
              <a:rPr lang="ru-RU" sz="2400" b="1" dirty="0" smtClean="0">
                <a:solidFill>
                  <a:srgbClr val="3F5F84"/>
                </a:solidFill>
                <a:ea typeface="Arial"/>
                <a:cs typeface="Arial"/>
                <a:sym typeface="Trebuchet MS"/>
              </a:rPr>
              <a:t>Что умеет </a:t>
            </a:r>
            <a:r>
              <a:rPr lang="en-US" sz="2400" b="1" dirty="0" err="1" smtClean="0">
                <a:solidFill>
                  <a:srgbClr val="3F5F84"/>
                </a:solidFill>
                <a:ea typeface="Arial"/>
                <a:cs typeface="Arial"/>
                <a:sym typeface="Trebuchet MS"/>
              </a:rPr>
              <a:t>Spaix</a:t>
            </a:r>
            <a:r>
              <a:rPr lang="en-US" sz="2400" b="1" dirty="0" smtClean="0">
                <a:solidFill>
                  <a:srgbClr val="3F5F84"/>
                </a:solidFill>
                <a:ea typeface="Arial"/>
                <a:cs typeface="Arial"/>
                <a:sym typeface="Trebuchet MS"/>
              </a:rPr>
              <a:t>.</a:t>
            </a:r>
            <a:r>
              <a:rPr lang="ru-RU" sz="2400" b="1" dirty="0" smtClean="0">
                <a:solidFill>
                  <a:srgbClr val="3F5F84"/>
                </a:solidFill>
                <a:ea typeface="Arial"/>
                <a:cs typeface="Arial"/>
                <a:sym typeface="Trebuchet MS"/>
              </a:rPr>
              <a:t> БД насосов.</a:t>
            </a:r>
            <a:endParaRPr lang="ru-RU"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554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784</Words>
  <Application>Microsoft Office PowerPoint</Application>
  <PresentationFormat>Экран (4:3)</PresentationFormat>
  <Paragraphs>90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NTP Truboprovod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pronin</dc:creator>
  <cp:lastModifiedBy>Корельштейн</cp:lastModifiedBy>
  <cp:revision>92</cp:revision>
  <dcterms:created xsi:type="dcterms:W3CDTF">2014-11-14T09:41:55Z</dcterms:created>
  <dcterms:modified xsi:type="dcterms:W3CDTF">2014-11-26T05:14:58Z</dcterms:modified>
</cp:coreProperties>
</file>