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2.xml" ContentType="application/vnd.openxmlformats-officedocument.presentationml.tags+xml"/>
  <Override PartName="/ppt/notesSlides/notesSlide45.xml" ContentType="application/vnd.openxmlformats-officedocument.presentationml.notesSlide+xml"/>
  <Override PartName="/ppt/tags/tag3.xml" ContentType="application/vnd.openxmlformats-officedocument.presentationml.tags+xml"/>
  <Override PartName="/ppt/notesSlides/notesSlide46.xml" ContentType="application/vnd.openxmlformats-officedocument.presentationml.notesSlide+xml"/>
  <Override PartName="/ppt/tags/tag4.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5.xml" ContentType="application/vnd.openxmlformats-officedocument.presentationml.tags+xml"/>
  <Override PartName="/ppt/notesSlides/notesSlide49.xml" ContentType="application/vnd.openxmlformats-officedocument.presentationml.notesSlide+xml"/>
  <Override PartName="/ppt/tags/tag6.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7.xml" ContentType="application/vnd.openxmlformats-officedocument.presentationml.tags+xml"/>
  <Override PartName="/ppt/notesSlides/notesSlide5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58.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5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60.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61.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62.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63.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8"/>
  </p:notesMasterIdLst>
  <p:handoutMasterIdLst>
    <p:handoutMasterId r:id="rId79"/>
  </p:handoutMasterIdLst>
  <p:sldIdLst>
    <p:sldId id="257" r:id="rId2"/>
    <p:sldId id="693" r:id="rId3"/>
    <p:sldId id="332" r:id="rId4"/>
    <p:sldId id="418" r:id="rId5"/>
    <p:sldId id="450" r:id="rId6"/>
    <p:sldId id="419" r:id="rId7"/>
    <p:sldId id="420" r:id="rId8"/>
    <p:sldId id="334" r:id="rId9"/>
    <p:sldId id="492" r:id="rId10"/>
    <p:sldId id="335" r:id="rId11"/>
    <p:sldId id="426" r:id="rId12"/>
    <p:sldId id="429" r:id="rId13"/>
    <p:sldId id="430" r:id="rId14"/>
    <p:sldId id="431" r:id="rId15"/>
    <p:sldId id="432" r:id="rId16"/>
    <p:sldId id="434" r:id="rId17"/>
    <p:sldId id="435" r:id="rId18"/>
    <p:sldId id="436" r:id="rId19"/>
    <p:sldId id="422" r:id="rId20"/>
    <p:sldId id="451" r:id="rId21"/>
    <p:sldId id="421" r:id="rId22"/>
    <p:sldId id="454" r:id="rId23"/>
    <p:sldId id="455" r:id="rId24"/>
    <p:sldId id="456" r:id="rId25"/>
    <p:sldId id="457" r:id="rId26"/>
    <p:sldId id="458" r:id="rId27"/>
    <p:sldId id="424" r:id="rId28"/>
    <p:sldId id="423" r:id="rId29"/>
    <p:sldId id="460" r:id="rId30"/>
    <p:sldId id="461" r:id="rId31"/>
    <p:sldId id="466" r:id="rId32"/>
    <p:sldId id="467" r:id="rId33"/>
    <p:sldId id="425" r:id="rId34"/>
    <p:sldId id="428" r:id="rId35"/>
    <p:sldId id="494" r:id="rId36"/>
    <p:sldId id="361" r:id="rId37"/>
    <p:sldId id="362" r:id="rId38"/>
    <p:sldId id="587" r:id="rId39"/>
    <p:sldId id="588" r:id="rId40"/>
    <p:sldId id="589" r:id="rId41"/>
    <p:sldId id="590" r:id="rId42"/>
    <p:sldId id="591" r:id="rId43"/>
    <p:sldId id="592" r:id="rId44"/>
    <p:sldId id="593" r:id="rId45"/>
    <p:sldId id="368" r:id="rId46"/>
    <p:sldId id="516" r:id="rId47"/>
    <p:sldId id="517" r:id="rId48"/>
    <p:sldId id="533" r:id="rId49"/>
    <p:sldId id="519" r:id="rId50"/>
    <p:sldId id="504" r:id="rId51"/>
    <p:sldId id="534" r:id="rId52"/>
    <p:sldId id="505" r:id="rId53"/>
    <p:sldId id="535" r:id="rId54"/>
    <p:sldId id="520" r:id="rId55"/>
    <p:sldId id="496" r:id="rId56"/>
    <p:sldId id="497" r:id="rId57"/>
    <p:sldId id="498" r:id="rId58"/>
    <p:sldId id="499" r:id="rId59"/>
    <p:sldId id="500" r:id="rId60"/>
    <p:sldId id="501" r:id="rId61"/>
    <p:sldId id="502" r:id="rId62"/>
    <p:sldId id="510" r:id="rId63"/>
    <p:sldId id="511" r:id="rId64"/>
    <p:sldId id="536" r:id="rId65"/>
    <p:sldId id="661" r:id="rId66"/>
    <p:sldId id="662" r:id="rId67"/>
    <p:sldId id="663" r:id="rId68"/>
    <p:sldId id="664" r:id="rId69"/>
    <p:sldId id="665" r:id="rId70"/>
    <p:sldId id="666" r:id="rId71"/>
    <p:sldId id="667" r:id="rId72"/>
    <p:sldId id="670" r:id="rId73"/>
    <p:sldId id="671" r:id="rId74"/>
    <p:sldId id="668" r:id="rId75"/>
    <p:sldId id="669" r:id="rId76"/>
    <p:sldId id="791" r:id="rId77"/>
  </p:sldIdLst>
  <p:sldSz cx="9144000" cy="6858000" type="screen4x3"/>
  <p:notesSz cx="6797675"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D0255"/>
    <a:srgbClr val="D21700"/>
    <a:srgbClr val="5F5F5F"/>
    <a:srgbClr val="0BA4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82" autoAdjust="0"/>
    <p:restoredTop sz="79200" autoAdjust="0"/>
  </p:normalViewPr>
  <p:slideViewPr>
    <p:cSldViewPr>
      <p:cViewPr varScale="1">
        <p:scale>
          <a:sx n="70" d="100"/>
          <a:sy n="70" d="100"/>
        </p:scale>
        <p:origin x="-1524" y="-96"/>
      </p:cViewPr>
      <p:guideLst>
        <p:guide orient="horz" pos="2160"/>
        <p:guide pos="2880"/>
      </p:guideLst>
    </p:cSldViewPr>
  </p:slideViewPr>
  <p:notesTextViewPr>
    <p:cViewPr>
      <p:scale>
        <a:sx n="1" d="1"/>
        <a:sy n="1" d="1"/>
      </p:scale>
      <p:origin x="0" y="0"/>
    </p:cViewPr>
  </p:notesTextViewPr>
  <p:sorterViewPr>
    <p:cViewPr>
      <p:scale>
        <a:sx n="66" d="100"/>
        <a:sy n="66" d="100"/>
      </p:scale>
      <p:origin x="0" y="4680"/>
    </p:cViewPr>
  </p:sorterViewPr>
  <p:notesViewPr>
    <p:cSldViewPr showGuides="1">
      <p:cViewPr varScale="1">
        <p:scale>
          <a:sx n="81" d="100"/>
          <a:sy n="81" d="100"/>
        </p:scale>
        <p:origin x="-3960" y="-102"/>
      </p:cViewPr>
      <p:guideLst>
        <p:guide orient="horz" pos="3128"/>
        <p:guide pos="2141"/>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1"/>
            <a:ext cx="2945659" cy="496491"/>
          </a:xfrm>
          <a:prstGeom prst="rect">
            <a:avLst/>
          </a:prstGeom>
        </p:spPr>
        <p:txBody>
          <a:bodyPr vert="horz" lIns="91434" tIns="45717" rIns="91434" bIns="45717" rtlCol="0"/>
          <a:lstStyle>
            <a:lvl1pPr algn="l">
              <a:defRPr sz="1200"/>
            </a:lvl1pPr>
          </a:lstStyle>
          <a:p>
            <a:endParaRPr lang="fr-FR"/>
          </a:p>
        </p:txBody>
      </p:sp>
      <p:sp>
        <p:nvSpPr>
          <p:cNvPr id="3" name="Espace réservé de la date 2"/>
          <p:cNvSpPr>
            <a:spLocks noGrp="1"/>
          </p:cNvSpPr>
          <p:nvPr>
            <p:ph type="dt" sz="quarter" idx="1"/>
          </p:nvPr>
        </p:nvSpPr>
        <p:spPr>
          <a:xfrm>
            <a:off x="3850446" y="1"/>
            <a:ext cx="2945659" cy="496491"/>
          </a:xfrm>
          <a:prstGeom prst="rect">
            <a:avLst/>
          </a:prstGeom>
        </p:spPr>
        <p:txBody>
          <a:bodyPr vert="horz" lIns="91434" tIns="45717" rIns="91434" bIns="45717" rtlCol="0"/>
          <a:lstStyle>
            <a:lvl1pPr algn="r">
              <a:defRPr sz="1200"/>
            </a:lvl1pPr>
          </a:lstStyle>
          <a:p>
            <a:fld id="{2D3A889E-DED6-4554-87F4-F7461E33E73A}" type="datetimeFigureOut">
              <a:rPr lang="fr-FR" smtClean="0"/>
              <a:pPr/>
              <a:t>26/11/2014</a:t>
            </a:fld>
            <a:endParaRPr lang="fr-FR"/>
          </a:p>
        </p:txBody>
      </p:sp>
      <p:sp>
        <p:nvSpPr>
          <p:cNvPr id="4" name="Espace réservé du pied de page 3"/>
          <p:cNvSpPr>
            <a:spLocks noGrp="1"/>
          </p:cNvSpPr>
          <p:nvPr>
            <p:ph type="ftr" sz="quarter" idx="2"/>
          </p:nvPr>
        </p:nvSpPr>
        <p:spPr>
          <a:xfrm>
            <a:off x="3" y="9431601"/>
            <a:ext cx="2945659" cy="496491"/>
          </a:xfrm>
          <a:prstGeom prst="rect">
            <a:avLst/>
          </a:prstGeom>
        </p:spPr>
        <p:txBody>
          <a:bodyPr vert="horz" lIns="91434" tIns="45717" rIns="91434" bIns="45717"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6" y="9431601"/>
            <a:ext cx="2945659" cy="496491"/>
          </a:xfrm>
          <a:prstGeom prst="rect">
            <a:avLst/>
          </a:prstGeom>
        </p:spPr>
        <p:txBody>
          <a:bodyPr vert="horz" lIns="91434" tIns="45717" rIns="91434" bIns="45717" rtlCol="0" anchor="b"/>
          <a:lstStyle>
            <a:lvl1pPr algn="r">
              <a:defRPr sz="1200"/>
            </a:lvl1pPr>
          </a:lstStyle>
          <a:p>
            <a:fld id="{889C9BEE-30C0-409C-A1BC-C5CED1C10FF7}" type="slidenum">
              <a:rPr lang="fr-FR" smtClean="0"/>
              <a:pPr/>
              <a:t>‹#›</a:t>
            </a:fld>
            <a:endParaRPr lang="fr-FR"/>
          </a:p>
        </p:txBody>
      </p:sp>
    </p:spTree>
    <p:extLst>
      <p:ext uri="{BB962C8B-B14F-4D97-AF65-F5344CB8AC3E}">
        <p14:creationId xmlns:p14="http://schemas.microsoft.com/office/powerpoint/2010/main" val="228310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1"/>
            <a:ext cx="2945659" cy="496491"/>
          </a:xfrm>
          <a:prstGeom prst="rect">
            <a:avLst/>
          </a:prstGeom>
        </p:spPr>
        <p:txBody>
          <a:bodyPr vert="horz" lIns="91434" tIns="45717" rIns="91434" bIns="45717" rtlCol="0"/>
          <a:lstStyle>
            <a:lvl1pPr algn="l">
              <a:defRPr sz="1200"/>
            </a:lvl1pPr>
          </a:lstStyle>
          <a:p>
            <a:endParaRPr lang="fr-FR"/>
          </a:p>
        </p:txBody>
      </p:sp>
      <p:sp>
        <p:nvSpPr>
          <p:cNvPr id="3" name="Espace réservé de la date 2"/>
          <p:cNvSpPr>
            <a:spLocks noGrp="1"/>
          </p:cNvSpPr>
          <p:nvPr>
            <p:ph type="dt" idx="1"/>
          </p:nvPr>
        </p:nvSpPr>
        <p:spPr>
          <a:xfrm>
            <a:off x="3850446" y="1"/>
            <a:ext cx="2945659" cy="496491"/>
          </a:xfrm>
          <a:prstGeom prst="rect">
            <a:avLst/>
          </a:prstGeom>
        </p:spPr>
        <p:txBody>
          <a:bodyPr vert="horz" lIns="91434" tIns="45717" rIns="91434" bIns="45717" rtlCol="0"/>
          <a:lstStyle>
            <a:lvl1pPr algn="r">
              <a:defRPr sz="1200"/>
            </a:lvl1pPr>
          </a:lstStyle>
          <a:p>
            <a:fld id="{0EFA53B6-90DA-43E4-8417-099F374D8CCF}" type="datetimeFigureOut">
              <a:rPr lang="fr-FR" smtClean="0"/>
              <a:pPr/>
              <a:t>26/11/2014</a:t>
            </a:fld>
            <a:endParaRPr lang="fr-FR"/>
          </a:p>
        </p:txBody>
      </p:sp>
      <p:sp>
        <p:nvSpPr>
          <p:cNvPr id="4" name="Espace réservé de l'image des diapositives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34" tIns="45717" rIns="91434" bIns="45717" rtlCol="0" anchor="ctr"/>
          <a:lstStyle/>
          <a:p>
            <a:endParaRPr lang="fr-FR"/>
          </a:p>
        </p:txBody>
      </p:sp>
      <p:sp>
        <p:nvSpPr>
          <p:cNvPr id="5" name="Espace réservé des commentaires 4"/>
          <p:cNvSpPr>
            <a:spLocks noGrp="1"/>
          </p:cNvSpPr>
          <p:nvPr>
            <p:ph type="body" sz="quarter" idx="3"/>
          </p:nvPr>
        </p:nvSpPr>
        <p:spPr>
          <a:xfrm>
            <a:off x="679768" y="4716662"/>
            <a:ext cx="5438140" cy="4468416"/>
          </a:xfrm>
          <a:prstGeom prst="rect">
            <a:avLst/>
          </a:prstGeom>
        </p:spPr>
        <p:txBody>
          <a:bodyPr vert="horz" lIns="91434" tIns="45717" rIns="91434" bIns="45717"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3" y="9431601"/>
            <a:ext cx="2945659" cy="496491"/>
          </a:xfrm>
          <a:prstGeom prst="rect">
            <a:avLst/>
          </a:prstGeom>
        </p:spPr>
        <p:txBody>
          <a:bodyPr vert="horz" lIns="91434" tIns="45717" rIns="91434" bIns="45717"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6" y="9431601"/>
            <a:ext cx="2945659" cy="496491"/>
          </a:xfrm>
          <a:prstGeom prst="rect">
            <a:avLst/>
          </a:prstGeom>
        </p:spPr>
        <p:txBody>
          <a:bodyPr vert="horz" lIns="91434" tIns="45717" rIns="91434" bIns="45717" rtlCol="0" anchor="b"/>
          <a:lstStyle>
            <a:lvl1pPr algn="r">
              <a:defRPr sz="1200"/>
            </a:lvl1pPr>
          </a:lstStyle>
          <a:p>
            <a:fld id="{94D07CD2-45D1-4B5C-B809-24C7F6D8177A}" type="slidenum">
              <a:rPr lang="fr-FR" smtClean="0"/>
              <a:pPr/>
              <a:t>‹#›</a:t>
            </a:fld>
            <a:endParaRPr lang="fr-FR"/>
          </a:p>
        </p:txBody>
      </p:sp>
    </p:spTree>
    <p:extLst>
      <p:ext uri="{BB962C8B-B14F-4D97-AF65-F5344CB8AC3E}">
        <p14:creationId xmlns:p14="http://schemas.microsoft.com/office/powerpoint/2010/main" val="3920586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94D07CD2-45D1-4B5C-B809-24C7F6D8177A}" type="slidenum">
              <a:rPr lang="fr-FR" smtClean="0"/>
              <a:pPr/>
              <a:t>1</a:t>
            </a:fld>
            <a:endParaRPr lang="fr-FR"/>
          </a:p>
        </p:txBody>
      </p:sp>
    </p:spTree>
    <p:extLst>
      <p:ext uri="{BB962C8B-B14F-4D97-AF65-F5344CB8AC3E}">
        <p14:creationId xmlns:p14="http://schemas.microsoft.com/office/powerpoint/2010/main" val="3086451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b="1">
                <a:solidFill>
                  <a:schemeClr val="accent2"/>
                </a:solidFill>
                <a:latin typeface="Arial" charset="0"/>
              </a:defRPr>
            </a:lvl1pPr>
            <a:lvl2pPr marL="748374" indent="-287836">
              <a:defRPr b="1">
                <a:solidFill>
                  <a:schemeClr val="accent2"/>
                </a:solidFill>
                <a:latin typeface="Arial" charset="0"/>
              </a:defRPr>
            </a:lvl2pPr>
            <a:lvl3pPr marL="1151344" indent="-230269">
              <a:defRPr b="1">
                <a:solidFill>
                  <a:schemeClr val="accent2"/>
                </a:solidFill>
                <a:latin typeface="Arial" charset="0"/>
              </a:defRPr>
            </a:lvl3pPr>
            <a:lvl4pPr marL="1611881" indent="-230269">
              <a:defRPr b="1">
                <a:solidFill>
                  <a:schemeClr val="accent2"/>
                </a:solidFill>
                <a:latin typeface="Arial" charset="0"/>
              </a:defRPr>
            </a:lvl4pPr>
            <a:lvl5pPr marL="2072419" indent="-230269">
              <a:defRPr b="1">
                <a:solidFill>
                  <a:schemeClr val="accent2"/>
                </a:solidFill>
                <a:latin typeface="Arial" charset="0"/>
              </a:defRPr>
            </a:lvl5pPr>
            <a:lvl6pPr marL="2532957"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93494"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54032"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914569"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fld id="{528CA18A-AC7F-4925-9841-82DD41D20ED8}" type="slidenum">
              <a:rPr lang="fr-FR" b="0" smtClean="0">
                <a:solidFill>
                  <a:schemeClr val="tx1"/>
                </a:solidFill>
                <a:latin typeface="Times" charset="0"/>
              </a:rPr>
              <a:pPr/>
              <a:t>10</a:t>
            </a:fld>
            <a:endParaRPr lang="fr-FR" b="0" smtClean="0">
              <a:solidFill>
                <a:schemeClr val="tx1"/>
              </a:solidFill>
              <a:latin typeface="Times"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r>
              <a:rPr lang="en-US" dirty="0" smtClean="0"/>
              <a:t>So now let’s talk about the thermodynamics models.  This is the main part of the system</a:t>
            </a:r>
            <a:r>
              <a:rPr lang="en-US" baseline="0" dirty="0" smtClean="0"/>
              <a:t>.  </a:t>
            </a:r>
          </a:p>
          <a:p>
            <a:endParaRPr lang="en-US" baseline="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approaches: homogeneous and heterogeneous.</a:t>
            </a:r>
            <a:r>
              <a:rPr lang="en-US" baseline="0" dirty="0" smtClean="0"/>
              <a:t>  The homogeneous approach is based on equations of state.  The advantages are that little data is required and there is no limitation for temperature and pressure. The drawbacks are that equations of state with classical mixing rules are often limited to low polar compounds.</a:t>
            </a:r>
          </a:p>
          <a:p>
            <a:endParaRPr lang="en-US" baseline="0" dirty="0" smtClean="0"/>
          </a:p>
          <a:p>
            <a:r>
              <a:rPr lang="en-US" baseline="0" dirty="0" smtClean="0"/>
              <a:t>The other approach…the </a:t>
            </a:r>
            <a:r>
              <a:rPr lang="en-US" baseline="0" dirty="0" err="1" smtClean="0"/>
              <a:t>heterogenous</a:t>
            </a:r>
            <a:r>
              <a:rPr lang="en-US" baseline="0" dirty="0" smtClean="0"/>
              <a:t> approach is based on activity coefficient models, to take into account the non-ideality of the liquid phase.  However, this approach requires more data and can only be used far from the critical point.</a:t>
            </a:r>
          </a:p>
          <a:p>
            <a:endParaRPr lang="en-US" baseline="0" dirty="0" smtClean="0"/>
          </a:p>
          <a:p>
            <a:r>
              <a:rPr lang="en-US" baseline="0" dirty="0" smtClean="0"/>
              <a:t>Starting with the above approaches, improvements are found by using new mixing rules for equations of state including Gibbs excess models, or by models with more physical basis, such as the SAFT family of equations of state.</a:t>
            </a:r>
          </a:p>
          <a:p>
            <a:endParaRPr lang="en-US" baseline="0" dirty="0" smtClean="0"/>
          </a:p>
          <a:p>
            <a:r>
              <a:rPr lang="en-US" baseline="0" dirty="0" smtClean="0"/>
              <a:t>For certain specific chemical compounds, dedicated models are created.</a:t>
            </a:r>
          </a:p>
          <a:p>
            <a:r>
              <a:rPr lang="en-US" baseline="0" dirty="0" smtClean="0"/>
              <a:t>With so many chemical and mixtures in the world, sometimes it is best to look at molecular structures and use predictive models to calculate properties.</a:t>
            </a:r>
          </a:p>
          <a:p>
            <a:endParaRPr lang="en-US" baseline="0" dirty="0" smtClean="0"/>
          </a:p>
        </p:txBody>
      </p:sp>
      <p:sp>
        <p:nvSpPr>
          <p:cNvPr id="4" name="Slide Number Placeholder 3"/>
          <p:cNvSpPr>
            <a:spLocks noGrp="1"/>
          </p:cNvSpPr>
          <p:nvPr>
            <p:ph type="sldNum" sz="quarter" idx="10"/>
          </p:nvPr>
        </p:nvSpPr>
        <p:spPr/>
        <p:txBody>
          <a:bodyPr/>
          <a:lstStyle/>
          <a:p>
            <a:fld id="{94D07CD2-45D1-4B5C-B809-24C7F6D8177A}" type="slidenum">
              <a:rPr lang="fr-FR" smtClean="0"/>
              <a:pPr/>
              <a:t>11</a:t>
            </a:fld>
            <a:endParaRPr lang="fr-FR"/>
          </a:p>
        </p:txBody>
      </p:sp>
    </p:spTree>
    <p:extLst>
      <p:ext uri="{BB962C8B-B14F-4D97-AF65-F5344CB8AC3E}">
        <p14:creationId xmlns:p14="http://schemas.microsoft.com/office/powerpoint/2010/main" val="3542228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b="1">
                <a:solidFill>
                  <a:schemeClr val="accent2"/>
                </a:solidFill>
                <a:latin typeface="Arial" charset="0"/>
              </a:defRPr>
            </a:lvl1pPr>
            <a:lvl2pPr marL="748374" indent="-287836">
              <a:defRPr b="1">
                <a:solidFill>
                  <a:schemeClr val="accent2"/>
                </a:solidFill>
                <a:latin typeface="Arial" charset="0"/>
              </a:defRPr>
            </a:lvl2pPr>
            <a:lvl3pPr marL="1151344" indent="-230269">
              <a:defRPr b="1">
                <a:solidFill>
                  <a:schemeClr val="accent2"/>
                </a:solidFill>
                <a:latin typeface="Arial" charset="0"/>
              </a:defRPr>
            </a:lvl3pPr>
            <a:lvl4pPr marL="1611881" indent="-230269">
              <a:defRPr b="1">
                <a:solidFill>
                  <a:schemeClr val="accent2"/>
                </a:solidFill>
                <a:latin typeface="Arial" charset="0"/>
              </a:defRPr>
            </a:lvl4pPr>
            <a:lvl5pPr marL="2072419" indent="-230269">
              <a:defRPr b="1">
                <a:solidFill>
                  <a:schemeClr val="accent2"/>
                </a:solidFill>
                <a:latin typeface="Arial" charset="0"/>
              </a:defRPr>
            </a:lvl5pPr>
            <a:lvl6pPr marL="2532957"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93494"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54032"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914569"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fld id="{F4B1C4C0-E6BC-4029-B6F1-0BB7C4CE3873}" type="slidenum">
              <a:rPr lang="fr-FR" b="0" smtClean="0">
                <a:solidFill>
                  <a:schemeClr val="tx1"/>
                </a:solidFill>
                <a:latin typeface="Times" charset="0"/>
              </a:rPr>
              <a:pPr/>
              <a:t>12</a:t>
            </a:fld>
            <a:endParaRPr lang="fr-FR" b="0" smtClean="0">
              <a:solidFill>
                <a:schemeClr val="tx1"/>
              </a:solidFill>
              <a:latin typeface="Times" charset="0"/>
            </a:endParaRPr>
          </a:p>
        </p:txBody>
      </p:sp>
      <p:sp>
        <p:nvSpPr>
          <p:cNvPr id="69635" name="Rectangle 2"/>
          <p:cNvSpPr>
            <a:spLocks noGrp="1" noRot="1" noChangeAspect="1" noChangeArrowheads="1" noTextEdit="1"/>
          </p:cNvSpPr>
          <p:nvPr>
            <p:ph type="sldImg"/>
          </p:nvPr>
        </p:nvSpPr>
        <p:spPr>
          <a:xfrm>
            <a:off x="969963" y="766763"/>
            <a:ext cx="4903787" cy="3679825"/>
          </a:xfrm>
          <a:ln/>
        </p:spPr>
      </p:sp>
      <p:sp>
        <p:nvSpPr>
          <p:cNvPr id="69636" name="Rectangle 3"/>
          <p:cNvSpPr>
            <a:spLocks noGrp="1" noChangeArrowheads="1"/>
          </p:cNvSpPr>
          <p:nvPr>
            <p:ph type="body" idx="1"/>
          </p:nvPr>
        </p:nvSpPr>
        <p:spPr>
          <a:xfrm>
            <a:off x="922805" y="4753277"/>
            <a:ext cx="4998526" cy="4448212"/>
          </a:xfrm>
          <a:noFill/>
        </p:spPr>
        <p:txBody>
          <a:bodyPr/>
          <a:lstStyle/>
          <a:p>
            <a:pPr eaLnBrk="1" hangingPunct="1"/>
            <a:r>
              <a:rPr lang="en-US" dirty="0" smtClean="0"/>
              <a:t>Here is</a:t>
            </a:r>
            <a:r>
              <a:rPr lang="en-US" baseline="0" dirty="0" smtClean="0"/>
              <a:t> a plot of a phase envelope calculation using the equation of state approach.  The purple line shows the vapor pressure for pure methane.  The yellow line is for pure benzene.  The blue line shows the calculated bubble curve for the mixture of methane and benzene at 25 mole percent of methane. The red line shows the calculated dew curve.  The blue and red curves meet at the calculated critical point of the mixture. </a:t>
            </a:r>
          </a:p>
          <a:p>
            <a:pPr eaLnBrk="1" hangingPunct="1"/>
            <a:endParaRPr lang="en-US" baseline="0" dirty="0" smtClean="0"/>
          </a:p>
          <a:p>
            <a:r>
              <a:rPr lang="en-US" baseline="0" dirty="0" smtClean="0"/>
              <a:t>Only the homogeneous approach provides continuity near and above the critical point.</a:t>
            </a:r>
          </a:p>
          <a:p>
            <a:endParaRPr lang="en-US" baseline="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b="1">
                <a:solidFill>
                  <a:schemeClr val="accent2"/>
                </a:solidFill>
                <a:latin typeface="Arial" charset="0"/>
              </a:defRPr>
            </a:lvl1pPr>
            <a:lvl2pPr marL="748374" indent="-287836">
              <a:defRPr b="1">
                <a:solidFill>
                  <a:schemeClr val="accent2"/>
                </a:solidFill>
                <a:latin typeface="Arial" charset="0"/>
              </a:defRPr>
            </a:lvl2pPr>
            <a:lvl3pPr marL="1151344" indent="-230269">
              <a:defRPr b="1">
                <a:solidFill>
                  <a:schemeClr val="accent2"/>
                </a:solidFill>
                <a:latin typeface="Arial" charset="0"/>
              </a:defRPr>
            </a:lvl3pPr>
            <a:lvl4pPr marL="1611881" indent="-230269">
              <a:defRPr b="1">
                <a:solidFill>
                  <a:schemeClr val="accent2"/>
                </a:solidFill>
                <a:latin typeface="Arial" charset="0"/>
              </a:defRPr>
            </a:lvl4pPr>
            <a:lvl5pPr marL="2072419" indent="-230269">
              <a:defRPr b="1">
                <a:solidFill>
                  <a:schemeClr val="accent2"/>
                </a:solidFill>
                <a:latin typeface="Arial" charset="0"/>
              </a:defRPr>
            </a:lvl5pPr>
            <a:lvl6pPr marL="2532957"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93494"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54032"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914569"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fld id="{9F691E78-55D5-4EA2-8146-44308E76A09B}" type="slidenum">
              <a:rPr lang="fr-FR" b="0" smtClean="0">
                <a:solidFill>
                  <a:schemeClr val="tx1"/>
                </a:solidFill>
                <a:latin typeface="Times" charset="0"/>
              </a:rPr>
              <a:pPr/>
              <a:t>13</a:t>
            </a:fld>
            <a:endParaRPr lang="fr-FR" b="0" smtClean="0">
              <a:solidFill>
                <a:schemeClr val="tx1"/>
              </a:solidFill>
              <a:latin typeface="Times" charset="0"/>
            </a:endParaRPr>
          </a:p>
        </p:txBody>
      </p:sp>
      <p:sp>
        <p:nvSpPr>
          <p:cNvPr id="70659" name="Rectangle 2"/>
          <p:cNvSpPr>
            <a:spLocks noGrp="1" noRot="1" noChangeAspect="1" noChangeArrowheads="1" noTextEdit="1"/>
          </p:cNvSpPr>
          <p:nvPr>
            <p:ph type="sldImg"/>
          </p:nvPr>
        </p:nvSpPr>
        <p:spPr>
          <a:xfrm>
            <a:off x="969963" y="766763"/>
            <a:ext cx="4903787" cy="3679825"/>
          </a:xfrm>
          <a:ln/>
        </p:spPr>
      </p:sp>
      <p:sp>
        <p:nvSpPr>
          <p:cNvPr id="70660" name="Rectangle 3"/>
          <p:cNvSpPr>
            <a:spLocks noGrp="1" noChangeArrowheads="1"/>
          </p:cNvSpPr>
          <p:nvPr>
            <p:ph type="body" idx="1"/>
          </p:nvPr>
        </p:nvSpPr>
        <p:spPr>
          <a:xfrm>
            <a:off x="922805" y="4753277"/>
            <a:ext cx="4998526" cy="4448212"/>
          </a:xfrm>
          <a:noFill/>
        </p:spPr>
        <p:txBody>
          <a:bodyPr/>
          <a:lstStyle/>
          <a:p>
            <a:r>
              <a:rPr lang="en-US" dirty="0" smtClean="0"/>
              <a:t>The</a:t>
            </a:r>
            <a:r>
              <a:rPr lang="en-US" baseline="0" dirty="0" smtClean="0"/>
              <a:t> equation of state can be very useful to show you which phases are present…crucial for gas transportation.  Even small amounts of another compound can significantly change the dew curves.  The equation of state accounts for this behavior and correctly predicts the phases present.  In this slide, at 40 bar, the dew point is greater than -10 Celsius for the n-</a:t>
            </a:r>
            <a:r>
              <a:rPr lang="en-US" baseline="0" dirty="0" err="1" smtClean="0"/>
              <a:t>Nonane</a:t>
            </a:r>
            <a:r>
              <a:rPr lang="en-US" baseline="0" dirty="0" smtClean="0"/>
              <a:t> impurity compared to less than -42 Celsius for the impurity of dimethyl cyclohexane.</a:t>
            </a:r>
          </a:p>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b="1">
                <a:solidFill>
                  <a:schemeClr val="accent2"/>
                </a:solidFill>
                <a:latin typeface="Arial" charset="0"/>
              </a:defRPr>
            </a:lvl1pPr>
            <a:lvl2pPr marL="748374" indent="-287836">
              <a:defRPr b="1">
                <a:solidFill>
                  <a:schemeClr val="accent2"/>
                </a:solidFill>
                <a:latin typeface="Arial" charset="0"/>
              </a:defRPr>
            </a:lvl2pPr>
            <a:lvl3pPr marL="1151344" indent="-230269">
              <a:defRPr b="1">
                <a:solidFill>
                  <a:schemeClr val="accent2"/>
                </a:solidFill>
                <a:latin typeface="Arial" charset="0"/>
              </a:defRPr>
            </a:lvl3pPr>
            <a:lvl4pPr marL="1611881" indent="-230269">
              <a:defRPr b="1">
                <a:solidFill>
                  <a:schemeClr val="accent2"/>
                </a:solidFill>
                <a:latin typeface="Arial" charset="0"/>
              </a:defRPr>
            </a:lvl4pPr>
            <a:lvl5pPr marL="2072419" indent="-230269">
              <a:defRPr b="1">
                <a:solidFill>
                  <a:schemeClr val="accent2"/>
                </a:solidFill>
                <a:latin typeface="Arial" charset="0"/>
              </a:defRPr>
            </a:lvl5pPr>
            <a:lvl6pPr marL="2532957"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93494"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54032"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914569"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fld id="{8E88C1FD-D718-4FF6-AC52-38B9DF9E984C}" type="slidenum">
              <a:rPr lang="fr-FR" b="0" smtClean="0">
                <a:solidFill>
                  <a:schemeClr val="tx1"/>
                </a:solidFill>
                <a:latin typeface="Times" charset="0"/>
              </a:rPr>
              <a:pPr/>
              <a:t>14</a:t>
            </a:fld>
            <a:endParaRPr lang="fr-FR" b="0" smtClean="0">
              <a:solidFill>
                <a:schemeClr val="tx1"/>
              </a:solidFill>
              <a:latin typeface="Times" charset="0"/>
            </a:endParaRPr>
          </a:p>
        </p:txBody>
      </p:sp>
      <p:sp>
        <p:nvSpPr>
          <p:cNvPr id="72707" name="Rectangle 2"/>
          <p:cNvSpPr>
            <a:spLocks noGrp="1" noRot="1" noChangeAspect="1" noChangeArrowheads="1" noTextEdit="1"/>
          </p:cNvSpPr>
          <p:nvPr>
            <p:ph type="sldImg"/>
          </p:nvPr>
        </p:nvSpPr>
        <p:spPr>
          <a:xfrm>
            <a:off x="969963" y="766763"/>
            <a:ext cx="4903787" cy="3679825"/>
          </a:xfrm>
          <a:ln/>
        </p:spPr>
      </p:sp>
      <p:sp>
        <p:nvSpPr>
          <p:cNvPr id="72708" name="Rectangle 3"/>
          <p:cNvSpPr>
            <a:spLocks noGrp="1" noChangeArrowheads="1"/>
          </p:cNvSpPr>
          <p:nvPr>
            <p:ph type="body" idx="1"/>
          </p:nvPr>
        </p:nvSpPr>
        <p:spPr>
          <a:xfrm>
            <a:off x="922805" y="4753277"/>
            <a:ext cx="4998526" cy="4448212"/>
          </a:xfrm>
          <a:noFill/>
        </p:spPr>
        <p:txBody>
          <a:bodyPr/>
          <a:lstStyle/>
          <a:p>
            <a:pPr eaLnBrk="1" hangingPunct="1"/>
            <a:r>
              <a:rPr lang="en-US" dirty="0" smtClean="0"/>
              <a:t>In some cases, classical mixing rules with the equation of state</a:t>
            </a:r>
            <a:r>
              <a:rPr lang="en-US" baseline="0" dirty="0" smtClean="0"/>
              <a:t> does not predict correctly.  For example, for polar compounds, such as an acetone and water mixture, SRK fails to match the experimental data.  </a:t>
            </a:r>
          </a:p>
          <a:p>
            <a:pPr eaLnBrk="1" hangingPunct="1"/>
            <a:endParaRPr lang="en-US" baseline="0" dirty="0" smtClean="0"/>
          </a:p>
          <a:p>
            <a:r>
              <a:rPr lang="en-US" baseline="0" dirty="0" smtClean="0"/>
              <a:t>To solve this problem, we can switch to the heterogeneous approach.</a:t>
            </a:r>
          </a:p>
          <a:p>
            <a:endParaRPr lang="en-US" baseline="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b="1">
                <a:solidFill>
                  <a:schemeClr val="accent2"/>
                </a:solidFill>
                <a:latin typeface="Arial" charset="0"/>
              </a:defRPr>
            </a:lvl1pPr>
            <a:lvl2pPr marL="748374" indent="-287836">
              <a:defRPr b="1">
                <a:solidFill>
                  <a:schemeClr val="accent2"/>
                </a:solidFill>
                <a:latin typeface="Arial" charset="0"/>
              </a:defRPr>
            </a:lvl2pPr>
            <a:lvl3pPr marL="1151344" indent="-230269">
              <a:defRPr b="1">
                <a:solidFill>
                  <a:schemeClr val="accent2"/>
                </a:solidFill>
                <a:latin typeface="Arial" charset="0"/>
              </a:defRPr>
            </a:lvl3pPr>
            <a:lvl4pPr marL="1611881" indent="-230269">
              <a:defRPr b="1">
                <a:solidFill>
                  <a:schemeClr val="accent2"/>
                </a:solidFill>
                <a:latin typeface="Arial" charset="0"/>
              </a:defRPr>
            </a:lvl4pPr>
            <a:lvl5pPr marL="2072419" indent="-230269">
              <a:defRPr b="1">
                <a:solidFill>
                  <a:schemeClr val="accent2"/>
                </a:solidFill>
                <a:latin typeface="Arial" charset="0"/>
              </a:defRPr>
            </a:lvl5pPr>
            <a:lvl6pPr marL="2532957"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93494"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54032"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914569"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fld id="{07F2A01D-3DF4-4F86-B372-627F55DB33F9}" type="slidenum">
              <a:rPr lang="fr-FR" b="0" smtClean="0">
                <a:solidFill>
                  <a:schemeClr val="tx1"/>
                </a:solidFill>
                <a:latin typeface="Times" charset="0"/>
              </a:rPr>
              <a:pPr/>
              <a:t>15</a:t>
            </a:fld>
            <a:endParaRPr lang="fr-FR" b="0" smtClean="0">
              <a:solidFill>
                <a:schemeClr val="tx1"/>
              </a:solidFill>
              <a:latin typeface="Times"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dirty="0" smtClean="0"/>
              <a:t>Coming back to the acetone-water system, but using the heterogeneous approach with the NRTL model,</a:t>
            </a:r>
            <a:r>
              <a:rPr lang="en-US" baseline="0" dirty="0" smtClean="0"/>
              <a:t> b</a:t>
            </a:r>
            <a:r>
              <a:rPr lang="en-US" dirty="0" smtClean="0"/>
              <a:t>y regressing the binary interaction parameters used in the NRTL</a:t>
            </a:r>
            <a:r>
              <a:rPr lang="en-US" baseline="0" dirty="0" smtClean="0"/>
              <a:t> model, the model is able to fit the experimental data at atmospheric pressure.  That’s good!</a:t>
            </a:r>
          </a:p>
          <a:p>
            <a:pPr eaLnBrk="1" hangingPunct="1"/>
            <a:endParaRPr lang="en-US" baseline="0" dirty="0" smtClean="0"/>
          </a:p>
          <a:p>
            <a:r>
              <a:rPr lang="en-US" baseline="0" dirty="0" smtClean="0"/>
              <a:t>But what if we are above the critical point, where the vapor pressure is not defined?  The homogeneous approach can work, but only with more powerful mixing rules.</a:t>
            </a:r>
          </a:p>
          <a:p>
            <a:pPr eaLnBrk="1" hangingPunct="1"/>
            <a:endParaRPr lang="en-US" baseline="0" dirty="0" smtClean="0"/>
          </a:p>
          <a:p>
            <a:pPr eaLnBrk="1" hangingPunct="1"/>
            <a:endParaRPr lang="en-US" baseline="0" dirty="0" smtClean="0"/>
          </a:p>
          <a:p>
            <a:pPr eaLnBrk="1" hangingPunct="1"/>
            <a:endParaRPr lang="en-US" baseline="0" dirty="0" smtClean="0"/>
          </a:p>
          <a:p>
            <a:pPr eaLnBrk="1" hangingPunct="1"/>
            <a:endParaRPr lang="en-US" baseline="0" dirty="0" smtClean="0"/>
          </a:p>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b="1">
                <a:solidFill>
                  <a:schemeClr val="accent2"/>
                </a:solidFill>
                <a:latin typeface="Arial" charset="0"/>
              </a:defRPr>
            </a:lvl1pPr>
            <a:lvl2pPr marL="748374" indent="-287836">
              <a:defRPr b="1">
                <a:solidFill>
                  <a:schemeClr val="accent2"/>
                </a:solidFill>
                <a:latin typeface="Arial" charset="0"/>
              </a:defRPr>
            </a:lvl2pPr>
            <a:lvl3pPr marL="1151344" indent="-230269">
              <a:defRPr b="1">
                <a:solidFill>
                  <a:schemeClr val="accent2"/>
                </a:solidFill>
                <a:latin typeface="Arial" charset="0"/>
              </a:defRPr>
            </a:lvl3pPr>
            <a:lvl4pPr marL="1611881" indent="-230269">
              <a:defRPr b="1">
                <a:solidFill>
                  <a:schemeClr val="accent2"/>
                </a:solidFill>
                <a:latin typeface="Arial" charset="0"/>
              </a:defRPr>
            </a:lvl4pPr>
            <a:lvl5pPr marL="2072419" indent="-230269">
              <a:defRPr b="1">
                <a:solidFill>
                  <a:schemeClr val="accent2"/>
                </a:solidFill>
                <a:latin typeface="Arial" charset="0"/>
              </a:defRPr>
            </a:lvl5pPr>
            <a:lvl6pPr marL="2532957"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93494"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54032"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914569"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fld id="{3F86D9AC-621B-470A-86C3-5D9033FCD664}" type="slidenum">
              <a:rPr lang="fr-FR" b="0" smtClean="0">
                <a:solidFill>
                  <a:schemeClr val="tx1"/>
                </a:solidFill>
                <a:latin typeface="Times" charset="0"/>
              </a:rPr>
              <a:pPr/>
              <a:t>16</a:t>
            </a:fld>
            <a:endParaRPr lang="fr-FR" b="0" smtClean="0">
              <a:solidFill>
                <a:schemeClr val="tx1"/>
              </a:solidFill>
              <a:latin typeface="Times"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r>
              <a:rPr lang="en-US" dirty="0" smtClean="0"/>
              <a:t>Here are the equations</a:t>
            </a:r>
            <a:r>
              <a:rPr lang="en-US" baseline="0" dirty="0" smtClean="0"/>
              <a:t> of state with complex mixing rules.  The equation of state is used for the whole fluid zone, but with mixing rules that include activity coefficient models in the mixture attractive term.</a:t>
            </a:r>
          </a:p>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b="1">
                <a:solidFill>
                  <a:schemeClr val="accent2"/>
                </a:solidFill>
                <a:latin typeface="Arial" charset="0"/>
              </a:defRPr>
            </a:lvl1pPr>
            <a:lvl2pPr marL="748374" indent="-287836">
              <a:defRPr b="1">
                <a:solidFill>
                  <a:schemeClr val="accent2"/>
                </a:solidFill>
                <a:latin typeface="Arial" charset="0"/>
              </a:defRPr>
            </a:lvl2pPr>
            <a:lvl3pPr marL="1151344" indent="-230269">
              <a:defRPr b="1">
                <a:solidFill>
                  <a:schemeClr val="accent2"/>
                </a:solidFill>
                <a:latin typeface="Arial" charset="0"/>
              </a:defRPr>
            </a:lvl3pPr>
            <a:lvl4pPr marL="1611881" indent="-230269">
              <a:defRPr b="1">
                <a:solidFill>
                  <a:schemeClr val="accent2"/>
                </a:solidFill>
                <a:latin typeface="Arial" charset="0"/>
              </a:defRPr>
            </a:lvl4pPr>
            <a:lvl5pPr marL="2072419" indent="-230269">
              <a:defRPr b="1">
                <a:solidFill>
                  <a:schemeClr val="accent2"/>
                </a:solidFill>
                <a:latin typeface="Arial" charset="0"/>
              </a:defRPr>
            </a:lvl5pPr>
            <a:lvl6pPr marL="2532957"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93494"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54032"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914569"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fld id="{29E102CE-99B8-44CA-91C8-35B57D808423}" type="slidenum">
              <a:rPr lang="fr-FR" b="0" smtClean="0">
                <a:solidFill>
                  <a:schemeClr val="tx1"/>
                </a:solidFill>
                <a:latin typeface="Times" charset="0"/>
              </a:rPr>
              <a:pPr/>
              <a:t>17</a:t>
            </a:fld>
            <a:endParaRPr lang="fr-FR" b="0" smtClean="0">
              <a:solidFill>
                <a:schemeClr val="tx1"/>
              </a:solidFill>
              <a:latin typeface="Times"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r>
              <a:rPr lang="en-US" dirty="0" smtClean="0"/>
              <a:t>Using</a:t>
            </a:r>
            <a:r>
              <a:rPr lang="en-US" baseline="0" dirty="0" smtClean="0"/>
              <a:t> </a:t>
            </a:r>
            <a:r>
              <a:rPr lang="en-US" dirty="0" smtClean="0"/>
              <a:t>equations</a:t>
            </a:r>
            <a:r>
              <a:rPr lang="en-US" baseline="0" dirty="0" smtClean="0"/>
              <a:t> of state with complex mixing rules, we can accurately predict the </a:t>
            </a:r>
            <a:r>
              <a:rPr lang="en-US" baseline="0" dirty="0" err="1" smtClean="0"/>
              <a:t>vapor-liquid</a:t>
            </a:r>
            <a:r>
              <a:rPr lang="en-US" baseline="0" dirty="0" smtClean="0"/>
              <a:t> equilibrium curve for the acetone-water mixture at atmospheric pressure and … </a:t>
            </a:r>
          </a:p>
          <a:p>
            <a:endParaRPr lang="en-US" baseline="0" dirty="0" smtClean="0"/>
          </a:p>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b="1">
                <a:solidFill>
                  <a:schemeClr val="accent2"/>
                </a:solidFill>
                <a:latin typeface="Arial" charset="0"/>
              </a:defRPr>
            </a:lvl1pPr>
            <a:lvl2pPr marL="748374" indent="-287836">
              <a:defRPr b="1">
                <a:solidFill>
                  <a:schemeClr val="accent2"/>
                </a:solidFill>
                <a:latin typeface="Arial" charset="0"/>
              </a:defRPr>
            </a:lvl2pPr>
            <a:lvl3pPr marL="1151344" indent="-230269">
              <a:defRPr b="1">
                <a:solidFill>
                  <a:schemeClr val="accent2"/>
                </a:solidFill>
                <a:latin typeface="Arial" charset="0"/>
              </a:defRPr>
            </a:lvl3pPr>
            <a:lvl4pPr marL="1611881" indent="-230269">
              <a:defRPr b="1">
                <a:solidFill>
                  <a:schemeClr val="accent2"/>
                </a:solidFill>
                <a:latin typeface="Arial" charset="0"/>
              </a:defRPr>
            </a:lvl4pPr>
            <a:lvl5pPr marL="2072419" indent="-230269">
              <a:defRPr b="1">
                <a:solidFill>
                  <a:schemeClr val="accent2"/>
                </a:solidFill>
                <a:latin typeface="Arial" charset="0"/>
              </a:defRPr>
            </a:lvl5pPr>
            <a:lvl6pPr marL="2532957"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93494"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54032"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914569"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fld id="{AB80745F-D115-4F31-948C-E1441D1B7685}" type="slidenum">
              <a:rPr lang="fr-FR" b="0" smtClean="0">
                <a:solidFill>
                  <a:schemeClr val="tx1"/>
                </a:solidFill>
                <a:latin typeface="Times" charset="0"/>
              </a:rPr>
              <a:pPr/>
              <a:t>18</a:t>
            </a:fld>
            <a:endParaRPr lang="fr-FR" b="0" smtClean="0">
              <a:solidFill>
                <a:schemeClr val="tx1"/>
              </a:solidFill>
              <a:latin typeface="Times"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r>
              <a:rPr lang="en-US" dirty="0" smtClean="0"/>
              <a:t>..and</a:t>
            </a:r>
            <a:r>
              <a:rPr lang="en-US" baseline="0" dirty="0" smtClean="0"/>
              <a:t> w</a:t>
            </a:r>
            <a:r>
              <a:rPr lang="en-US" dirty="0" smtClean="0"/>
              <a:t>e can predict accurately near, and above, the critical point. The isotherm at 250 Celsius is above the critical temperature</a:t>
            </a:r>
            <a:r>
              <a:rPr lang="en-US" baseline="0" dirty="0" smtClean="0"/>
              <a:t> of the acetone.</a:t>
            </a:r>
          </a:p>
          <a:p>
            <a:endParaRPr lang="en-US" baseline="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list of the activity coefficient models included</a:t>
            </a:r>
            <a:r>
              <a:rPr lang="en-US" baseline="0" dirty="0" smtClean="0"/>
              <a:t> in the Simulis Thermodynamics software that require binary interaction parameters.</a:t>
            </a:r>
          </a:p>
          <a:p>
            <a:endParaRPr lang="en-US" baseline="0" dirty="0" smtClean="0"/>
          </a:p>
        </p:txBody>
      </p:sp>
      <p:sp>
        <p:nvSpPr>
          <p:cNvPr id="4" name="Slide Number Placeholder 3"/>
          <p:cNvSpPr>
            <a:spLocks noGrp="1"/>
          </p:cNvSpPr>
          <p:nvPr>
            <p:ph type="sldNum" sz="quarter" idx="10"/>
          </p:nvPr>
        </p:nvSpPr>
        <p:spPr/>
        <p:txBody>
          <a:bodyPr/>
          <a:lstStyle/>
          <a:p>
            <a:fld id="{94D07CD2-45D1-4B5C-B809-24C7F6D8177A}" type="slidenum">
              <a:rPr lang="fr-FR" smtClean="0"/>
              <a:pPr/>
              <a:t>19</a:t>
            </a:fld>
            <a:endParaRPr lang="fr-FR"/>
          </a:p>
        </p:txBody>
      </p:sp>
    </p:spTree>
    <p:extLst>
      <p:ext uri="{BB962C8B-B14F-4D97-AF65-F5344CB8AC3E}">
        <p14:creationId xmlns:p14="http://schemas.microsoft.com/office/powerpoint/2010/main" val="4078902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Arial" charset="0"/>
              </a:defRPr>
            </a:lvl1pPr>
            <a:lvl2pPr marL="748374" indent="-287836">
              <a:defRPr sz="2000">
                <a:solidFill>
                  <a:schemeClr val="accent2"/>
                </a:solidFill>
                <a:latin typeface="Arial" charset="0"/>
              </a:defRPr>
            </a:lvl2pPr>
            <a:lvl3pPr marL="1151344" indent="-230269">
              <a:defRPr sz="2000">
                <a:solidFill>
                  <a:schemeClr val="accent2"/>
                </a:solidFill>
                <a:latin typeface="Arial" charset="0"/>
              </a:defRPr>
            </a:lvl3pPr>
            <a:lvl4pPr marL="1611881" indent="-230269">
              <a:defRPr sz="2000">
                <a:solidFill>
                  <a:schemeClr val="accent2"/>
                </a:solidFill>
                <a:latin typeface="Arial" charset="0"/>
              </a:defRPr>
            </a:lvl4pPr>
            <a:lvl5pPr marL="2072419" indent="-230269">
              <a:defRPr sz="2000">
                <a:solidFill>
                  <a:schemeClr val="accent2"/>
                </a:solidFill>
                <a:latin typeface="Arial" charset="0"/>
              </a:defRPr>
            </a:lvl5pPr>
            <a:lvl6pPr marL="2532957" indent="-230269" eaLnBrk="0" fontAlgn="base" hangingPunct="0">
              <a:lnSpc>
                <a:spcPct val="120000"/>
              </a:lnSpc>
              <a:spcBef>
                <a:spcPct val="0"/>
              </a:spcBef>
              <a:spcAft>
                <a:spcPct val="0"/>
              </a:spcAft>
              <a:buClr>
                <a:schemeClr val="accent2"/>
              </a:buClr>
              <a:buFont typeface="Wingdings" pitchFamily="2" charset="2"/>
              <a:buChar char="•"/>
              <a:defRPr sz="2000">
                <a:solidFill>
                  <a:schemeClr val="accent2"/>
                </a:solidFill>
                <a:latin typeface="Arial" charset="0"/>
              </a:defRPr>
            </a:lvl6pPr>
            <a:lvl7pPr marL="2993494" indent="-230269" eaLnBrk="0" fontAlgn="base" hangingPunct="0">
              <a:lnSpc>
                <a:spcPct val="120000"/>
              </a:lnSpc>
              <a:spcBef>
                <a:spcPct val="0"/>
              </a:spcBef>
              <a:spcAft>
                <a:spcPct val="0"/>
              </a:spcAft>
              <a:buClr>
                <a:schemeClr val="accent2"/>
              </a:buClr>
              <a:buFont typeface="Wingdings" pitchFamily="2" charset="2"/>
              <a:buChar char="•"/>
              <a:defRPr sz="2000">
                <a:solidFill>
                  <a:schemeClr val="accent2"/>
                </a:solidFill>
                <a:latin typeface="Arial" charset="0"/>
              </a:defRPr>
            </a:lvl7pPr>
            <a:lvl8pPr marL="3454032" indent="-230269" eaLnBrk="0" fontAlgn="base" hangingPunct="0">
              <a:lnSpc>
                <a:spcPct val="120000"/>
              </a:lnSpc>
              <a:spcBef>
                <a:spcPct val="0"/>
              </a:spcBef>
              <a:spcAft>
                <a:spcPct val="0"/>
              </a:spcAft>
              <a:buClr>
                <a:schemeClr val="accent2"/>
              </a:buClr>
              <a:buFont typeface="Wingdings" pitchFamily="2" charset="2"/>
              <a:buChar char="•"/>
              <a:defRPr sz="2000">
                <a:solidFill>
                  <a:schemeClr val="accent2"/>
                </a:solidFill>
                <a:latin typeface="Arial" charset="0"/>
              </a:defRPr>
            </a:lvl8pPr>
            <a:lvl9pPr marL="3914569" indent="-230269" eaLnBrk="0" fontAlgn="base" hangingPunct="0">
              <a:lnSpc>
                <a:spcPct val="120000"/>
              </a:lnSpc>
              <a:spcBef>
                <a:spcPct val="0"/>
              </a:spcBef>
              <a:spcAft>
                <a:spcPct val="0"/>
              </a:spcAft>
              <a:buClr>
                <a:schemeClr val="accent2"/>
              </a:buClr>
              <a:buFont typeface="Wingdings" pitchFamily="2" charset="2"/>
              <a:buChar char="•"/>
              <a:defRPr sz="2000">
                <a:solidFill>
                  <a:schemeClr val="accent2"/>
                </a:solidFill>
                <a:latin typeface="Arial" charset="0"/>
              </a:defRPr>
            </a:lvl9pPr>
          </a:lstStyle>
          <a:p>
            <a:fld id="{9CC415A0-C315-4697-9960-ACBF8B5E9EE0}" type="slidenum">
              <a:rPr lang="fr-FR" altLang="ru-RU" sz="1200">
                <a:solidFill>
                  <a:schemeClr val="tx1"/>
                </a:solidFill>
                <a:latin typeface="Times" charset="0"/>
              </a:rPr>
              <a:pPr/>
              <a:t>2</a:t>
            </a:fld>
            <a:endParaRPr lang="fr-FR" altLang="ru-RU" sz="1200">
              <a:solidFill>
                <a:schemeClr val="tx1"/>
              </a:solidFill>
              <a:latin typeface="Times" charset="0"/>
            </a:endParaRPr>
          </a:p>
        </p:txBody>
      </p:sp>
      <p:sp>
        <p:nvSpPr>
          <p:cNvPr id="111619" name="Rectangle 2"/>
          <p:cNvSpPr>
            <a:spLocks noGrp="1" noRot="1" noChangeAspect="1" noChangeArrowheads="1" noTextEdit="1"/>
          </p:cNvSpPr>
          <p:nvPr>
            <p:ph type="sldImg"/>
          </p:nvPr>
        </p:nvSpPr>
        <p:spPr>
          <a:xfrm>
            <a:off x="917575" y="744538"/>
            <a:ext cx="4964113" cy="3724275"/>
          </a:xfrm>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software also contains</a:t>
            </a:r>
            <a:r>
              <a:rPr lang="en-US" baseline="0" dirty="0" smtClean="0"/>
              <a:t> predictive </a:t>
            </a:r>
            <a:r>
              <a:rPr lang="en-US" dirty="0" smtClean="0"/>
              <a:t>activity coefficient models.</a:t>
            </a:r>
            <a:r>
              <a:rPr lang="en-US" baseline="0" dirty="0" smtClean="0"/>
              <a:t>  These models do not require binary interaction parameters.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As a member of the UNIFAC consortium, ProSim implements all of the UNIFAC predictive models.  All public group interaction parameters are made available to all of our software users.  Members of the consortium can also access private group interaction parameters through our software.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4D07CD2-45D1-4B5C-B809-24C7F6D8177A}" type="slidenum">
              <a:rPr lang="fr-FR" smtClean="0"/>
              <a:pPr/>
              <a:t>20</a:t>
            </a:fld>
            <a:endParaRPr lang="fr-FR"/>
          </a:p>
        </p:txBody>
      </p:sp>
    </p:spTree>
    <p:extLst>
      <p:ext uri="{BB962C8B-B14F-4D97-AF65-F5344CB8AC3E}">
        <p14:creationId xmlns:p14="http://schemas.microsoft.com/office/powerpoint/2010/main" val="2338351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list of the cubic equations of state requiring binary interaction</a:t>
            </a:r>
            <a:r>
              <a:rPr lang="en-US" baseline="0" dirty="0" smtClean="0"/>
              <a:t> parameters in Simulis Thermodynamics.</a:t>
            </a:r>
          </a:p>
          <a:p>
            <a:endParaRPr lang="en-US" dirty="0"/>
          </a:p>
        </p:txBody>
      </p:sp>
      <p:sp>
        <p:nvSpPr>
          <p:cNvPr id="4" name="Slide Number Placeholder 3"/>
          <p:cNvSpPr>
            <a:spLocks noGrp="1"/>
          </p:cNvSpPr>
          <p:nvPr>
            <p:ph type="sldNum" sz="quarter" idx="10"/>
          </p:nvPr>
        </p:nvSpPr>
        <p:spPr/>
        <p:txBody>
          <a:bodyPr/>
          <a:lstStyle/>
          <a:p>
            <a:fld id="{94D07CD2-45D1-4B5C-B809-24C7F6D8177A}" type="slidenum">
              <a:rPr lang="fr-FR" smtClean="0"/>
              <a:pPr/>
              <a:t>21</a:t>
            </a:fld>
            <a:endParaRPr lang="fr-FR"/>
          </a:p>
        </p:txBody>
      </p:sp>
    </p:spTree>
    <p:extLst>
      <p:ext uri="{BB962C8B-B14F-4D97-AF65-F5344CB8AC3E}">
        <p14:creationId xmlns:p14="http://schemas.microsoft.com/office/powerpoint/2010/main" val="1706616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predictive cubic</a:t>
            </a:r>
            <a:r>
              <a:rPr lang="en-US" baseline="0" dirty="0" smtClean="0"/>
              <a:t> equations of state, with classical and complex mixing rules.  In the next slides, we will highlight some of these models.</a:t>
            </a:r>
          </a:p>
          <a:p>
            <a:endParaRPr lang="en-US" baseline="0" dirty="0" smtClean="0"/>
          </a:p>
        </p:txBody>
      </p:sp>
      <p:sp>
        <p:nvSpPr>
          <p:cNvPr id="4" name="Slide Number Placeholder 3"/>
          <p:cNvSpPr>
            <a:spLocks noGrp="1"/>
          </p:cNvSpPr>
          <p:nvPr>
            <p:ph type="sldNum" sz="quarter" idx="10"/>
          </p:nvPr>
        </p:nvSpPr>
        <p:spPr/>
        <p:txBody>
          <a:bodyPr/>
          <a:lstStyle/>
          <a:p>
            <a:fld id="{94D07CD2-45D1-4B5C-B809-24C7F6D8177A}" type="slidenum">
              <a:rPr lang="fr-FR" smtClean="0"/>
              <a:pPr/>
              <a:t>22</a:t>
            </a:fld>
            <a:endParaRPr lang="fr-FR"/>
          </a:p>
        </p:txBody>
      </p:sp>
    </p:spTree>
    <p:extLst>
      <p:ext uri="{BB962C8B-B14F-4D97-AF65-F5344CB8AC3E}">
        <p14:creationId xmlns:p14="http://schemas.microsoft.com/office/powerpoint/2010/main" val="798995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22EE81-FC7B-485C-A3BD-163D7EF41093}" type="slidenum">
              <a:rPr lang="fr-FR"/>
              <a:pPr/>
              <a:t>23</a:t>
            </a:fld>
            <a:endParaRPr lang="fr-FR"/>
          </a:p>
        </p:txBody>
      </p:sp>
      <p:sp>
        <p:nvSpPr>
          <p:cNvPr id="1403906" name="Rectangle 2"/>
          <p:cNvSpPr>
            <a:spLocks noGrp="1" noRot="1" noChangeAspect="1" noChangeArrowheads="1" noTextEdit="1"/>
          </p:cNvSpPr>
          <p:nvPr>
            <p:ph type="sldImg"/>
          </p:nvPr>
        </p:nvSpPr>
        <p:spPr>
          <a:ln/>
        </p:spPr>
      </p:sp>
      <p:sp>
        <p:nvSpPr>
          <p:cNvPr id="1403907" name="Rectangle 3"/>
          <p:cNvSpPr>
            <a:spLocks noGrp="1" noChangeArrowheads="1"/>
          </p:cNvSpPr>
          <p:nvPr>
            <p:ph type="body" idx="1"/>
          </p:nvPr>
        </p:nvSpPr>
        <p:spPr/>
        <p:txBody>
          <a:bodyPr/>
          <a:lstStyle/>
          <a:p>
            <a:r>
              <a:rPr lang="fr-FR" dirty="0" smtClean="0"/>
              <a:t>The first </a:t>
            </a:r>
            <a:r>
              <a:rPr lang="fr-FR" dirty="0" err="1" smtClean="0"/>
              <a:t>is</a:t>
            </a:r>
            <a:r>
              <a:rPr lang="fr-FR" dirty="0" smtClean="0"/>
              <a:t> the </a:t>
            </a:r>
            <a:r>
              <a:rPr lang="fr-FR" dirty="0" err="1" smtClean="0"/>
              <a:t>predictive</a:t>
            </a:r>
            <a:r>
              <a:rPr lang="fr-FR" dirty="0" smtClean="0"/>
              <a:t> Peng Robinson 78 model</a:t>
            </a:r>
            <a:r>
              <a:rPr lang="fr-FR" baseline="0" dirty="0" smtClean="0"/>
              <a:t> </a:t>
            </a:r>
            <a:r>
              <a:rPr lang="fr-FR" baseline="0" dirty="0" err="1" smtClean="0"/>
              <a:t>with</a:t>
            </a:r>
            <a:r>
              <a:rPr lang="fr-FR" baseline="0" dirty="0" smtClean="0"/>
              <a:t> the </a:t>
            </a:r>
            <a:r>
              <a:rPr lang="fr-FR" baseline="0" dirty="0" err="1" smtClean="0"/>
              <a:t>classical</a:t>
            </a:r>
            <a:r>
              <a:rPr lang="fr-FR" baseline="0" dirty="0" smtClean="0"/>
              <a:t> </a:t>
            </a:r>
            <a:r>
              <a:rPr lang="fr-FR" baseline="0" dirty="0" err="1" smtClean="0"/>
              <a:t>mixing</a:t>
            </a:r>
            <a:r>
              <a:rPr lang="fr-FR" baseline="0" dirty="0" smtClean="0"/>
              <a:t> </a:t>
            </a:r>
            <a:r>
              <a:rPr lang="fr-FR" baseline="0" dirty="0" err="1" smtClean="0"/>
              <a:t>rules</a:t>
            </a:r>
            <a:r>
              <a:rPr lang="fr-FR" baseline="0" dirty="0" smtClean="0"/>
              <a:t>.  But </a:t>
            </a:r>
            <a:r>
              <a:rPr lang="fr-FR" baseline="0" dirty="0" err="1" smtClean="0"/>
              <a:t>now</a:t>
            </a:r>
            <a:r>
              <a:rPr lang="fr-FR" baseline="0" dirty="0" smtClean="0"/>
              <a:t> </a:t>
            </a:r>
            <a:r>
              <a:rPr lang="fr-FR" baseline="0" dirty="0" err="1" smtClean="0"/>
              <a:t>we</a:t>
            </a:r>
            <a:r>
              <a:rPr lang="fr-FR" baseline="0" dirty="0" smtClean="0"/>
              <a:t> </a:t>
            </a:r>
            <a:r>
              <a:rPr lang="fr-FR" baseline="0" dirty="0" err="1" smtClean="0"/>
              <a:t>calculate</a:t>
            </a:r>
            <a:r>
              <a:rPr lang="fr-FR" baseline="0" dirty="0" smtClean="0"/>
              <a:t> the attractive </a:t>
            </a:r>
            <a:r>
              <a:rPr lang="fr-FR" baseline="0" dirty="0" err="1" smtClean="0"/>
              <a:t>term’s</a:t>
            </a:r>
            <a:r>
              <a:rPr lang="fr-FR" baseline="0" dirty="0" smtClean="0"/>
              <a:t> </a:t>
            </a:r>
            <a:r>
              <a:rPr lang="fr-FR" baseline="0" dirty="0" err="1" smtClean="0"/>
              <a:t>binary</a:t>
            </a:r>
            <a:r>
              <a:rPr lang="fr-FR" baseline="0" dirty="0" smtClean="0"/>
              <a:t> interaction </a:t>
            </a:r>
            <a:r>
              <a:rPr lang="fr-FR" baseline="0" dirty="0" err="1" smtClean="0"/>
              <a:t>parameters</a:t>
            </a:r>
            <a:r>
              <a:rPr lang="fr-FR" baseline="0" dirty="0" smtClean="0"/>
              <a:t> </a:t>
            </a:r>
            <a:r>
              <a:rPr lang="fr-FR" baseline="0" dirty="0" err="1" smtClean="0"/>
              <a:t>using</a:t>
            </a:r>
            <a:r>
              <a:rPr lang="fr-FR" baseline="0" dirty="0" smtClean="0"/>
              <a:t> a group contribution </a:t>
            </a:r>
            <a:r>
              <a:rPr lang="fr-FR" baseline="0" dirty="0" err="1" smtClean="0"/>
              <a:t>method</a:t>
            </a:r>
            <a:r>
              <a:rPr lang="en-US" baseline="0" dirty="0" smtClean="0"/>
              <a:t>.</a:t>
            </a:r>
          </a:p>
          <a:p>
            <a:endParaRPr lang="en-US" baseline="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73D997-8008-4E2A-A597-1F31BCA42F7B}" type="slidenum">
              <a:rPr lang="fr-FR"/>
              <a:pPr/>
              <a:t>24</a:t>
            </a:fld>
            <a:endParaRPr lang="fr-FR"/>
          </a:p>
        </p:txBody>
      </p:sp>
      <p:sp>
        <p:nvSpPr>
          <p:cNvPr id="1325058" name="Rectangle 2"/>
          <p:cNvSpPr>
            <a:spLocks noGrp="1" noRot="1" noChangeAspect="1" noChangeArrowheads="1" noTextEdit="1"/>
          </p:cNvSpPr>
          <p:nvPr>
            <p:ph type="sldImg"/>
          </p:nvPr>
        </p:nvSpPr>
        <p:spPr>
          <a:ln/>
        </p:spPr>
      </p:sp>
      <p:sp>
        <p:nvSpPr>
          <p:cNvPr id="1325059" name="Rectangle 3"/>
          <p:cNvSpPr>
            <a:spLocks noGrp="1" noChangeArrowheads="1"/>
          </p:cNvSpPr>
          <p:nvPr>
            <p:ph type="body" idx="1"/>
          </p:nvPr>
        </p:nvSpPr>
        <p:spPr/>
        <p:txBody>
          <a:bodyPr/>
          <a:lstStyle/>
          <a:p>
            <a:r>
              <a:rPr lang="en-US" noProof="0" dirty="0" smtClean="0"/>
              <a:t>The green grid shows the group interaction parameters matrix.  This model can deal with</a:t>
            </a:r>
            <a:r>
              <a:rPr lang="en-US" baseline="0" noProof="0" dirty="0" smtClean="0"/>
              <a:t> mixtures containing alkanes, cycloalkanes, alkenes, naphthenic components, </a:t>
            </a:r>
            <a:r>
              <a:rPr lang="en-US" baseline="0" noProof="0" dirty="0" err="1" smtClean="0"/>
              <a:t>thiols</a:t>
            </a:r>
            <a:r>
              <a:rPr lang="en-US" baseline="0" noProof="0" dirty="0" smtClean="0"/>
              <a:t>, and gases. Professor </a:t>
            </a:r>
            <a:r>
              <a:rPr lang="en-US" baseline="0" noProof="0" dirty="0" err="1" smtClean="0"/>
              <a:t>Jaubert</a:t>
            </a:r>
            <a:r>
              <a:rPr lang="en-US" baseline="0" noProof="0" dirty="0" smtClean="0"/>
              <a:t> began development of this model in 2004, and he with his team continue to add new groups to this model.</a:t>
            </a:r>
            <a:endParaRPr lang="en-US" noProof="0" dirty="0" smtClean="0"/>
          </a:p>
          <a:p>
            <a:endParaRPr lang="fr-F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6C736A-7D77-4FFF-9ECA-F0B259BFADD4}" type="slidenum">
              <a:rPr lang="fr-FR"/>
              <a:pPr/>
              <a:t>25</a:t>
            </a:fld>
            <a:endParaRPr lang="fr-FR"/>
          </a:p>
        </p:txBody>
      </p:sp>
      <p:sp>
        <p:nvSpPr>
          <p:cNvPr id="1333250" name="Rectangle 2"/>
          <p:cNvSpPr>
            <a:spLocks noGrp="1" noRot="1" noChangeAspect="1" noChangeArrowheads="1" noTextEdit="1"/>
          </p:cNvSpPr>
          <p:nvPr>
            <p:ph type="sldImg"/>
          </p:nvPr>
        </p:nvSpPr>
        <p:spPr>
          <a:ln/>
        </p:spPr>
      </p:sp>
      <p:sp>
        <p:nvSpPr>
          <p:cNvPr id="1333251" name="Rectangle 3"/>
          <p:cNvSpPr>
            <a:spLocks noGrp="1" noChangeArrowheads="1"/>
          </p:cNvSpPr>
          <p:nvPr>
            <p:ph type="body" idx="1"/>
          </p:nvPr>
        </p:nvSpPr>
        <p:spPr/>
        <p:txBody>
          <a:bodyPr/>
          <a:lstStyle/>
          <a:p>
            <a:r>
              <a:rPr lang="en-US" noProof="0" dirty="0" smtClean="0"/>
              <a:t>NRTL-PR is also a cubic equation of state based on the 1978</a:t>
            </a:r>
            <a:r>
              <a:rPr lang="en-US" baseline="0" noProof="0" dirty="0" smtClean="0"/>
              <a:t> version of the </a:t>
            </a:r>
            <a:r>
              <a:rPr lang="en-US" baseline="0" noProof="0" dirty="0" err="1" smtClean="0"/>
              <a:t>Peng</a:t>
            </a:r>
            <a:r>
              <a:rPr lang="en-US" baseline="0" noProof="0" dirty="0" smtClean="0"/>
              <a:t> Robinson equation of state, but it uses a complex mixing rule able to take into account very asymmetric components.  For the Gibbs excess model included in the attractive term of the mixing rules, the team of Professor </a:t>
            </a:r>
            <a:r>
              <a:rPr lang="en-US" baseline="0" noProof="0" dirty="0" err="1" smtClean="0"/>
              <a:t>Neau</a:t>
            </a:r>
            <a:r>
              <a:rPr lang="en-US" baseline="0" noProof="0" dirty="0" smtClean="0"/>
              <a:t> developed a predictive version of NRTL, based on group contribution.</a:t>
            </a:r>
            <a:endParaRPr lang="en-US" noProof="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1E028A-52A2-4BC8-AA79-01088019327C}" type="slidenum">
              <a:rPr lang="fr-FR"/>
              <a:pPr/>
              <a:t>26</a:t>
            </a:fld>
            <a:endParaRPr lang="fr-FR"/>
          </a:p>
        </p:txBody>
      </p:sp>
      <p:sp>
        <p:nvSpPr>
          <p:cNvPr id="1335298" name="Rectangle 2"/>
          <p:cNvSpPr>
            <a:spLocks noGrp="1" noRot="1" noChangeAspect="1" noChangeArrowheads="1" noTextEdit="1"/>
          </p:cNvSpPr>
          <p:nvPr>
            <p:ph type="sldImg"/>
          </p:nvPr>
        </p:nvSpPr>
        <p:spPr>
          <a:ln/>
        </p:spPr>
      </p:sp>
      <p:sp>
        <p:nvSpPr>
          <p:cNvPr id="1335299" name="Rectangle 3"/>
          <p:cNvSpPr>
            <a:spLocks noGrp="1" noChangeArrowheads="1"/>
          </p:cNvSpPr>
          <p:nvPr>
            <p:ph type="body" idx="1"/>
          </p:nvPr>
        </p:nvSpPr>
        <p:spPr/>
        <p:txBody>
          <a:bodyPr/>
          <a:lstStyle/>
          <a:p>
            <a:r>
              <a:rPr lang="en-US" noProof="0" dirty="0" smtClean="0"/>
              <a:t>So </a:t>
            </a:r>
            <a:r>
              <a:rPr lang="en-US" baseline="0" noProof="0" dirty="0" smtClean="0"/>
              <a:t>this model can deal with very asymmetric mixtures, such as hydrocarbons with water and ethylene glycol, which is an hydrate inhibitor. As you can see on these graphs, the model accurately represents solubility of the water in the hydrocarbon phase, and the solubility of hydrocarbon  in the water phase.</a:t>
            </a:r>
            <a:endParaRPr lang="en-US" noProof="0" dirty="0" smtClean="0"/>
          </a:p>
          <a:p>
            <a:endParaRPr lang="fr-F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The Simulis Thermodynamics software</a:t>
            </a:r>
            <a:r>
              <a:rPr lang="en-US" baseline="0" noProof="0" dirty="0" smtClean="0"/>
              <a:t> includes five different complex mixing rules, which can be used to combine any cubic equation of state with any Gibbs excess model.</a:t>
            </a:r>
            <a:endParaRPr lang="en-US" noProof="0" dirty="0" smtClean="0"/>
          </a:p>
          <a:p>
            <a:endParaRPr lang="en-US" baseline="0" dirty="0" smtClean="0"/>
          </a:p>
        </p:txBody>
      </p:sp>
      <p:sp>
        <p:nvSpPr>
          <p:cNvPr id="4" name="Slide Number Placeholder 3"/>
          <p:cNvSpPr>
            <a:spLocks noGrp="1"/>
          </p:cNvSpPr>
          <p:nvPr>
            <p:ph type="sldNum" sz="quarter" idx="10"/>
          </p:nvPr>
        </p:nvSpPr>
        <p:spPr/>
        <p:txBody>
          <a:bodyPr/>
          <a:lstStyle/>
          <a:p>
            <a:fld id="{94D07CD2-45D1-4B5C-B809-24C7F6D8177A}" type="slidenum">
              <a:rPr lang="fr-FR" smtClean="0"/>
              <a:pPr/>
              <a:t>27</a:t>
            </a:fld>
            <a:endParaRPr lang="fr-FR"/>
          </a:p>
        </p:txBody>
      </p:sp>
    </p:spTree>
    <p:extLst>
      <p:ext uri="{BB962C8B-B14F-4D97-AF65-F5344CB8AC3E}">
        <p14:creationId xmlns:p14="http://schemas.microsoft.com/office/powerpoint/2010/main" val="2152148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The</a:t>
            </a:r>
            <a:r>
              <a:rPr lang="en-US" baseline="0" noProof="0" dirty="0" smtClean="0"/>
              <a:t> software also includes non-cubic equations of state. Some of these require binary interaction parameters.  In addition, the predictive version of the a SAFT equation of state is currently in development.</a:t>
            </a:r>
            <a:endParaRPr lang="en-US" noProof="0" dirty="0" smtClean="0"/>
          </a:p>
          <a:p>
            <a:endParaRPr lang="en-US" dirty="0"/>
          </a:p>
        </p:txBody>
      </p:sp>
      <p:sp>
        <p:nvSpPr>
          <p:cNvPr id="4" name="Slide Number Placeholder 3"/>
          <p:cNvSpPr>
            <a:spLocks noGrp="1"/>
          </p:cNvSpPr>
          <p:nvPr>
            <p:ph type="sldNum" sz="quarter" idx="10"/>
          </p:nvPr>
        </p:nvSpPr>
        <p:spPr/>
        <p:txBody>
          <a:bodyPr/>
          <a:lstStyle/>
          <a:p>
            <a:fld id="{94D07CD2-45D1-4B5C-B809-24C7F6D8177A}" type="slidenum">
              <a:rPr lang="fr-FR" smtClean="0"/>
              <a:pPr/>
              <a:t>28</a:t>
            </a:fld>
            <a:endParaRPr lang="fr-FR"/>
          </a:p>
        </p:txBody>
      </p:sp>
    </p:spTree>
    <p:extLst>
      <p:ext uri="{BB962C8B-B14F-4D97-AF65-F5344CB8AC3E}">
        <p14:creationId xmlns:p14="http://schemas.microsoft.com/office/powerpoint/2010/main" val="343210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8522" indent="-287893" eaLnBrk="0" hangingPunct="0">
              <a:defRPr sz="2000">
                <a:solidFill>
                  <a:schemeClr val="tx1"/>
                </a:solidFill>
                <a:latin typeface="Tahoma" pitchFamily="34" charset="0"/>
              </a:defRPr>
            </a:lvl2pPr>
            <a:lvl3pPr marL="1151573" indent="-230315" eaLnBrk="0" hangingPunct="0">
              <a:defRPr sz="2000">
                <a:solidFill>
                  <a:schemeClr val="tx1"/>
                </a:solidFill>
                <a:latin typeface="Tahoma" pitchFamily="34" charset="0"/>
              </a:defRPr>
            </a:lvl3pPr>
            <a:lvl4pPr marL="1612202" indent="-230315" eaLnBrk="0" hangingPunct="0">
              <a:defRPr sz="2000">
                <a:solidFill>
                  <a:schemeClr val="tx1"/>
                </a:solidFill>
                <a:latin typeface="Tahoma" pitchFamily="34" charset="0"/>
              </a:defRPr>
            </a:lvl4pPr>
            <a:lvl5pPr marL="2072831" indent="-230315" eaLnBrk="0" hangingPunct="0">
              <a:defRPr sz="2000">
                <a:solidFill>
                  <a:schemeClr val="tx1"/>
                </a:solidFill>
                <a:latin typeface="Tahoma" pitchFamily="34" charset="0"/>
              </a:defRPr>
            </a:lvl5pPr>
            <a:lvl6pPr marL="2533460" indent="-230315" eaLnBrk="0" fontAlgn="base" hangingPunct="0">
              <a:lnSpc>
                <a:spcPct val="120000"/>
              </a:lnSpc>
              <a:spcBef>
                <a:spcPct val="50000"/>
              </a:spcBef>
              <a:spcAft>
                <a:spcPct val="0"/>
              </a:spcAft>
              <a:defRPr sz="2000">
                <a:solidFill>
                  <a:schemeClr val="tx1"/>
                </a:solidFill>
                <a:latin typeface="Tahoma" pitchFamily="34" charset="0"/>
              </a:defRPr>
            </a:lvl6pPr>
            <a:lvl7pPr marL="2994089" indent="-230315" eaLnBrk="0" fontAlgn="base" hangingPunct="0">
              <a:lnSpc>
                <a:spcPct val="120000"/>
              </a:lnSpc>
              <a:spcBef>
                <a:spcPct val="50000"/>
              </a:spcBef>
              <a:spcAft>
                <a:spcPct val="0"/>
              </a:spcAft>
              <a:defRPr sz="2000">
                <a:solidFill>
                  <a:schemeClr val="tx1"/>
                </a:solidFill>
                <a:latin typeface="Tahoma" pitchFamily="34" charset="0"/>
              </a:defRPr>
            </a:lvl7pPr>
            <a:lvl8pPr marL="3454718" indent="-230315" eaLnBrk="0" fontAlgn="base" hangingPunct="0">
              <a:lnSpc>
                <a:spcPct val="120000"/>
              </a:lnSpc>
              <a:spcBef>
                <a:spcPct val="50000"/>
              </a:spcBef>
              <a:spcAft>
                <a:spcPct val="0"/>
              </a:spcAft>
              <a:defRPr sz="2000">
                <a:solidFill>
                  <a:schemeClr val="tx1"/>
                </a:solidFill>
                <a:latin typeface="Tahoma" pitchFamily="34" charset="0"/>
              </a:defRPr>
            </a:lvl8pPr>
            <a:lvl9pPr marL="3915347" indent="-230315" eaLnBrk="0" fontAlgn="base" hangingPunct="0">
              <a:lnSpc>
                <a:spcPct val="120000"/>
              </a:lnSpc>
              <a:spcBef>
                <a:spcPct val="50000"/>
              </a:spcBef>
              <a:spcAft>
                <a:spcPct val="0"/>
              </a:spcAft>
              <a:defRPr sz="2000">
                <a:solidFill>
                  <a:schemeClr val="tx1"/>
                </a:solidFill>
                <a:latin typeface="Tahoma" pitchFamily="34" charset="0"/>
              </a:defRPr>
            </a:lvl9pPr>
          </a:lstStyle>
          <a:p>
            <a:pPr eaLnBrk="1" hangingPunct="1"/>
            <a:fld id="{8A1F622D-20D1-45D9-B700-CEEE028891A6}" type="slidenum">
              <a:rPr lang="fr-FR" sz="1200"/>
              <a:pPr eaLnBrk="1" hangingPunct="1"/>
              <a:t>29</a:t>
            </a:fld>
            <a:endParaRPr lang="fr-FR" sz="1200"/>
          </a:p>
        </p:txBody>
      </p:sp>
      <p:sp>
        <p:nvSpPr>
          <p:cNvPr id="351235" name="Rectangle 2"/>
          <p:cNvSpPr>
            <a:spLocks noGrp="1" noRot="1" noChangeAspect="1" noChangeArrowheads="1" noTextEdit="1"/>
          </p:cNvSpPr>
          <p:nvPr>
            <p:ph type="sldImg"/>
          </p:nvPr>
        </p:nvSpPr>
        <p:spPr>
          <a:xfrm>
            <a:off x="915988" y="744538"/>
            <a:ext cx="4965700" cy="3724275"/>
          </a:xfrm>
          <a:ln/>
        </p:spPr>
      </p:sp>
      <p:sp>
        <p:nvSpPr>
          <p:cNvPr id="351236" name="Rectangle 3"/>
          <p:cNvSpPr>
            <a:spLocks noGrp="1" noChangeArrowheads="1"/>
          </p:cNvSpPr>
          <p:nvPr>
            <p:ph type="body" idx="1"/>
          </p:nvPr>
        </p:nvSpPr>
        <p:spPr>
          <a:xfrm>
            <a:off x="679448" y="4717301"/>
            <a:ext cx="5438781" cy="44680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800" noProof="0" dirty="0" smtClean="0"/>
              <a:t>The SAFT family of equations</a:t>
            </a:r>
            <a:r>
              <a:rPr lang="en-US" sz="800" baseline="0" noProof="0" dirty="0" smtClean="0"/>
              <a:t> of state were proposed by Chapman and coworkers in the 1990’s.  They are based on statistical mechanics, making them more fundamentally based than the previous equations of state.  The model implemented in Simulis Thermodynamics is based on the PC-SAFT equation of state, initially developed by Gross and </a:t>
            </a:r>
            <a:r>
              <a:rPr lang="en-US" sz="800" baseline="0" noProof="0" dirty="0" err="1" smtClean="0"/>
              <a:t>Sadowsky</a:t>
            </a:r>
            <a:r>
              <a:rPr lang="en-US" sz="800" baseline="0" noProof="0" dirty="0" smtClean="0"/>
              <a:t>.  SAFT equations consider that molecules are composed of segments.  Then the residual Helmholtz free energy is the sum of:</a:t>
            </a:r>
          </a:p>
          <a:p>
            <a:pPr marL="171450" marR="0" indent="-171450" algn="l" defTabSz="914400" rtl="0" eaLnBrk="1" fontAlgn="auto" latinLnBrk="0" hangingPunct="1">
              <a:lnSpc>
                <a:spcPct val="80000"/>
              </a:lnSpc>
              <a:spcBef>
                <a:spcPts val="0"/>
              </a:spcBef>
              <a:spcAft>
                <a:spcPts val="0"/>
              </a:spcAft>
              <a:buClrTx/>
              <a:buSzTx/>
              <a:buFont typeface="Arial" pitchFamily="34" charset="0"/>
              <a:buChar char="•"/>
              <a:tabLst/>
              <a:defRPr/>
            </a:pPr>
            <a:r>
              <a:rPr lang="en-US" sz="800" baseline="0" noProof="0" dirty="0" smtClean="0"/>
              <a:t>the physical repulsive and attractive terms between the segments, </a:t>
            </a:r>
          </a:p>
          <a:p>
            <a:pPr marL="171450" marR="0" indent="-171450" algn="l" defTabSz="914400" rtl="0" eaLnBrk="1" fontAlgn="auto" latinLnBrk="0" hangingPunct="1">
              <a:lnSpc>
                <a:spcPct val="80000"/>
              </a:lnSpc>
              <a:spcBef>
                <a:spcPts val="0"/>
              </a:spcBef>
              <a:spcAft>
                <a:spcPts val="0"/>
              </a:spcAft>
              <a:buClrTx/>
              <a:buSzTx/>
              <a:buFont typeface="Arial" pitchFamily="34" charset="0"/>
              <a:buChar char="•"/>
              <a:tabLst/>
              <a:defRPr/>
            </a:pPr>
            <a:r>
              <a:rPr lang="en-US" sz="800" baseline="0" noProof="0" dirty="0" smtClean="0"/>
              <a:t>a hard chain term to account for the covalent bounds, and </a:t>
            </a:r>
          </a:p>
          <a:p>
            <a:pPr marL="171450" marR="0" indent="-171450" algn="l" defTabSz="914400" rtl="0" eaLnBrk="1" fontAlgn="auto" latinLnBrk="0" hangingPunct="1">
              <a:lnSpc>
                <a:spcPct val="80000"/>
              </a:lnSpc>
              <a:spcBef>
                <a:spcPts val="0"/>
              </a:spcBef>
              <a:spcAft>
                <a:spcPts val="0"/>
              </a:spcAft>
              <a:buClrTx/>
              <a:buSzTx/>
              <a:buFont typeface="Arial" pitchFamily="34" charset="0"/>
              <a:buChar char="•"/>
              <a:tabLst/>
              <a:defRPr/>
            </a:pPr>
            <a:r>
              <a:rPr lang="en-US" sz="800" baseline="0" noProof="0" dirty="0" smtClean="0"/>
              <a:t>an association term using the Wertheim theory.  </a:t>
            </a:r>
          </a:p>
          <a:p>
            <a:pPr marL="0" marR="0" indent="0" algn="l" defTabSz="914400" rtl="0" eaLnBrk="1" fontAlgn="auto" latinLnBrk="0" hangingPunct="1">
              <a:lnSpc>
                <a:spcPct val="80000"/>
              </a:lnSpc>
              <a:spcBef>
                <a:spcPts val="0"/>
              </a:spcBef>
              <a:spcAft>
                <a:spcPts val="0"/>
              </a:spcAft>
              <a:buClrTx/>
              <a:buSzTx/>
              <a:buFont typeface="Arial" pitchFamily="34" charset="0"/>
              <a:buNone/>
              <a:tabLst/>
              <a:defRPr/>
            </a:pPr>
            <a:r>
              <a:rPr lang="en-US" sz="800" baseline="0" noProof="0" dirty="0" smtClean="0"/>
              <a:t>In the version implemented in Simulis Thermodynamics, the polarity of the components is also taken into account.</a:t>
            </a:r>
            <a:endParaRPr lang="en-US" sz="800" noProof="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b="1">
                <a:solidFill>
                  <a:schemeClr val="accent2"/>
                </a:solidFill>
                <a:latin typeface="Arial" charset="0"/>
              </a:defRPr>
            </a:lvl1pPr>
            <a:lvl2pPr marL="748374" indent="-287836">
              <a:defRPr b="1">
                <a:solidFill>
                  <a:schemeClr val="accent2"/>
                </a:solidFill>
                <a:latin typeface="Arial" charset="0"/>
              </a:defRPr>
            </a:lvl2pPr>
            <a:lvl3pPr marL="1151344" indent="-230269">
              <a:defRPr b="1">
                <a:solidFill>
                  <a:schemeClr val="accent2"/>
                </a:solidFill>
                <a:latin typeface="Arial" charset="0"/>
              </a:defRPr>
            </a:lvl3pPr>
            <a:lvl4pPr marL="1611881" indent="-230269">
              <a:defRPr b="1">
                <a:solidFill>
                  <a:schemeClr val="accent2"/>
                </a:solidFill>
                <a:latin typeface="Arial" charset="0"/>
              </a:defRPr>
            </a:lvl4pPr>
            <a:lvl5pPr marL="2072419" indent="-230269">
              <a:defRPr b="1">
                <a:solidFill>
                  <a:schemeClr val="accent2"/>
                </a:solidFill>
                <a:latin typeface="Arial" charset="0"/>
              </a:defRPr>
            </a:lvl5pPr>
            <a:lvl6pPr marL="2532957"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93494"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54032"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914569"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fld id="{DDF2FAE9-1A97-41CB-84BE-E836D901897C}" type="slidenum">
              <a:rPr lang="fr-FR" b="0" smtClean="0">
                <a:solidFill>
                  <a:schemeClr val="tx1"/>
                </a:solidFill>
                <a:latin typeface="Times" charset="0"/>
              </a:rPr>
              <a:pPr/>
              <a:t>3</a:t>
            </a:fld>
            <a:endParaRPr lang="fr-FR" b="0" smtClean="0">
              <a:solidFill>
                <a:schemeClr val="tx1"/>
              </a:solidFill>
              <a:latin typeface="Times"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r>
              <a:rPr lang="en-US" dirty="0" smtClean="0"/>
              <a:t>There are many pieces that make up this software component.  But let’s start with the thermodynamic functions.</a:t>
            </a:r>
          </a:p>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8522" indent="-287893" eaLnBrk="0" hangingPunct="0">
              <a:defRPr sz="2000">
                <a:solidFill>
                  <a:schemeClr val="tx1"/>
                </a:solidFill>
                <a:latin typeface="Tahoma" pitchFamily="34" charset="0"/>
              </a:defRPr>
            </a:lvl2pPr>
            <a:lvl3pPr marL="1151573" indent="-230315" eaLnBrk="0" hangingPunct="0">
              <a:defRPr sz="2000">
                <a:solidFill>
                  <a:schemeClr val="tx1"/>
                </a:solidFill>
                <a:latin typeface="Tahoma" pitchFamily="34" charset="0"/>
              </a:defRPr>
            </a:lvl3pPr>
            <a:lvl4pPr marL="1612202" indent="-230315" eaLnBrk="0" hangingPunct="0">
              <a:defRPr sz="2000">
                <a:solidFill>
                  <a:schemeClr val="tx1"/>
                </a:solidFill>
                <a:latin typeface="Tahoma" pitchFamily="34" charset="0"/>
              </a:defRPr>
            </a:lvl4pPr>
            <a:lvl5pPr marL="2072831" indent="-230315" eaLnBrk="0" hangingPunct="0">
              <a:defRPr sz="2000">
                <a:solidFill>
                  <a:schemeClr val="tx1"/>
                </a:solidFill>
                <a:latin typeface="Tahoma" pitchFamily="34" charset="0"/>
              </a:defRPr>
            </a:lvl5pPr>
            <a:lvl6pPr marL="2533460" indent="-230315" eaLnBrk="0" fontAlgn="base" hangingPunct="0">
              <a:lnSpc>
                <a:spcPct val="120000"/>
              </a:lnSpc>
              <a:spcBef>
                <a:spcPct val="50000"/>
              </a:spcBef>
              <a:spcAft>
                <a:spcPct val="0"/>
              </a:spcAft>
              <a:defRPr sz="2000">
                <a:solidFill>
                  <a:schemeClr val="tx1"/>
                </a:solidFill>
                <a:latin typeface="Tahoma" pitchFamily="34" charset="0"/>
              </a:defRPr>
            </a:lvl6pPr>
            <a:lvl7pPr marL="2994089" indent="-230315" eaLnBrk="0" fontAlgn="base" hangingPunct="0">
              <a:lnSpc>
                <a:spcPct val="120000"/>
              </a:lnSpc>
              <a:spcBef>
                <a:spcPct val="50000"/>
              </a:spcBef>
              <a:spcAft>
                <a:spcPct val="0"/>
              </a:spcAft>
              <a:defRPr sz="2000">
                <a:solidFill>
                  <a:schemeClr val="tx1"/>
                </a:solidFill>
                <a:latin typeface="Tahoma" pitchFamily="34" charset="0"/>
              </a:defRPr>
            </a:lvl7pPr>
            <a:lvl8pPr marL="3454718" indent="-230315" eaLnBrk="0" fontAlgn="base" hangingPunct="0">
              <a:lnSpc>
                <a:spcPct val="120000"/>
              </a:lnSpc>
              <a:spcBef>
                <a:spcPct val="50000"/>
              </a:spcBef>
              <a:spcAft>
                <a:spcPct val="0"/>
              </a:spcAft>
              <a:defRPr sz="2000">
                <a:solidFill>
                  <a:schemeClr val="tx1"/>
                </a:solidFill>
                <a:latin typeface="Tahoma" pitchFamily="34" charset="0"/>
              </a:defRPr>
            </a:lvl8pPr>
            <a:lvl9pPr marL="3915347" indent="-230315" eaLnBrk="0" fontAlgn="base" hangingPunct="0">
              <a:lnSpc>
                <a:spcPct val="120000"/>
              </a:lnSpc>
              <a:spcBef>
                <a:spcPct val="50000"/>
              </a:spcBef>
              <a:spcAft>
                <a:spcPct val="0"/>
              </a:spcAft>
              <a:defRPr sz="2000">
                <a:solidFill>
                  <a:schemeClr val="tx1"/>
                </a:solidFill>
                <a:latin typeface="Tahoma" pitchFamily="34" charset="0"/>
              </a:defRPr>
            </a:lvl9pPr>
          </a:lstStyle>
          <a:p>
            <a:pPr eaLnBrk="1" hangingPunct="1"/>
            <a:fld id="{E6C742BF-BC9A-4A72-837C-FD6B039808FF}" type="slidenum">
              <a:rPr lang="fr-FR" sz="1200"/>
              <a:pPr eaLnBrk="1" hangingPunct="1"/>
              <a:t>30</a:t>
            </a:fld>
            <a:endParaRPr lang="fr-FR" sz="1200"/>
          </a:p>
        </p:txBody>
      </p:sp>
      <p:sp>
        <p:nvSpPr>
          <p:cNvPr id="352259" name="Rectangle 2"/>
          <p:cNvSpPr>
            <a:spLocks noGrp="1" noRot="1" noChangeAspect="1" noChangeArrowheads="1" noTextEdit="1"/>
          </p:cNvSpPr>
          <p:nvPr>
            <p:ph type="sldImg"/>
          </p:nvPr>
        </p:nvSpPr>
        <p:spPr>
          <a:xfrm>
            <a:off x="915988" y="744538"/>
            <a:ext cx="4965700" cy="3724275"/>
          </a:xfrm>
          <a:ln/>
        </p:spPr>
      </p:sp>
      <p:sp>
        <p:nvSpPr>
          <p:cNvPr id="352260" name="Rectangle 3"/>
          <p:cNvSpPr>
            <a:spLocks noGrp="1" noChangeArrowheads="1"/>
          </p:cNvSpPr>
          <p:nvPr>
            <p:ph type="body" idx="1"/>
          </p:nvPr>
        </p:nvSpPr>
        <p:spPr>
          <a:xfrm>
            <a:off x="679448" y="4717301"/>
            <a:ext cx="5438781" cy="44680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noProof="0" dirty="0" smtClean="0"/>
              <a:t>To use this model,</a:t>
            </a:r>
            <a:r>
              <a:rPr lang="en-US" baseline="0" noProof="0" dirty="0" smtClean="0"/>
              <a:t> new pure component parameters are required.  For example, for the segment and chain terms, the interaction energy and  segment diameter are required to described the molecule. If the molecule has association sites, such as hydrogen bonds, the association energy and volume have to be determined. For polar compounds, information on the polarity is also required.  All these parameters have a real physical meaning.</a:t>
            </a:r>
            <a:endParaRPr lang="en-US" noProof="0" dirty="0" smtClean="0"/>
          </a:p>
          <a:p>
            <a:pPr eaLnBrk="1" hangingPunct="1"/>
            <a:endParaRPr lang="fr-FR"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Here is an example of a vapor-liquid equilibrium diagram using the PPC-SAFT</a:t>
            </a:r>
            <a:r>
              <a:rPr lang="en-US" baseline="0" noProof="0" dirty="0" smtClean="0"/>
              <a:t> equation of state for a mixture containing a hydrogen component.</a:t>
            </a:r>
            <a:endParaRPr lang="en-US" noProof="0" dirty="0" smtClean="0"/>
          </a:p>
          <a:p>
            <a:endParaRPr lang="en-US" dirty="0"/>
          </a:p>
        </p:txBody>
      </p:sp>
      <p:sp>
        <p:nvSpPr>
          <p:cNvPr id="4" name="Slide Number Placeholder 3"/>
          <p:cNvSpPr>
            <a:spLocks noGrp="1"/>
          </p:cNvSpPr>
          <p:nvPr>
            <p:ph type="sldNum" sz="quarter" idx="10"/>
          </p:nvPr>
        </p:nvSpPr>
        <p:spPr/>
        <p:txBody>
          <a:bodyPr/>
          <a:lstStyle/>
          <a:p>
            <a:fld id="{94D07CD2-45D1-4B5C-B809-24C7F6D8177A}" type="slidenum">
              <a:rPr lang="fr-FR" smtClean="0"/>
              <a:pPr/>
              <a:t>31</a:t>
            </a:fld>
            <a:endParaRPr lang="fr-FR"/>
          </a:p>
        </p:txBody>
      </p:sp>
    </p:spTree>
    <p:extLst>
      <p:ext uri="{BB962C8B-B14F-4D97-AF65-F5344CB8AC3E}">
        <p14:creationId xmlns:p14="http://schemas.microsoft.com/office/powerpoint/2010/main" val="3314189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Here is an example of the strength of the PPC-SAFT equation of state, which</a:t>
            </a:r>
            <a:r>
              <a:rPr lang="en-US" baseline="0" noProof="0" dirty="0" smtClean="0"/>
              <a:t> is able to model </a:t>
            </a:r>
            <a:r>
              <a:rPr lang="en-US" baseline="0" noProof="0" dirty="0" err="1" smtClean="0"/>
              <a:t>vapor-liquid</a:t>
            </a:r>
            <a:r>
              <a:rPr lang="en-US" baseline="0" noProof="0" dirty="0" smtClean="0"/>
              <a:t>-liquid equilibrium.  In this case, for  a methanol – heptane mixture at atmospheric pressure, using just one set of binary interaction parameters.</a:t>
            </a:r>
            <a:endParaRPr lang="en-US" noProof="0" dirty="0" smtClean="0"/>
          </a:p>
          <a:p>
            <a:endParaRPr lang="en-US" dirty="0"/>
          </a:p>
        </p:txBody>
      </p:sp>
      <p:sp>
        <p:nvSpPr>
          <p:cNvPr id="4" name="Slide Number Placeholder 3"/>
          <p:cNvSpPr>
            <a:spLocks noGrp="1"/>
          </p:cNvSpPr>
          <p:nvPr>
            <p:ph type="sldNum" sz="quarter" idx="10"/>
          </p:nvPr>
        </p:nvSpPr>
        <p:spPr/>
        <p:txBody>
          <a:bodyPr/>
          <a:lstStyle/>
          <a:p>
            <a:fld id="{94D07CD2-45D1-4B5C-B809-24C7F6D8177A}" type="slidenum">
              <a:rPr lang="fr-FR" smtClean="0"/>
              <a:pPr/>
              <a:t>32</a:t>
            </a:fld>
            <a:endParaRPr lang="fr-FR"/>
          </a:p>
        </p:txBody>
      </p:sp>
    </p:spTree>
    <p:extLst>
      <p:ext uri="{BB962C8B-B14F-4D97-AF65-F5344CB8AC3E}">
        <p14:creationId xmlns:p14="http://schemas.microsoft.com/office/powerpoint/2010/main" val="38671042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Here is the list of models</a:t>
            </a:r>
            <a:r>
              <a:rPr lang="en-US" baseline="0" noProof="0" dirty="0" smtClean="0"/>
              <a:t> developed for specific systems.  For example…:</a:t>
            </a:r>
          </a:p>
          <a:p>
            <a:pPr marL="171450" indent="-171450">
              <a:buFont typeface="Arial" pitchFamily="34" charset="0"/>
              <a:buChar char="•"/>
            </a:pPr>
            <a:r>
              <a:rPr lang="en-US" baseline="0" noProof="0" dirty="0" smtClean="0"/>
              <a:t>for associating molecules such as carboxylic acids or hydrogen fluoride, or </a:t>
            </a:r>
          </a:p>
          <a:p>
            <a:pPr marL="171450" indent="-171450">
              <a:buFont typeface="Arial" pitchFamily="34" charset="0"/>
              <a:buChar char="•"/>
            </a:pPr>
            <a:r>
              <a:rPr lang="en-US" baseline="0" noProof="0" dirty="0" smtClean="0"/>
              <a:t>for reactive systems, like formaldehyde-methanol-water systems, or </a:t>
            </a:r>
          </a:p>
          <a:p>
            <a:pPr marL="171450" indent="-171450">
              <a:buFont typeface="Arial" pitchFamily="34" charset="0"/>
              <a:buChar char="•"/>
            </a:pPr>
            <a:r>
              <a:rPr lang="en-US" baseline="0" noProof="0" dirty="0" smtClean="0"/>
              <a:t>For pure molecules with complex behavior, such as water.</a:t>
            </a:r>
            <a:endParaRPr lang="en-US" noProof="0" dirty="0" smtClean="0"/>
          </a:p>
          <a:p>
            <a:endParaRPr lang="en-US" dirty="0"/>
          </a:p>
        </p:txBody>
      </p:sp>
      <p:sp>
        <p:nvSpPr>
          <p:cNvPr id="4" name="Slide Number Placeholder 3"/>
          <p:cNvSpPr>
            <a:spLocks noGrp="1"/>
          </p:cNvSpPr>
          <p:nvPr>
            <p:ph type="sldNum" sz="quarter" idx="10"/>
          </p:nvPr>
        </p:nvSpPr>
        <p:spPr/>
        <p:txBody>
          <a:bodyPr/>
          <a:lstStyle/>
          <a:p>
            <a:fld id="{94D07CD2-45D1-4B5C-B809-24C7F6D8177A}" type="slidenum">
              <a:rPr lang="fr-FR" smtClean="0"/>
              <a:pPr/>
              <a:t>33</a:t>
            </a:fld>
            <a:endParaRPr lang="fr-FR"/>
          </a:p>
        </p:txBody>
      </p:sp>
    </p:spTree>
    <p:extLst>
      <p:ext uri="{BB962C8B-B14F-4D97-AF65-F5344CB8AC3E}">
        <p14:creationId xmlns:p14="http://schemas.microsoft.com/office/powerpoint/2010/main" val="4231731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noProof="0" dirty="0" smtClean="0"/>
              <a:t>For electrolyte solutions, the real species resulting from reactions between the solvent and electrolytes must be taken into account.  </a:t>
            </a:r>
            <a:r>
              <a:rPr lang="en-US" noProof="0" dirty="0" smtClean="0"/>
              <a:t>Here is the list of models included in Simulis Thermodynamics to manage </a:t>
            </a:r>
            <a:r>
              <a:rPr lang="en-US" noProof="0" dirty="0" err="1" smtClean="0"/>
              <a:t>electolyte</a:t>
            </a:r>
            <a:r>
              <a:rPr lang="en-US" baseline="0" noProof="0" dirty="0" smtClean="0"/>
              <a:t> solutions.</a:t>
            </a:r>
            <a:endParaRPr lang="en-US" noProof="0" dirty="0" smtClean="0"/>
          </a:p>
          <a:p>
            <a:endParaRPr lang="en-US" dirty="0"/>
          </a:p>
        </p:txBody>
      </p:sp>
      <p:sp>
        <p:nvSpPr>
          <p:cNvPr id="4" name="Slide Number Placeholder 3"/>
          <p:cNvSpPr>
            <a:spLocks noGrp="1"/>
          </p:cNvSpPr>
          <p:nvPr>
            <p:ph type="sldNum" sz="quarter" idx="10"/>
          </p:nvPr>
        </p:nvSpPr>
        <p:spPr/>
        <p:txBody>
          <a:bodyPr/>
          <a:lstStyle/>
          <a:p>
            <a:fld id="{94D07CD2-45D1-4B5C-B809-24C7F6D8177A}" type="slidenum">
              <a:rPr lang="fr-FR" smtClean="0"/>
              <a:pPr/>
              <a:t>34</a:t>
            </a:fld>
            <a:endParaRPr lang="fr-FR"/>
          </a:p>
        </p:txBody>
      </p:sp>
    </p:spTree>
    <p:extLst>
      <p:ext uri="{BB962C8B-B14F-4D97-AF65-F5344CB8AC3E}">
        <p14:creationId xmlns:p14="http://schemas.microsoft.com/office/powerpoint/2010/main" val="41298917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b="1">
                <a:solidFill>
                  <a:schemeClr val="accent2"/>
                </a:solidFill>
                <a:latin typeface="Arial" charset="0"/>
              </a:defRPr>
            </a:lvl1pPr>
            <a:lvl2pPr marL="748374" indent="-287836">
              <a:defRPr b="1">
                <a:solidFill>
                  <a:schemeClr val="accent2"/>
                </a:solidFill>
                <a:latin typeface="Arial" charset="0"/>
              </a:defRPr>
            </a:lvl2pPr>
            <a:lvl3pPr marL="1151344" indent="-230269">
              <a:defRPr b="1">
                <a:solidFill>
                  <a:schemeClr val="accent2"/>
                </a:solidFill>
                <a:latin typeface="Arial" charset="0"/>
              </a:defRPr>
            </a:lvl3pPr>
            <a:lvl4pPr marL="1611881" indent="-230269">
              <a:defRPr b="1">
                <a:solidFill>
                  <a:schemeClr val="accent2"/>
                </a:solidFill>
                <a:latin typeface="Arial" charset="0"/>
              </a:defRPr>
            </a:lvl4pPr>
            <a:lvl5pPr marL="2072419" indent="-230269">
              <a:defRPr b="1">
                <a:solidFill>
                  <a:schemeClr val="accent2"/>
                </a:solidFill>
                <a:latin typeface="Arial" charset="0"/>
              </a:defRPr>
            </a:lvl5pPr>
            <a:lvl6pPr marL="2532957"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93494"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54032"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914569"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fld id="{528CA18A-AC7F-4925-9841-82DD41D20ED8}" type="slidenum">
              <a:rPr lang="fr-FR" b="0" smtClean="0">
                <a:solidFill>
                  <a:schemeClr val="tx1"/>
                </a:solidFill>
                <a:latin typeface="Times" charset="0"/>
              </a:rPr>
              <a:pPr/>
              <a:t>35</a:t>
            </a:fld>
            <a:endParaRPr lang="fr-FR" b="0" smtClean="0">
              <a:solidFill>
                <a:schemeClr val="tx1"/>
              </a:solidFill>
              <a:latin typeface="Times"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r>
              <a:rPr lang="en-US" dirty="0" smtClean="0"/>
              <a:t>So now we have finished describing the thermodynamic models,</a:t>
            </a:r>
            <a:r>
              <a:rPr lang="en-US" baseline="0" dirty="0" smtClean="0"/>
              <a:t> the main part of the system.</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b="1">
                <a:solidFill>
                  <a:schemeClr val="accent2"/>
                </a:solidFill>
                <a:latin typeface="Arial" charset="0"/>
              </a:defRPr>
            </a:lvl1pPr>
            <a:lvl2pPr marL="748374" indent="-287836">
              <a:defRPr b="1">
                <a:solidFill>
                  <a:schemeClr val="accent2"/>
                </a:solidFill>
                <a:latin typeface="Arial" charset="0"/>
              </a:defRPr>
            </a:lvl2pPr>
            <a:lvl3pPr marL="1151344" indent="-230269">
              <a:defRPr b="1">
                <a:solidFill>
                  <a:schemeClr val="accent2"/>
                </a:solidFill>
                <a:latin typeface="Arial" charset="0"/>
              </a:defRPr>
            </a:lvl3pPr>
            <a:lvl4pPr marL="1611881" indent="-230269">
              <a:defRPr b="1">
                <a:solidFill>
                  <a:schemeClr val="accent2"/>
                </a:solidFill>
                <a:latin typeface="Arial" charset="0"/>
              </a:defRPr>
            </a:lvl4pPr>
            <a:lvl5pPr marL="2072419" indent="-230269">
              <a:defRPr b="1">
                <a:solidFill>
                  <a:schemeClr val="accent2"/>
                </a:solidFill>
                <a:latin typeface="Arial" charset="0"/>
              </a:defRPr>
            </a:lvl5pPr>
            <a:lvl6pPr marL="2532957"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93494"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54032"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914569"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fld id="{E3CFEC1F-78B8-444F-8EF2-9914AC7CE7CE}" type="slidenum">
              <a:rPr lang="fr-FR" b="0" smtClean="0">
                <a:solidFill>
                  <a:schemeClr val="tx1"/>
                </a:solidFill>
                <a:latin typeface="Times" charset="0"/>
              </a:rPr>
              <a:pPr/>
              <a:t>36</a:t>
            </a:fld>
            <a:endParaRPr lang="fr-FR" b="0" smtClean="0">
              <a:solidFill>
                <a:schemeClr val="tx1"/>
              </a:solidFill>
              <a:latin typeface="Times" charset="0"/>
            </a:endParaRPr>
          </a:p>
        </p:txBody>
      </p:sp>
      <p:sp>
        <p:nvSpPr>
          <p:cNvPr id="94211" name="Rectangle 2"/>
          <p:cNvSpPr>
            <a:spLocks noGrp="1" noRot="1" noChangeAspect="1" noChangeArrowheads="1" noTextEdit="1"/>
          </p:cNvSpPr>
          <p:nvPr>
            <p:ph type="sldImg"/>
          </p:nvPr>
        </p:nvSpPr>
        <p:spPr>
          <a:xfrm>
            <a:off x="919163" y="746125"/>
            <a:ext cx="4960937" cy="3722688"/>
          </a:xfrm>
          <a:ln/>
        </p:spPr>
      </p:sp>
      <p:sp>
        <p:nvSpPr>
          <p:cNvPr id="94212" name="Rectangle 3"/>
          <p:cNvSpPr>
            <a:spLocks noGrp="1" noChangeArrowheads="1"/>
          </p:cNvSpPr>
          <p:nvPr>
            <p:ph type="body" idx="1"/>
          </p:nvPr>
        </p:nvSpPr>
        <p:spPr>
          <a:xfrm>
            <a:off x="679288" y="4716542"/>
            <a:ext cx="5439101" cy="4467377"/>
          </a:xfrm>
          <a:noFill/>
        </p:spPr>
        <p:txBody>
          <a:bodyPr/>
          <a:lstStyle/>
          <a:p>
            <a:pPr eaLnBrk="1" hangingPunct="1"/>
            <a:r>
              <a:rPr lang="en-US" dirty="0" smtClean="0"/>
              <a:t>In</a:t>
            </a:r>
            <a:r>
              <a:rPr lang="en-US" baseline="0" dirty="0" smtClean="0"/>
              <a:t> Simulis Thermodynamics, y</a:t>
            </a:r>
            <a:r>
              <a:rPr lang="en-US" dirty="0" smtClean="0"/>
              <a:t>ou</a:t>
            </a:r>
            <a:r>
              <a:rPr lang="en-US" baseline="0" dirty="0" smtClean="0"/>
              <a:t> input information to the software through a friendly graphical user interface or GUI, which allows you to :</a:t>
            </a:r>
          </a:p>
          <a:p>
            <a:pPr marL="228600" indent="-228600" eaLnBrk="1" hangingPunct="1">
              <a:buAutoNum type="arabicParenBoth"/>
            </a:pPr>
            <a:r>
              <a:rPr lang="en-US" baseline="0" dirty="0" smtClean="0"/>
              <a:t>Select the compounds from a database or add your own compounds.</a:t>
            </a:r>
          </a:p>
          <a:p>
            <a:pPr marL="228600" indent="-228600" eaLnBrk="1" hangingPunct="1">
              <a:buAutoNum type="arabicParenBoth"/>
            </a:pPr>
            <a:r>
              <a:rPr lang="en-US" baseline="0" dirty="0" smtClean="0"/>
              <a:t>Display, modify, plot, and compare their pure properties.   </a:t>
            </a:r>
          </a:p>
          <a:p>
            <a:r>
              <a:rPr lang="en-US" baseline="0" dirty="0" smtClean="0"/>
              <a:t>And then choose and configure the appropriate mixture thermodynamics and property models.</a:t>
            </a:r>
          </a:p>
          <a:p>
            <a:pPr marL="0" indent="0" eaLnBrk="1" hangingPunct="1">
              <a:buNone/>
            </a:pPr>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defRPr b="1">
                <a:solidFill>
                  <a:schemeClr val="accent2"/>
                </a:solidFill>
                <a:latin typeface="Arial" charset="0"/>
              </a:defRPr>
            </a:lvl1pPr>
            <a:lvl2pPr marL="748374" indent="-287836">
              <a:defRPr b="1">
                <a:solidFill>
                  <a:schemeClr val="accent2"/>
                </a:solidFill>
                <a:latin typeface="Arial" charset="0"/>
              </a:defRPr>
            </a:lvl2pPr>
            <a:lvl3pPr marL="1151344" indent="-230269">
              <a:defRPr b="1">
                <a:solidFill>
                  <a:schemeClr val="accent2"/>
                </a:solidFill>
                <a:latin typeface="Arial" charset="0"/>
              </a:defRPr>
            </a:lvl3pPr>
            <a:lvl4pPr marL="1611881" indent="-230269">
              <a:defRPr b="1">
                <a:solidFill>
                  <a:schemeClr val="accent2"/>
                </a:solidFill>
                <a:latin typeface="Arial" charset="0"/>
              </a:defRPr>
            </a:lvl4pPr>
            <a:lvl5pPr marL="2072419" indent="-230269">
              <a:defRPr b="1">
                <a:solidFill>
                  <a:schemeClr val="accent2"/>
                </a:solidFill>
                <a:latin typeface="Arial" charset="0"/>
              </a:defRPr>
            </a:lvl5pPr>
            <a:lvl6pPr marL="2532957"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93494"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54032"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914569"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fld id="{E0FDE652-5045-4854-B571-B6866BB75095}" type="slidenum">
              <a:rPr lang="fr-FR" b="0" smtClean="0">
                <a:solidFill>
                  <a:schemeClr val="tx1"/>
                </a:solidFill>
                <a:latin typeface="Times" charset="0"/>
              </a:rPr>
              <a:pPr/>
              <a:t>37</a:t>
            </a:fld>
            <a:endParaRPr lang="fr-FR" b="0" smtClean="0">
              <a:solidFill>
                <a:schemeClr val="tx1"/>
              </a:solidFill>
              <a:latin typeface="Times"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r>
              <a:rPr lang="en-US" dirty="0" smtClean="0"/>
              <a:t>The</a:t>
            </a:r>
            <a:r>
              <a:rPr lang="en-US" baseline="0" dirty="0" smtClean="0"/>
              <a:t> final piece of the software is the set of services that are included, such as an interactive calculation service and a unit conversions management tool.  The interactive calculation service provides a user friendly interface to quickly do all sorts of equilibrium and mixture property calculations.</a:t>
            </a:r>
          </a:p>
          <a:p>
            <a:endParaRPr lang="en-US" baseline="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rgbClr val="62BDC4"/>
                </a:solidFill>
                <a:latin typeface="Tahoma" pitchFamily="34" charset="0"/>
              </a:defRPr>
            </a:lvl1pPr>
            <a:lvl2pPr marL="716947" indent="-275749" eaLnBrk="0" hangingPunct="0">
              <a:defRPr sz="1900">
                <a:solidFill>
                  <a:srgbClr val="62BDC4"/>
                </a:solidFill>
                <a:latin typeface="Tahoma" pitchFamily="34" charset="0"/>
              </a:defRPr>
            </a:lvl2pPr>
            <a:lvl3pPr marL="1102995" indent="-220599" eaLnBrk="0" hangingPunct="0">
              <a:defRPr sz="1900">
                <a:solidFill>
                  <a:srgbClr val="62BDC4"/>
                </a:solidFill>
                <a:latin typeface="Tahoma" pitchFamily="34" charset="0"/>
              </a:defRPr>
            </a:lvl3pPr>
            <a:lvl4pPr marL="1544193" indent="-220599" eaLnBrk="0" hangingPunct="0">
              <a:defRPr sz="1900">
                <a:solidFill>
                  <a:srgbClr val="62BDC4"/>
                </a:solidFill>
                <a:latin typeface="Tahoma" pitchFamily="34" charset="0"/>
              </a:defRPr>
            </a:lvl4pPr>
            <a:lvl5pPr marL="1985391" indent="-220599" eaLnBrk="0" hangingPunct="0">
              <a:defRPr sz="1900">
                <a:solidFill>
                  <a:srgbClr val="62BDC4"/>
                </a:solidFill>
                <a:latin typeface="Tahoma" pitchFamily="34" charset="0"/>
              </a:defRPr>
            </a:lvl5pPr>
            <a:lvl6pPr marL="2426589" indent="-220599" eaLnBrk="0" fontAlgn="base" hangingPunct="0">
              <a:spcBef>
                <a:spcPct val="0"/>
              </a:spcBef>
              <a:spcAft>
                <a:spcPct val="0"/>
              </a:spcAft>
              <a:defRPr sz="1900">
                <a:solidFill>
                  <a:srgbClr val="62BDC4"/>
                </a:solidFill>
                <a:latin typeface="Tahoma" pitchFamily="34" charset="0"/>
              </a:defRPr>
            </a:lvl6pPr>
            <a:lvl7pPr marL="2867787" indent="-220599" eaLnBrk="0" fontAlgn="base" hangingPunct="0">
              <a:spcBef>
                <a:spcPct val="0"/>
              </a:spcBef>
              <a:spcAft>
                <a:spcPct val="0"/>
              </a:spcAft>
              <a:defRPr sz="1900">
                <a:solidFill>
                  <a:srgbClr val="62BDC4"/>
                </a:solidFill>
                <a:latin typeface="Tahoma" pitchFamily="34" charset="0"/>
              </a:defRPr>
            </a:lvl7pPr>
            <a:lvl8pPr marL="3308985" indent="-220599" eaLnBrk="0" fontAlgn="base" hangingPunct="0">
              <a:spcBef>
                <a:spcPct val="0"/>
              </a:spcBef>
              <a:spcAft>
                <a:spcPct val="0"/>
              </a:spcAft>
              <a:defRPr sz="1900">
                <a:solidFill>
                  <a:srgbClr val="62BDC4"/>
                </a:solidFill>
                <a:latin typeface="Tahoma" pitchFamily="34" charset="0"/>
              </a:defRPr>
            </a:lvl8pPr>
            <a:lvl9pPr marL="3750183" indent="-220599" eaLnBrk="0" fontAlgn="base" hangingPunct="0">
              <a:spcBef>
                <a:spcPct val="0"/>
              </a:spcBef>
              <a:spcAft>
                <a:spcPct val="0"/>
              </a:spcAft>
              <a:defRPr sz="1900">
                <a:solidFill>
                  <a:srgbClr val="62BDC4"/>
                </a:solidFill>
                <a:latin typeface="Tahoma" pitchFamily="34" charset="0"/>
              </a:defRPr>
            </a:lvl9pPr>
          </a:lstStyle>
          <a:p>
            <a:pPr eaLnBrk="1" hangingPunct="1"/>
            <a:fld id="{CD41C061-52CF-4980-83AF-FB4E32C46FDC}" type="slidenum">
              <a:rPr lang="fr-FR" altLang="en-US" sz="1300"/>
              <a:pPr eaLnBrk="1" hangingPunct="1"/>
              <a:t>38</a:t>
            </a:fld>
            <a:endParaRPr lang="fr-FR" altLang="en-US" sz="1300"/>
          </a:p>
        </p:txBody>
      </p:sp>
      <p:sp>
        <p:nvSpPr>
          <p:cNvPr id="39939" name="Rectangle 2"/>
          <p:cNvSpPr>
            <a:spLocks noGrp="1" noRot="1" noChangeAspect="1" noChangeArrowheads="1" noTextEdit="1"/>
          </p:cNvSpPr>
          <p:nvPr>
            <p:ph type="sldImg"/>
          </p:nvPr>
        </p:nvSpPr>
        <p:spPr>
          <a:xfrm>
            <a:off x="915988" y="744538"/>
            <a:ext cx="4965700" cy="3725862"/>
          </a:xfrm>
          <a:ln/>
        </p:spPr>
      </p:sp>
      <p:sp>
        <p:nvSpPr>
          <p:cNvPr id="39940" name="Rectangle 3"/>
          <p:cNvSpPr>
            <a:spLocks noGrp="1" noChangeArrowheads="1"/>
          </p:cNvSpPr>
          <p:nvPr>
            <p:ph type="body" idx="1"/>
          </p:nvPr>
        </p:nvSpPr>
        <p:spPr>
          <a:xfrm>
            <a:off x="907472" y="4716161"/>
            <a:ext cx="4982732" cy="4469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With Simulis Thermodynamics, a full set of services are available. For example, user can regress pure component experimental properties and then visualize the results of the regression.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rgbClr val="62BDC4"/>
                </a:solidFill>
                <a:latin typeface="Tahoma" pitchFamily="34" charset="0"/>
              </a:defRPr>
            </a:lvl1pPr>
            <a:lvl2pPr marL="716947" indent="-275749" eaLnBrk="0" hangingPunct="0">
              <a:defRPr sz="1900">
                <a:solidFill>
                  <a:srgbClr val="62BDC4"/>
                </a:solidFill>
                <a:latin typeface="Tahoma" pitchFamily="34" charset="0"/>
              </a:defRPr>
            </a:lvl2pPr>
            <a:lvl3pPr marL="1102995" indent="-220599" eaLnBrk="0" hangingPunct="0">
              <a:defRPr sz="1900">
                <a:solidFill>
                  <a:srgbClr val="62BDC4"/>
                </a:solidFill>
                <a:latin typeface="Tahoma" pitchFamily="34" charset="0"/>
              </a:defRPr>
            </a:lvl3pPr>
            <a:lvl4pPr marL="1544193" indent="-220599" eaLnBrk="0" hangingPunct="0">
              <a:defRPr sz="1900">
                <a:solidFill>
                  <a:srgbClr val="62BDC4"/>
                </a:solidFill>
                <a:latin typeface="Tahoma" pitchFamily="34" charset="0"/>
              </a:defRPr>
            </a:lvl4pPr>
            <a:lvl5pPr marL="1985391" indent="-220599" eaLnBrk="0" hangingPunct="0">
              <a:defRPr sz="1900">
                <a:solidFill>
                  <a:srgbClr val="62BDC4"/>
                </a:solidFill>
                <a:latin typeface="Tahoma" pitchFamily="34" charset="0"/>
              </a:defRPr>
            </a:lvl5pPr>
            <a:lvl6pPr marL="2426589" indent="-220599" eaLnBrk="0" fontAlgn="base" hangingPunct="0">
              <a:spcBef>
                <a:spcPct val="0"/>
              </a:spcBef>
              <a:spcAft>
                <a:spcPct val="0"/>
              </a:spcAft>
              <a:defRPr sz="1900">
                <a:solidFill>
                  <a:srgbClr val="62BDC4"/>
                </a:solidFill>
                <a:latin typeface="Tahoma" pitchFamily="34" charset="0"/>
              </a:defRPr>
            </a:lvl6pPr>
            <a:lvl7pPr marL="2867787" indent="-220599" eaLnBrk="0" fontAlgn="base" hangingPunct="0">
              <a:spcBef>
                <a:spcPct val="0"/>
              </a:spcBef>
              <a:spcAft>
                <a:spcPct val="0"/>
              </a:spcAft>
              <a:defRPr sz="1900">
                <a:solidFill>
                  <a:srgbClr val="62BDC4"/>
                </a:solidFill>
                <a:latin typeface="Tahoma" pitchFamily="34" charset="0"/>
              </a:defRPr>
            </a:lvl7pPr>
            <a:lvl8pPr marL="3308985" indent="-220599" eaLnBrk="0" fontAlgn="base" hangingPunct="0">
              <a:spcBef>
                <a:spcPct val="0"/>
              </a:spcBef>
              <a:spcAft>
                <a:spcPct val="0"/>
              </a:spcAft>
              <a:defRPr sz="1900">
                <a:solidFill>
                  <a:srgbClr val="62BDC4"/>
                </a:solidFill>
                <a:latin typeface="Tahoma" pitchFamily="34" charset="0"/>
              </a:defRPr>
            </a:lvl8pPr>
            <a:lvl9pPr marL="3750183" indent="-220599" eaLnBrk="0" fontAlgn="base" hangingPunct="0">
              <a:spcBef>
                <a:spcPct val="0"/>
              </a:spcBef>
              <a:spcAft>
                <a:spcPct val="0"/>
              </a:spcAft>
              <a:defRPr sz="1900">
                <a:solidFill>
                  <a:srgbClr val="62BDC4"/>
                </a:solidFill>
                <a:latin typeface="Tahoma" pitchFamily="34" charset="0"/>
              </a:defRPr>
            </a:lvl9pPr>
          </a:lstStyle>
          <a:p>
            <a:pPr eaLnBrk="1" hangingPunct="1"/>
            <a:fld id="{50E98D56-6CA4-4810-B44E-BD1616391541}" type="slidenum">
              <a:rPr lang="fr-FR" altLang="en-US" sz="1300"/>
              <a:pPr eaLnBrk="1" hangingPunct="1"/>
              <a:t>39</a:t>
            </a:fld>
            <a:endParaRPr lang="fr-FR" altLang="en-US" sz="1300"/>
          </a:p>
        </p:txBody>
      </p:sp>
      <p:sp>
        <p:nvSpPr>
          <p:cNvPr id="40963" name="Rectangle 2"/>
          <p:cNvSpPr>
            <a:spLocks noGrp="1" noRot="1" noChangeAspect="1" noChangeArrowheads="1" noTextEdit="1"/>
          </p:cNvSpPr>
          <p:nvPr>
            <p:ph type="sldImg"/>
          </p:nvPr>
        </p:nvSpPr>
        <p:spPr>
          <a:xfrm>
            <a:off x="915988" y="744538"/>
            <a:ext cx="4965700" cy="3725862"/>
          </a:xfrm>
          <a:ln/>
        </p:spPr>
      </p:sp>
      <p:sp>
        <p:nvSpPr>
          <p:cNvPr id="40964" name="Rectangle 3"/>
          <p:cNvSpPr>
            <a:spLocks noGrp="1" noChangeArrowheads="1"/>
          </p:cNvSpPr>
          <p:nvPr>
            <p:ph type="body" idx="1"/>
          </p:nvPr>
        </p:nvSpPr>
        <p:spPr>
          <a:xfrm>
            <a:off x="907472" y="4716161"/>
            <a:ext cx="4982732" cy="4469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With Simulis Thermodynamics, an interactive calculation service is also provided and user can compute any property or flash. The results are available as arrays of numbers, but user can trace the results as he wants.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all of the mixture</a:t>
            </a:r>
            <a:r>
              <a:rPr lang="en-US" baseline="0" dirty="0" smtClean="0"/>
              <a:t> properties that Simulis Thermodynamics calculates.  Including </a:t>
            </a:r>
            <a:r>
              <a:rPr lang="en-US" baseline="0" dirty="0" err="1" smtClean="0"/>
              <a:t>exergy</a:t>
            </a:r>
            <a:r>
              <a:rPr lang="en-US" baseline="0" dirty="0" smtClean="0"/>
              <a:t> or availability, which is becoming popular for energy analyses.  In addition, derivatives for these properties with respect to temperature, pressure, and number of moles are also calculated.  </a:t>
            </a:r>
          </a:p>
          <a:p>
            <a:pPr eaLnBrk="1" hangingPunct="1"/>
            <a:endParaRPr lang="en-US" dirty="0" smtClean="0"/>
          </a:p>
        </p:txBody>
      </p:sp>
      <p:sp>
        <p:nvSpPr>
          <p:cNvPr id="4" name="Slide Number Placeholder 3"/>
          <p:cNvSpPr>
            <a:spLocks noGrp="1"/>
          </p:cNvSpPr>
          <p:nvPr>
            <p:ph type="sldNum" sz="quarter" idx="10"/>
          </p:nvPr>
        </p:nvSpPr>
        <p:spPr/>
        <p:txBody>
          <a:bodyPr/>
          <a:lstStyle/>
          <a:p>
            <a:fld id="{94D07CD2-45D1-4B5C-B809-24C7F6D8177A}" type="slidenum">
              <a:rPr lang="fr-FR" smtClean="0"/>
              <a:pPr/>
              <a:t>4</a:t>
            </a:fld>
            <a:endParaRPr lang="fr-FR"/>
          </a:p>
        </p:txBody>
      </p:sp>
    </p:spTree>
    <p:extLst>
      <p:ext uri="{BB962C8B-B14F-4D97-AF65-F5344CB8AC3E}">
        <p14:creationId xmlns:p14="http://schemas.microsoft.com/office/powerpoint/2010/main" val="31291744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rgbClr val="62BDC4"/>
                </a:solidFill>
                <a:latin typeface="Tahoma" pitchFamily="34" charset="0"/>
              </a:defRPr>
            </a:lvl1pPr>
            <a:lvl2pPr marL="716947" indent="-275749" eaLnBrk="0" hangingPunct="0">
              <a:defRPr sz="1900">
                <a:solidFill>
                  <a:srgbClr val="62BDC4"/>
                </a:solidFill>
                <a:latin typeface="Tahoma" pitchFamily="34" charset="0"/>
              </a:defRPr>
            </a:lvl2pPr>
            <a:lvl3pPr marL="1102995" indent="-220599" eaLnBrk="0" hangingPunct="0">
              <a:defRPr sz="1900">
                <a:solidFill>
                  <a:srgbClr val="62BDC4"/>
                </a:solidFill>
                <a:latin typeface="Tahoma" pitchFamily="34" charset="0"/>
              </a:defRPr>
            </a:lvl3pPr>
            <a:lvl4pPr marL="1544193" indent="-220599" eaLnBrk="0" hangingPunct="0">
              <a:defRPr sz="1900">
                <a:solidFill>
                  <a:srgbClr val="62BDC4"/>
                </a:solidFill>
                <a:latin typeface="Tahoma" pitchFamily="34" charset="0"/>
              </a:defRPr>
            </a:lvl4pPr>
            <a:lvl5pPr marL="1985391" indent="-220599" eaLnBrk="0" hangingPunct="0">
              <a:defRPr sz="1900">
                <a:solidFill>
                  <a:srgbClr val="62BDC4"/>
                </a:solidFill>
                <a:latin typeface="Tahoma" pitchFamily="34" charset="0"/>
              </a:defRPr>
            </a:lvl5pPr>
            <a:lvl6pPr marL="2426589" indent="-220599" eaLnBrk="0" fontAlgn="base" hangingPunct="0">
              <a:spcBef>
                <a:spcPct val="0"/>
              </a:spcBef>
              <a:spcAft>
                <a:spcPct val="0"/>
              </a:spcAft>
              <a:defRPr sz="1900">
                <a:solidFill>
                  <a:srgbClr val="62BDC4"/>
                </a:solidFill>
                <a:latin typeface="Tahoma" pitchFamily="34" charset="0"/>
              </a:defRPr>
            </a:lvl6pPr>
            <a:lvl7pPr marL="2867787" indent="-220599" eaLnBrk="0" fontAlgn="base" hangingPunct="0">
              <a:spcBef>
                <a:spcPct val="0"/>
              </a:spcBef>
              <a:spcAft>
                <a:spcPct val="0"/>
              </a:spcAft>
              <a:defRPr sz="1900">
                <a:solidFill>
                  <a:srgbClr val="62BDC4"/>
                </a:solidFill>
                <a:latin typeface="Tahoma" pitchFamily="34" charset="0"/>
              </a:defRPr>
            </a:lvl7pPr>
            <a:lvl8pPr marL="3308985" indent="-220599" eaLnBrk="0" fontAlgn="base" hangingPunct="0">
              <a:spcBef>
                <a:spcPct val="0"/>
              </a:spcBef>
              <a:spcAft>
                <a:spcPct val="0"/>
              </a:spcAft>
              <a:defRPr sz="1900">
                <a:solidFill>
                  <a:srgbClr val="62BDC4"/>
                </a:solidFill>
                <a:latin typeface="Tahoma" pitchFamily="34" charset="0"/>
              </a:defRPr>
            </a:lvl8pPr>
            <a:lvl9pPr marL="3750183" indent="-220599" eaLnBrk="0" fontAlgn="base" hangingPunct="0">
              <a:spcBef>
                <a:spcPct val="0"/>
              </a:spcBef>
              <a:spcAft>
                <a:spcPct val="0"/>
              </a:spcAft>
              <a:defRPr sz="1900">
                <a:solidFill>
                  <a:srgbClr val="62BDC4"/>
                </a:solidFill>
                <a:latin typeface="Tahoma" pitchFamily="34" charset="0"/>
              </a:defRPr>
            </a:lvl9pPr>
          </a:lstStyle>
          <a:p>
            <a:pPr eaLnBrk="1" hangingPunct="1"/>
            <a:fld id="{02B4782C-BEDB-4F62-8F93-958BB44B3D25}" type="slidenum">
              <a:rPr lang="fr-FR" altLang="en-US" sz="1300"/>
              <a:pPr eaLnBrk="1" hangingPunct="1"/>
              <a:t>40</a:t>
            </a:fld>
            <a:endParaRPr lang="fr-FR" altLang="en-US" sz="1300"/>
          </a:p>
        </p:txBody>
      </p:sp>
      <p:sp>
        <p:nvSpPr>
          <p:cNvPr id="41987" name="Rectangle 2"/>
          <p:cNvSpPr>
            <a:spLocks noGrp="1" noRot="1" noChangeAspect="1" noChangeArrowheads="1" noTextEdit="1"/>
          </p:cNvSpPr>
          <p:nvPr>
            <p:ph type="sldImg"/>
          </p:nvPr>
        </p:nvSpPr>
        <p:spPr>
          <a:xfrm>
            <a:off x="915988" y="744538"/>
            <a:ext cx="4965700" cy="3725862"/>
          </a:xfrm>
          <a:ln/>
        </p:spPr>
      </p:sp>
      <p:sp>
        <p:nvSpPr>
          <p:cNvPr id="41988" name="Rectangle 3"/>
          <p:cNvSpPr>
            <a:spLocks noGrp="1" noChangeArrowheads="1"/>
          </p:cNvSpPr>
          <p:nvPr>
            <p:ph type="body" idx="1"/>
          </p:nvPr>
        </p:nvSpPr>
        <p:spPr>
          <a:xfrm>
            <a:off x="907472" y="4716161"/>
            <a:ext cx="4982732" cy="4469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calculation service displays also graphical of properties on temperature, pressure or composition ranges. One can see for example phase envelope and temperature - entropy diagram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rgbClr val="62BDC4"/>
                </a:solidFill>
                <a:latin typeface="Tahoma" pitchFamily="34" charset="0"/>
              </a:defRPr>
            </a:lvl1pPr>
            <a:lvl2pPr marL="716947" indent="-275749" eaLnBrk="0" hangingPunct="0">
              <a:defRPr sz="1900">
                <a:solidFill>
                  <a:srgbClr val="62BDC4"/>
                </a:solidFill>
                <a:latin typeface="Tahoma" pitchFamily="34" charset="0"/>
              </a:defRPr>
            </a:lvl2pPr>
            <a:lvl3pPr marL="1102995" indent="-220599" eaLnBrk="0" hangingPunct="0">
              <a:defRPr sz="1900">
                <a:solidFill>
                  <a:srgbClr val="62BDC4"/>
                </a:solidFill>
                <a:latin typeface="Tahoma" pitchFamily="34" charset="0"/>
              </a:defRPr>
            </a:lvl3pPr>
            <a:lvl4pPr marL="1544193" indent="-220599" eaLnBrk="0" hangingPunct="0">
              <a:defRPr sz="1900">
                <a:solidFill>
                  <a:srgbClr val="62BDC4"/>
                </a:solidFill>
                <a:latin typeface="Tahoma" pitchFamily="34" charset="0"/>
              </a:defRPr>
            </a:lvl4pPr>
            <a:lvl5pPr marL="1985391" indent="-220599" eaLnBrk="0" hangingPunct="0">
              <a:defRPr sz="1900">
                <a:solidFill>
                  <a:srgbClr val="62BDC4"/>
                </a:solidFill>
                <a:latin typeface="Tahoma" pitchFamily="34" charset="0"/>
              </a:defRPr>
            </a:lvl5pPr>
            <a:lvl6pPr marL="2426589" indent="-220599" eaLnBrk="0" fontAlgn="base" hangingPunct="0">
              <a:spcBef>
                <a:spcPct val="0"/>
              </a:spcBef>
              <a:spcAft>
                <a:spcPct val="0"/>
              </a:spcAft>
              <a:defRPr sz="1900">
                <a:solidFill>
                  <a:srgbClr val="62BDC4"/>
                </a:solidFill>
                <a:latin typeface="Tahoma" pitchFamily="34" charset="0"/>
              </a:defRPr>
            </a:lvl6pPr>
            <a:lvl7pPr marL="2867787" indent="-220599" eaLnBrk="0" fontAlgn="base" hangingPunct="0">
              <a:spcBef>
                <a:spcPct val="0"/>
              </a:spcBef>
              <a:spcAft>
                <a:spcPct val="0"/>
              </a:spcAft>
              <a:defRPr sz="1900">
                <a:solidFill>
                  <a:srgbClr val="62BDC4"/>
                </a:solidFill>
                <a:latin typeface="Tahoma" pitchFamily="34" charset="0"/>
              </a:defRPr>
            </a:lvl7pPr>
            <a:lvl8pPr marL="3308985" indent="-220599" eaLnBrk="0" fontAlgn="base" hangingPunct="0">
              <a:spcBef>
                <a:spcPct val="0"/>
              </a:spcBef>
              <a:spcAft>
                <a:spcPct val="0"/>
              </a:spcAft>
              <a:defRPr sz="1900">
                <a:solidFill>
                  <a:srgbClr val="62BDC4"/>
                </a:solidFill>
                <a:latin typeface="Tahoma" pitchFamily="34" charset="0"/>
              </a:defRPr>
            </a:lvl8pPr>
            <a:lvl9pPr marL="3750183" indent="-220599" eaLnBrk="0" fontAlgn="base" hangingPunct="0">
              <a:spcBef>
                <a:spcPct val="0"/>
              </a:spcBef>
              <a:spcAft>
                <a:spcPct val="0"/>
              </a:spcAft>
              <a:defRPr sz="1900">
                <a:solidFill>
                  <a:srgbClr val="62BDC4"/>
                </a:solidFill>
                <a:latin typeface="Tahoma" pitchFamily="34" charset="0"/>
              </a:defRPr>
            </a:lvl9pPr>
          </a:lstStyle>
          <a:p>
            <a:pPr eaLnBrk="1" hangingPunct="1"/>
            <a:fld id="{58FC9AB9-9C1D-4225-8B36-504D9EE91D7A}" type="slidenum">
              <a:rPr lang="fr-FR" altLang="en-US" sz="1300"/>
              <a:pPr eaLnBrk="1" hangingPunct="1"/>
              <a:t>41</a:t>
            </a:fld>
            <a:endParaRPr lang="fr-FR" altLang="en-US" sz="1300"/>
          </a:p>
        </p:txBody>
      </p:sp>
      <p:sp>
        <p:nvSpPr>
          <p:cNvPr id="43011" name="Rectangle 2"/>
          <p:cNvSpPr>
            <a:spLocks noGrp="1" noRot="1" noChangeAspect="1" noChangeArrowheads="1" noTextEdit="1"/>
          </p:cNvSpPr>
          <p:nvPr>
            <p:ph type="sldImg"/>
          </p:nvPr>
        </p:nvSpPr>
        <p:spPr>
          <a:xfrm>
            <a:off x="915988" y="744538"/>
            <a:ext cx="4965700" cy="3725862"/>
          </a:xfrm>
          <a:ln/>
        </p:spPr>
      </p:sp>
      <p:sp>
        <p:nvSpPr>
          <p:cNvPr id="43012" name="Rectangle 3"/>
          <p:cNvSpPr>
            <a:spLocks noGrp="1" noChangeArrowheads="1"/>
          </p:cNvSpPr>
          <p:nvPr>
            <p:ph type="body" idx="1"/>
          </p:nvPr>
        </p:nvSpPr>
        <p:spPr>
          <a:xfrm>
            <a:off x="907472" y="4716161"/>
            <a:ext cx="4982732" cy="4469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With Simulis Thermodynamics, user can generate and export property tables, such as PSF files which are required to use HTFS products or PVT files which are required to use OLGA software.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rgbClr val="62BDC4"/>
                </a:solidFill>
                <a:latin typeface="Tahoma" pitchFamily="34" charset="0"/>
              </a:defRPr>
            </a:lvl1pPr>
            <a:lvl2pPr marL="716947" indent="-275749" eaLnBrk="0" hangingPunct="0">
              <a:defRPr sz="1900">
                <a:solidFill>
                  <a:srgbClr val="62BDC4"/>
                </a:solidFill>
                <a:latin typeface="Tahoma" pitchFamily="34" charset="0"/>
              </a:defRPr>
            </a:lvl2pPr>
            <a:lvl3pPr marL="1102995" indent="-220599" eaLnBrk="0" hangingPunct="0">
              <a:defRPr sz="1900">
                <a:solidFill>
                  <a:srgbClr val="62BDC4"/>
                </a:solidFill>
                <a:latin typeface="Tahoma" pitchFamily="34" charset="0"/>
              </a:defRPr>
            </a:lvl3pPr>
            <a:lvl4pPr marL="1544193" indent="-220599" eaLnBrk="0" hangingPunct="0">
              <a:defRPr sz="1900">
                <a:solidFill>
                  <a:srgbClr val="62BDC4"/>
                </a:solidFill>
                <a:latin typeface="Tahoma" pitchFamily="34" charset="0"/>
              </a:defRPr>
            </a:lvl4pPr>
            <a:lvl5pPr marL="1985391" indent="-220599" eaLnBrk="0" hangingPunct="0">
              <a:defRPr sz="1900">
                <a:solidFill>
                  <a:srgbClr val="62BDC4"/>
                </a:solidFill>
                <a:latin typeface="Tahoma" pitchFamily="34" charset="0"/>
              </a:defRPr>
            </a:lvl5pPr>
            <a:lvl6pPr marL="2426589" indent="-220599" eaLnBrk="0" fontAlgn="base" hangingPunct="0">
              <a:spcBef>
                <a:spcPct val="0"/>
              </a:spcBef>
              <a:spcAft>
                <a:spcPct val="0"/>
              </a:spcAft>
              <a:defRPr sz="1900">
                <a:solidFill>
                  <a:srgbClr val="62BDC4"/>
                </a:solidFill>
                <a:latin typeface="Tahoma" pitchFamily="34" charset="0"/>
              </a:defRPr>
            </a:lvl6pPr>
            <a:lvl7pPr marL="2867787" indent="-220599" eaLnBrk="0" fontAlgn="base" hangingPunct="0">
              <a:spcBef>
                <a:spcPct val="0"/>
              </a:spcBef>
              <a:spcAft>
                <a:spcPct val="0"/>
              </a:spcAft>
              <a:defRPr sz="1900">
                <a:solidFill>
                  <a:srgbClr val="62BDC4"/>
                </a:solidFill>
                <a:latin typeface="Tahoma" pitchFamily="34" charset="0"/>
              </a:defRPr>
            </a:lvl7pPr>
            <a:lvl8pPr marL="3308985" indent="-220599" eaLnBrk="0" fontAlgn="base" hangingPunct="0">
              <a:spcBef>
                <a:spcPct val="0"/>
              </a:spcBef>
              <a:spcAft>
                <a:spcPct val="0"/>
              </a:spcAft>
              <a:defRPr sz="1900">
                <a:solidFill>
                  <a:srgbClr val="62BDC4"/>
                </a:solidFill>
                <a:latin typeface="Tahoma" pitchFamily="34" charset="0"/>
              </a:defRPr>
            </a:lvl8pPr>
            <a:lvl9pPr marL="3750183" indent="-220599" eaLnBrk="0" fontAlgn="base" hangingPunct="0">
              <a:spcBef>
                <a:spcPct val="0"/>
              </a:spcBef>
              <a:spcAft>
                <a:spcPct val="0"/>
              </a:spcAft>
              <a:defRPr sz="1900">
                <a:solidFill>
                  <a:srgbClr val="62BDC4"/>
                </a:solidFill>
                <a:latin typeface="Tahoma" pitchFamily="34" charset="0"/>
              </a:defRPr>
            </a:lvl9pPr>
          </a:lstStyle>
          <a:p>
            <a:pPr eaLnBrk="1" hangingPunct="1"/>
            <a:fld id="{9E142D07-68E8-4452-9D10-3AFE13059AAD}" type="slidenum">
              <a:rPr lang="fr-FR" altLang="en-US" sz="1300"/>
              <a:pPr eaLnBrk="1" hangingPunct="1"/>
              <a:t>42</a:t>
            </a:fld>
            <a:endParaRPr lang="fr-FR" altLang="en-US" sz="1300"/>
          </a:p>
        </p:txBody>
      </p:sp>
      <p:sp>
        <p:nvSpPr>
          <p:cNvPr id="44035" name="Rectangle 2"/>
          <p:cNvSpPr>
            <a:spLocks noGrp="1" noRot="1" noChangeAspect="1" noChangeArrowheads="1" noTextEdit="1"/>
          </p:cNvSpPr>
          <p:nvPr>
            <p:ph type="sldImg"/>
          </p:nvPr>
        </p:nvSpPr>
        <p:spPr>
          <a:xfrm>
            <a:off x="915988" y="744538"/>
            <a:ext cx="4965700" cy="3725862"/>
          </a:xfrm>
          <a:ln/>
        </p:spPr>
      </p:sp>
      <p:sp>
        <p:nvSpPr>
          <p:cNvPr id="44036" name="Rectangle 3"/>
          <p:cNvSpPr>
            <a:spLocks noGrp="1" noChangeArrowheads="1"/>
          </p:cNvSpPr>
          <p:nvPr>
            <p:ph type="body" idx="1"/>
          </p:nvPr>
        </p:nvSpPr>
        <p:spPr>
          <a:xfrm>
            <a:off x="907472" y="4716161"/>
            <a:ext cx="4982732" cy="4469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Simulis Thermodynamics offers also a management tool for petroleum fractions to the user.</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rgbClr val="62BDC4"/>
                </a:solidFill>
                <a:latin typeface="Tahoma" pitchFamily="34" charset="0"/>
              </a:defRPr>
            </a:lvl1pPr>
            <a:lvl2pPr marL="716947" indent="-275749" eaLnBrk="0" hangingPunct="0">
              <a:defRPr sz="1900">
                <a:solidFill>
                  <a:srgbClr val="62BDC4"/>
                </a:solidFill>
                <a:latin typeface="Tahoma" pitchFamily="34" charset="0"/>
              </a:defRPr>
            </a:lvl2pPr>
            <a:lvl3pPr marL="1102995" indent="-220599" eaLnBrk="0" hangingPunct="0">
              <a:defRPr sz="1900">
                <a:solidFill>
                  <a:srgbClr val="62BDC4"/>
                </a:solidFill>
                <a:latin typeface="Tahoma" pitchFamily="34" charset="0"/>
              </a:defRPr>
            </a:lvl3pPr>
            <a:lvl4pPr marL="1544193" indent="-220599" eaLnBrk="0" hangingPunct="0">
              <a:defRPr sz="1900">
                <a:solidFill>
                  <a:srgbClr val="62BDC4"/>
                </a:solidFill>
                <a:latin typeface="Tahoma" pitchFamily="34" charset="0"/>
              </a:defRPr>
            </a:lvl4pPr>
            <a:lvl5pPr marL="1985391" indent="-220599" eaLnBrk="0" hangingPunct="0">
              <a:defRPr sz="1900">
                <a:solidFill>
                  <a:srgbClr val="62BDC4"/>
                </a:solidFill>
                <a:latin typeface="Tahoma" pitchFamily="34" charset="0"/>
              </a:defRPr>
            </a:lvl5pPr>
            <a:lvl6pPr marL="2426589" indent="-220599" eaLnBrk="0" fontAlgn="base" hangingPunct="0">
              <a:spcBef>
                <a:spcPct val="0"/>
              </a:spcBef>
              <a:spcAft>
                <a:spcPct val="0"/>
              </a:spcAft>
              <a:defRPr sz="1900">
                <a:solidFill>
                  <a:srgbClr val="62BDC4"/>
                </a:solidFill>
                <a:latin typeface="Tahoma" pitchFamily="34" charset="0"/>
              </a:defRPr>
            </a:lvl6pPr>
            <a:lvl7pPr marL="2867787" indent="-220599" eaLnBrk="0" fontAlgn="base" hangingPunct="0">
              <a:spcBef>
                <a:spcPct val="0"/>
              </a:spcBef>
              <a:spcAft>
                <a:spcPct val="0"/>
              </a:spcAft>
              <a:defRPr sz="1900">
                <a:solidFill>
                  <a:srgbClr val="62BDC4"/>
                </a:solidFill>
                <a:latin typeface="Tahoma" pitchFamily="34" charset="0"/>
              </a:defRPr>
            </a:lvl7pPr>
            <a:lvl8pPr marL="3308985" indent="-220599" eaLnBrk="0" fontAlgn="base" hangingPunct="0">
              <a:spcBef>
                <a:spcPct val="0"/>
              </a:spcBef>
              <a:spcAft>
                <a:spcPct val="0"/>
              </a:spcAft>
              <a:defRPr sz="1900">
                <a:solidFill>
                  <a:srgbClr val="62BDC4"/>
                </a:solidFill>
                <a:latin typeface="Tahoma" pitchFamily="34" charset="0"/>
              </a:defRPr>
            </a:lvl8pPr>
            <a:lvl9pPr marL="3750183" indent="-220599" eaLnBrk="0" fontAlgn="base" hangingPunct="0">
              <a:spcBef>
                <a:spcPct val="0"/>
              </a:spcBef>
              <a:spcAft>
                <a:spcPct val="0"/>
              </a:spcAft>
              <a:defRPr sz="1900">
                <a:solidFill>
                  <a:srgbClr val="62BDC4"/>
                </a:solidFill>
                <a:latin typeface="Tahoma" pitchFamily="34" charset="0"/>
              </a:defRPr>
            </a:lvl9pPr>
          </a:lstStyle>
          <a:p>
            <a:pPr eaLnBrk="1" hangingPunct="1"/>
            <a:fld id="{59DAA1DC-2840-422F-8A68-50C04D738836}" type="slidenum">
              <a:rPr lang="fr-FR" altLang="en-US" sz="1300"/>
              <a:pPr eaLnBrk="1" hangingPunct="1"/>
              <a:t>43</a:t>
            </a:fld>
            <a:endParaRPr lang="fr-FR" altLang="en-US" sz="1300"/>
          </a:p>
        </p:txBody>
      </p:sp>
      <p:sp>
        <p:nvSpPr>
          <p:cNvPr id="45059" name="Rectangle 2"/>
          <p:cNvSpPr>
            <a:spLocks noGrp="1" noRot="1" noChangeAspect="1" noChangeArrowheads="1" noTextEdit="1"/>
          </p:cNvSpPr>
          <p:nvPr>
            <p:ph type="sldImg"/>
          </p:nvPr>
        </p:nvSpPr>
        <p:spPr>
          <a:xfrm>
            <a:off x="915988" y="744538"/>
            <a:ext cx="4965700" cy="3725862"/>
          </a:xfrm>
          <a:ln/>
        </p:spPr>
      </p:sp>
      <p:sp>
        <p:nvSpPr>
          <p:cNvPr id="45060" name="Rectangle 3"/>
          <p:cNvSpPr>
            <a:spLocks noGrp="1" noChangeArrowheads="1"/>
          </p:cNvSpPr>
          <p:nvPr>
            <p:ph type="body" idx="1"/>
          </p:nvPr>
        </p:nvSpPr>
        <p:spPr>
          <a:xfrm>
            <a:off x="907472" y="4716161"/>
            <a:ext cx="4982732" cy="4469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Several other services are implemented inside Simulis Thermodynamics, whose  goal is to provide user with quite all tools required for thermodynamics analysis. One can note for example that some estimation methods of pure component properties are also available in Simulis Thermodynamics, Unit conversions management tool is also available insight Simulis Thermodynamics. </a:t>
            </a:r>
          </a:p>
          <a:p>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rgbClr val="62BDC4"/>
                </a:solidFill>
                <a:latin typeface="Tahoma" pitchFamily="34" charset="0"/>
              </a:defRPr>
            </a:lvl1pPr>
            <a:lvl2pPr marL="716947" indent="-275749" eaLnBrk="0" hangingPunct="0">
              <a:defRPr sz="1900">
                <a:solidFill>
                  <a:srgbClr val="62BDC4"/>
                </a:solidFill>
                <a:latin typeface="Tahoma" pitchFamily="34" charset="0"/>
              </a:defRPr>
            </a:lvl2pPr>
            <a:lvl3pPr marL="1102995" indent="-220599" eaLnBrk="0" hangingPunct="0">
              <a:defRPr sz="1900">
                <a:solidFill>
                  <a:srgbClr val="62BDC4"/>
                </a:solidFill>
                <a:latin typeface="Tahoma" pitchFamily="34" charset="0"/>
              </a:defRPr>
            </a:lvl3pPr>
            <a:lvl4pPr marL="1544193" indent="-220599" eaLnBrk="0" hangingPunct="0">
              <a:defRPr sz="1900">
                <a:solidFill>
                  <a:srgbClr val="62BDC4"/>
                </a:solidFill>
                <a:latin typeface="Tahoma" pitchFamily="34" charset="0"/>
              </a:defRPr>
            </a:lvl4pPr>
            <a:lvl5pPr marL="1985391" indent="-220599" eaLnBrk="0" hangingPunct="0">
              <a:defRPr sz="1900">
                <a:solidFill>
                  <a:srgbClr val="62BDC4"/>
                </a:solidFill>
                <a:latin typeface="Tahoma" pitchFamily="34" charset="0"/>
              </a:defRPr>
            </a:lvl5pPr>
            <a:lvl6pPr marL="2426589" indent="-220599" eaLnBrk="0" fontAlgn="base" hangingPunct="0">
              <a:spcBef>
                <a:spcPct val="0"/>
              </a:spcBef>
              <a:spcAft>
                <a:spcPct val="0"/>
              </a:spcAft>
              <a:defRPr sz="1900">
                <a:solidFill>
                  <a:srgbClr val="62BDC4"/>
                </a:solidFill>
                <a:latin typeface="Tahoma" pitchFamily="34" charset="0"/>
              </a:defRPr>
            </a:lvl6pPr>
            <a:lvl7pPr marL="2867787" indent="-220599" eaLnBrk="0" fontAlgn="base" hangingPunct="0">
              <a:spcBef>
                <a:spcPct val="0"/>
              </a:spcBef>
              <a:spcAft>
                <a:spcPct val="0"/>
              </a:spcAft>
              <a:defRPr sz="1900">
                <a:solidFill>
                  <a:srgbClr val="62BDC4"/>
                </a:solidFill>
                <a:latin typeface="Tahoma" pitchFamily="34" charset="0"/>
              </a:defRPr>
            </a:lvl7pPr>
            <a:lvl8pPr marL="3308985" indent="-220599" eaLnBrk="0" fontAlgn="base" hangingPunct="0">
              <a:spcBef>
                <a:spcPct val="0"/>
              </a:spcBef>
              <a:spcAft>
                <a:spcPct val="0"/>
              </a:spcAft>
              <a:defRPr sz="1900">
                <a:solidFill>
                  <a:srgbClr val="62BDC4"/>
                </a:solidFill>
                <a:latin typeface="Tahoma" pitchFamily="34" charset="0"/>
              </a:defRPr>
            </a:lvl8pPr>
            <a:lvl9pPr marL="3750183" indent="-220599" eaLnBrk="0" fontAlgn="base" hangingPunct="0">
              <a:spcBef>
                <a:spcPct val="0"/>
              </a:spcBef>
              <a:spcAft>
                <a:spcPct val="0"/>
              </a:spcAft>
              <a:defRPr sz="1900">
                <a:solidFill>
                  <a:srgbClr val="62BDC4"/>
                </a:solidFill>
                <a:latin typeface="Tahoma" pitchFamily="34" charset="0"/>
              </a:defRPr>
            </a:lvl9pPr>
          </a:lstStyle>
          <a:p>
            <a:pPr eaLnBrk="1" hangingPunct="1"/>
            <a:fld id="{4D798109-4773-40EE-A358-7F3C34F74239}" type="slidenum">
              <a:rPr lang="fr-FR" altLang="en-US" sz="1300"/>
              <a:pPr eaLnBrk="1" hangingPunct="1"/>
              <a:t>44</a:t>
            </a:fld>
            <a:endParaRPr lang="fr-FR" altLang="en-US" sz="1300"/>
          </a:p>
        </p:txBody>
      </p:sp>
      <p:sp>
        <p:nvSpPr>
          <p:cNvPr id="46083" name="Rectangle 2"/>
          <p:cNvSpPr>
            <a:spLocks noGrp="1" noRot="1" noChangeAspect="1" noChangeArrowheads="1" noTextEdit="1"/>
          </p:cNvSpPr>
          <p:nvPr>
            <p:ph type="sldImg"/>
          </p:nvPr>
        </p:nvSpPr>
        <p:spPr>
          <a:xfrm>
            <a:off x="915988" y="744538"/>
            <a:ext cx="4965700" cy="3725862"/>
          </a:xfrm>
          <a:ln/>
        </p:spPr>
      </p:sp>
      <p:sp>
        <p:nvSpPr>
          <p:cNvPr id="46084" name="Rectangle 3"/>
          <p:cNvSpPr>
            <a:spLocks noGrp="1" noChangeArrowheads="1"/>
          </p:cNvSpPr>
          <p:nvPr>
            <p:ph type="body" idx="1"/>
          </p:nvPr>
        </p:nvSpPr>
        <p:spPr>
          <a:xfrm>
            <a:off x="907472" y="4716161"/>
            <a:ext cx="4982732" cy="4469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Several other services are implemented inside Simulis Thermodynamics, whose  goal is to provide user with quite all tools required for thermodynamics analysis. One can note for example that some estimation methods of pure component properties are also available in Simulis Thermodynamics, Unit conversions management tool is also available insight Simulis Thermodynamics. </a:t>
            </a:r>
          </a:p>
          <a:p>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defRPr b="1">
                <a:solidFill>
                  <a:schemeClr val="accent2"/>
                </a:solidFill>
                <a:latin typeface="Arial" charset="0"/>
              </a:defRPr>
            </a:lvl1pPr>
            <a:lvl2pPr marL="748374" indent="-287836">
              <a:defRPr b="1">
                <a:solidFill>
                  <a:schemeClr val="accent2"/>
                </a:solidFill>
                <a:latin typeface="Arial" charset="0"/>
              </a:defRPr>
            </a:lvl2pPr>
            <a:lvl3pPr marL="1151344" indent="-230269">
              <a:defRPr b="1">
                <a:solidFill>
                  <a:schemeClr val="accent2"/>
                </a:solidFill>
                <a:latin typeface="Arial" charset="0"/>
              </a:defRPr>
            </a:lvl3pPr>
            <a:lvl4pPr marL="1611881" indent="-230269">
              <a:defRPr b="1">
                <a:solidFill>
                  <a:schemeClr val="accent2"/>
                </a:solidFill>
                <a:latin typeface="Arial" charset="0"/>
              </a:defRPr>
            </a:lvl4pPr>
            <a:lvl5pPr marL="2072419" indent="-230269">
              <a:defRPr b="1">
                <a:solidFill>
                  <a:schemeClr val="accent2"/>
                </a:solidFill>
                <a:latin typeface="Arial" charset="0"/>
              </a:defRPr>
            </a:lvl5pPr>
            <a:lvl6pPr marL="2532957"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93494"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54032"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914569"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fld id="{528C5D8A-2611-4CBA-9AE5-7F5B7A40C86C}" type="slidenum">
              <a:rPr lang="fr-FR" b="0" smtClean="0">
                <a:solidFill>
                  <a:schemeClr val="tx1"/>
                </a:solidFill>
                <a:latin typeface="Times" charset="0"/>
              </a:rPr>
              <a:pPr/>
              <a:t>45</a:t>
            </a:fld>
            <a:endParaRPr lang="fr-FR" b="0" smtClean="0">
              <a:solidFill>
                <a:schemeClr val="tx1"/>
              </a:solidFill>
              <a:latin typeface="Times"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dirty="0" smtClean="0"/>
              <a:t>All of these pieces together make up the Simulis Thermodynamics software.  But what if the out-of-the-box</a:t>
            </a:r>
            <a:r>
              <a:rPr lang="en-US" baseline="0" dirty="0" smtClean="0"/>
              <a:t> software does not contain exactly what you need?  In addition to what has been discussed, the software was created with the functionality and flexibility so that you can enrich the package with your own knowledge and make use of third party databases and software.</a:t>
            </a:r>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ECB21909-52A7-4739-A975-1719394A3153}" type="slidenum">
              <a:rPr lang="fr-FR"/>
              <a:pPr/>
              <a:t>46</a:t>
            </a:fld>
            <a:endParaRPr lang="fr-FR"/>
          </a:p>
        </p:txBody>
      </p:sp>
      <p:sp>
        <p:nvSpPr>
          <p:cNvPr id="178179" name="Rectangle 2"/>
          <p:cNvSpPr>
            <a:spLocks noGrp="1" noRot="1" noChangeAspect="1" noChangeArrowheads="1" noTextEdit="1"/>
          </p:cNvSpPr>
          <p:nvPr>
            <p:ph type="sldImg"/>
          </p:nvPr>
        </p:nvSpPr>
        <p:spPr>
          <a:xfrm>
            <a:off x="919163" y="746125"/>
            <a:ext cx="4960937" cy="3722688"/>
          </a:xfrm>
          <a:ln/>
        </p:spPr>
      </p:sp>
      <p:sp>
        <p:nvSpPr>
          <p:cNvPr id="178180" name="Rectangle 3"/>
          <p:cNvSpPr>
            <a:spLocks noGrp="1" noChangeArrowheads="1"/>
          </p:cNvSpPr>
          <p:nvPr>
            <p:ph type="body" idx="1"/>
          </p:nvPr>
        </p:nvSpPr>
        <p:spPr>
          <a:xfrm>
            <a:off x="679288" y="4716542"/>
            <a:ext cx="5439101" cy="4467377"/>
          </a:xfrm>
          <a:noFill/>
          <a:ln/>
        </p:spPr>
        <p:txBody>
          <a:bodyPr/>
          <a:lstStyle/>
          <a:p>
            <a:r>
              <a:rPr lang="en-US" dirty="0" smtClean="0"/>
              <a:t>You</a:t>
            </a:r>
            <a:r>
              <a:rPr lang="en-US" baseline="0" dirty="0" smtClean="0"/>
              <a:t> can </a:t>
            </a:r>
            <a:r>
              <a:rPr lang="en-US" dirty="0" smtClean="0"/>
              <a:t>add new compounds to</a:t>
            </a:r>
            <a:r>
              <a:rPr lang="en-US" baseline="0" dirty="0" smtClean="0"/>
              <a:t> the database.  ProSim supplies to you the interface format for the database, so that you can import existing in-house property databases directly into Simulis Thermodynamics.</a:t>
            </a:r>
          </a:p>
          <a:p>
            <a:pPr eaLnBrk="1" hangingPunct="1"/>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D4560F3B-7651-4E48-8CCD-0979659165AA}" type="slidenum">
              <a:rPr lang="fr-FR"/>
              <a:pPr/>
              <a:t>47</a:t>
            </a:fld>
            <a:endParaRPr lang="fr-FR"/>
          </a:p>
        </p:txBody>
      </p:sp>
      <p:sp>
        <p:nvSpPr>
          <p:cNvPr id="191491" name="Rectangle 2"/>
          <p:cNvSpPr>
            <a:spLocks noGrp="1" noRot="1" noChangeAspect="1" noChangeArrowheads="1" noTextEdit="1"/>
          </p:cNvSpPr>
          <p:nvPr>
            <p:ph type="sldImg"/>
          </p:nvPr>
        </p:nvSpPr>
        <p:spPr>
          <a:xfrm>
            <a:off x="919163" y="746125"/>
            <a:ext cx="4960937" cy="3722688"/>
          </a:xfrm>
          <a:ln/>
        </p:spPr>
      </p:sp>
      <p:sp>
        <p:nvSpPr>
          <p:cNvPr id="191492" name="Rectangle 3"/>
          <p:cNvSpPr>
            <a:spLocks noGrp="1" noChangeArrowheads="1"/>
          </p:cNvSpPr>
          <p:nvPr>
            <p:ph type="body" idx="1"/>
          </p:nvPr>
        </p:nvSpPr>
        <p:spPr>
          <a:xfrm>
            <a:off x="679288" y="4716542"/>
            <a:ext cx="5439101" cy="4467377"/>
          </a:xfrm>
          <a:noFill/>
          <a:ln/>
        </p:spPr>
        <p:txBody>
          <a:bodyPr/>
          <a:lstStyle/>
          <a:p>
            <a:r>
              <a:rPr lang="en-US" dirty="0" smtClean="0"/>
              <a:t>Simulis Thermodynamics is CAPE-OPEN compliant,</a:t>
            </a:r>
            <a:r>
              <a:rPr lang="en-US" baseline="0" dirty="0" smtClean="0"/>
              <a:t> so it can easily, without any coding, use the thermodynamic models and their calculations from other CAPE-OPEN compliant thermodynamics packages, such as </a:t>
            </a:r>
            <a:r>
              <a:rPr lang="en-US" dirty="0" smtClean="0"/>
              <a:t>Aspen Properties, </a:t>
            </a:r>
            <a:r>
              <a:rPr lang="en-US" dirty="0" err="1" smtClean="0"/>
              <a:t>Multiflash</a:t>
            </a:r>
            <a:r>
              <a:rPr lang="en-US" dirty="0" smtClean="0"/>
              <a:t>,</a:t>
            </a:r>
            <a:r>
              <a:rPr lang="en-US" baseline="0" dirty="0" smtClean="0"/>
              <a:t> PPDS, etc.</a:t>
            </a:r>
          </a:p>
          <a:p>
            <a:pPr eaLnBrk="1" hangingPunct="1"/>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7EC6E9DE-7CE6-46F6-913E-7CA9ACFC87E3}" type="slidenum">
              <a:rPr lang="fr-FR"/>
              <a:pPr/>
              <a:t>48</a:t>
            </a:fld>
            <a:endParaRPr lang="fr-FR"/>
          </a:p>
        </p:txBody>
      </p:sp>
      <p:sp>
        <p:nvSpPr>
          <p:cNvPr id="192515" name="Rectangle 2"/>
          <p:cNvSpPr>
            <a:spLocks noGrp="1" noRot="1" noChangeAspect="1" noChangeArrowheads="1" noTextEdit="1"/>
          </p:cNvSpPr>
          <p:nvPr>
            <p:ph type="sldImg"/>
          </p:nvPr>
        </p:nvSpPr>
        <p:spPr>
          <a:xfrm>
            <a:off x="917575" y="744538"/>
            <a:ext cx="4964113" cy="3724275"/>
          </a:xfrm>
          <a:ln/>
        </p:spPr>
      </p:sp>
      <p:sp>
        <p:nvSpPr>
          <p:cNvPr id="192516" name="Rectangle 3"/>
          <p:cNvSpPr>
            <a:spLocks noGrp="1" noChangeArrowheads="1"/>
          </p:cNvSpPr>
          <p:nvPr>
            <p:ph type="body" idx="1"/>
          </p:nvPr>
        </p:nvSpPr>
        <p:spPr>
          <a:noFill/>
          <a:ln/>
        </p:spPr>
        <p:txBody>
          <a:bodyPr/>
          <a:lstStyle/>
          <a:p>
            <a:pPr eaLnBrk="1" hangingPunct="1"/>
            <a:r>
              <a:rPr lang="en-US" dirty="0" smtClean="0"/>
              <a:t>Specifically, Simulis</a:t>
            </a:r>
            <a:r>
              <a:rPr lang="en-US" baseline="0" dirty="0" smtClean="0"/>
              <a:t> Thermodynamics acts as a CAPE-OPEN socket.  It extends the use of external thermodynamic models from other CAPE-OPEN property packages to any application embedding Simulis Thermodynamics, such as Excel, MATLAB, ProSimPlus, etc.</a:t>
            </a:r>
          </a:p>
          <a:p>
            <a:pPr eaLnBrk="1" hangingPunct="1"/>
            <a:endParaRPr lang="en-US" baseline="0" dirty="0" smtClean="0"/>
          </a:p>
          <a:p>
            <a:r>
              <a:rPr lang="en-US" baseline="0" dirty="0" smtClean="0"/>
              <a:t>This has been successfully tested with many different thermo packages.</a:t>
            </a:r>
          </a:p>
          <a:p>
            <a:endParaRPr lang="en-US" baseline="0"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1E8D1F85-2A54-4378-BFC2-B49284670E55}" type="slidenum">
              <a:rPr lang="fr-FR"/>
              <a:pPr/>
              <a:t>49</a:t>
            </a:fld>
            <a:endParaRPr lang="fr-FR"/>
          </a:p>
        </p:txBody>
      </p:sp>
      <p:sp>
        <p:nvSpPr>
          <p:cNvPr id="180227" name="Rectangle 2"/>
          <p:cNvSpPr>
            <a:spLocks noGrp="1" noRot="1" noChangeAspect="1" noChangeArrowheads="1" noTextEdit="1"/>
          </p:cNvSpPr>
          <p:nvPr>
            <p:ph type="sldImg"/>
          </p:nvPr>
        </p:nvSpPr>
        <p:spPr>
          <a:xfrm>
            <a:off x="919163" y="746125"/>
            <a:ext cx="4960937" cy="3722688"/>
          </a:xfrm>
          <a:ln/>
        </p:spPr>
      </p:sp>
      <p:sp>
        <p:nvSpPr>
          <p:cNvPr id="180228" name="Rectangle 3"/>
          <p:cNvSpPr>
            <a:spLocks noGrp="1" noChangeArrowheads="1"/>
          </p:cNvSpPr>
          <p:nvPr>
            <p:ph type="body" idx="1"/>
          </p:nvPr>
        </p:nvSpPr>
        <p:spPr>
          <a:xfrm>
            <a:off x="679288" y="4716542"/>
            <a:ext cx="5439101" cy="4467377"/>
          </a:xfrm>
          <a:noFill/>
          <a:ln/>
        </p:spPr>
        <p:txBody>
          <a:bodyPr/>
          <a:lstStyle/>
          <a:p>
            <a:r>
              <a:rPr lang="en-US" dirty="0" smtClean="0"/>
              <a:t>Specific existing libraries of your own thermo calculations can be added to the software, using an interface customized for you by ProSim</a:t>
            </a:r>
            <a:r>
              <a:rPr lang="en-US" baseline="0" dirty="0" smtClean="0"/>
              <a:t>.  This is a good option if you have a large code already written in C++, Visual Basic, Fortran, etc.  This is how Simulis Thermodynamics can access your NIST REFPROP database, for example.  This is also how Air </a:t>
            </a:r>
            <a:r>
              <a:rPr lang="en-US" baseline="0" dirty="0" err="1" smtClean="0"/>
              <a:t>Liquide</a:t>
            </a:r>
            <a:r>
              <a:rPr lang="en-US" baseline="0" dirty="0" smtClean="0"/>
              <a:t> accesses their in-house Bender equation of state using Simulis Thermodynamics.  Or how Total is able to use Simulis Thermodynamics to access their in-house acid gas sweetening thermodynamic model for a hybrid solvent.</a:t>
            </a:r>
          </a:p>
          <a:p>
            <a:endParaRPr lang="en-US" baseline="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b="1">
                <a:solidFill>
                  <a:schemeClr val="accent2"/>
                </a:solidFill>
                <a:latin typeface="Arial" charset="0"/>
              </a:defRPr>
            </a:lvl1pPr>
            <a:lvl2pPr marL="748374" indent="-287836">
              <a:defRPr b="1">
                <a:solidFill>
                  <a:schemeClr val="accent2"/>
                </a:solidFill>
                <a:latin typeface="Arial" charset="0"/>
              </a:defRPr>
            </a:lvl2pPr>
            <a:lvl3pPr marL="1151344" indent="-230269">
              <a:defRPr b="1">
                <a:solidFill>
                  <a:schemeClr val="accent2"/>
                </a:solidFill>
                <a:latin typeface="Arial" charset="0"/>
              </a:defRPr>
            </a:lvl3pPr>
            <a:lvl4pPr marL="1611881" indent="-230269">
              <a:defRPr b="1">
                <a:solidFill>
                  <a:schemeClr val="accent2"/>
                </a:solidFill>
                <a:latin typeface="Arial" charset="0"/>
              </a:defRPr>
            </a:lvl4pPr>
            <a:lvl5pPr marL="2072419" indent="-230269">
              <a:defRPr b="1">
                <a:solidFill>
                  <a:schemeClr val="accent2"/>
                </a:solidFill>
                <a:latin typeface="Arial" charset="0"/>
              </a:defRPr>
            </a:lvl5pPr>
            <a:lvl6pPr marL="2532957"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93494"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54032"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914569"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fld id="{6DC4E071-FECA-4D6A-BD93-52D0E902D160}" type="slidenum">
              <a:rPr lang="fr-FR" b="0" smtClean="0">
                <a:solidFill>
                  <a:schemeClr val="tx1"/>
                </a:solidFill>
                <a:latin typeface="Times" charset="0"/>
              </a:rPr>
              <a:pPr/>
              <a:t>5</a:t>
            </a:fld>
            <a:endParaRPr lang="fr-FR" b="0" smtClean="0">
              <a:solidFill>
                <a:schemeClr val="tx1"/>
              </a:solidFill>
              <a:latin typeface="Times"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r>
              <a:rPr lang="en-US" dirty="0" smtClean="0"/>
              <a:t>So</a:t>
            </a:r>
            <a:r>
              <a:rPr lang="en-US" baseline="0" dirty="0" smtClean="0"/>
              <a:t> i</a:t>
            </a:r>
            <a:r>
              <a:rPr lang="en-US" dirty="0" smtClean="0"/>
              <a:t>n addition to calculating the thermodynamic functions listed earlier, the software uses temperature, pressure, and overall composition</a:t>
            </a:r>
            <a:r>
              <a:rPr lang="en-US" baseline="0" dirty="0" smtClean="0"/>
              <a:t> to determine the phases present in the mixture.  These are the flash calculations.</a:t>
            </a:r>
          </a:p>
          <a:p>
            <a:pPr eaLnBrk="1" hangingPunct="1"/>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37802311-BDB6-43FB-B0A3-4E22945E7907}" type="slidenum">
              <a:rPr lang="fr-FR" smtClean="0"/>
              <a:pPr/>
              <a:t>50</a:t>
            </a:fld>
            <a:endParaRPr lang="fr-FR" smtClean="0"/>
          </a:p>
        </p:txBody>
      </p:sp>
      <p:sp>
        <p:nvSpPr>
          <p:cNvPr id="104451" name="Rectangle 2"/>
          <p:cNvSpPr>
            <a:spLocks noGrp="1" noRot="1" noChangeAspect="1" noChangeArrowheads="1" noTextEdit="1"/>
          </p:cNvSpPr>
          <p:nvPr>
            <p:ph type="sldImg"/>
          </p:nvPr>
        </p:nvSpPr>
        <p:spPr>
          <a:xfrm>
            <a:off x="919163" y="746125"/>
            <a:ext cx="4960937" cy="3722688"/>
          </a:xfrm>
          <a:ln/>
        </p:spPr>
      </p:sp>
      <p:sp>
        <p:nvSpPr>
          <p:cNvPr id="104452" name="Rectangle 3"/>
          <p:cNvSpPr>
            <a:spLocks noGrp="1" noChangeArrowheads="1"/>
          </p:cNvSpPr>
          <p:nvPr>
            <p:ph type="body" idx="1"/>
          </p:nvPr>
        </p:nvSpPr>
        <p:spPr>
          <a:xfrm>
            <a:off x="679288" y="4716542"/>
            <a:ext cx="5439101" cy="4467377"/>
          </a:xfrm>
          <a:noFill/>
          <a:ln/>
        </p:spPr>
        <p:txBody>
          <a:bodyPr/>
          <a:lstStyle/>
          <a:p>
            <a:r>
              <a:rPr lang="en-US" dirty="0" smtClean="0"/>
              <a:t>Or you can use what</a:t>
            </a:r>
            <a:r>
              <a:rPr lang="en-US" baseline="0" dirty="0" smtClean="0"/>
              <a:t> we call our</a:t>
            </a:r>
            <a:r>
              <a:rPr lang="en-US" dirty="0" smtClean="0"/>
              <a:t> “Expert</a:t>
            </a:r>
            <a:r>
              <a:rPr lang="en-US" baseline="0" dirty="0" smtClean="0"/>
              <a:t> Mode”, where you create your own thermodynamic model within Simulis Thermodynamics itself.  The software provides a simple and standardized development framework, and allows you to take advantage of the Simulis Thermodynamics environment, where you have access to pure component properties, unit conversions and management, etc.  There are two ways to do this, using models written with Visual Basic Script or using external DLL models.</a:t>
            </a:r>
          </a:p>
          <a:p>
            <a:endParaRPr lang="en-US" baseline="0"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9789FD85-824C-4277-9484-36F9502AC66B}" type="slidenum">
              <a:rPr lang="fr-FR"/>
              <a:pPr/>
              <a:t>51</a:t>
            </a:fld>
            <a:endParaRPr lang="fr-FR"/>
          </a:p>
        </p:txBody>
      </p:sp>
      <p:sp>
        <p:nvSpPr>
          <p:cNvPr id="185347" name="Rectangle 2"/>
          <p:cNvSpPr>
            <a:spLocks noGrp="1" noRot="1" noChangeAspect="1" noChangeArrowheads="1" noTextEdit="1"/>
          </p:cNvSpPr>
          <p:nvPr>
            <p:ph type="sldImg"/>
          </p:nvPr>
        </p:nvSpPr>
        <p:spPr>
          <a:xfrm>
            <a:off x="917575" y="744538"/>
            <a:ext cx="4964113" cy="3724275"/>
          </a:xfrm>
          <a:ln/>
        </p:spPr>
      </p:sp>
      <p:sp>
        <p:nvSpPr>
          <p:cNvPr id="185348" name="Rectangle 3"/>
          <p:cNvSpPr>
            <a:spLocks noGrp="1" noChangeArrowheads="1"/>
          </p:cNvSpPr>
          <p:nvPr>
            <p:ph type="body" idx="1"/>
          </p:nvPr>
        </p:nvSpPr>
        <p:spPr>
          <a:noFill/>
          <a:ln/>
        </p:spPr>
        <p:txBody>
          <a:bodyPr/>
          <a:lstStyle/>
          <a:p>
            <a:r>
              <a:rPr lang="en-US" dirty="0" smtClean="0">
                <a:cs typeface="Times New Roman" pitchFamily="18" charset="0"/>
              </a:rPr>
              <a:t>The advantage of VBScript models?</a:t>
            </a:r>
            <a:r>
              <a:rPr lang="en-US" baseline="0" dirty="0" smtClean="0">
                <a:cs typeface="Times New Roman" pitchFamily="18" charset="0"/>
              </a:rPr>
              <a:t>  They are easy to create and do not require an external compiler.  </a:t>
            </a:r>
            <a:r>
              <a:rPr lang="en-US" dirty="0" smtClean="0">
                <a:cs typeface="Times New Roman" pitchFamily="18" charset="0"/>
              </a:rPr>
              <a:t>The code is entered directly in Simulis Thermodynamics.  Many functions are available (more than</a:t>
            </a:r>
            <a:r>
              <a:rPr lang="en-US" baseline="0" dirty="0" smtClean="0">
                <a:cs typeface="Times New Roman" pitchFamily="18" charset="0"/>
              </a:rPr>
              <a:t> 100)</a:t>
            </a:r>
            <a:r>
              <a:rPr lang="en-US" dirty="0" smtClean="0">
                <a:cs typeface="Times New Roman" pitchFamily="18" charset="0"/>
              </a:rPr>
              <a:t> and for each one a template is provided.  The predefined syntax for all parameters is fully described for all available functions</a:t>
            </a:r>
            <a:r>
              <a:rPr lang="en-US" baseline="0" dirty="0" smtClean="0"/>
              <a:t>.</a:t>
            </a:r>
          </a:p>
          <a:p>
            <a:endParaRPr lang="en-US" baseline="0"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accent2"/>
                </a:solidFill>
                <a:latin typeface="Arial" charset="0"/>
              </a:defRPr>
            </a:lvl1pPr>
            <a:lvl2pPr marL="748374" indent="-287836">
              <a:defRPr b="1">
                <a:solidFill>
                  <a:schemeClr val="accent2"/>
                </a:solidFill>
                <a:latin typeface="Arial" charset="0"/>
              </a:defRPr>
            </a:lvl2pPr>
            <a:lvl3pPr marL="1151344" indent="-230269">
              <a:defRPr b="1">
                <a:solidFill>
                  <a:schemeClr val="accent2"/>
                </a:solidFill>
                <a:latin typeface="Arial" charset="0"/>
              </a:defRPr>
            </a:lvl3pPr>
            <a:lvl4pPr marL="1611881" indent="-230269">
              <a:defRPr b="1">
                <a:solidFill>
                  <a:schemeClr val="accent2"/>
                </a:solidFill>
                <a:latin typeface="Arial" charset="0"/>
              </a:defRPr>
            </a:lvl4pPr>
            <a:lvl5pPr marL="2072419" indent="-230269">
              <a:defRPr b="1">
                <a:solidFill>
                  <a:schemeClr val="accent2"/>
                </a:solidFill>
                <a:latin typeface="Arial" charset="0"/>
              </a:defRPr>
            </a:lvl5pPr>
            <a:lvl6pPr marL="2532957"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93494"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54032"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914569"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fld id="{79B373AF-CA7D-4749-B3EE-44C8AD6AF30E}" type="slidenum">
              <a:rPr lang="fr-FR" b="0" smtClean="0">
                <a:solidFill>
                  <a:schemeClr val="tx1"/>
                </a:solidFill>
                <a:latin typeface="Times" charset="0"/>
              </a:rPr>
              <a:pPr/>
              <a:t>52</a:t>
            </a:fld>
            <a:endParaRPr lang="fr-FR" b="0" smtClean="0">
              <a:solidFill>
                <a:schemeClr val="tx1"/>
              </a:solidFill>
              <a:latin typeface="Times"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dirty="0" smtClean="0"/>
              <a:t>For</a:t>
            </a:r>
            <a:r>
              <a:rPr lang="fr-FR" baseline="0" dirty="0" smtClean="0"/>
              <a:t> </a:t>
            </a:r>
            <a:r>
              <a:rPr lang="fr-FR" baseline="0" dirty="0" err="1" smtClean="0"/>
              <a:t>example</a:t>
            </a:r>
            <a:r>
              <a:rPr lang="fr-FR" baseline="0" dirty="0" smtClean="0"/>
              <a:t>, a </a:t>
            </a:r>
            <a:r>
              <a:rPr lang="fr-FR" baseline="0" dirty="0" err="1" smtClean="0"/>
              <a:t>VBScript</a:t>
            </a:r>
            <a:r>
              <a:rPr lang="fr-FR" baseline="0" dirty="0" smtClean="0"/>
              <a:t> model </a:t>
            </a:r>
            <a:r>
              <a:rPr lang="fr-FR" baseline="0" dirty="0" err="1" smtClean="0"/>
              <a:t>is</a:t>
            </a:r>
            <a:r>
              <a:rPr lang="fr-FR" baseline="0" dirty="0" smtClean="0"/>
              <a:t> a simple </a:t>
            </a:r>
            <a:r>
              <a:rPr lang="fr-FR" baseline="0" dirty="0" err="1" smtClean="0"/>
              <a:t>way</a:t>
            </a:r>
            <a:r>
              <a:rPr lang="fr-FR" baseline="0" dirty="0" smtClean="0"/>
              <a:t> to </a:t>
            </a:r>
            <a:r>
              <a:rPr lang="fr-FR" baseline="0" dirty="0" err="1" smtClean="0"/>
              <a:t>implement</a:t>
            </a:r>
            <a:r>
              <a:rPr lang="fr-FR" baseline="0" dirty="0" smtClean="0"/>
              <a:t> a new </a:t>
            </a:r>
            <a:r>
              <a:rPr lang="fr-FR" baseline="0" dirty="0" err="1" smtClean="0"/>
              <a:t>liquid</a:t>
            </a:r>
            <a:r>
              <a:rPr lang="fr-FR" baseline="0" dirty="0" smtClean="0"/>
              <a:t> </a:t>
            </a:r>
            <a:r>
              <a:rPr lang="fr-FR" baseline="0" dirty="0" err="1" smtClean="0"/>
              <a:t>viscosity</a:t>
            </a:r>
            <a:r>
              <a:rPr lang="fr-FR" baseline="0" dirty="0" smtClean="0"/>
              <a:t> </a:t>
            </a:r>
            <a:r>
              <a:rPr lang="fr-FR" baseline="0" dirty="0" err="1" smtClean="0"/>
              <a:t>mixing</a:t>
            </a:r>
            <a:r>
              <a:rPr lang="fr-FR" baseline="0" dirty="0" smtClean="0"/>
              <a:t> </a:t>
            </a:r>
            <a:r>
              <a:rPr lang="fr-FR" baseline="0" dirty="0" err="1" smtClean="0"/>
              <a:t>rule</a:t>
            </a:r>
            <a:r>
              <a:rPr lang="fr-FR" baseline="0" dirty="0" smtClean="0"/>
              <a:t> in Simulis </a:t>
            </a:r>
            <a:r>
              <a:rPr lang="fr-FR" baseline="0" dirty="0" err="1" smtClean="0"/>
              <a:t>Thermodynamics</a:t>
            </a:r>
            <a:r>
              <a:rPr lang="en-US" baseline="0" dirty="0" smtClean="0"/>
              <a:t>.</a:t>
            </a:r>
          </a:p>
          <a:p>
            <a:endParaRPr lang="en-US" baseline="0"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983CA100-9EF3-4F44-863F-D7C67D036BC0}" type="slidenum">
              <a:rPr lang="fr-FR"/>
              <a:pPr/>
              <a:t>53</a:t>
            </a:fld>
            <a:endParaRPr lang="fr-FR"/>
          </a:p>
        </p:txBody>
      </p:sp>
      <p:sp>
        <p:nvSpPr>
          <p:cNvPr id="187395" name="Rectangle 2"/>
          <p:cNvSpPr>
            <a:spLocks noGrp="1" noRot="1" noChangeAspect="1" noChangeArrowheads="1" noTextEdit="1"/>
          </p:cNvSpPr>
          <p:nvPr>
            <p:ph type="sldImg"/>
          </p:nvPr>
        </p:nvSpPr>
        <p:spPr>
          <a:xfrm>
            <a:off x="917575" y="744538"/>
            <a:ext cx="4964113" cy="3724275"/>
          </a:xfrm>
          <a:ln/>
        </p:spPr>
      </p:sp>
      <p:sp>
        <p:nvSpPr>
          <p:cNvPr id="187396" name="Rectangle 3"/>
          <p:cNvSpPr>
            <a:spLocks noGrp="1" noChangeArrowheads="1"/>
          </p:cNvSpPr>
          <p:nvPr>
            <p:ph type="body" idx="1"/>
          </p:nvPr>
        </p:nvSpPr>
        <p:spPr>
          <a:noFill/>
          <a:ln/>
        </p:spPr>
        <p:txBody>
          <a:bodyPr/>
          <a:lstStyle/>
          <a:p>
            <a:r>
              <a:rPr lang="en-US" dirty="0" smtClean="0"/>
              <a:t>For more complicated model development,</a:t>
            </a:r>
            <a:r>
              <a:rPr lang="en-US" baseline="0" dirty="0" smtClean="0"/>
              <a:t> an external DLL can be plugged into Simulis Thermodynamics.  You tell Simulis Thermodynamics where the </a:t>
            </a:r>
            <a:r>
              <a:rPr lang="en-US" baseline="0" dirty="0" err="1" smtClean="0"/>
              <a:t>dll</a:t>
            </a:r>
            <a:r>
              <a:rPr lang="en-US" baseline="0" dirty="0" smtClean="0"/>
              <a:t> file is located, and it gives you access to the models contained in the DLL.  Similar to the VBScript models, all of the functions you need are already available with predefined syntax for parameters and user parameters are supported.   With the click of button, you can easily test whether the function works properly.</a:t>
            </a:r>
          </a:p>
          <a:p>
            <a:pPr eaLnBrk="1" hangingPunct="1"/>
            <a:endParaRPr lang="en-US" dirty="0" smtClean="0"/>
          </a:p>
          <a:p>
            <a:pPr eaLnBrk="1" hangingPunct="1"/>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37802311-BDB6-43FB-B0A3-4E22945E7907}" type="slidenum">
              <a:rPr lang="fr-FR" smtClean="0"/>
              <a:pPr/>
              <a:t>54</a:t>
            </a:fld>
            <a:endParaRPr lang="fr-FR" smtClean="0"/>
          </a:p>
        </p:txBody>
      </p:sp>
      <p:sp>
        <p:nvSpPr>
          <p:cNvPr id="104451" name="Rectangle 2"/>
          <p:cNvSpPr>
            <a:spLocks noGrp="1" noRot="1" noChangeAspect="1" noChangeArrowheads="1" noTextEdit="1"/>
          </p:cNvSpPr>
          <p:nvPr>
            <p:ph type="sldImg"/>
          </p:nvPr>
        </p:nvSpPr>
        <p:spPr>
          <a:xfrm>
            <a:off x="919163" y="746125"/>
            <a:ext cx="4960937" cy="3722688"/>
          </a:xfrm>
          <a:ln/>
        </p:spPr>
      </p:sp>
      <p:sp>
        <p:nvSpPr>
          <p:cNvPr id="104452" name="Rectangle 3"/>
          <p:cNvSpPr>
            <a:spLocks noGrp="1" noChangeArrowheads="1"/>
          </p:cNvSpPr>
          <p:nvPr>
            <p:ph type="body" idx="1"/>
          </p:nvPr>
        </p:nvSpPr>
        <p:spPr>
          <a:xfrm>
            <a:off x="679288" y="4716542"/>
            <a:ext cx="5439101" cy="4467377"/>
          </a:xfrm>
          <a:noFill/>
          <a:ln/>
        </p:spPr>
        <p:txBody>
          <a:bodyPr/>
          <a:lstStyle/>
          <a:p>
            <a:pPr eaLnBrk="1" hangingPunct="1"/>
            <a:r>
              <a:rPr lang="en-US" dirty="0" smtClean="0"/>
              <a:t>A </a:t>
            </a:r>
            <a:r>
              <a:rPr lang="en-US" baseline="0" dirty="0" smtClean="0"/>
              <a:t>thermodynamics and properties package for mixtures has to offer many different ways for clients to include their own knowledge.  So Simulis Thermodynamics provides exactly that.  This flexibility is required to satisfy the global commercial market, where the detailed and proprietary knowledge of your chemical systems is stored in many different databases and program codes.</a:t>
            </a:r>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defRPr b="1">
                <a:solidFill>
                  <a:schemeClr val="accent2"/>
                </a:solidFill>
                <a:latin typeface="Arial" charset="0"/>
              </a:defRPr>
            </a:lvl1pPr>
            <a:lvl2pPr marL="748374" indent="-287836">
              <a:defRPr b="1">
                <a:solidFill>
                  <a:schemeClr val="accent2"/>
                </a:solidFill>
                <a:latin typeface="Arial" charset="0"/>
              </a:defRPr>
            </a:lvl2pPr>
            <a:lvl3pPr marL="1151344" indent="-230269">
              <a:defRPr b="1">
                <a:solidFill>
                  <a:schemeClr val="accent2"/>
                </a:solidFill>
                <a:latin typeface="Arial" charset="0"/>
              </a:defRPr>
            </a:lvl3pPr>
            <a:lvl4pPr marL="1611881" indent="-230269">
              <a:defRPr b="1">
                <a:solidFill>
                  <a:schemeClr val="accent2"/>
                </a:solidFill>
                <a:latin typeface="Arial" charset="0"/>
              </a:defRPr>
            </a:lvl4pPr>
            <a:lvl5pPr marL="2072419" indent="-230269">
              <a:defRPr b="1">
                <a:solidFill>
                  <a:schemeClr val="accent2"/>
                </a:solidFill>
                <a:latin typeface="Arial" charset="0"/>
              </a:defRPr>
            </a:lvl5pPr>
            <a:lvl6pPr marL="2532957"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93494"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54032"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914569"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fld id="{B46C57BB-EBC3-45C4-B144-F25A3E0D55F2}" type="slidenum">
              <a:rPr lang="fr-FR" b="0" smtClean="0">
                <a:solidFill>
                  <a:schemeClr val="tx1"/>
                </a:solidFill>
                <a:latin typeface="Times" charset="0"/>
              </a:rPr>
              <a:pPr/>
              <a:t>55</a:t>
            </a:fld>
            <a:endParaRPr lang="fr-FR" b="0" smtClean="0">
              <a:solidFill>
                <a:schemeClr val="tx1"/>
              </a:solidFill>
              <a:latin typeface="Times" charset="0"/>
            </a:endParaRPr>
          </a:p>
        </p:txBody>
      </p:sp>
      <p:sp>
        <p:nvSpPr>
          <p:cNvPr id="102403" name="Rectangle 2"/>
          <p:cNvSpPr>
            <a:spLocks noGrp="1" noRot="1" noChangeAspect="1" noChangeArrowheads="1" noTextEdit="1"/>
          </p:cNvSpPr>
          <p:nvPr>
            <p:ph type="sldImg"/>
          </p:nvPr>
        </p:nvSpPr>
        <p:spPr>
          <a:xfrm>
            <a:off x="919163" y="746125"/>
            <a:ext cx="4960937" cy="3722688"/>
          </a:xfrm>
          <a:ln/>
        </p:spPr>
      </p:sp>
      <p:sp>
        <p:nvSpPr>
          <p:cNvPr id="102404" name="Rectangle 3"/>
          <p:cNvSpPr>
            <a:spLocks noGrp="1" noChangeArrowheads="1"/>
          </p:cNvSpPr>
          <p:nvPr>
            <p:ph type="body" idx="1"/>
          </p:nvPr>
        </p:nvSpPr>
        <p:spPr>
          <a:xfrm>
            <a:off x="679288" y="4716542"/>
            <a:ext cx="5439101" cy="4467377"/>
          </a:xfrm>
          <a:noFill/>
        </p:spPr>
        <p:txBody>
          <a:bodyPr/>
          <a:lstStyle/>
          <a:p>
            <a:r>
              <a:rPr lang="en-US" dirty="0" smtClean="0"/>
              <a:t>Since Simulis Thermodynamics</a:t>
            </a:r>
            <a:r>
              <a:rPr lang="en-US" baseline="0" dirty="0" smtClean="0"/>
              <a:t> is a software component, it must be embedded in another application.  Not surprisingly, it is used in all of the ProSim software suite.</a:t>
            </a:r>
          </a:p>
          <a:p>
            <a:endParaRPr lang="en-US" baseline="0"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defRPr b="1">
                <a:solidFill>
                  <a:schemeClr val="accent2"/>
                </a:solidFill>
                <a:latin typeface="Arial" charset="0"/>
              </a:defRPr>
            </a:lvl1pPr>
            <a:lvl2pPr marL="748374" indent="-287836">
              <a:defRPr b="1">
                <a:solidFill>
                  <a:schemeClr val="accent2"/>
                </a:solidFill>
                <a:latin typeface="Arial" charset="0"/>
              </a:defRPr>
            </a:lvl2pPr>
            <a:lvl3pPr marL="1151344" indent="-230269">
              <a:defRPr b="1">
                <a:solidFill>
                  <a:schemeClr val="accent2"/>
                </a:solidFill>
                <a:latin typeface="Arial" charset="0"/>
              </a:defRPr>
            </a:lvl3pPr>
            <a:lvl4pPr marL="1611881" indent="-230269">
              <a:defRPr b="1">
                <a:solidFill>
                  <a:schemeClr val="accent2"/>
                </a:solidFill>
                <a:latin typeface="Arial" charset="0"/>
              </a:defRPr>
            </a:lvl4pPr>
            <a:lvl5pPr marL="2072419" indent="-230269">
              <a:defRPr b="1">
                <a:solidFill>
                  <a:schemeClr val="accent2"/>
                </a:solidFill>
                <a:latin typeface="Arial" charset="0"/>
              </a:defRPr>
            </a:lvl5pPr>
            <a:lvl6pPr marL="2532957"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93494"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54032"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914569"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fld id="{A66EFCF5-4EBC-40D7-B445-6ED2BE4C3505}" type="slidenum">
              <a:rPr lang="fr-FR" b="0" smtClean="0">
                <a:solidFill>
                  <a:schemeClr val="tx1"/>
                </a:solidFill>
                <a:latin typeface="Times" charset="0"/>
              </a:rPr>
              <a:pPr/>
              <a:t>56</a:t>
            </a:fld>
            <a:endParaRPr lang="fr-FR" b="0" smtClean="0">
              <a:solidFill>
                <a:schemeClr val="tx1"/>
              </a:solidFill>
              <a:latin typeface="Times" charset="0"/>
            </a:endParaRPr>
          </a:p>
        </p:txBody>
      </p:sp>
      <p:sp>
        <p:nvSpPr>
          <p:cNvPr id="103427" name="Rectangle 2"/>
          <p:cNvSpPr>
            <a:spLocks noGrp="1" noRot="1" noChangeAspect="1" noChangeArrowheads="1" noTextEdit="1"/>
          </p:cNvSpPr>
          <p:nvPr>
            <p:ph type="sldImg"/>
          </p:nvPr>
        </p:nvSpPr>
        <p:spPr>
          <a:xfrm>
            <a:off x="919163" y="746125"/>
            <a:ext cx="4960937" cy="3722688"/>
          </a:xfrm>
          <a:ln/>
        </p:spPr>
      </p:sp>
      <p:sp>
        <p:nvSpPr>
          <p:cNvPr id="103428" name="Rectangle 3"/>
          <p:cNvSpPr>
            <a:spLocks noGrp="1" noChangeArrowheads="1"/>
          </p:cNvSpPr>
          <p:nvPr>
            <p:ph type="body" idx="1"/>
          </p:nvPr>
        </p:nvSpPr>
        <p:spPr>
          <a:xfrm>
            <a:off x="679288" y="4716542"/>
            <a:ext cx="5439101" cy="4467377"/>
          </a:xfrm>
          <a:noFill/>
        </p:spPr>
        <p:txBody>
          <a:bodyPr/>
          <a:lstStyle/>
          <a:p>
            <a:r>
              <a:rPr lang="en-US" dirty="0" smtClean="0"/>
              <a:t>Many of our clients use Simulis</a:t>
            </a:r>
            <a:r>
              <a:rPr lang="en-US" baseline="0" dirty="0" smtClean="0"/>
              <a:t> Thermodynamics through Excel, where it is an Add-In to Excel.  These clients take advantage of the thermodynamic functions added by Simulis Thermodynamics and the native functions of Excel to perform simple and very complex engineering calculations, including the fitting of binary interaction parameters to experimental data.</a:t>
            </a:r>
          </a:p>
          <a:p>
            <a:endParaRPr lang="en-US" baseline="0"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b="1">
                <a:solidFill>
                  <a:schemeClr val="accent2"/>
                </a:solidFill>
                <a:latin typeface="Arial" charset="0"/>
              </a:defRPr>
            </a:lvl1pPr>
            <a:lvl2pPr marL="748374" indent="-287836">
              <a:defRPr b="1">
                <a:solidFill>
                  <a:schemeClr val="accent2"/>
                </a:solidFill>
                <a:latin typeface="Arial" charset="0"/>
              </a:defRPr>
            </a:lvl2pPr>
            <a:lvl3pPr marL="1151344" indent="-230269">
              <a:defRPr b="1">
                <a:solidFill>
                  <a:schemeClr val="accent2"/>
                </a:solidFill>
                <a:latin typeface="Arial" charset="0"/>
              </a:defRPr>
            </a:lvl3pPr>
            <a:lvl4pPr marL="1611881" indent="-230269">
              <a:defRPr b="1">
                <a:solidFill>
                  <a:schemeClr val="accent2"/>
                </a:solidFill>
                <a:latin typeface="Arial" charset="0"/>
              </a:defRPr>
            </a:lvl4pPr>
            <a:lvl5pPr marL="2072419" indent="-230269">
              <a:defRPr b="1">
                <a:solidFill>
                  <a:schemeClr val="accent2"/>
                </a:solidFill>
                <a:latin typeface="Arial" charset="0"/>
              </a:defRPr>
            </a:lvl5pPr>
            <a:lvl6pPr marL="2532957"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93494"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54032"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914569"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fld id="{52EE02D4-2294-425D-A69F-7FEE4AF7453F}" type="slidenum">
              <a:rPr lang="fr-FR" b="0" smtClean="0">
                <a:solidFill>
                  <a:schemeClr val="tx1"/>
                </a:solidFill>
                <a:latin typeface="Times" charset="0"/>
              </a:rPr>
              <a:pPr/>
              <a:t>57</a:t>
            </a:fld>
            <a:endParaRPr lang="fr-FR" b="0" smtClean="0">
              <a:solidFill>
                <a:schemeClr val="tx1"/>
              </a:solidFill>
              <a:latin typeface="Times" charset="0"/>
            </a:endParaRPr>
          </a:p>
        </p:txBody>
      </p:sp>
      <p:sp>
        <p:nvSpPr>
          <p:cNvPr id="104451" name="Rectangle 2"/>
          <p:cNvSpPr>
            <a:spLocks noGrp="1" noRot="1" noChangeAspect="1" noChangeArrowheads="1" noTextEdit="1"/>
          </p:cNvSpPr>
          <p:nvPr>
            <p:ph type="sldImg"/>
          </p:nvPr>
        </p:nvSpPr>
        <p:spPr>
          <a:xfrm>
            <a:off x="919163" y="746125"/>
            <a:ext cx="4960937" cy="3722688"/>
          </a:xfrm>
          <a:ln/>
        </p:spPr>
      </p:sp>
      <p:sp>
        <p:nvSpPr>
          <p:cNvPr id="104452" name="Rectangle 3"/>
          <p:cNvSpPr>
            <a:spLocks noGrp="1" noChangeArrowheads="1"/>
          </p:cNvSpPr>
          <p:nvPr>
            <p:ph type="body" idx="1"/>
          </p:nvPr>
        </p:nvSpPr>
        <p:spPr>
          <a:xfrm>
            <a:off x="679288" y="4716542"/>
            <a:ext cx="5439101" cy="4467377"/>
          </a:xfrm>
          <a:noFill/>
        </p:spPr>
        <p:txBody>
          <a:bodyPr/>
          <a:lstStyle/>
          <a:p>
            <a:r>
              <a:rPr lang="en-US" dirty="0" smtClean="0"/>
              <a:t>Other clients use Simulis Thermodynamics</a:t>
            </a:r>
            <a:r>
              <a:rPr lang="en-US" baseline="0" dirty="0" smtClean="0"/>
              <a:t> with MATLAB, since it is provided as a toolbox in MATLAB.</a:t>
            </a:r>
          </a:p>
          <a:p>
            <a:endParaRPr lang="en-US" baseline="0"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defRPr b="1">
                <a:solidFill>
                  <a:schemeClr val="accent2"/>
                </a:solidFill>
                <a:latin typeface="Arial" charset="0"/>
              </a:defRPr>
            </a:lvl1pPr>
            <a:lvl2pPr marL="748374" indent="-287836">
              <a:defRPr b="1">
                <a:solidFill>
                  <a:schemeClr val="accent2"/>
                </a:solidFill>
                <a:latin typeface="Arial" charset="0"/>
              </a:defRPr>
            </a:lvl2pPr>
            <a:lvl3pPr marL="1151344" indent="-230269">
              <a:defRPr b="1">
                <a:solidFill>
                  <a:schemeClr val="accent2"/>
                </a:solidFill>
                <a:latin typeface="Arial" charset="0"/>
              </a:defRPr>
            </a:lvl3pPr>
            <a:lvl4pPr marL="1611881" indent="-230269">
              <a:defRPr b="1">
                <a:solidFill>
                  <a:schemeClr val="accent2"/>
                </a:solidFill>
                <a:latin typeface="Arial" charset="0"/>
              </a:defRPr>
            </a:lvl4pPr>
            <a:lvl5pPr marL="2072419" indent="-230269">
              <a:defRPr b="1">
                <a:solidFill>
                  <a:schemeClr val="accent2"/>
                </a:solidFill>
                <a:latin typeface="Arial" charset="0"/>
              </a:defRPr>
            </a:lvl5pPr>
            <a:lvl6pPr marL="2532957"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93494"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54032"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914569"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fld id="{6844BDBA-6CD8-4DE2-A9B0-4874823D3B47}" type="slidenum">
              <a:rPr lang="fr-FR" b="0" smtClean="0">
                <a:solidFill>
                  <a:schemeClr val="tx1"/>
                </a:solidFill>
                <a:latin typeface="Times" charset="0"/>
              </a:rPr>
              <a:pPr/>
              <a:t>58</a:t>
            </a:fld>
            <a:endParaRPr lang="fr-FR" b="0" smtClean="0">
              <a:solidFill>
                <a:schemeClr val="tx1"/>
              </a:solidFill>
              <a:latin typeface="Times" charset="0"/>
            </a:endParaRPr>
          </a:p>
        </p:txBody>
      </p:sp>
      <p:sp>
        <p:nvSpPr>
          <p:cNvPr id="105475" name="Rectangle 2"/>
          <p:cNvSpPr>
            <a:spLocks noGrp="1" noRot="1" noChangeAspect="1" noChangeArrowheads="1" noTextEdit="1"/>
          </p:cNvSpPr>
          <p:nvPr>
            <p:ph type="sldImg"/>
          </p:nvPr>
        </p:nvSpPr>
        <p:spPr>
          <a:xfrm>
            <a:off x="919163" y="746125"/>
            <a:ext cx="4960937" cy="3722688"/>
          </a:xfrm>
          <a:ln/>
        </p:spPr>
      </p:sp>
      <p:sp>
        <p:nvSpPr>
          <p:cNvPr id="105476" name="Rectangle 3"/>
          <p:cNvSpPr>
            <a:spLocks noGrp="1" noChangeArrowheads="1"/>
          </p:cNvSpPr>
          <p:nvPr>
            <p:ph type="body" idx="1"/>
          </p:nvPr>
        </p:nvSpPr>
        <p:spPr>
          <a:xfrm>
            <a:off x="679288" y="4716542"/>
            <a:ext cx="5439101" cy="4467377"/>
          </a:xfrm>
          <a:noFill/>
        </p:spPr>
        <p:txBody>
          <a:bodyPr/>
          <a:lstStyle/>
          <a:p>
            <a:r>
              <a:rPr lang="en-US" dirty="0" smtClean="0"/>
              <a:t>Simulis Thermodynamics can export results files to other packages.  For example, by generating</a:t>
            </a:r>
            <a:r>
              <a:rPr lang="en-US" baseline="0" dirty="0" smtClean="0"/>
              <a:t> Excel files, PSF files for </a:t>
            </a:r>
            <a:r>
              <a:rPr lang="en-US" dirty="0" smtClean="0"/>
              <a:t>Aspen</a:t>
            </a:r>
            <a:r>
              <a:rPr lang="en-US" baseline="0" dirty="0" smtClean="0"/>
              <a:t> TASC, or PVT files for OLGA.</a:t>
            </a:r>
          </a:p>
          <a:p>
            <a:endParaRPr lang="en-US" baseline="0"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b="1">
                <a:solidFill>
                  <a:schemeClr val="accent2"/>
                </a:solidFill>
                <a:latin typeface="Arial" charset="0"/>
              </a:defRPr>
            </a:lvl1pPr>
            <a:lvl2pPr marL="748374" indent="-287836">
              <a:defRPr b="1">
                <a:solidFill>
                  <a:schemeClr val="accent2"/>
                </a:solidFill>
                <a:latin typeface="Arial" charset="0"/>
              </a:defRPr>
            </a:lvl2pPr>
            <a:lvl3pPr marL="1151344" indent="-230269">
              <a:defRPr b="1">
                <a:solidFill>
                  <a:schemeClr val="accent2"/>
                </a:solidFill>
                <a:latin typeface="Arial" charset="0"/>
              </a:defRPr>
            </a:lvl3pPr>
            <a:lvl4pPr marL="1611881" indent="-230269">
              <a:defRPr b="1">
                <a:solidFill>
                  <a:schemeClr val="accent2"/>
                </a:solidFill>
                <a:latin typeface="Arial" charset="0"/>
              </a:defRPr>
            </a:lvl4pPr>
            <a:lvl5pPr marL="2072419" indent="-230269">
              <a:defRPr b="1">
                <a:solidFill>
                  <a:schemeClr val="accent2"/>
                </a:solidFill>
                <a:latin typeface="Arial" charset="0"/>
              </a:defRPr>
            </a:lvl5pPr>
            <a:lvl6pPr marL="2532957"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93494"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54032"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914569"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fld id="{D480B3E1-1BF6-406B-9F46-1E3688C05BF5}" type="slidenum">
              <a:rPr lang="fr-FR" b="0" smtClean="0">
                <a:solidFill>
                  <a:schemeClr val="tx1"/>
                </a:solidFill>
                <a:latin typeface="Times" charset="0"/>
              </a:rPr>
              <a:pPr/>
              <a:t>59</a:t>
            </a:fld>
            <a:endParaRPr lang="fr-FR" b="0" smtClean="0">
              <a:solidFill>
                <a:schemeClr val="tx1"/>
              </a:solidFill>
              <a:latin typeface="Times" charset="0"/>
            </a:endParaRPr>
          </a:p>
        </p:txBody>
      </p:sp>
      <p:sp>
        <p:nvSpPr>
          <p:cNvPr id="106499" name="Rectangle 2"/>
          <p:cNvSpPr>
            <a:spLocks noGrp="1" noRot="1" noChangeAspect="1" noChangeArrowheads="1" noTextEdit="1"/>
          </p:cNvSpPr>
          <p:nvPr>
            <p:ph type="sldImg"/>
          </p:nvPr>
        </p:nvSpPr>
        <p:spPr>
          <a:xfrm>
            <a:off x="919163" y="746125"/>
            <a:ext cx="4960937" cy="3722688"/>
          </a:xfrm>
          <a:ln/>
        </p:spPr>
      </p:sp>
      <p:sp>
        <p:nvSpPr>
          <p:cNvPr id="106500" name="Rectangle 3"/>
          <p:cNvSpPr>
            <a:spLocks noGrp="1" noChangeArrowheads="1"/>
          </p:cNvSpPr>
          <p:nvPr>
            <p:ph type="body" idx="1"/>
          </p:nvPr>
        </p:nvSpPr>
        <p:spPr>
          <a:xfrm>
            <a:off x="679288" y="4716542"/>
            <a:ext cx="5439101" cy="4467377"/>
          </a:xfrm>
          <a:noFill/>
        </p:spPr>
        <p:txBody>
          <a:bodyPr/>
          <a:lstStyle/>
          <a:p>
            <a:r>
              <a:rPr lang="en-US" dirty="0" smtClean="0"/>
              <a:t>Some companies embed Simulis Thermodynamics into their own-in-house software.  We provide a complete API to help you do this</a:t>
            </a:r>
            <a:r>
              <a:rPr lang="en-US" baseline="0" dirty="0" smtClean="0"/>
              <a:t> in your programming language.</a:t>
            </a:r>
          </a:p>
          <a:p>
            <a:endParaRPr lang="en-US" baseline="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Simulis Thermodynamics calculates many different types of</a:t>
            </a:r>
            <a:r>
              <a:rPr lang="en-US" dirty="0" smtClean="0"/>
              <a:t> vapor-liquid</a:t>
            </a:r>
            <a:r>
              <a:rPr lang="en-US" baseline="0" dirty="0" smtClean="0"/>
              <a:t> flashes, where you choose the two parameters for the flash.  The software can also calculate phase envelopes, Reid vapor pressure, and true vapor pressure.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94D07CD2-45D1-4B5C-B809-24C7F6D8177A}" type="slidenum">
              <a:rPr lang="fr-FR" smtClean="0"/>
              <a:pPr/>
              <a:t>6</a:t>
            </a:fld>
            <a:endParaRPr lang="fr-FR"/>
          </a:p>
        </p:txBody>
      </p:sp>
    </p:spTree>
    <p:extLst>
      <p:ext uri="{BB962C8B-B14F-4D97-AF65-F5344CB8AC3E}">
        <p14:creationId xmlns:p14="http://schemas.microsoft.com/office/powerpoint/2010/main" val="6893977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defRPr b="1">
                <a:solidFill>
                  <a:schemeClr val="accent2"/>
                </a:solidFill>
                <a:latin typeface="Arial" charset="0"/>
              </a:defRPr>
            </a:lvl1pPr>
            <a:lvl2pPr marL="748374" indent="-287836">
              <a:defRPr b="1">
                <a:solidFill>
                  <a:schemeClr val="accent2"/>
                </a:solidFill>
                <a:latin typeface="Arial" charset="0"/>
              </a:defRPr>
            </a:lvl2pPr>
            <a:lvl3pPr marL="1151344" indent="-230269">
              <a:defRPr b="1">
                <a:solidFill>
                  <a:schemeClr val="accent2"/>
                </a:solidFill>
                <a:latin typeface="Arial" charset="0"/>
              </a:defRPr>
            </a:lvl3pPr>
            <a:lvl4pPr marL="1611881" indent="-230269">
              <a:defRPr b="1">
                <a:solidFill>
                  <a:schemeClr val="accent2"/>
                </a:solidFill>
                <a:latin typeface="Arial" charset="0"/>
              </a:defRPr>
            </a:lvl4pPr>
            <a:lvl5pPr marL="2072419" indent="-230269">
              <a:defRPr b="1">
                <a:solidFill>
                  <a:schemeClr val="accent2"/>
                </a:solidFill>
                <a:latin typeface="Arial" charset="0"/>
              </a:defRPr>
            </a:lvl5pPr>
            <a:lvl6pPr marL="2532957"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93494"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54032"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914569"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fld id="{30E2A32D-895A-40A9-B9E0-5387BAA1F904}" type="slidenum">
              <a:rPr lang="fr-FR" b="0" smtClean="0">
                <a:solidFill>
                  <a:schemeClr val="tx1"/>
                </a:solidFill>
                <a:latin typeface="Times" charset="0"/>
              </a:rPr>
              <a:pPr/>
              <a:t>60</a:t>
            </a:fld>
            <a:endParaRPr lang="fr-FR" b="0" smtClean="0">
              <a:solidFill>
                <a:schemeClr val="tx1"/>
              </a:solidFill>
              <a:latin typeface="Times" charset="0"/>
            </a:endParaRPr>
          </a:p>
        </p:txBody>
      </p:sp>
      <p:sp>
        <p:nvSpPr>
          <p:cNvPr id="107523" name="Rectangle 2"/>
          <p:cNvSpPr>
            <a:spLocks noGrp="1" noRot="1" noChangeAspect="1" noChangeArrowheads="1" noTextEdit="1"/>
          </p:cNvSpPr>
          <p:nvPr>
            <p:ph type="sldImg"/>
          </p:nvPr>
        </p:nvSpPr>
        <p:spPr>
          <a:xfrm>
            <a:off x="919163" y="746125"/>
            <a:ext cx="4960937" cy="3722688"/>
          </a:xfrm>
          <a:ln/>
        </p:spPr>
      </p:sp>
      <p:sp>
        <p:nvSpPr>
          <p:cNvPr id="107524" name="Rectangle 3"/>
          <p:cNvSpPr>
            <a:spLocks noGrp="1" noChangeArrowheads="1"/>
          </p:cNvSpPr>
          <p:nvPr>
            <p:ph type="body" idx="1"/>
          </p:nvPr>
        </p:nvSpPr>
        <p:spPr>
          <a:xfrm>
            <a:off x="679288" y="4716542"/>
            <a:ext cx="5439101" cy="4467377"/>
          </a:xfrm>
          <a:noFill/>
        </p:spPr>
        <p:txBody>
          <a:bodyPr/>
          <a:lstStyle/>
          <a:p>
            <a:r>
              <a:rPr lang="en-US" dirty="0" smtClean="0"/>
              <a:t>And Simulis Thermodynamics can generate</a:t>
            </a:r>
            <a:r>
              <a:rPr lang="en-US" baseline="0" dirty="0" smtClean="0"/>
              <a:t> CAPE-OPEN compliant thermo packages to be used by other CAPE-OPEN compliant packages, such as Aspen Plus, </a:t>
            </a:r>
            <a:r>
              <a:rPr lang="en-US" baseline="0" dirty="0" err="1" smtClean="0"/>
              <a:t>ProII</a:t>
            </a:r>
            <a:r>
              <a:rPr lang="en-US" baseline="0" dirty="0" smtClean="0"/>
              <a:t>, HYSYS, etc.</a:t>
            </a:r>
          </a:p>
          <a:p>
            <a:endParaRPr lang="en-US" baseline="0"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defRPr b="1">
                <a:solidFill>
                  <a:schemeClr val="accent2"/>
                </a:solidFill>
                <a:latin typeface="Arial" charset="0"/>
              </a:defRPr>
            </a:lvl1pPr>
            <a:lvl2pPr marL="748374" indent="-287836">
              <a:defRPr b="1">
                <a:solidFill>
                  <a:schemeClr val="accent2"/>
                </a:solidFill>
                <a:latin typeface="Arial" charset="0"/>
              </a:defRPr>
            </a:lvl2pPr>
            <a:lvl3pPr marL="1151344" indent="-230269">
              <a:defRPr b="1">
                <a:solidFill>
                  <a:schemeClr val="accent2"/>
                </a:solidFill>
                <a:latin typeface="Arial" charset="0"/>
              </a:defRPr>
            </a:lvl3pPr>
            <a:lvl4pPr marL="1611881" indent="-230269">
              <a:defRPr b="1">
                <a:solidFill>
                  <a:schemeClr val="accent2"/>
                </a:solidFill>
                <a:latin typeface="Arial" charset="0"/>
              </a:defRPr>
            </a:lvl4pPr>
            <a:lvl5pPr marL="2072419" indent="-230269">
              <a:defRPr b="1">
                <a:solidFill>
                  <a:schemeClr val="accent2"/>
                </a:solidFill>
                <a:latin typeface="Arial" charset="0"/>
              </a:defRPr>
            </a:lvl5pPr>
            <a:lvl6pPr marL="2532957"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93494"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54032"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914569"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fld id="{9299BD46-6253-422E-90F9-B2C76A24E9FC}" type="slidenum">
              <a:rPr lang="fr-FR" b="0" smtClean="0">
                <a:solidFill>
                  <a:schemeClr val="tx1"/>
                </a:solidFill>
                <a:latin typeface="Times" charset="0"/>
              </a:rPr>
              <a:pPr/>
              <a:t>61</a:t>
            </a:fld>
            <a:endParaRPr lang="fr-FR" b="0" smtClean="0">
              <a:solidFill>
                <a:schemeClr val="tx1"/>
              </a:solidFill>
              <a:latin typeface="Times" charset="0"/>
            </a:endParaRPr>
          </a:p>
        </p:txBody>
      </p:sp>
      <p:sp>
        <p:nvSpPr>
          <p:cNvPr id="108547" name="Rectangle 2"/>
          <p:cNvSpPr>
            <a:spLocks noGrp="1" noRot="1" noChangeAspect="1" noChangeArrowheads="1" noTextEdit="1"/>
          </p:cNvSpPr>
          <p:nvPr>
            <p:ph type="sldImg"/>
          </p:nvPr>
        </p:nvSpPr>
        <p:spPr>
          <a:xfrm>
            <a:off x="919163" y="746125"/>
            <a:ext cx="4960937" cy="3722688"/>
          </a:xfrm>
          <a:ln/>
        </p:spPr>
      </p:sp>
      <p:sp>
        <p:nvSpPr>
          <p:cNvPr id="108548" name="Rectangle 3"/>
          <p:cNvSpPr>
            <a:spLocks noGrp="1" noChangeArrowheads="1"/>
          </p:cNvSpPr>
          <p:nvPr>
            <p:ph type="body" idx="1"/>
          </p:nvPr>
        </p:nvSpPr>
        <p:spPr>
          <a:xfrm>
            <a:off x="679288" y="4716542"/>
            <a:ext cx="5439101" cy="4467377"/>
          </a:xfrm>
          <a:noFill/>
        </p:spPr>
        <p:txBody>
          <a:bodyPr/>
          <a:lstStyle/>
          <a:p>
            <a:r>
              <a:rPr lang="en-US" dirty="0" smtClean="0"/>
              <a:t>Because </a:t>
            </a:r>
            <a:r>
              <a:rPr lang="en-US" baseline="0" dirty="0" smtClean="0"/>
              <a:t>Simulis Thermodynamics is a software component, it can be used in many different environments.  This is a powerful concept because it ensures that you can use the same interface to enter your input information, the same interface to get the results, and use the same calculations.  This ensures consistency between all of your software that require thermodynamic and physical property calculations.</a:t>
            </a:r>
          </a:p>
          <a:p>
            <a:endParaRPr lang="en-US" baseline="0"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37802311-BDB6-43FB-B0A3-4E22945E7907}" type="slidenum">
              <a:rPr lang="fr-FR" smtClean="0"/>
              <a:pPr/>
              <a:t>62</a:t>
            </a:fld>
            <a:endParaRPr lang="fr-FR" smtClean="0"/>
          </a:p>
        </p:txBody>
      </p:sp>
      <p:sp>
        <p:nvSpPr>
          <p:cNvPr id="104451" name="Rectangle 2"/>
          <p:cNvSpPr>
            <a:spLocks noGrp="1" noRot="1" noChangeAspect="1" noChangeArrowheads="1" noTextEdit="1"/>
          </p:cNvSpPr>
          <p:nvPr>
            <p:ph type="sldImg"/>
          </p:nvPr>
        </p:nvSpPr>
        <p:spPr>
          <a:xfrm>
            <a:off x="919163" y="746125"/>
            <a:ext cx="4960937" cy="3722688"/>
          </a:xfrm>
          <a:ln/>
        </p:spPr>
      </p:sp>
      <p:sp>
        <p:nvSpPr>
          <p:cNvPr id="104452" name="Rectangle 3"/>
          <p:cNvSpPr>
            <a:spLocks noGrp="1" noChangeArrowheads="1"/>
          </p:cNvSpPr>
          <p:nvPr>
            <p:ph type="body" idx="1"/>
          </p:nvPr>
        </p:nvSpPr>
        <p:spPr>
          <a:xfrm>
            <a:off x="679288" y="4716542"/>
            <a:ext cx="5439101" cy="4467377"/>
          </a:xfrm>
          <a:noFill/>
          <a:ln/>
        </p:spPr>
        <p:txBody>
          <a:bodyPr/>
          <a:lstStyle/>
          <a:p>
            <a:pPr eaLnBrk="1" hangingPunct="1"/>
            <a:r>
              <a:rPr lang="en-US" dirty="0" smtClean="0"/>
              <a:t>Three</a:t>
            </a:r>
            <a:r>
              <a:rPr lang="en-US" baseline="0" dirty="0" smtClean="0"/>
              <a:t> quick interesting ways to use Simulis Thermodynamics:</a:t>
            </a:r>
          </a:p>
          <a:p>
            <a:pPr eaLnBrk="1" hangingPunct="1"/>
            <a:endParaRPr lang="en-US" baseline="0" dirty="0" smtClean="0"/>
          </a:p>
          <a:p>
            <a:r>
              <a:rPr lang="en-US" baseline="0" dirty="0" smtClean="0"/>
              <a:t>You enter your thermodynamic model directly into Simulis Thermodynamics using a VBScript or a DLL, and Simulis Thermodynamics now makes that model available in Excel!</a:t>
            </a:r>
          </a:p>
          <a:p>
            <a:endParaRPr lang="en-US" baseline="0"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37802311-BDB6-43FB-B0A3-4E22945E7907}" type="slidenum">
              <a:rPr lang="fr-FR" smtClean="0"/>
              <a:pPr/>
              <a:t>63</a:t>
            </a:fld>
            <a:endParaRPr lang="fr-FR" smtClean="0"/>
          </a:p>
        </p:txBody>
      </p:sp>
      <p:sp>
        <p:nvSpPr>
          <p:cNvPr id="104451" name="Rectangle 2"/>
          <p:cNvSpPr>
            <a:spLocks noGrp="1" noRot="1" noChangeAspect="1" noChangeArrowheads="1" noTextEdit="1"/>
          </p:cNvSpPr>
          <p:nvPr>
            <p:ph type="sldImg"/>
          </p:nvPr>
        </p:nvSpPr>
        <p:spPr>
          <a:xfrm>
            <a:off x="919163" y="746125"/>
            <a:ext cx="4960937" cy="3722688"/>
          </a:xfrm>
          <a:ln/>
        </p:spPr>
      </p:sp>
      <p:sp>
        <p:nvSpPr>
          <p:cNvPr id="104452" name="Rectangle 3"/>
          <p:cNvSpPr>
            <a:spLocks noGrp="1" noChangeArrowheads="1"/>
          </p:cNvSpPr>
          <p:nvPr>
            <p:ph type="body" idx="1"/>
          </p:nvPr>
        </p:nvSpPr>
        <p:spPr>
          <a:xfrm>
            <a:off x="679288" y="4716542"/>
            <a:ext cx="5439101" cy="4467377"/>
          </a:xfrm>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enter your thermodynamic model directly into Simulis Thermodynamics using a VBScript model or a DLL, and then use Simulis Thermodynamics to create a CAPE-OPEN property package that you can plug directly into HYSYS.  With CAPE-OPEN software, you don’t need expensive customized interfaces and the thermodynamic model that you developed has now become CAPE-OPEN compliant, thanks to Simulis Thermodynamics!</a:t>
            </a:r>
            <a:endParaRPr lang="en-US" dirty="0" smtClean="0"/>
          </a:p>
          <a:p>
            <a:endParaRPr lang="en-US" baseline="0"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37802311-BDB6-43FB-B0A3-4E22945E7907}" type="slidenum">
              <a:rPr lang="fr-FR" smtClean="0"/>
              <a:pPr/>
              <a:t>64</a:t>
            </a:fld>
            <a:endParaRPr lang="fr-FR" smtClean="0"/>
          </a:p>
        </p:txBody>
      </p:sp>
      <p:sp>
        <p:nvSpPr>
          <p:cNvPr id="104451" name="Rectangle 2"/>
          <p:cNvSpPr>
            <a:spLocks noGrp="1" noRot="1" noChangeAspect="1" noChangeArrowheads="1" noTextEdit="1"/>
          </p:cNvSpPr>
          <p:nvPr>
            <p:ph type="sldImg"/>
          </p:nvPr>
        </p:nvSpPr>
        <p:spPr>
          <a:xfrm>
            <a:off x="919163" y="746125"/>
            <a:ext cx="4960937" cy="3722688"/>
          </a:xfrm>
          <a:ln/>
        </p:spPr>
      </p:sp>
      <p:sp>
        <p:nvSpPr>
          <p:cNvPr id="104452" name="Rectangle 3"/>
          <p:cNvSpPr>
            <a:spLocks noGrp="1" noChangeArrowheads="1"/>
          </p:cNvSpPr>
          <p:nvPr>
            <p:ph type="body" idx="1"/>
          </p:nvPr>
        </p:nvSpPr>
        <p:spPr>
          <a:xfrm>
            <a:off x="679288" y="4716542"/>
            <a:ext cx="5439101" cy="4467377"/>
          </a:xfrm>
          <a:noFill/>
          <a:ln/>
        </p:spPr>
        <p:txBody>
          <a:bodyPr/>
          <a:lstStyle/>
          <a:p>
            <a:r>
              <a:rPr lang="en-US" dirty="0" smtClean="0"/>
              <a:t>The REFPROP database that you purchased from NIST is now accessible in your in-house software, because you embedded</a:t>
            </a:r>
            <a:r>
              <a:rPr lang="en-US" baseline="0" dirty="0" smtClean="0"/>
              <a:t> Simulis Thermodynamics into your in-house software using COM technology.</a:t>
            </a:r>
          </a:p>
          <a:p>
            <a:endParaRPr lang="en-US" baseline="0"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00B600-2F1B-4E87-8797-17E8DF7E2DC1}" type="slidenum">
              <a:rPr lang="fr-FR" altLang="en-US"/>
              <a:pPr/>
              <a:t>65</a:t>
            </a:fld>
            <a:endParaRPr lang="fr-FR" altLang="en-US"/>
          </a:p>
        </p:txBody>
      </p:sp>
      <p:sp>
        <p:nvSpPr>
          <p:cNvPr id="1169410" name="Rectangle 2"/>
          <p:cNvSpPr>
            <a:spLocks noGrp="1" noRot="1" noChangeAspect="1" noChangeArrowheads="1" noTextEdit="1"/>
          </p:cNvSpPr>
          <p:nvPr>
            <p:ph type="sldImg"/>
          </p:nvPr>
        </p:nvSpPr>
        <p:spPr>
          <a:xfrm>
            <a:off x="917575" y="744538"/>
            <a:ext cx="4964113" cy="3724275"/>
          </a:xfrm>
          <a:ln/>
        </p:spPr>
      </p:sp>
      <p:sp>
        <p:nvSpPr>
          <p:cNvPr id="1169411" name="Rectangle 3"/>
          <p:cNvSpPr>
            <a:spLocks noGrp="1" noChangeArrowheads="1"/>
          </p:cNvSpPr>
          <p:nvPr>
            <p:ph type="body" idx="1"/>
          </p:nvPr>
        </p:nvSpPr>
        <p:spPr/>
        <p:txBody>
          <a:bodyPr/>
          <a:lstStyle/>
          <a:p>
            <a:r>
              <a:rPr lang="en-US" altLang="en-US" dirty="0" smtClean="0"/>
              <a:t>Now that you have been introduced to</a:t>
            </a:r>
            <a:r>
              <a:rPr lang="en-US" altLang="en-US" baseline="0" dirty="0" smtClean="0"/>
              <a:t> </a:t>
            </a:r>
            <a:r>
              <a:rPr lang="en-US" altLang="en-US" dirty="0" smtClean="0"/>
              <a:t>all the features</a:t>
            </a:r>
            <a:r>
              <a:rPr lang="en-US" altLang="en-US" baseline="0" dirty="0" smtClean="0"/>
              <a:t> and possibilities offered by </a:t>
            </a:r>
            <a:r>
              <a:rPr lang="en-US" altLang="en-US" baseline="0" dirty="0" err="1" smtClean="0"/>
              <a:t>Simulis</a:t>
            </a:r>
            <a:r>
              <a:rPr lang="en-US" altLang="en-US" baseline="0" dirty="0" smtClean="0"/>
              <a:t> Thermodynamics, we are honored to share with you exclusive information on next releases. </a:t>
            </a:r>
          </a:p>
          <a:p>
            <a:endParaRPr lang="en-US" altLang="en-US" baseline="0" dirty="0" smtClean="0"/>
          </a:p>
          <a:p>
            <a:endParaRPr lang="en-US"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00B600-2F1B-4E87-8797-17E8DF7E2DC1}" type="slidenum">
              <a:rPr lang="fr-FR" altLang="en-US"/>
              <a:pPr/>
              <a:t>66</a:t>
            </a:fld>
            <a:endParaRPr lang="fr-FR" altLang="en-US"/>
          </a:p>
        </p:txBody>
      </p:sp>
      <p:sp>
        <p:nvSpPr>
          <p:cNvPr id="1169410" name="Rectangle 2"/>
          <p:cNvSpPr>
            <a:spLocks noGrp="1" noRot="1" noChangeAspect="1" noChangeArrowheads="1" noTextEdit="1"/>
          </p:cNvSpPr>
          <p:nvPr>
            <p:ph type="sldImg"/>
          </p:nvPr>
        </p:nvSpPr>
        <p:spPr>
          <a:xfrm>
            <a:off x="917575" y="744538"/>
            <a:ext cx="4964113" cy="3724275"/>
          </a:xfrm>
          <a:ln/>
        </p:spPr>
      </p:sp>
      <p:sp>
        <p:nvSpPr>
          <p:cNvPr id="1169411" name="Rectangle 3"/>
          <p:cNvSpPr>
            <a:spLocks noGrp="1" noChangeArrowheads="1"/>
          </p:cNvSpPr>
          <p:nvPr>
            <p:ph type="body" idx="1"/>
          </p:nvPr>
        </p:nvSpPr>
        <p:spPr/>
        <p:txBody>
          <a:bodyPr/>
          <a:lstStyle/>
          <a:p>
            <a:r>
              <a:rPr lang="en-US" altLang="en-US" dirty="0" smtClean="0"/>
              <a:t>A Russian version of </a:t>
            </a:r>
            <a:r>
              <a:rPr lang="en-US" altLang="en-US" dirty="0" err="1" smtClean="0"/>
              <a:t>Simulis</a:t>
            </a:r>
            <a:r>
              <a:rPr lang="en-US" altLang="en-US" baseline="0" dirty="0" smtClean="0"/>
              <a:t> Thermodynamics is </a:t>
            </a:r>
            <a:r>
              <a:rPr lang="en-US" altLang="en-US" baseline="0" dirty="0" err="1" smtClean="0"/>
              <a:t>aleady</a:t>
            </a:r>
            <a:r>
              <a:rPr lang="en-US" altLang="en-US" baseline="0" dirty="0" smtClean="0"/>
              <a:t> available but we are conscious that it was necessary to go further to allow Russian users feel really comfortable with this software.</a:t>
            </a:r>
          </a:p>
          <a:p>
            <a:r>
              <a:rPr lang="en-US" altLang="en-US" baseline="0" dirty="0" smtClean="0"/>
              <a:t>Translation work is currently being processed in order to provide you with a Russian version of the most important user's support documents:</a:t>
            </a:r>
          </a:p>
          <a:p>
            <a:pPr marL="171450" indent="-171450">
              <a:buFontTx/>
              <a:buChar char="-"/>
            </a:pPr>
            <a:r>
              <a:rPr lang="en-US" altLang="en-US" baseline="0" dirty="0" smtClean="0"/>
              <a:t>Different getting started files that describes into details how to select pure components, how to create pseudo-components, how to calculate an equilibrium curve in Excel…</a:t>
            </a:r>
          </a:p>
          <a:p>
            <a:pPr marL="171450" indent="-171450">
              <a:buFontTx/>
              <a:buChar char="-"/>
            </a:pPr>
            <a:r>
              <a:rPr lang="en-US" altLang="en-US" baseline="0" dirty="0" smtClean="0"/>
              <a:t>Technical manuals that will allow you understand into details what is available in terms of </a:t>
            </a:r>
          </a:p>
          <a:p>
            <a:pPr marL="628650" lvl="1" indent="-171450">
              <a:buFontTx/>
              <a:buChar char="-"/>
            </a:pPr>
            <a:r>
              <a:rPr lang="en-US" altLang="en-US" baseline="0" dirty="0" smtClean="0"/>
              <a:t>thermodynamic models, what is their domain of application and how/when to use them</a:t>
            </a:r>
          </a:p>
          <a:p>
            <a:pPr marL="628650" lvl="1" indent="-171450">
              <a:buFontTx/>
              <a:buChar char="-"/>
            </a:pPr>
            <a:r>
              <a:rPr lang="en-US" altLang="en-US" baseline="0" dirty="0" smtClean="0"/>
              <a:t>Pure components properties available, which one are mandatory to handle calculations, how to regress properties from experimental values…</a:t>
            </a:r>
          </a:p>
          <a:p>
            <a:pPr marL="628650" lvl="1" indent="-171450">
              <a:buFontTx/>
              <a:buChar char="-"/>
            </a:pPr>
            <a:r>
              <a:rPr lang="en-US" altLang="en-US" baseline="0" dirty="0" smtClean="0"/>
              <a:t>Pseudo-components generation, that means characterization of petroleum fractions from distillation curves. What are the different available methods and how to use them depending on the data available to the user.</a:t>
            </a:r>
          </a:p>
          <a:p>
            <a:pPr marL="628650" lvl="1" indent="-171450">
              <a:buFontTx/>
              <a:buChar char="-"/>
            </a:pPr>
            <a:endParaRPr lang="en-US" altLang="en-US" baseline="0" dirty="0" smtClean="0"/>
          </a:p>
          <a:p>
            <a:endParaRPr lang="en-US" altLang="en-US" baseline="0" dirty="0" smtClean="0"/>
          </a:p>
          <a:p>
            <a:endParaRPr lang="en-US"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00B600-2F1B-4E87-8797-17E8DF7E2DC1}" type="slidenum">
              <a:rPr lang="fr-FR" altLang="en-US"/>
              <a:pPr/>
              <a:t>67</a:t>
            </a:fld>
            <a:endParaRPr lang="fr-FR" altLang="en-US"/>
          </a:p>
        </p:txBody>
      </p:sp>
      <p:sp>
        <p:nvSpPr>
          <p:cNvPr id="1169410" name="Rectangle 2"/>
          <p:cNvSpPr>
            <a:spLocks noGrp="1" noRot="1" noChangeAspect="1" noChangeArrowheads="1" noTextEdit="1"/>
          </p:cNvSpPr>
          <p:nvPr>
            <p:ph type="sldImg"/>
          </p:nvPr>
        </p:nvSpPr>
        <p:spPr>
          <a:xfrm>
            <a:off x="917575" y="744538"/>
            <a:ext cx="4964113" cy="3724275"/>
          </a:xfrm>
          <a:ln/>
        </p:spPr>
      </p:sp>
      <p:sp>
        <p:nvSpPr>
          <p:cNvPr id="1169411" name="Rectangle 3"/>
          <p:cNvSpPr>
            <a:spLocks noGrp="1" noChangeArrowheads="1"/>
          </p:cNvSpPr>
          <p:nvPr>
            <p:ph type="body" idx="1"/>
          </p:nvPr>
        </p:nvSpPr>
        <p:spPr/>
        <p:txBody>
          <a:bodyPr/>
          <a:lstStyle/>
          <a:p>
            <a:r>
              <a:rPr lang="en-US" altLang="en-US" dirty="0" smtClean="0"/>
              <a:t>Thermodynamics is mandatory</a:t>
            </a:r>
            <a:r>
              <a:rPr lang="en-US" altLang="en-US" baseline="0" dirty="0" smtClean="0"/>
              <a:t> for</a:t>
            </a:r>
            <a:r>
              <a:rPr lang="en-US" altLang="en-US" dirty="0" smtClean="0"/>
              <a:t> accurate process engineering calculation</a:t>
            </a:r>
            <a:r>
              <a:rPr lang="en-US" altLang="en-US" baseline="0" dirty="0" smtClean="0"/>
              <a:t> and modeling. This is why ProSim invests a lot on these aspects, though R&amp;D and partnerships with major organizations, laboratories and industrial companies (as we already explained).</a:t>
            </a:r>
          </a:p>
          <a:p>
            <a:endParaRPr lang="en-US" altLang="en-US" dirty="0" smtClean="0"/>
          </a:p>
          <a:p>
            <a:r>
              <a:rPr lang="en-US" altLang="en-US" dirty="0" smtClean="0"/>
              <a:t>New thermodynamic models are constantly</a:t>
            </a:r>
            <a:r>
              <a:rPr lang="en-US" altLang="en-US" baseline="0" dirty="0" smtClean="0"/>
              <a:t> being developed and users of ProSim solutions benefits from latest evolutions, selected on the basis of the added value they bring to specific domains of applications.</a:t>
            </a:r>
          </a:p>
          <a:p>
            <a:endParaRPr lang="en-US" altLang="en-US" baseline="0" dirty="0" smtClean="0"/>
          </a:p>
          <a:p>
            <a:r>
              <a:rPr lang="en-US" altLang="en-US" baseline="0" dirty="0" smtClean="0"/>
              <a:t>As an example, the following thermodynamic models were added in the last release of Simulis Thermodynamics:</a:t>
            </a:r>
          </a:p>
          <a:p>
            <a:endParaRPr lang="en-US" altLang="en-US" baseline="0" dirty="0" smtClean="0"/>
          </a:p>
          <a:p>
            <a:endParaRPr lang="en-US" alt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00B600-2F1B-4E87-8797-17E8DF7E2DC1}" type="slidenum">
              <a:rPr lang="fr-FR" altLang="en-US"/>
              <a:pPr/>
              <a:t>68</a:t>
            </a:fld>
            <a:endParaRPr lang="fr-FR" altLang="en-US"/>
          </a:p>
        </p:txBody>
      </p:sp>
      <p:sp>
        <p:nvSpPr>
          <p:cNvPr id="1169410" name="Rectangle 2"/>
          <p:cNvSpPr>
            <a:spLocks noGrp="1" noRot="1" noChangeAspect="1" noChangeArrowheads="1" noTextEdit="1"/>
          </p:cNvSpPr>
          <p:nvPr>
            <p:ph type="sldImg"/>
          </p:nvPr>
        </p:nvSpPr>
        <p:spPr>
          <a:xfrm>
            <a:off x="917575" y="744538"/>
            <a:ext cx="4964113" cy="3724275"/>
          </a:xfrm>
          <a:ln/>
        </p:spPr>
      </p:sp>
      <p:sp>
        <p:nvSpPr>
          <p:cNvPr id="1169411" name="Rectangle 3"/>
          <p:cNvSpPr>
            <a:spLocks noGrp="1" noChangeArrowheads="1"/>
          </p:cNvSpPr>
          <p:nvPr>
            <p:ph type="body" idx="1"/>
          </p:nvPr>
        </p:nvSpPr>
        <p:spPr/>
        <p:txBody>
          <a:bodyPr/>
          <a:lstStyle/>
          <a:p>
            <a:r>
              <a:rPr lang="en-US" altLang="en-US" dirty="0" smtClean="0"/>
              <a:t>A totally new graphical user interface has been developed to for a better intuitiveness of the system.</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00B600-2F1B-4E87-8797-17E8DF7E2DC1}" type="slidenum">
              <a:rPr lang="fr-FR" altLang="en-US"/>
              <a:pPr/>
              <a:t>69</a:t>
            </a:fld>
            <a:endParaRPr lang="fr-FR" altLang="en-US"/>
          </a:p>
        </p:txBody>
      </p:sp>
      <p:sp>
        <p:nvSpPr>
          <p:cNvPr id="1169410" name="Rectangle 2"/>
          <p:cNvSpPr>
            <a:spLocks noGrp="1" noRot="1" noChangeAspect="1" noChangeArrowheads="1" noTextEdit="1"/>
          </p:cNvSpPr>
          <p:nvPr>
            <p:ph type="sldImg"/>
          </p:nvPr>
        </p:nvSpPr>
        <p:spPr>
          <a:xfrm>
            <a:off x="917575" y="744538"/>
            <a:ext cx="4964113" cy="3724275"/>
          </a:xfrm>
          <a:ln/>
        </p:spPr>
      </p:sp>
      <p:sp>
        <p:nvSpPr>
          <p:cNvPr id="1169411"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a:t>
            </a:r>
            <a:r>
              <a:rPr lang="en-US" baseline="0" dirty="0" smtClean="0"/>
              <a:t> equilibrium calculations are also supported, such as liquid-liquid equilibria, vapor-liquid-liquid, and vapor-liquid-solid.  </a:t>
            </a:r>
          </a:p>
          <a:p>
            <a:pPr eaLnBrk="1" hangingPunct="1"/>
            <a:endParaRPr lang="en-US" dirty="0" smtClean="0"/>
          </a:p>
        </p:txBody>
      </p:sp>
      <p:sp>
        <p:nvSpPr>
          <p:cNvPr id="4" name="Slide Number Placeholder 3"/>
          <p:cNvSpPr>
            <a:spLocks noGrp="1"/>
          </p:cNvSpPr>
          <p:nvPr>
            <p:ph type="sldNum" sz="quarter" idx="10"/>
          </p:nvPr>
        </p:nvSpPr>
        <p:spPr/>
        <p:txBody>
          <a:bodyPr/>
          <a:lstStyle/>
          <a:p>
            <a:fld id="{94D07CD2-45D1-4B5C-B809-24C7F6D8177A}" type="slidenum">
              <a:rPr lang="fr-FR" smtClean="0"/>
              <a:pPr/>
              <a:t>7</a:t>
            </a:fld>
            <a:endParaRPr lang="fr-FR"/>
          </a:p>
        </p:txBody>
      </p:sp>
    </p:spTree>
    <p:extLst>
      <p:ext uri="{BB962C8B-B14F-4D97-AF65-F5344CB8AC3E}">
        <p14:creationId xmlns:p14="http://schemas.microsoft.com/office/powerpoint/2010/main" val="4038336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00B600-2F1B-4E87-8797-17E8DF7E2DC1}" type="slidenum">
              <a:rPr lang="fr-FR" altLang="en-US"/>
              <a:pPr/>
              <a:t>70</a:t>
            </a:fld>
            <a:endParaRPr lang="fr-FR" altLang="en-US"/>
          </a:p>
        </p:txBody>
      </p:sp>
      <p:sp>
        <p:nvSpPr>
          <p:cNvPr id="1169410" name="Rectangle 2"/>
          <p:cNvSpPr>
            <a:spLocks noGrp="1" noRot="1" noChangeAspect="1" noChangeArrowheads="1" noTextEdit="1"/>
          </p:cNvSpPr>
          <p:nvPr>
            <p:ph type="sldImg"/>
          </p:nvPr>
        </p:nvSpPr>
        <p:spPr>
          <a:xfrm>
            <a:off x="917575" y="744538"/>
            <a:ext cx="4964113" cy="3724275"/>
          </a:xfrm>
          <a:ln/>
        </p:spPr>
      </p:sp>
      <p:sp>
        <p:nvSpPr>
          <p:cNvPr id="1169411"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00B600-2F1B-4E87-8797-17E8DF7E2DC1}" type="slidenum">
              <a:rPr lang="fr-FR" altLang="en-US"/>
              <a:pPr/>
              <a:t>71</a:t>
            </a:fld>
            <a:endParaRPr lang="fr-FR" altLang="en-US"/>
          </a:p>
        </p:txBody>
      </p:sp>
      <p:sp>
        <p:nvSpPr>
          <p:cNvPr id="1169410" name="Rectangle 2"/>
          <p:cNvSpPr>
            <a:spLocks noGrp="1" noRot="1" noChangeAspect="1" noChangeArrowheads="1" noTextEdit="1"/>
          </p:cNvSpPr>
          <p:nvPr>
            <p:ph type="sldImg"/>
          </p:nvPr>
        </p:nvSpPr>
        <p:spPr>
          <a:xfrm>
            <a:off x="917575" y="744538"/>
            <a:ext cx="4964113" cy="3724275"/>
          </a:xfrm>
          <a:ln/>
        </p:spPr>
      </p:sp>
      <p:sp>
        <p:nvSpPr>
          <p:cNvPr id="1169411"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Rot="1" noChangeAspect="1" noChangeArrowheads="1" noTextEdit="1"/>
          </p:cNvSpPr>
          <p:nvPr>
            <p:ph type="sldImg"/>
          </p:nvPr>
        </p:nvSpPr>
        <p:spPr>
          <a:xfrm>
            <a:off x="914400" y="744538"/>
            <a:ext cx="4967288" cy="3725862"/>
          </a:xfrm>
          <a:ln/>
        </p:spPr>
      </p:sp>
      <p:sp>
        <p:nvSpPr>
          <p:cNvPr id="390147" name="Rectangle 3"/>
          <p:cNvSpPr>
            <a:spLocks noGrp="1" noChangeArrowheads="1"/>
          </p:cNvSpPr>
          <p:nvPr>
            <p:ph type="body" idx="1"/>
          </p:nvPr>
        </p:nvSpPr>
        <p:spPr>
          <a:xfrm>
            <a:off x="906998" y="4717301"/>
            <a:ext cx="4983680" cy="44680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noProof="0" dirty="0" smtClean="0"/>
              <a:t>As noticed</a:t>
            </a:r>
            <a:r>
              <a:rPr lang="en-US" baseline="0" noProof="0" dirty="0" smtClean="0"/>
              <a:t> before, models often require binary interaction parameters to represent mixture behaviors.  A synthetic mixture from the oil and gas industry, containing only 12 components, would require 66 binary interaction parameters for you to specify. The idea of group contribution predictive models is to decompose the molecules into groups and then to identify the interaction parameters between groups.  For the same oil and gas mixture, only 6 group interaction parameters are then required, rather than the 66 binary interaction parameters.</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b="1">
                <a:solidFill>
                  <a:schemeClr val="accent2"/>
                </a:solidFill>
                <a:latin typeface="Arial" charset="0"/>
              </a:defRPr>
            </a:lvl1pPr>
            <a:lvl2pPr marL="748374" indent="-287836">
              <a:defRPr b="1">
                <a:solidFill>
                  <a:schemeClr val="accent2"/>
                </a:solidFill>
                <a:latin typeface="Arial" charset="0"/>
              </a:defRPr>
            </a:lvl2pPr>
            <a:lvl3pPr marL="1151344" indent="-230269">
              <a:defRPr b="1">
                <a:solidFill>
                  <a:schemeClr val="accent2"/>
                </a:solidFill>
                <a:latin typeface="Arial" charset="0"/>
              </a:defRPr>
            </a:lvl3pPr>
            <a:lvl4pPr marL="1611881" indent="-230269">
              <a:defRPr b="1">
                <a:solidFill>
                  <a:schemeClr val="accent2"/>
                </a:solidFill>
                <a:latin typeface="Arial" charset="0"/>
              </a:defRPr>
            </a:lvl4pPr>
            <a:lvl5pPr marL="2072419" indent="-230269">
              <a:defRPr b="1">
                <a:solidFill>
                  <a:schemeClr val="accent2"/>
                </a:solidFill>
                <a:latin typeface="Arial" charset="0"/>
              </a:defRPr>
            </a:lvl5pPr>
            <a:lvl6pPr marL="2532957"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93494"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54032"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914569"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fld id="{A84C1B3B-2216-41F6-B104-355ED0282144}" type="slidenum">
              <a:rPr lang="fr-FR" b="0" smtClean="0">
                <a:solidFill>
                  <a:schemeClr val="tx1"/>
                </a:solidFill>
                <a:latin typeface="Times" charset="0"/>
              </a:rPr>
              <a:pPr/>
              <a:t>73</a:t>
            </a:fld>
            <a:endParaRPr lang="fr-FR" b="0" smtClean="0">
              <a:solidFill>
                <a:schemeClr val="tx1"/>
              </a:solidFill>
              <a:latin typeface="Times" charset="0"/>
            </a:endParaRPr>
          </a:p>
        </p:txBody>
      </p:sp>
      <p:sp>
        <p:nvSpPr>
          <p:cNvPr id="99331" name="Rectangle 2"/>
          <p:cNvSpPr>
            <a:spLocks noGrp="1" noRot="1" noChangeAspect="1" noChangeArrowheads="1" noTextEdit="1"/>
          </p:cNvSpPr>
          <p:nvPr>
            <p:ph type="sldImg"/>
          </p:nvPr>
        </p:nvSpPr>
        <p:spPr>
          <a:xfrm>
            <a:off x="917575" y="744538"/>
            <a:ext cx="4964113" cy="3724275"/>
          </a:xfrm>
          <a:ln/>
        </p:spPr>
      </p:sp>
      <p:sp>
        <p:nvSpPr>
          <p:cNvPr id="99332" name="Rectangle 3"/>
          <p:cNvSpPr>
            <a:spLocks noGrp="1" noChangeArrowheads="1"/>
          </p:cNvSpPr>
          <p:nvPr>
            <p:ph type="body" idx="1"/>
          </p:nvPr>
        </p:nvSpPr>
        <p:spPr>
          <a:noFill/>
        </p:spPr>
        <p:txBody>
          <a:bodyPr/>
          <a:lstStyle/>
          <a:p>
            <a:pPr eaLnBrk="1" hangingPunct="1"/>
            <a:r>
              <a:rPr lang="en-US" dirty="0" smtClean="0"/>
              <a:t>Simulis Thermodynamics includes several predictive models, for Gibbs excess models and equations of state. When using our software, you can  manage</a:t>
            </a:r>
            <a:r>
              <a:rPr lang="en-US" baseline="0" dirty="0" smtClean="0"/>
              <a:t> the group interaction parameters matrices directly in a model editor, that is supplied with the software. </a:t>
            </a:r>
          </a:p>
          <a:p>
            <a:pPr eaLnBrk="1" hangingPunct="1"/>
            <a:endParaRPr lang="en-US" baseline="0" dirty="0" smtClean="0"/>
          </a:p>
          <a:p>
            <a:pPr eaLnBrk="1" hangingPunct="1"/>
            <a:r>
              <a:rPr lang="en-US" baseline="0" dirty="0" smtClean="0"/>
              <a:t>Currently under development for the software is new functionality that will automatically decompose the molecules in a mixture, use their SMILES description, to the appropriate groups required for mixture property calculations.   This will not only be done for mixtures properties, but also for pure component properties.</a:t>
            </a:r>
            <a:endParaRPr lang="en-US" dirty="0" smtClean="0"/>
          </a:p>
          <a:p>
            <a:pPr eaLnBrk="1" hangingPunct="1"/>
            <a:endParaRPr lang="en-US"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00B600-2F1B-4E87-8797-17E8DF7E2DC1}" type="slidenum">
              <a:rPr lang="fr-FR" altLang="en-US"/>
              <a:pPr/>
              <a:t>74</a:t>
            </a:fld>
            <a:endParaRPr lang="fr-FR" altLang="en-US"/>
          </a:p>
        </p:txBody>
      </p:sp>
      <p:sp>
        <p:nvSpPr>
          <p:cNvPr id="1169410" name="Rectangle 2"/>
          <p:cNvSpPr>
            <a:spLocks noGrp="1" noRot="1" noChangeAspect="1" noChangeArrowheads="1" noTextEdit="1"/>
          </p:cNvSpPr>
          <p:nvPr>
            <p:ph type="sldImg"/>
          </p:nvPr>
        </p:nvSpPr>
        <p:spPr>
          <a:xfrm>
            <a:off x="917575" y="744538"/>
            <a:ext cx="4964113" cy="3724275"/>
          </a:xfrm>
          <a:ln/>
        </p:spPr>
      </p:sp>
      <p:sp>
        <p:nvSpPr>
          <p:cNvPr id="1169411"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00B600-2F1B-4E87-8797-17E8DF7E2DC1}" type="slidenum">
              <a:rPr lang="fr-FR" altLang="en-US"/>
              <a:pPr/>
              <a:t>75</a:t>
            </a:fld>
            <a:endParaRPr lang="fr-FR" altLang="en-US"/>
          </a:p>
        </p:txBody>
      </p:sp>
      <p:sp>
        <p:nvSpPr>
          <p:cNvPr id="1169410" name="Rectangle 2"/>
          <p:cNvSpPr>
            <a:spLocks noGrp="1" noRot="1" noChangeAspect="1" noChangeArrowheads="1" noTextEdit="1"/>
          </p:cNvSpPr>
          <p:nvPr>
            <p:ph type="sldImg"/>
          </p:nvPr>
        </p:nvSpPr>
        <p:spPr>
          <a:xfrm>
            <a:off x="917575" y="744538"/>
            <a:ext cx="4964113" cy="3724275"/>
          </a:xfrm>
          <a:ln/>
        </p:spPr>
      </p:sp>
      <p:sp>
        <p:nvSpPr>
          <p:cNvPr id="1169411" name="Rectangle 3"/>
          <p:cNvSpPr>
            <a:spLocks noGrp="1" noChangeArrowheads="1"/>
          </p:cNvSpPr>
          <p:nvPr>
            <p:ph type="body" idx="1"/>
          </p:nvPr>
        </p:nvSpPr>
        <p:spPr/>
        <p:txBody>
          <a:bodyPr/>
          <a:lstStyle/>
          <a:p>
            <a:r>
              <a:rPr lang="en-US" altLang="en-US" dirty="0" smtClean="0"/>
              <a:t>This new version allows to use </a:t>
            </a:r>
            <a:r>
              <a:rPr lang="en-US" altLang="en-US" dirty="0" err="1" smtClean="0"/>
              <a:t>Simulis</a:t>
            </a:r>
            <a:r>
              <a:rPr lang="en-US" altLang="en-US" dirty="0" smtClean="0"/>
              <a:t> Thermodynamics either on 32-bit or 64-bit operating systems.</a:t>
            </a:r>
          </a:p>
          <a:p>
            <a:r>
              <a:rPr lang="en-US" altLang="en-US" dirty="0" smtClean="0"/>
              <a:t>In the same way,</a:t>
            </a:r>
            <a:r>
              <a:rPr lang="en-US" altLang="en-US" baseline="0" dirty="0" smtClean="0"/>
              <a:t> you will be able to use </a:t>
            </a:r>
            <a:r>
              <a:rPr lang="en-US" altLang="en-US" baseline="0" dirty="0" err="1" smtClean="0"/>
              <a:t>Simulis</a:t>
            </a:r>
            <a:r>
              <a:rPr lang="en-US" altLang="en-US" baseline="0" dirty="0" smtClean="0"/>
              <a:t> Thermodynamics either in 32-bit or in 64-bit application, </a:t>
            </a:r>
            <a:r>
              <a:rPr lang="en-US" altLang="en-US" baseline="0" dirty="0" err="1" smtClean="0"/>
              <a:t>whithout</a:t>
            </a:r>
            <a:r>
              <a:rPr lang="en-US" altLang="en-US" baseline="0" dirty="0" smtClean="0"/>
              <a:t> any specific action to be done. </a:t>
            </a:r>
          </a:p>
          <a:p>
            <a:endParaRPr lang="en-US" altLang="en-US" baseline="0" dirty="0" smtClean="0"/>
          </a:p>
          <a:p>
            <a:r>
              <a:rPr lang="en-US" altLang="en-US" baseline="0" dirty="0" err="1" smtClean="0"/>
              <a:t>Parenthèse</a:t>
            </a:r>
            <a:r>
              <a:rPr lang="en-US" altLang="en-US" baseline="0" dirty="0" smtClean="0"/>
              <a:t>:</a:t>
            </a:r>
          </a:p>
          <a:p>
            <a:r>
              <a:rPr lang="en-US" altLang="en-US" baseline="0" dirty="0" smtClean="0"/>
              <a:t>- </a:t>
            </a:r>
            <a:r>
              <a:rPr lang="en-US" altLang="en-US" baseline="0" dirty="0" err="1" smtClean="0"/>
              <a:t>l'intérêt</a:t>
            </a:r>
            <a:r>
              <a:rPr lang="en-US" altLang="en-US" baseline="0" dirty="0" smtClean="0"/>
              <a:t> de </a:t>
            </a:r>
            <a:r>
              <a:rPr lang="en-US" altLang="en-US" baseline="0" dirty="0" err="1" smtClean="0"/>
              <a:t>systèmes</a:t>
            </a:r>
            <a:r>
              <a:rPr lang="en-US" altLang="en-US" baseline="0" dirty="0" smtClean="0"/>
              <a:t> </a:t>
            </a:r>
            <a:r>
              <a:rPr lang="en-US" altLang="en-US" baseline="0" dirty="0" err="1" smtClean="0"/>
              <a:t>d'exploitation</a:t>
            </a:r>
            <a:r>
              <a:rPr lang="en-US" altLang="en-US" baseline="0" dirty="0" smtClean="0"/>
              <a:t> en 64-bit </a:t>
            </a:r>
            <a:r>
              <a:rPr lang="en-US" altLang="en-US" baseline="0" dirty="0" err="1" smtClean="0"/>
              <a:t>est</a:t>
            </a:r>
            <a:r>
              <a:rPr lang="en-US" altLang="en-US" baseline="0" dirty="0" smtClean="0"/>
              <a:t> de </a:t>
            </a:r>
            <a:r>
              <a:rPr lang="en-US" altLang="en-US" baseline="0" dirty="0" err="1" smtClean="0"/>
              <a:t>pouvoir</a:t>
            </a:r>
            <a:r>
              <a:rPr lang="en-US" altLang="en-US" baseline="0" dirty="0" smtClean="0"/>
              <a:t> </a:t>
            </a:r>
            <a:r>
              <a:rPr lang="en-US" altLang="en-US" baseline="0" dirty="0" err="1" smtClean="0"/>
              <a:t>utiliser</a:t>
            </a:r>
            <a:r>
              <a:rPr lang="en-US" altLang="en-US" baseline="0" dirty="0" smtClean="0"/>
              <a:t> plus de </a:t>
            </a:r>
            <a:r>
              <a:rPr lang="en-US" altLang="en-US" baseline="0" dirty="0" err="1" smtClean="0"/>
              <a:t>mémoire</a:t>
            </a:r>
            <a:r>
              <a:rPr lang="en-US" altLang="en-US" baseline="0" dirty="0" smtClean="0"/>
              <a:t> vive. Avec un </a:t>
            </a:r>
            <a:r>
              <a:rPr lang="en-US" altLang="en-US" baseline="0" dirty="0" err="1" smtClean="0"/>
              <a:t>système</a:t>
            </a:r>
            <a:r>
              <a:rPr lang="en-US" altLang="en-US" baseline="0" dirty="0" smtClean="0"/>
              <a:t> 32-bit on </a:t>
            </a:r>
            <a:r>
              <a:rPr lang="en-US" altLang="en-US" baseline="0" dirty="0" err="1" smtClean="0"/>
              <a:t>est</a:t>
            </a:r>
            <a:r>
              <a:rPr lang="en-US" altLang="en-US" baseline="0" dirty="0" smtClean="0"/>
              <a:t> </a:t>
            </a:r>
            <a:r>
              <a:rPr lang="en-US" altLang="en-US" baseline="0" dirty="0" err="1" smtClean="0"/>
              <a:t>limité</a:t>
            </a:r>
            <a:r>
              <a:rPr lang="en-US" altLang="en-US" baseline="0" dirty="0" smtClean="0"/>
              <a:t> à 2 à 3 Go de </a:t>
            </a:r>
            <a:r>
              <a:rPr lang="en-US" altLang="en-US" baseline="0" dirty="0" err="1" smtClean="0"/>
              <a:t>mémoire</a:t>
            </a:r>
            <a:r>
              <a:rPr lang="en-US" altLang="en-US" baseline="0" dirty="0" smtClean="0"/>
              <a:t> vive </a:t>
            </a:r>
            <a:r>
              <a:rPr lang="en-US" altLang="en-US" baseline="0" dirty="0" err="1" smtClean="0"/>
              <a:t>alors</a:t>
            </a:r>
            <a:r>
              <a:rPr lang="en-US" altLang="en-US" baseline="0" dirty="0" smtClean="0"/>
              <a:t> </a:t>
            </a:r>
            <a:r>
              <a:rPr lang="en-US" altLang="en-US" baseline="0" dirty="0" err="1" smtClean="0"/>
              <a:t>qu'on</a:t>
            </a:r>
            <a:r>
              <a:rPr lang="en-US" altLang="en-US" baseline="0" dirty="0" smtClean="0"/>
              <a:t> </a:t>
            </a:r>
            <a:r>
              <a:rPr lang="en-US" altLang="en-US" baseline="0" dirty="0" err="1" smtClean="0"/>
              <a:t>peut</a:t>
            </a:r>
            <a:r>
              <a:rPr lang="en-US" altLang="en-US" baseline="0" dirty="0" smtClean="0"/>
              <a:t> </a:t>
            </a:r>
            <a:r>
              <a:rPr lang="en-US" altLang="en-US" baseline="0" dirty="0" err="1" smtClean="0"/>
              <a:t>utiliser</a:t>
            </a:r>
            <a:r>
              <a:rPr lang="en-US" altLang="en-US" baseline="0" dirty="0" smtClean="0"/>
              <a:t> 4 Go </a:t>
            </a:r>
            <a:r>
              <a:rPr lang="en-US" altLang="en-US" baseline="0" dirty="0" err="1" smtClean="0"/>
              <a:t>effectifs</a:t>
            </a:r>
            <a:r>
              <a:rPr lang="en-US" altLang="en-US" baseline="0" dirty="0" smtClean="0"/>
              <a:t> de </a:t>
            </a:r>
            <a:r>
              <a:rPr lang="en-US" altLang="en-US" baseline="0" dirty="0" err="1" smtClean="0"/>
              <a:t>mémoire</a:t>
            </a:r>
            <a:r>
              <a:rPr lang="en-US" altLang="en-US" baseline="0" dirty="0" smtClean="0"/>
              <a:t> vive avec un </a:t>
            </a:r>
            <a:r>
              <a:rPr lang="en-US" altLang="en-US" baseline="0" dirty="0" err="1" smtClean="0"/>
              <a:t>système</a:t>
            </a:r>
            <a:r>
              <a:rPr lang="en-US" altLang="en-US" baseline="0" dirty="0" smtClean="0"/>
              <a:t> </a:t>
            </a:r>
            <a:r>
              <a:rPr lang="en-US" altLang="en-US" baseline="0" dirty="0" err="1" smtClean="0"/>
              <a:t>d'exploitation</a:t>
            </a:r>
            <a:r>
              <a:rPr lang="en-US" altLang="en-US" baseline="0" dirty="0" smtClean="0"/>
              <a:t> 64-bit.</a:t>
            </a:r>
            <a:endParaRPr lang="en-US" altLang="en-US"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89088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89088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4A89A7-7B52-42BD-9C49-26C64A72FE88}" type="slidenum">
              <a:rPr lang="fr-FR">
                <a:cs typeface="Arial" charset="0"/>
              </a:rPr>
              <a:pPr fontAlgn="base">
                <a:spcBef>
                  <a:spcPct val="0"/>
                </a:spcBef>
                <a:spcAft>
                  <a:spcPct val="0"/>
                </a:spcAft>
                <a:defRPr/>
              </a:pPr>
              <a:t>76</a:t>
            </a:fld>
            <a:endParaRPr lang="fr-FR">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b="1">
                <a:solidFill>
                  <a:schemeClr val="accent2"/>
                </a:solidFill>
                <a:latin typeface="Arial" charset="0"/>
              </a:defRPr>
            </a:lvl1pPr>
            <a:lvl2pPr marL="748374" indent="-287836">
              <a:defRPr b="1">
                <a:solidFill>
                  <a:schemeClr val="accent2"/>
                </a:solidFill>
                <a:latin typeface="Arial" charset="0"/>
              </a:defRPr>
            </a:lvl2pPr>
            <a:lvl3pPr marL="1151344" indent="-230269">
              <a:defRPr b="1">
                <a:solidFill>
                  <a:schemeClr val="accent2"/>
                </a:solidFill>
                <a:latin typeface="Arial" charset="0"/>
              </a:defRPr>
            </a:lvl3pPr>
            <a:lvl4pPr marL="1611881" indent="-230269">
              <a:defRPr b="1">
                <a:solidFill>
                  <a:schemeClr val="accent2"/>
                </a:solidFill>
                <a:latin typeface="Arial" charset="0"/>
              </a:defRPr>
            </a:lvl4pPr>
            <a:lvl5pPr marL="2072419" indent="-230269">
              <a:defRPr b="1">
                <a:solidFill>
                  <a:schemeClr val="accent2"/>
                </a:solidFill>
                <a:latin typeface="Arial" charset="0"/>
              </a:defRPr>
            </a:lvl5pPr>
            <a:lvl6pPr marL="2532957"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93494"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54032"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914569" indent="-230269"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fld id="{0796A288-EBD6-4435-8B27-82A40B704355}" type="slidenum">
              <a:rPr lang="fr-FR" b="0" smtClean="0">
                <a:solidFill>
                  <a:schemeClr val="tx1"/>
                </a:solidFill>
                <a:latin typeface="Times" charset="0"/>
              </a:rPr>
              <a:pPr/>
              <a:t>8</a:t>
            </a:fld>
            <a:endParaRPr lang="fr-FR" b="0" smtClean="0">
              <a:solidFill>
                <a:schemeClr val="tx1"/>
              </a:solidFill>
              <a:latin typeface="Times"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r>
              <a:rPr lang="en-US" dirty="0" smtClean="0"/>
              <a:t>So Simulis Thermodynamics includes many</a:t>
            </a:r>
            <a:r>
              <a:rPr lang="en-US" baseline="0" dirty="0" smtClean="0"/>
              <a:t> different thermodynamic functions, and determines the phase equilibria, or which phases are present in the mixture.  In addition to these calculations, Simulis Thermodynamics includes </a:t>
            </a:r>
            <a:r>
              <a:rPr lang="en-US" dirty="0" smtClean="0"/>
              <a:t>various databases that contain information</a:t>
            </a:r>
            <a:r>
              <a:rPr lang="en-US" baseline="0" dirty="0" smtClean="0"/>
              <a:t> required </a:t>
            </a:r>
            <a:r>
              <a:rPr lang="en-US" dirty="0" smtClean="0"/>
              <a:t>for mixture calculations.  In particular,</a:t>
            </a:r>
            <a:r>
              <a:rPr lang="en-US" baseline="0" dirty="0" smtClean="0"/>
              <a:t> a database for pure component properties and a database for binary interaction parameters.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744EB388-1290-409D-91F6-E67962CBCF67}" type="slidenum">
              <a:rPr lang="fr-FR"/>
              <a:pPr/>
              <a:t>9</a:t>
            </a:fld>
            <a:endParaRPr lang="fr-FR"/>
          </a:p>
        </p:txBody>
      </p:sp>
      <p:sp>
        <p:nvSpPr>
          <p:cNvPr id="118787" name="Rectangle 2"/>
          <p:cNvSpPr>
            <a:spLocks noGrp="1" noRot="1" noChangeAspect="1" noChangeArrowheads="1" noTextEdit="1"/>
          </p:cNvSpPr>
          <p:nvPr>
            <p:ph type="sldImg"/>
          </p:nvPr>
        </p:nvSpPr>
        <p:spPr>
          <a:xfrm>
            <a:off x="917575" y="744538"/>
            <a:ext cx="4964113" cy="3724275"/>
          </a:xfrm>
          <a:ln/>
        </p:spPr>
      </p:sp>
      <p:sp>
        <p:nvSpPr>
          <p:cNvPr id="118788" name="Rectangle 3"/>
          <p:cNvSpPr>
            <a:spLocks noGrp="1" noChangeArrowheads="1"/>
          </p:cNvSpPr>
          <p:nvPr>
            <p:ph type="body" idx="1"/>
          </p:nvPr>
        </p:nvSpPr>
        <p:spPr>
          <a:noFill/>
          <a:ln/>
        </p:spPr>
        <p:txBody>
          <a:bodyPr/>
          <a:lstStyle/>
          <a:p>
            <a:pPr eaLnBrk="1" hangingPunct="1"/>
            <a:r>
              <a:rPr lang="en-US" dirty="0" smtClean="0"/>
              <a:t>Simulis Thermodynamics </a:t>
            </a:r>
            <a:r>
              <a:rPr lang="en-US" baseline="0" dirty="0" smtClean="0"/>
              <a:t>has</a:t>
            </a:r>
            <a:r>
              <a:rPr lang="en-US" dirty="0" smtClean="0"/>
              <a:t> databases that</a:t>
            </a:r>
            <a:r>
              <a:rPr lang="en-US" baseline="0" dirty="0" smtClean="0"/>
              <a:t> contain</a:t>
            </a:r>
            <a:r>
              <a:rPr lang="en-US" dirty="0" smtClean="0"/>
              <a:t> pure component properties</a:t>
            </a:r>
            <a:r>
              <a:rPr lang="en-US" baseline="0" dirty="0" smtClean="0"/>
              <a:t> from DIPPR, which are needed to do mixture calculations.  The most recent and previous versions of the DIPPR database are available to you.  All of these properties can be displayed, modified, and plotted.</a:t>
            </a:r>
          </a:p>
          <a:p>
            <a:pPr eaLnBrk="1" hangingPunct="1"/>
            <a:endParaRPr lang="en-US" baseline="0" dirty="0" smtClean="0"/>
          </a:p>
          <a:p>
            <a:pPr eaLnBrk="1" hangingPunct="1"/>
            <a:r>
              <a:rPr lang="en-US" baseline="0" dirty="0" smtClean="0"/>
              <a:t>To help you with any properties that are missing from the database, estimation methods are included for you to use.</a:t>
            </a:r>
          </a:p>
          <a:p>
            <a:pPr eaLnBrk="1" hangingPunct="1"/>
            <a:r>
              <a:rPr lang="en-US" baseline="0" dirty="0" smtClean="0"/>
              <a:t>You can also regress pure component experimental properties directly in Simulis Thermodynamics.</a:t>
            </a:r>
          </a:p>
          <a:p>
            <a:pPr eaLnBrk="1" hangingPunct="1"/>
            <a:r>
              <a:rPr lang="en-US" baseline="0" dirty="0" smtClean="0"/>
              <a:t>And finally, the software is capable of calculating pseudo-components for petroleum fractions.</a:t>
            </a:r>
          </a:p>
          <a:p>
            <a:pPr eaLnBrk="1" hangingPunct="1"/>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Another database included in Simulis Thermodynamics is for binary interaction parameters, for models that require this.  Or you can link to external databases, for example, from </a:t>
            </a:r>
            <a:r>
              <a:rPr lang="en-US" baseline="0" dirty="0" err="1" smtClean="0"/>
              <a:t>Dechema</a:t>
            </a:r>
            <a:r>
              <a:rPr lang="en-US" baseline="0" dirty="0" smtClean="0"/>
              <a:t>. Binary interaction parameters account for the interactions between different compounds.</a:t>
            </a:r>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384"/>
            <a:ext cx="9144000" cy="6688183"/>
          </a:xfrm>
          <a:prstGeom prst="rect">
            <a:avLst/>
          </a:prstGeom>
        </p:spPr>
      </p:pic>
      <p:sp>
        <p:nvSpPr>
          <p:cNvPr id="2" name="Titre 1"/>
          <p:cNvSpPr>
            <a:spLocks noGrp="1"/>
          </p:cNvSpPr>
          <p:nvPr>
            <p:ph type="ctrTitle"/>
          </p:nvPr>
        </p:nvSpPr>
        <p:spPr>
          <a:xfrm>
            <a:off x="-19050" y="-27384"/>
            <a:ext cx="9163050" cy="4104456"/>
          </a:xfrm>
          <a:prstGeom prst="rect">
            <a:avLst/>
          </a:prstGeom>
        </p:spPr>
        <p:txBody>
          <a:bodyPr anchor="ctr">
            <a:normAutofit/>
          </a:bodyPr>
          <a:lstStyle>
            <a:lvl1pPr algn="ctr">
              <a:spcAft>
                <a:spcPts val="400"/>
              </a:spcAft>
              <a:defRPr sz="4000" b="1">
                <a:latin typeface="Trebuchet MS" pitchFamily="34" charset="0"/>
              </a:defRPr>
            </a:lvl1pPr>
          </a:lstStyle>
          <a:p>
            <a:r>
              <a:rPr lang="fr-FR" smtClean="0"/>
              <a:t>Cliquez pour modifier le style du titre</a:t>
            </a:r>
            <a:endParaRPr lang="fr-FR" dirty="0"/>
          </a:p>
        </p:txBody>
      </p:sp>
      <p:sp>
        <p:nvSpPr>
          <p:cNvPr id="3" name="Sous-titre 2"/>
          <p:cNvSpPr>
            <a:spLocks noGrp="1"/>
          </p:cNvSpPr>
          <p:nvPr>
            <p:ph type="subTitle" idx="1"/>
          </p:nvPr>
        </p:nvSpPr>
        <p:spPr>
          <a:xfrm>
            <a:off x="0" y="4077072"/>
            <a:ext cx="9144000" cy="1440160"/>
          </a:xfrm>
        </p:spPr>
        <p:txBody>
          <a:bodyPr anchor="ctr">
            <a:normAutofit/>
          </a:bodyPr>
          <a:lstStyle>
            <a:lvl1pPr marL="0" indent="0" algn="ctr">
              <a:spcBef>
                <a:spcPts val="0"/>
              </a:spcBef>
              <a:spcAft>
                <a:spcPts val="400"/>
              </a:spcAft>
              <a:buNone/>
              <a:defRPr sz="2800">
                <a:solidFill>
                  <a:schemeClr val="tx1"/>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57241" y="5805264"/>
            <a:ext cx="1579255" cy="1028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23"/>
          <p:cNvSpPr txBox="1">
            <a:spLocks noChangeArrowheads="1"/>
          </p:cNvSpPr>
          <p:nvPr userDrawn="1"/>
        </p:nvSpPr>
        <p:spPr bwMode="auto">
          <a:xfrm>
            <a:off x="-36512" y="6639163"/>
            <a:ext cx="26277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08063" eaLnBrk="0" hangingPunct="0">
              <a:defRPr>
                <a:solidFill>
                  <a:schemeClr val="tx1"/>
                </a:solidFill>
                <a:latin typeface="Calibri" pitchFamily="34" charset="0"/>
              </a:defRPr>
            </a:lvl1pPr>
            <a:lvl2pPr marL="742950" indent="-285750" defTabSz="1008063" eaLnBrk="0" hangingPunct="0">
              <a:defRPr>
                <a:solidFill>
                  <a:schemeClr val="tx1"/>
                </a:solidFill>
                <a:latin typeface="Calibri" pitchFamily="34" charset="0"/>
              </a:defRPr>
            </a:lvl2pPr>
            <a:lvl3pPr marL="1143000" indent="-228600" defTabSz="1008063" eaLnBrk="0" hangingPunct="0">
              <a:defRPr>
                <a:solidFill>
                  <a:schemeClr val="tx1"/>
                </a:solidFill>
                <a:latin typeface="Calibri" pitchFamily="34" charset="0"/>
              </a:defRPr>
            </a:lvl3pPr>
            <a:lvl4pPr marL="1600200" indent="-228600" defTabSz="1008063" eaLnBrk="0" hangingPunct="0">
              <a:defRPr>
                <a:solidFill>
                  <a:schemeClr val="tx1"/>
                </a:solidFill>
                <a:latin typeface="Calibri" pitchFamily="34" charset="0"/>
              </a:defRPr>
            </a:lvl4pPr>
            <a:lvl5pPr marL="2057400" indent="-228600" defTabSz="1008063" eaLnBrk="0" hangingPunct="0">
              <a:defRPr>
                <a:solidFill>
                  <a:schemeClr val="tx1"/>
                </a:solidFill>
                <a:latin typeface="Calibri" pitchFamily="34" charset="0"/>
              </a:defRPr>
            </a:lvl5pPr>
            <a:lvl6pPr marL="2514600" indent="-228600" defTabSz="1008063" eaLnBrk="0" fontAlgn="base" hangingPunct="0">
              <a:spcBef>
                <a:spcPct val="0"/>
              </a:spcBef>
              <a:spcAft>
                <a:spcPct val="0"/>
              </a:spcAft>
              <a:defRPr>
                <a:solidFill>
                  <a:schemeClr val="tx1"/>
                </a:solidFill>
                <a:latin typeface="Calibri" pitchFamily="34" charset="0"/>
              </a:defRPr>
            </a:lvl6pPr>
            <a:lvl7pPr marL="2971800" indent="-228600" defTabSz="1008063" eaLnBrk="0" fontAlgn="base" hangingPunct="0">
              <a:spcBef>
                <a:spcPct val="0"/>
              </a:spcBef>
              <a:spcAft>
                <a:spcPct val="0"/>
              </a:spcAft>
              <a:defRPr>
                <a:solidFill>
                  <a:schemeClr val="tx1"/>
                </a:solidFill>
                <a:latin typeface="Calibri" pitchFamily="34" charset="0"/>
              </a:defRPr>
            </a:lvl7pPr>
            <a:lvl8pPr marL="3429000" indent="-228600" defTabSz="1008063" eaLnBrk="0" fontAlgn="base" hangingPunct="0">
              <a:spcBef>
                <a:spcPct val="0"/>
              </a:spcBef>
              <a:spcAft>
                <a:spcPct val="0"/>
              </a:spcAft>
              <a:defRPr>
                <a:solidFill>
                  <a:schemeClr val="tx1"/>
                </a:solidFill>
                <a:latin typeface="Calibri" pitchFamily="34" charset="0"/>
              </a:defRPr>
            </a:lvl8pPr>
            <a:lvl9pPr marL="3886200" indent="-228600" defTabSz="1008063" eaLnBrk="0" fontAlgn="base" hangingPunct="0">
              <a:spcBef>
                <a:spcPct val="0"/>
              </a:spcBef>
              <a:spcAft>
                <a:spcPct val="0"/>
              </a:spcAft>
              <a:defRPr>
                <a:solidFill>
                  <a:schemeClr val="tx1"/>
                </a:solidFill>
                <a:latin typeface="Calibri" pitchFamily="34" charset="0"/>
              </a:defRPr>
            </a:lvl9pPr>
          </a:lstStyle>
          <a:p>
            <a:pPr algn="ctr" eaLnBrk="1" hangingPunct="1"/>
            <a:r>
              <a:rPr lang="en-US" sz="1000" dirty="0">
                <a:latin typeface="Arial" charset="0"/>
              </a:rPr>
              <a:t>© </a:t>
            </a:r>
            <a:r>
              <a:rPr lang="en-US" sz="1000" dirty="0" smtClean="0">
                <a:latin typeface="Arial" charset="0"/>
              </a:rPr>
              <a:t>2013 </a:t>
            </a:r>
            <a:r>
              <a:rPr lang="en-US" sz="1000" dirty="0">
                <a:latin typeface="Arial" charset="0"/>
              </a:rPr>
              <a:t>ProSim S.A. All rights reserved</a:t>
            </a:r>
            <a:r>
              <a:rPr lang="en-US" sz="1000" dirty="0" smtClean="0">
                <a:latin typeface="Arial" charset="0"/>
              </a:rPr>
              <a:t>.</a:t>
            </a:r>
            <a:endParaRPr lang="en-US" sz="1000" dirty="0">
              <a:latin typeface="Arial" charset="0"/>
            </a:endParaRPr>
          </a:p>
        </p:txBody>
      </p:sp>
      <p:sp>
        <p:nvSpPr>
          <p:cNvPr id="23" name="Espace réservé du texte 22"/>
          <p:cNvSpPr>
            <a:spLocks noGrp="1"/>
          </p:cNvSpPr>
          <p:nvPr>
            <p:ph type="body" sz="quarter" idx="10"/>
          </p:nvPr>
        </p:nvSpPr>
        <p:spPr>
          <a:xfrm>
            <a:off x="251520" y="5805488"/>
            <a:ext cx="4464943" cy="780053"/>
          </a:xfrm>
        </p:spPr>
        <p:txBody>
          <a:bodyPr anchor="ctr"/>
          <a:lstStyle>
            <a:lvl1pPr marL="0" indent="0">
              <a:buFontTx/>
              <a:buNone/>
              <a:defRPr sz="2000">
                <a:solidFill>
                  <a:srgbClr val="0BA4E2"/>
                </a:solidFill>
              </a:defRPr>
            </a:lvl1pPr>
            <a:lvl5pPr marL="1828800" indent="0">
              <a:buNone/>
              <a:defRPr/>
            </a:lvl5pPr>
          </a:lstStyle>
          <a:p>
            <a:pPr lvl="0"/>
            <a:r>
              <a:rPr lang="fr-FR" smtClean="0"/>
              <a:t>Cliquez pour modifier les styles du texte du masque</a:t>
            </a:r>
          </a:p>
        </p:txBody>
      </p:sp>
    </p:spTree>
    <p:extLst>
      <p:ext uri="{BB962C8B-B14F-4D97-AF65-F5344CB8AC3E}">
        <p14:creationId xmlns:p14="http://schemas.microsoft.com/office/powerpoint/2010/main" val="10596675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5" name="Espace réservé du texte 4"/>
          <p:cNvSpPr>
            <a:spLocks noGrp="1"/>
          </p:cNvSpPr>
          <p:nvPr>
            <p:ph type="body" sz="quarter" idx="11"/>
          </p:nvPr>
        </p:nvSpPr>
        <p:spPr>
          <a:xfrm>
            <a:off x="467544" y="1268413"/>
            <a:ext cx="8065269" cy="4608512"/>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pic>
        <p:nvPicPr>
          <p:cNvPr id="10" name="Рисунок 2" descr="Логотип АСПО"/>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69" y="6458886"/>
            <a:ext cx="678586" cy="39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pied de page 3"/>
          <p:cNvSpPr>
            <a:spLocks noGrp="1"/>
          </p:cNvSpPr>
          <p:nvPr>
            <p:ph type="ftr" sz="quarter" idx="3"/>
          </p:nvPr>
        </p:nvSpPr>
        <p:spPr>
          <a:xfrm>
            <a:off x="755576" y="6385969"/>
            <a:ext cx="5544616" cy="409406"/>
          </a:xfrm>
          <a:prstGeom prst="rect">
            <a:avLst/>
          </a:prstGeom>
        </p:spPr>
        <p:txBody>
          <a:bodyPr vert="horz" lIns="91440" tIns="45720" rIns="91440" bIns="45720" rtlCol="0" anchor="ctr"/>
          <a:lstStyle>
            <a:lvl1pPr algn="l">
              <a:defRPr sz="1200">
                <a:solidFill>
                  <a:srgbClr val="5F5F5F"/>
                </a:solidFill>
                <a:latin typeface="Trebuchet MS" pitchFamily="34" charset="0"/>
              </a:defRPr>
            </a:lvl1pPr>
          </a:lstStyle>
          <a:p>
            <a:r>
              <a:rPr lang="en-US" i="1" dirty="0" smtClean="0"/>
              <a:t>ASPO Seminar – Nov </a:t>
            </a:r>
            <a:r>
              <a:rPr lang="en-US" i="1" dirty="0" smtClean="0"/>
              <a:t>2</a:t>
            </a:r>
            <a:r>
              <a:rPr lang="ru-RU" i="1" dirty="0" smtClean="0"/>
              <a:t>6</a:t>
            </a:r>
            <a:r>
              <a:rPr lang="en-US" i="1" dirty="0" err="1" smtClean="0"/>
              <a:t>th</a:t>
            </a:r>
            <a:r>
              <a:rPr lang="en-US" i="1" dirty="0" smtClean="0"/>
              <a:t> 201</a:t>
            </a:r>
            <a:r>
              <a:rPr lang="ru-RU" i="1" dirty="0" smtClean="0"/>
              <a:t>4</a:t>
            </a:r>
            <a:r>
              <a:rPr lang="en-US" i="1" dirty="0" smtClean="0"/>
              <a:t> </a:t>
            </a:r>
            <a:r>
              <a:rPr lang="en-US" i="1" dirty="0" smtClean="0"/>
              <a:t>- Olivier </a:t>
            </a:r>
            <a:r>
              <a:rPr lang="en-US" i="1" dirty="0" err="1" smtClean="0"/>
              <a:t>Baudouin</a:t>
            </a:r>
            <a:endParaRPr lang="en-US" dirty="0" smtClean="0"/>
          </a:p>
        </p:txBody>
      </p:sp>
    </p:spTree>
    <p:extLst>
      <p:ext uri="{BB962C8B-B14F-4D97-AF65-F5344CB8AC3E}">
        <p14:creationId xmlns:p14="http://schemas.microsoft.com/office/powerpoint/2010/main" val="30871609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10" name="Espace réservé du pied de page 3"/>
          <p:cNvSpPr>
            <a:spLocks noGrp="1"/>
          </p:cNvSpPr>
          <p:nvPr>
            <p:ph type="ftr" sz="quarter" idx="3"/>
          </p:nvPr>
        </p:nvSpPr>
        <p:spPr>
          <a:xfrm>
            <a:off x="755576" y="6385969"/>
            <a:ext cx="5544616" cy="409406"/>
          </a:xfrm>
          <a:prstGeom prst="rect">
            <a:avLst/>
          </a:prstGeom>
        </p:spPr>
        <p:txBody>
          <a:bodyPr vert="horz" lIns="91440" tIns="45720" rIns="91440" bIns="45720" rtlCol="0" anchor="ctr"/>
          <a:lstStyle>
            <a:lvl1pPr algn="l">
              <a:defRPr sz="1200">
                <a:solidFill>
                  <a:srgbClr val="5F5F5F"/>
                </a:solidFill>
                <a:latin typeface="Trebuchet MS" pitchFamily="34" charset="0"/>
              </a:defRPr>
            </a:lvl1pPr>
          </a:lstStyle>
          <a:p>
            <a:r>
              <a:rPr lang="en-US" i="1" dirty="0" smtClean="0"/>
              <a:t>ASPO Seminar – Nov </a:t>
            </a:r>
            <a:r>
              <a:rPr lang="en-US" i="1" dirty="0" smtClean="0"/>
              <a:t>2</a:t>
            </a:r>
            <a:r>
              <a:rPr lang="ru-RU" i="1" dirty="0" smtClean="0"/>
              <a:t>6</a:t>
            </a:r>
            <a:r>
              <a:rPr lang="en-US" i="1" dirty="0" err="1" smtClean="0"/>
              <a:t>th</a:t>
            </a:r>
            <a:r>
              <a:rPr lang="en-US" i="1" dirty="0" smtClean="0"/>
              <a:t> 201</a:t>
            </a:r>
            <a:r>
              <a:rPr lang="ru-RU" i="1" dirty="0" smtClean="0"/>
              <a:t>4</a:t>
            </a:r>
            <a:r>
              <a:rPr lang="en-US" i="1" dirty="0" smtClean="0"/>
              <a:t> </a:t>
            </a:r>
            <a:r>
              <a:rPr lang="en-US" i="1" dirty="0" smtClean="0"/>
              <a:t>- Olivier </a:t>
            </a:r>
            <a:r>
              <a:rPr lang="en-US" i="1" dirty="0" err="1" smtClean="0"/>
              <a:t>Baudouin</a:t>
            </a:r>
            <a:endParaRPr lang="en-US" dirty="0" smtClean="0"/>
          </a:p>
        </p:txBody>
      </p:sp>
      <p:pic>
        <p:nvPicPr>
          <p:cNvPr id="11" name="Рисунок 2" descr="Логотип АСПО"/>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69" y="6458886"/>
            <a:ext cx="678586" cy="39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8" name="Рисунок 2" descr="Логотип АСПО"/>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69" y="6458886"/>
            <a:ext cx="678586" cy="39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pied de page 3"/>
          <p:cNvSpPr>
            <a:spLocks noGrp="1"/>
          </p:cNvSpPr>
          <p:nvPr>
            <p:ph type="ftr" sz="quarter" idx="3"/>
          </p:nvPr>
        </p:nvSpPr>
        <p:spPr>
          <a:xfrm>
            <a:off x="755576" y="6385969"/>
            <a:ext cx="5544616" cy="409406"/>
          </a:xfrm>
          <a:prstGeom prst="rect">
            <a:avLst/>
          </a:prstGeom>
        </p:spPr>
        <p:txBody>
          <a:bodyPr vert="horz" lIns="91440" tIns="45720" rIns="91440" bIns="45720" rtlCol="0" anchor="ctr"/>
          <a:lstStyle>
            <a:lvl1pPr algn="l">
              <a:defRPr sz="1200">
                <a:solidFill>
                  <a:srgbClr val="5F5F5F"/>
                </a:solidFill>
                <a:latin typeface="Trebuchet MS" pitchFamily="34" charset="0"/>
              </a:defRPr>
            </a:lvl1pPr>
          </a:lstStyle>
          <a:p>
            <a:r>
              <a:rPr lang="en-US" i="1" dirty="0" smtClean="0"/>
              <a:t>ASPO Seminar – Nov </a:t>
            </a:r>
            <a:r>
              <a:rPr lang="en-US" i="1" dirty="0" smtClean="0"/>
              <a:t>2</a:t>
            </a:r>
            <a:r>
              <a:rPr lang="ru-RU" i="1" dirty="0" smtClean="0"/>
              <a:t>6</a:t>
            </a:r>
            <a:r>
              <a:rPr lang="en-US" i="1" dirty="0" err="1" smtClean="0"/>
              <a:t>th</a:t>
            </a:r>
            <a:r>
              <a:rPr lang="en-US" i="1" dirty="0" smtClean="0"/>
              <a:t> 201</a:t>
            </a:r>
            <a:r>
              <a:rPr lang="ru-RU" i="1" dirty="0" smtClean="0"/>
              <a:t>4</a:t>
            </a:r>
            <a:r>
              <a:rPr lang="en-US" i="1" dirty="0" smtClean="0"/>
              <a:t> </a:t>
            </a:r>
            <a:r>
              <a:rPr lang="en-US" i="1" dirty="0" smtClean="0"/>
              <a:t>- Olivier </a:t>
            </a:r>
            <a:r>
              <a:rPr lang="en-US" i="1" dirty="0" err="1" smtClean="0"/>
              <a:t>Baudouin</a:t>
            </a:r>
            <a:endParaRPr lang="en-US" dirty="0" smtClean="0"/>
          </a:p>
        </p:txBody>
      </p:sp>
    </p:spTree>
    <p:extLst>
      <p:ext uri="{BB962C8B-B14F-4D97-AF65-F5344CB8AC3E}">
        <p14:creationId xmlns:p14="http://schemas.microsoft.com/office/powerpoint/2010/main" val="8934236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6" cstate="print">
            <a:extLst>
              <a:ext uri="{28A0092B-C50C-407E-A947-70E740481C1C}">
                <a14:useLocalDpi xmlns:a14="http://schemas.microsoft.com/office/drawing/2010/main" val="0"/>
              </a:ext>
            </a:extLst>
          </a:blip>
          <a:srcRect b="30270"/>
          <a:stretch/>
        </p:blipFill>
        <p:spPr>
          <a:xfrm>
            <a:off x="0" y="-27384"/>
            <a:ext cx="9144000" cy="979885"/>
          </a:xfrm>
          <a:prstGeom prst="rect">
            <a:avLst/>
          </a:prstGeom>
        </p:spPr>
      </p:pic>
      <p:sp>
        <p:nvSpPr>
          <p:cNvPr id="9" name="Rectangle 8"/>
          <p:cNvSpPr/>
          <p:nvPr/>
        </p:nvSpPr>
        <p:spPr bwMode="auto">
          <a:xfrm>
            <a:off x="-8138" y="6223969"/>
            <a:ext cx="7907684" cy="162000"/>
          </a:xfrm>
          <a:prstGeom prst="rect">
            <a:avLst/>
          </a:prstGeom>
          <a:solidFill>
            <a:srgbClr val="0BA4E2"/>
          </a:solidFill>
          <a:ln w="9525" cap="flat" cmpd="sng" algn="ctr">
            <a:noFill/>
            <a:prstDash val="solid"/>
            <a:round/>
            <a:headEnd type="none" w="med" len="med"/>
            <a:tailEnd type="none" w="med" len="med"/>
          </a:ln>
          <a:effectLst/>
        </p:spPr>
        <p:txBody>
          <a:bodyPr vert="horz" wrap="square" lIns="92044" tIns="46024" rIns="92044" bIns="46024" numCol="1" rtlCol="0" anchor="t" anchorCtr="0" compatLnSpc="1">
            <a:prstTxWarp prst="textNoShape">
              <a:avLst/>
            </a:prstTxWarp>
          </a:bodyPr>
          <a:lstStyle/>
          <a:p>
            <a:pPr marL="0" marR="0" indent="0" algn="l" defTabSz="762000" rtl="0" eaLnBrk="0" fontAlgn="base" latinLnBrk="0" hangingPunct="0">
              <a:lnSpc>
                <a:spcPct val="120000"/>
              </a:lnSpc>
              <a:spcBef>
                <a:spcPct val="0"/>
              </a:spcBef>
              <a:spcAft>
                <a:spcPct val="0"/>
              </a:spcAft>
              <a:buClr>
                <a:schemeClr val="accent2"/>
              </a:buClr>
              <a:buSzTx/>
              <a:buFont typeface="Wingdings" pitchFamily="2" charset="2"/>
              <a:buChar char="•"/>
              <a:tabLst/>
            </a:pPr>
            <a:endParaRPr kumimoji="0" lang="fr-FR" sz="2000" b="0" i="0" u="none" strike="noStrike" cap="none" normalizeH="0" baseline="0" smtClean="0">
              <a:ln>
                <a:noFill/>
              </a:ln>
              <a:solidFill>
                <a:schemeClr val="accent2"/>
              </a:solidFill>
              <a:effectLst/>
              <a:latin typeface="Arial" charset="0"/>
            </a:endParaRPr>
          </a:p>
        </p:txBody>
      </p:sp>
      <p:sp>
        <p:nvSpPr>
          <p:cNvPr id="3" name="Espace réservé du texte 2"/>
          <p:cNvSpPr>
            <a:spLocks noGrp="1"/>
          </p:cNvSpPr>
          <p:nvPr>
            <p:ph type="body" idx="1"/>
          </p:nvPr>
        </p:nvSpPr>
        <p:spPr>
          <a:xfrm>
            <a:off x="467544" y="1268760"/>
            <a:ext cx="8424936" cy="4669979"/>
          </a:xfrm>
          <a:prstGeom prst="rect">
            <a:avLst/>
          </a:prstGeom>
        </p:spPr>
        <p:txBody>
          <a:bodyPr vert="horz" lIns="91440" tIns="45720" rIns="91440" bIns="45720" rtlCol="0">
            <a:normAutofit/>
          </a:bodyPr>
          <a:lstStyle/>
          <a:p>
            <a:pPr lvl="0"/>
            <a:r>
              <a:rPr lang="en-US" noProof="0" dirty="0" err="1" smtClean="0"/>
              <a:t>Modifiez</a:t>
            </a:r>
            <a:r>
              <a:rPr lang="en-US" noProof="0" dirty="0" smtClean="0"/>
              <a:t> les styles du </a:t>
            </a:r>
            <a:r>
              <a:rPr lang="en-US" noProof="0" dirty="0" err="1" smtClean="0"/>
              <a:t>texte</a:t>
            </a:r>
            <a:r>
              <a:rPr lang="en-US" noProof="0" dirty="0" smtClean="0"/>
              <a:t> du masque</a:t>
            </a:r>
          </a:p>
          <a:p>
            <a:pPr lvl="1"/>
            <a:r>
              <a:rPr lang="en-US" noProof="0" dirty="0" err="1" smtClean="0"/>
              <a:t>Deuxième</a:t>
            </a:r>
            <a:r>
              <a:rPr lang="en-US" noProof="0" dirty="0" smtClean="0"/>
              <a:t> </a:t>
            </a:r>
            <a:r>
              <a:rPr lang="en-US" noProof="0" dirty="0" err="1" smtClean="0"/>
              <a:t>niveau</a:t>
            </a:r>
            <a:endParaRPr lang="en-US" noProof="0" dirty="0" smtClean="0"/>
          </a:p>
          <a:p>
            <a:pPr lvl="2"/>
            <a:r>
              <a:rPr lang="en-US" noProof="0" dirty="0" err="1" smtClean="0"/>
              <a:t>Troisième</a:t>
            </a:r>
            <a:r>
              <a:rPr lang="en-US" noProof="0" dirty="0" smtClean="0"/>
              <a:t> </a:t>
            </a:r>
            <a:r>
              <a:rPr lang="en-US" noProof="0" dirty="0" err="1" smtClean="0"/>
              <a:t>niveau</a:t>
            </a:r>
            <a:endParaRPr lang="en-US" noProof="0" dirty="0" smtClean="0"/>
          </a:p>
        </p:txBody>
      </p:sp>
      <p:sp>
        <p:nvSpPr>
          <p:cNvPr id="13" name="Text Box 31"/>
          <p:cNvSpPr txBox="1">
            <a:spLocks noChangeArrowheads="1"/>
          </p:cNvSpPr>
          <p:nvPr/>
        </p:nvSpPr>
        <p:spPr bwMode="auto">
          <a:xfrm>
            <a:off x="6588224" y="6165304"/>
            <a:ext cx="1288752" cy="262224"/>
          </a:xfrm>
          <a:prstGeom prst="rect">
            <a:avLst/>
          </a:prstGeom>
          <a:noFill/>
          <a:ln w="9525" algn="ctr">
            <a:noFill/>
            <a:miter lim="800000"/>
            <a:headEnd/>
            <a:tailEnd/>
          </a:ln>
          <a:effectLst/>
        </p:spPr>
        <p:txBody>
          <a:bodyPr wrap="none" lIns="92044" tIns="46024" rIns="92044" bIns="46024">
            <a:spAutoFit/>
          </a:bodyPr>
          <a:lstStyle/>
          <a:p>
            <a:pPr defTabSz="762000">
              <a:buFont typeface="Wingdings" pitchFamily="2" charset="2"/>
              <a:buNone/>
              <a:defRPr/>
            </a:pPr>
            <a:r>
              <a:rPr lang="fr-FR" sz="1100" b="1" dirty="0">
                <a:solidFill>
                  <a:schemeClr val="bg1"/>
                </a:solidFill>
                <a:latin typeface="Trebuchet MS" pitchFamily="34" charset="0"/>
              </a:rPr>
              <a:t>www.prosim.net</a:t>
            </a:r>
          </a:p>
        </p:txBody>
      </p:sp>
      <p:pic>
        <p:nvPicPr>
          <p:cNvPr id="12" name="Image 11"/>
          <p:cNvPicPr>
            <a:picLocks noChangeAspect="1"/>
          </p:cNvPicPr>
          <p:nvPr/>
        </p:nvPicPr>
        <p:blipFill rotWithShape="1">
          <a:blip r:embed="rId7" cstate="print">
            <a:extLst>
              <a:ext uri="{28A0092B-C50C-407E-A947-70E740481C1C}">
                <a14:useLocalDpi xmlns:a14="http://schemas.microsoft.com/office/drawing/2010/main" val="0"/>
              </a:ext>
            </a:extLst>
          </a:blip>
          <a:srcRect r="8243" b="12769"/>
          <a:stretch/>
        </p:blipFill>
        <p:spPr>
          <a:xfrm>
            <a:off x="7884368" y="6081439"/>
            <a:ext cx="1154857" cy="731937"/>
          </a:xfrm>
          <a:prstGeom prst="rect">
            <a:avLst/>
          </a:prstGeom>
        </p:spPr>
      </p:pic>
      <p:sp>
        <p:nvSpPr>
          <p:cNvPr id="2" name="Espace réservé du titre 1"/>
          <p:cNvSpPr>
            <a:spLocks noGrp="1"/>
          </p:cNvSpPr>
          <p:nvPr>
            <p:ph type="title"/>
          </p:nvPr>
        </p:nvSpPr>
        <p:spPr>
          <a:xfrm>
            <a:off x="467544" y="0"/>
            <a:ext cx="7715200" cy="908720"/>
          </a:xfrm>
          <a:prstGeom prst="rect">
            <a:avLst/>
          </a:prstGeom>
        </p:spPr>
        <p:txBody>
          <a:bodyPr vert="horz" lIns="91440" tIns="45720" rIns="91440" bIns="45720" rtlCol="0" anchor="ctr">
            <a:normAutofit/>
          </a:bodyPr>
          <a:lstStyle/>
          <a:p>
            <a:r>
              <a:rPr lang="en-US" noProof="0" dirty="0" err="1" smtClean="0"/>
              <a:t>Modifiez</a:t>
            </a:r>
            <a:r>
              <a:rPr lang="en-US" noProof="0" dirty="0" smtClean="0"/>
              <a:t> le style du </a:t>
            </a:r>
            <a:r>
              <a:rPr lang="en-US" noProof="0" dirty="0" err="1" smtClean="0"/>
              <a:t>titre</a:t>
            </a:r>
            <a:endParaRPr lang="en-US" noProof="0" dirty="0"/>
          </a:p>
        </p:txBody>
      </p:sp>
      <p:sp>
        <p:nvSpPr>
          <p:cNvPr id="10" name="Text Box 162"/>
          <p:cNvSpPr txBox="1">
            <a:spLocks noChangeArrowheads="1"/>
          </p:cNvSpPr>
          <p:nvPr/>
        </p:nvSpPr>
        <p:spPr bwMode="auto">
          <a:xfrm>
            <a:off x="8741712" y="0"/>
            <a:ext cx="429926" cy="246221"/>
          </a:xfrm>
          <a:prstGeom prst="rect">
            <a:avLst/>
          </a:prstGeom>
          <a:noFill/>
          <a:ln w="9525">
            <a:noFill/>
            <a:miter lim="800000"/>
            <a:headEnd/>
            <a:tailEnd/>
          </a:ln>
          <a:effectLst/>
        </p:spPr>
        <p:txBody>
          <a:bodyPr wrap="none">
            <a:spAutoFit/>
          </a:bodyPr>
          <a:lstStyle/>
          <a:p>
            <a:pPr algn="ctr">
              <a:spcBef>
                <a:spcPct val="20000"/>
              </a:spcBef>
              <a:defRPr/>
            </a:pPr>
            <a:fld id="{2A32F708-C92B-41B2-8CB5-5AD3425A7420}" type="slidenum">
              <a:rPr lang="fr-FR" sz="1000">
                <a:solidFill>
                  <a:schemeClr val="tx1"/>
                </a:solidFill>
                <a:latin typeface="Trebuchet MS" pitchFamily="34" charset="0"/>
              </a:rPr>
              <a:pPr algn="ctr">
                <a:spcBef>
                  <a:spcPct val="20000"/>
                </a:spcBef>
                <a:defRPr/>
              </a:pPr>
              <a:t>‹#›</a:t>
            </a:fld>
            <a:endParaRPr lang="fr-FR" sz="1000" dirty="0">
              <a:solidFill>
                <a:schemeClr val="tx1"/>
              </a:solidFill>
              <a:latin typeface="Trebuchet MS" pitchFamily="34" charset="0"/>
            </a:endParaRPr>
          </a:p>
        </p:txBody>
      </p:sp>
      <p:pic>
        <p:nvPicPr>
          <p:cNvPr id="16" name="Рисунок 2" descr="Логотип АСПО"/>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6669" y="6458886"/>
            <a:ext cx="678586" cy="39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Espace réservé du pied de page 3"/>
          <p:cNvSpPr>
            <a:spLocks noGrp="1"/>
          </p:cNvSpPr>
          <p:nvPr>
            <p:ph type="ftr" sz="quarter" idx="3"/>
          </p:nvPr>
        </p:nvSpPr>
        <p:spPr>
          <a:xfrm>
            <a:off x="755576" y="6385969"/>
            <a:ext cx="5544616" cy="409406"/>
          </a:xfrm>
          <a:prstGeom prst="rect">
            <a:avLst/>
          </a:prstGeom>
        </p:spPr>
        <p:txBody>
          <a:bodyPr vert="horz" lIns="91440" tIns="45720" rIns="91440" bIns="45720" rtlCol="0" anchor="ctr"/>
          <a:lstStyle>
            <a:lvl1pPr algn="l">
              <a:defRPr sz="1200">
                <a:solidFill>
                  <a:srgbClr val="5F5F5F"/>
                </a:solidFill>
                <a:latin typeface="Trebuchet MS" pitchFamily="34" charset="0"/>
              </a:defRPr>
            </a:lvl1pPr>
          </a:lstStyle>
          <a:p>
            <a:r>
              <a:rPr lang="en-US" i="1" dirty="0" smtClean="0"/>
              <a:t>ASPO Seminar – Nov </a:t>
            </a:r>
            <a:r>
              <a:rPr lang="en-US" i="1" dirty="0" smtClean="0"/>
              <a:t>2</a:t>
            </a:r>
            <a:r>
              <a:rPr lang="ru-RU" i="1" dirty="0" smtClean="0"/>
              <a:t>6</a:t>
            </a:r>
            <a:r>
              <a:rPr lang="en-US" i="1" dirty="0" err="1" smtClean="0"/>
              <a:t>th</a:t>
            </a:r>
            <a:r>
              <a:rPr lang="en-US" i="1" dirty="0" smtClean="0"/>
              <a:t> 201</a:t>
            </a:r>
            <a:r>
              <a:rPr lang="ru-RU" i="1" dirty="0" smtClean="0"/>
              <a:t>4</a:t>
            </a:r>
            <a:r>
              <a:rPr lang="en-US" i="1" dirty="0" smtClean="0"/>
              <a:t> </a:t>
            </a:r>
            <a:r>
              <a:rPr lang="en-US" i="1" dirty="0" smtClean="0"/>
              <a:t>- Olivier </a:t>
            </a:r>
            <a:r>
              <a:rPr lang="en-US" i="1" dirty="0" err="1" smtClean="0"/>
              <a:t>Baudouin</a:t>
            </a:r>
            <a:endParaRPr lang="en-US" dirty="0" smtClean="0"/>
          </a:p>
        </p:txBody>
      </p:sp>
    </p:spTree>
    <p:extLst>
      <p:ext uri="{BB962C8B-B14F-4D97-AF65-F5344CB8AC3E}">
        <p14:creationId xmlns:p14="http://schemas.microsoft.com/office/powerpoint/2010/main" val="296311983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timing>
    <p:tnLst>
      <p:par>
        <p:cTn id="1" dur="indefinite" restart="never" nodeType="tmRoot"/>
      </p:par>
    </p:tnLst>
  </p:timing>
  <p:hf sldNum="0" hdr="0" dt="0"/>
  <p:txStyles>
    <p:titleStyle>
      <a:lvl1pPr algn="l" defTabSz="914400" rtl="0" eaLnBrk="1" latinLnBrk="0" hangingPunct="1">
        <a:spcBef>
          <a:spcPct val="0"/>
        </a:spcBef>
        <a:buNone/>
        <a:defRPr sz="3200" b="1" kern="1200">
          <a:solidFill>
            <a:schemeClr val="bg1"/>
          </a:solidFill>
          <a:latin typeface="Trebuchet MS" pitchFamily="34" charset="0"/>
          <a:ea typeface="+mj-ea"/>
          <a:cs typeface="+mj-cs"/>
        </a:defRPr>
      </a:lvl1pPr>
    </p:titleStyle>
    <p:bodyStyle>
      <a:lvl1pPr marL="361950" indent="-361950" algn="l" defTabSz="914400" rtl="0" eaLnBrk="1" latinLnBrk="0" hangingPunct="1">
        <a:spcBef>
          <a:spcPct val="20000"/>
        </a:spcBef>
        <a:buFontTx/>
        <a:buBlip>
          <a:blip r:embed="rId9"/>
        </a:buBlip>
        <a:defRPr sz="2800" kern="1200">
          <a:solidFill>
            <a:schemeClr val="tx1"/>
          </a:solidFill>
          <a:latin typeface="Trebuchet MS" pitchFamily="34" charset="0"/>
          <a:ea typeface="+mn-ea"/>
          <a:cs typeface="Arial" pitchFamily="34" charset="0"/>
        </a:defRPr>
      </a:lvl1pPr>
      <a:lvl2pPr marL="712788" indent="-255588" algn="l" defTabSz="914400" rtl="0" eaLnBrk="1" latinLnBrk="0" hangingPunct="1">
        <a:spcBef>
          <a:spcPct val="20000"/>
        </a:spcBef>
        <a:buClr>
          <a:srgbClr val="D21700"/>
        </a:buClr>
        <a:buFont typeface="Wingdings" pitchFamily="2" charset="2"/>
        <a:buChar char="§"/>
        <a:defRPr sz="2400" kern="1200">
          <a:solidFill>
            <a:schemeClr val="bg2">
              <a:lumMod val="10000"/>
            </a:schemeClr>
          </a:solidFill>
          <a:latin typeface="Trebuchet MS" pitchFamily="34" charset="0"/>
          <a:ea typeface="+mn-ea"/>
          <a:cs typeface="Arial" pitchFamily="34" charset="0"/>
        </a:defRPr>
      </a:lvl2pPr>
      <a:lvl3pPr marL="1143000" indent="-228600" algn="l" defTabSz="914400" rtl="0" eaLnBrk="1" latinLnBrk="0" hangingPunct="1">
        <a:spcBef>
          <a:spcPct val="20000"/>
        </a:spcBef>
        <a:buClr>
          <a:srgbClr val="0BA4E2"/>
        </a:buClr>
        <a:buFont typeface="Wingdings" pitchFamily="2" charset="2"/>
        <a:buChar char="§"/>
        <a:defRPr sz="2400" kern="1200">
          <a:solidFill>
            <a:schemeClr val="bg2">
              <a:lumMod val="10000"/>
            </a:schemeClr>
          </a:solidFill>
          <a:latin typeface="Trebuchet MS"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bg2">
              <a:lumMod val="1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19.emf"/><Relationship Id="rId5" Type="http://schemas.openxmlformats.org/officeDocument/2006/relationships/oleObject" Target="../embeddings/oleObject2.bin"/><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22.png"/><Relationship Id="rId5" Type="http://schemas.openxmlformats.org/officeDocument/2006/relationships/oleObject" Target="../embeddings/oleObject3.bin"/><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26.wmf"/><Relationship Id="rId3" Type="http://schemas.openxmlformats.org/officeDocument/2006/relationships/notesSlide" Target="../notesSlides/notesSlide23.xml"/><Relationship Id="rId7" Type="http://schemas.openxmlformats.org/officeDocument/2006/relationships/image" Target="../media/image23.wmf"/><Relationship Id="rId12"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oleObject" Target="../embeddings/oleObject4.bin"/><Relationship Id="rId11" Type="http://schemas.openxmlformats.org/officeDocument/2006/relationships/image" Target="../media/image25.emf"/><Relationship Id="rId5" Type="http://schemas.openxmlformats.org/officeDocument/2006/relationships/image" Target="../media/image18.jpeg"/><Relationship Id="rId10" Type="http://schemas.openxmlformats.org/officeDocument/2006/relationships/oleObject" Target="../embeddings/oleObject6.bin"/><Relationship Id="rId4" Type="http://schemas.openxmlformats.org/officeDocument/2006/relationships/image" Target="../media/image11.png"/><Relationship Id="rId9" Type="http://schemas.openxmlformats.org/officeDocument/2006/relationships/image" Target="../media/image24.wmf"/></Relationships>
</file>

<file path=ppt/slides/_rels/slide2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8.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25.xml"/><Relationship Id="rId7" Type="http://schemas.openxmlformats.org/officeDocument/2006/relationships/image" Target="../media/image29.wmf"/><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oleObject" Target="../embeddings/oleObject8.bin"/><Relationship Id="rId11" Type="http://schemas.openxmlformats.org/officeDocument/2006/relationships/image" Target="../media/image31.wmf"/><Relationship Id="rId5" Type="http://schemas.openxmlformats.org/officeDocument/2006/relationships/image" Target="../media/image18.jpeg"/><Relationship Id="rId10" Type="http://schemas.openxmlformats.org/officeDocument/2006/relationships/oleObject" Target="../embeddings/oleObject10.bin"/><Relationship Id="rId4" Type="http://schemas.openxmlformats.org/officeDocument/2006/relationships/image" Target="../media/image11.png"/><Relationship Id="rId9" Type="http://schemas.openxmlformats.org/officeDocument/2006/relationships/image" Target="../media/image30.wmf"/></Relationships>
</file>

<file path=ppt/slides/_rels/slide2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40.jpeg"/><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1.jpeg"/><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48.wmf"/><Relationship Id="rId4" Type="http://schemas.openxmlformats.org/officeDocument/2006/relationships/image" Target="../media/image47.wmf"/></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notesSlide" Target="../notesSlides/notesSlide42.xml"/><Relationship Id="rId7"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image" Target="../media/image52.png"/><Relationship Id="rId5" Type="http://schemas.openxmlformats.org/officeDocument/2006/relationships/image" Target="../media/image9.png"/><Relationship Id="rId4" Type="http://schemas.openxmlformats.org/officeDocument/2006/relationships/image" Target="../media/image41.jpeg"/></Relationships>
</file>

<file path=ppt/slides/_rels/slide43.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notesSlide" Target="../notesSlides/notesSlide43.xml"/><Relationship Id="rId7" Type="http://schemas.openxmlformats.org/officeDocument/2006/relationships/image" Target="../media/image22.png"/><Relationship Id="rId2"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9.png"/><Relationship Id="rId4" Type="http://schemas.openxmlformats.org/officeDocument/2006/relationships/image" Target="../media/image41.jpeg"/><Relationship Id="rId9" Type="http://schemas.openxmlformats.org/officeDocument/2006/relationships/image" Target="../media/image54.png"/></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9.xml"/><Relationship Id="rId7" Type="http://schemas.openxmlformats.org/officeDocument/2006/relationships/image" Target="../media/image59.pn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60.jpeg"/></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image" Target="../media/image64.png"/><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image" Target="../media/image63.emf"/><Relationship Id="rId5" Type="http://schemas.openxmlformats.org/officeDocument/2006/relationships/image" Target="../media/image62.wmf"/><Relationship Id="rId4" Type="http://schemas.openxmlformats.org/officeDocument/2006/relationships/oleObject" Target="../embeddings/oleObject13.bin"/></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8.png"/><Relationship Id="rId4" Type="http://schemas.openxmlformats.org/officeDocument/2006/relationships/image" Target="../media/image60.jpeg"/></Relationships>
</file>

<file path=ppt/slides/_rels/slide55.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tags" Target="../tags/tag10.xml"/><Relationship Id="rId7" Type="http://schemas.openxmlformats.org/officeDocument/2006/relationships/image" Target="../media/image66.jpeg"/><Relationship Id="rId12" Type="http://schemas.openxmlformats.org/officeDocument/2006/relationships/image" Target="../media/image8.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1.png"/><Relationship Id="rId11" Type="http://schemas.openxmlformats.org/officeDocument/2006/relationships/image" Target="../media/image70.jpeg"/><Relationship Id="rId5" Type="http://schemas.openxmlformats.org/officeDocument/2006/relationships/notesSlide" Target="../notesSlides/notesSlide55.xml"/><Relationship Id="rId10" Type="http://schemas.openxmlformats.org/officeDocument/2006/relationships/image" Target="../media/image69.jpeg"/><Relationship Id="rId4" Type="http://schemas.openxmlformats.org/officeDocument/2006/relationships/slideLayout" Target="../slideLayouts/slideLayout3.xml"/><Relationship Id="rId9" Type="http://schemas.openxmlformats.org/officeDocument/2006/relationships/image" Target="../media/image68.jpeg"/></Relationships>
</file>

<file path=ppt/slides/_rels/slide5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3.xml"/><Relationship Id="rId7" Type="http://schemas.openxmlformats.org/officeDocument/2006/relationships/notesSlide" Target="../notesSlides/notesSlide56.xml"/><Relationship Id="rId12" Type="http://schemas.openxmlformats.org/officeDocument/2006/relationships/image" Target="../media/image8.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3.xml"/><Relationship Id="rId11" Type="http://schemas.openxmlformats.org/officeDocument/2006/relationships/image" Target="../media/image73.png"/><Relationship Id="rId5" Type="http://schemas.openxmlformats.org/officeDocument/2006/relationships/tags" Target="../tags/tag15.xml"/><Relationship Id="rId10" Type="http://schemas.openxmlformats.org/officeDocument/2006/relationships/image" Target="../media/image72.png"/><Relationship Id="rId4" Type="http://schemas.openxmlformats.org/officeDocument/2006/relationships/tags" Target="../tags/tag14.xml"/><Relationship Id="rId9" Type="http://schemas.openxmlformats.org/officeDocument/2006/relationships/image" Target="../media/image71.png"/></Relationships>
</file>

<file path=ppt/slides/_rels/slide57.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8.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11.png"/><Relationship Id="rId5" Type="http://schemas.openxmlformats.org/officeDocument/2006/relationships/tags" Target="../tags/tag20.xml"/><Relationship Id="rId10" Type="http://schemas.openxmlformats.org/officeDocument/2006/relationships/image" Target="../media/image74.png"/><Relationship Id="rId4" Type="http://schemas.openxmlformats.org/officeDocument/2006/relationships/tags" Target="../tags/tag19.xml"/><Relationship Id="rId9"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image" Target="../media/image75.png"/><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11.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notesSlide" Target="../notesSlides/notesSlide58.xml"/><Relationship Id="rId5" Type="http://schemas.openxmlformats.org/officeDocument/2006/relationships/tags" Target="../tags/tag27.xml"/><Relationship Id="rId15" Type="http://schemas.openxmlformats.org/officeDocument/2006/relationships/image" Target="../media/image8.png"/><Relationship Id="rId10" Type="http://schemas.openxmlformats.org/officeDocument/2006/relationships/slideLayout" Target="../slideLayouts/slideLayout3.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image" Target="../media/image76.jpeg"/></Relationships>
</file>

<file path=ppt/slides/_rels/slide59.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notesSlide" Target="../notesSlides/notesSlide59.xml"/><Relationship Id="rId18" Type="http://schemas.openxmlformats.org/officeDocument/2006/relationships/image" Target="../media/image80.emf"/><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slideLayout" Target="../slideLayouts/slideLayout3.xml"/><Relationship Id="rId17" Type="http://schemas.openxmlformats.org/officeDocument/2006/relationships/image" Target="../media/image79.jpeg"/><Relationship Id="rId2" Type="http://schemas.openxmlformats.org/officeDocument/2006/relationships/tags" Target="../tags/tag33.xml"/><Relationship Id="rId16" Type="http://schemas.openxmlformats.org/officeDocument/2006/relationships/image" Target="../media/image78.png"/><Relationship Id="rId20" Type="http://schemas.openxmlformats.org/officeDocument/2006/relationships/image" Target="../media/image8.png"/><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5" Type="http://schemas.openxmlformats.org/officeDocument/2006/relationships/tags" Target="../tags/tag36.xml"/><Relationship Id="rId15" Type="http://schemas.openxmlformats.org/officeDocument/2006/relationships/image" Target="../media/image77.jpeg"/><Relationship Id="rId10" Type="http://schemas.openxmlformats.org/officeDocument/2006/relationships/tags" Target="../tags/tag41.xml"/><Relationship Id="rId19" Type="http://schemas.openxmlformats.org/officeDocument/2006/relationships/image" Target="../media/image81.png"/><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hyperlink" Target="http://images.google.fr/imgres?imgurl=http://www.geekpedia.com/gallery/fullsize/Visual%20C%202005%20Express.jpg&amp;imgrefurl=http://www.geekpedia.com/Picture4_Microsoft-Visual-Csharp-2005-Express-Edition-Wallpaper.html&amp;h=768&amp;w=1024&amp;sz=49&amp;hl=fr&amp;start=2&amp;um=1&amp;usg=__kpPxvWwiD0MiY-hn3P6tkAcpWII=&amp;tbnid=KN1JyrA_fLWsnM:&amp;tbnh=113&amp;tbnw=150&amp;prev=/images?q=visual+c"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tags" Target="../tags/tag54.xml"/><Relationship Id="rId2" Type="http://schemas.openxmlformats.org/officeDocument/2006/relationships/tags" Target="../tags/tag44.xml"/><Relationship Id="rId16" Type="http://schemas.openxmlformats.org/officeDocument/2006/relationships/image" Target="../media/image8.png"/><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5" Type="http://schemas.openxmlformats.org/officeDocument/2006/relationships/notesSlide" Target="../notesSlides/notesSlide60.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tags" Target="../tags/tag68.xml"/><Relationship Id="rId18" Type="http://schemas.openxmlformats.org/officeDocument/2006/relationships/image" Target="../media/image11.png"/><Relationship Id="rId26" Type="http://schemas.openxmlformats.org/officeDocument/2006/relationships/image" Target="../media/image8.png"/><Relationship Id="rId3" Type="http://schemas.openxmlformats.org/officeDocument/2006/relationships/tags" Target="../tags/tag58.xml"/><Relationship Id="rId21" Type="http://schemas.openxmlformats.org/officeDocument/2006/relationships/image" Target="../media/image66.jpeg"/><Relationship Id="rId7" Type="http://schemas.openxmlformats.org/officeDocument/2006/relationships/tags" Target="../tags/tag62.xml"/><Relationship Id="rId12" Type="http://schemas.openxmlformats.org/officeDocument/2006/relationships/tags" Target="../tags/tag67.xml"/><Relationship Id="rId17" Type="http://schemas.openxmlformats.org/officeDocument/2006/relationships/image" Target="../media/image73.png"/><Relationship Id="rId25" Type="http://schemas.openxmlformats.org/officeDocument/2006/relationships/image" Target="../media/image70.jpeg"/><Relationship Id="rId2" Type="http://schemas.openxmlformats.org/officeDocument/2006/relationships/tags" Target="../tags/tag57.xml"/><Relationship Id="rId16" Type="http://schemas.openxmlformats.org/officeDocument/2006/relationships/image" Target="../media/image74.png"/><Relationship Id="rId20" Type="http://schemas.openxmlformats.org/officeDocument/2006/relationships/image" Target="../media/image76.jpeg"/><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tags" Target="../tags/tag66.xml"/><Relationship Id="rId24" Type="http://schemas.openxmlformats.org/officeDocument/2006/relationships/image" Target="../media/image69.jpeg"/><Relationship Id="rId5" Type="http://schemas.openxmlformats.org/officeDocument/2006/relationships/tags" Target="../tags/tag60.xml"/><Relationship Id="rId15" Type="http://schemas.openxmlformats.org/officeDocument/2006/relationships/notesSlide" Target="../notesSlides/notesSlide61.xml"/><Relationship Id="rId23" Type="http://schemas.openxmlformats.org/officeDocument/2006/relationships/image" Target="../media/image68.jpeg"/><Relationship Id="rId10" Type="http://schemas.openxmlformats.org/officeDocument/2006/relationships/tags" Target="../tags/tag65.xml"/><Relationship Id="rId19" Type="http://schemas.openxmlformats.org/officeDocument/2006/relationships/image" Target="../media/image82.jpeg"/><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slideLayout" Target="../slideLayouts/slideLayout3.xml"/><Relationship Id="rId22" Type="http://schemas.openxmlformats.org/officeDocument/2006/relationships/image" Target="../media/image67.jpeg"/></Relationships>
</file>

<file path=ppt/slides/_rels/slide6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71.xml"/><Relationship Id="rId7" Type="http://schemas.openxmlformats.org/officeDocument/2006/relationships/image" Target="../media/image73.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60.jpeg"/><Relationship Id="rId5" Type="http://schemas.openxmlformats.org/officeDocument/2006/relationships/notesSlide" Target="../notesSlides/notesSlide62.xml"/><Relationship Id="rId4"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8.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60.jpeg"/><Relationship Id="rId5" Type="http://schemas.openxmlformats.org/officeDocument/2006/relationships/notesSlide" Target="../notesSlides/notesSlide63.xml"/><Relationship Id="rId4"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8.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57.png"/><Relationship Id="rId5" Type="http://schemas.openxmlformats.org/officeDocument/2006/relationships/notesSlide" Target="../notesSlides/notesSlide64.xml"/><Relationship Id="rId4"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6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6.xml"/><Relationship Id="rId1" Type="http://schemas.openxmlformats.org/officeDocument/2006/relationships/slideLayout" Target="../slideLayouts/slideLayout3.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41.jpeg"/></Relationships>
</file>

<file path=ppt/slides/_rels/slide67.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notesSlide" Target="../notesSlides/notesSlide67.xml"/><Relationship Id="rId7" Type="http://schemas.openxmlformats.org/officeDocument/2006/relationships/image" Target="../media/image22.png"/><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oleObject" Target="../embeddings/oleObject14.bin"/><Relationship Id="rId5" Type="http://schemas.openxmlformats.org/officeDocument/2006/relationships/image" Target="../media/image41.jpeg"/><Relationship Id="rId4" Type="http://schemas.openxmlformats.org/officeDocument/2006/relationships/image" Target="../media/image18.jpeg"/></Relationships>
</file>

<file path=ppt/slides/_rels/slide6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88.png"/><Relationship Id="rId2" Type="http://schemas.openxmlformats.org/officeDocument/2006/relationships/notesSlide" Target="../notesSlides/notesSlide68.xml"/><Relationship Id="rId1" Type="http://schemas.openxmlformats.org/officeDocument/2006/relationships/slideLayout" Target="../slideLayouts/slideLayout3.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41.jpeg"/></Relationships>
</file>

<file path=ppt/slides/_rels/slide6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91.png"/></Relationships>
</file>

<file path=ppt/slides/_rels/slide7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72.xml"/><Relationship Id="rId1" Type="http://schemas.openxmlformats.org/officeDocument/2006/relationships/slideLayout" Target="../slideLayouts/slideLayout3.xml"/><Relationship Id="rId4" Type="http://schemas.openxmlformats.org/officeDocument/2006/relationships/image" Target="../media/image94.png"/></Relationships>
</file>

<file path=ppt/slides/_rels/slide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3.xml"/><Relationship Id="rId1" Type="http://schemas.openxmlformats.org/officeDocument/2006/relationships/slideLayout" Target="../slideLayouts/slideLayout3.xml"/><Relationship Id="rId4" Type="http://schemas.openxmlformats.org/officeDocument/2006/relationships/image" Target="../media/image95.png"/></Relationships>
</file>

<file path=ppt/slides/_rels/slide7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image" Target="../media/image97.png"/></Relationships>
</file>

<file path=ppt/slides/_rels/slide7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5.xml"/><Relationship Id="rId1" Type="http://schemas.openxmlformats.org/officeDocument/2006/relationships/slideLayout" Target="../slideLayouts/slideLayout3.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41.jpeg"/></Relationships>
</file>

<file path=ppt/slides/_rels/slide7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76.xml"/><Relationship Id="rId1" Type="http://schemas.openxmlformats.org/officeDocument/2006/relationships/slideLayout" Target="../slideLayouts/slideLayout3.xml"/><Relationship Id="rId4" Type="http://schemas.openxmlformats.org/officeDocument/2006/relationships/image" Target="../media/image10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9.xml"/><Relationship Id="rId7"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oleObject" Target="../embeddings/oleObject1.bin"/><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050" y="-63388"/>
            <a:ext cx="9163050" cy="4104456"/>
          </a:xfrm>
        </p:spPr>
        <p:txBody>
          <a:bodyPr/>
          <a:lstStyle/>
          <a:p>
            <a:r>
              <a:rPr lang="en-US" dirty="0"/>
              <a:t/>
            </a:r>
            <a:br>
              <a:rPr lang="en-US" dirty="0"/>
            </a:br>
            <a:r>
              <a:rPr lang="ru-RU" dirty="0" smtClean="0"/>
              <a:t>Презентация </a:t>
            </a:r>
            <a:br>
              <a:rPr lang="ru-RU" dirty="0" smtClean="0"/>
            </a:br>
            <a:r>
              <a:rPr lang="ru-RU" dirty="0" smtClean="0"/>
              <a:t> </a:t>
            </a:r>
            <a:r>
              <a:rPr lang="en-US" altLang="en-US" dirty="0" smtClean="0"/>
              <a:t>ProSim</a:t>
            </a:r>
            <a:r>
              <a:rPr lang="ru-RU" altLang="en-US" dirty="0" smtClean="0"/>
              <a:t> </a:t>
            </a:r>
            <a:r>
              <a:rPr lang="en-US" altLang="en-US" dirty="0" err="1" smtClean="0"/>
              <a:t>Simulis</a:t>
            </a:r>
            <a:r>
              <a:rPr lang="en-US" altLang="en-US" dirty="0" smtClean="0"/>
              <a:t> Thermodynamics</a:t>
            </a:r>
            <a:br>
              <a:rPr lang="en-US" altLang="en-US" dirty="0" smtClean="0"/>
            </a:br>
            <a:endParaRPr lang="en-US" dirty="0"/>
          </a:p>
        </p:txBody>
      </p:sp>
      <p:sp>
        <p:nvSpPr>
          <p:cNvPr id="5124" name="AutoShape 4" descr="data:image/jpeg;base64,/9j/4AAQSkZJRgABAQAAAQABAAD/2wCEAAkGBxQSEBQQEBAWERQVFRUVFxYSFRYZGBgSFRIWFxUXFhYYHCggHRomHBQXIjMhJSkrLjowGB8zODQtNygtLiwBCgoKDg0OGxAQGywkICQsLSwyLCwsLC80LDQvLCwsLCwsLCwtLCwsLCwsLCwsLywsLCwsLCwsLCwsLCwsLCwsLP/AABEIAIEBhwMBEQACEQEDEQH/xAAcAAEAAgIDAQAAAAAAAAAAAAAABgcEBQECAwj/xABLEAABAwICBQYHDAgFBQAAAAABAAIDBBEFIQYHEjFBE1FhcYGRIjJScpKhsRQjMzVCU1RigsHR0hYXc5Oys+HwRIOiwsMVJDRDY//EABsBAQACAwEBAAAAAAAAAAAAAAAEBQIDBgcB/8QAOxEAAgIBAQMICAUEAwEBAQAAAAECAwQRBSExBhITQVFhcZEUIjJSgaGx0TNCU8HwFTTh8RYjcpJDJP/aAAwDAQACEQMRAD8Au9AEAQBAEAQBAEAQBAEAQBAEAQBAEAQBAEAQBAEAQBAEAQBAEAQBAEAQBAEAQBAEAQBAEAQBAEAQBAEAQBAEAQBAEAQBACUBE8V1h0UJLWyuqHDe2mYZLEcC8eBfoupleDdPfpou96GqV0Ykel1yQA2FHN9osB7rlS1sexr2kanlRXUzLotb1E82kjmh6XNa4f6HE+pYT2TfH2dGfVlQfEmOD47T1TdqmnZKBvDT4Q85h8JvaFAspsqek00b4zjLgzYrUZBAEAQBAEAQBAEAQBAEAQBAEAQBAEAQBAEAQBAEAQBAEAQBAEAQBAEAQBAEAQBAEAQBAEAQGrxXSOlpvh6hjD5N9p3oNu71LCVkY8WTMfAycj8KDf08+BFcS1l0RBZyMk7TvBY0NPWHHd2LS8uK3rUtq+S+XNeu4r46/Qw2a1ImizKJzRwAe0eoNWDzNepkpck7f1F5Mx6/T6iqmllXh5kaefYcR0g5EHpBW2vaMq3rHVGuzklc1unF+aK30ioKdsm1QvkfE652JW2fGfJJ3OHMd+WfOejw9uU2LS181/JlBl8l8+rfCHOXc1/s1dNUPheJI3uie3c5pLXDqIVupVXR6pLzKGyq2iWk4uL71oXLq61je6XNpKwhs5yZJYBsp5iBk1/Vkeg5GiztndF/2V+z2dn+CXRkc71ZcSyVUkoIAgCAIAgCAIAgCAIAgCAIAgCAIAgCAIAgCAIAgCAIAgCAIAgCAIAgCAIAgCAIAgCA1ekGPw0cXKTutfxWNzc88zR9+5YTsjBasl4WDdl2cypfHqXeyo9IdPaqpJaxxp4vJjNnEfWfv7BYKBZkTl3I7rA5P42Ok5rny7+HwX3IoStBfJJLRBD6EAQBD4dXNByIuttV1lT51bafcaMjFpyI822Kku9GNJSWO0wlpBuM7WINwQd4K6DD2/JepkLVdq/dHGbT5Hwf/ZhvR+6+HwfUX/q90iNbRNfJ8NGeSl89oBDvtNIPXccFryYQjPWt6xe9HLOu2t8y2LUlxTJOo4CAIAgCAIAgCAIAgCAIAgCAIAgCAIAgCAIAgCAIAgCAIAgCAIAgCAIAgCAIAgCA1mkWNR0dO6eXhk1o3uedzR/e4ErCyahHVkvCw7Mu5VQ/0u0obGsWlq5jNM7ac42AG5o4NYOAVXObnLVnpmHiVYdKhDcut9veztT4DVSeJSzO6eTfbvsvqrm+CYntHEr9qyPmjIOidb9Dm9Ar70Vnus1f1fB/ViYc2D1DPHppm9cTwO+yxcJLimb4Z2NP2bIv4owlhqSk0+AX0+hAEAQG70T0kkoZttnhMdYSM8povYg8HC5sVtrulB9xVbU2XVm16PdJcH/OovXCsRjqIWTwu2mPFx0c4I4EHIhWUZKS1R5tkUTosddi0aMtZGkIAgCAIAgCAIAgCAIAgCAIAgCAIAgCAIAgCAIAgCAIAgCAIAgCAIAgCAIAgBQEKxLR92J1PKTucykiJbExuTpXA+HIfJaSLA7yBcWvcxp1dLLWXBF9jbQWzqObUk7Jb23+XsXj1skWH4TTUrfeoo4RxdYAnrecz2lbH0dS6kVd2VkZMtbJOX87DtLjkDd8oPm3PsCiT2pix4zXw3iOFfL8rPE6R0/ln0XfgtX9ZxPefkzZ/Tsjs+aO8eP05/8Abbra4fcs47WxJfn80zGWBkL8p2mhpakbL2wz9Dgxx9eakwvot9mSZjGeTjvVOUfNGixPVzRS3LGOgdzxOy9F1x3WX2WNW+G7wLLH5Q5tXGXOXf8AfiQzGdWNTFd1O9tQ3m8R/cTY9/Yo88WS4bzoMXlPRZuui4vzX3IKCtM65VvSS0fedFVfXbHn1yTXajlYG4ICb6rtIDBU+5nn3qc2F9zZreCftW2fRUnGs5sua+DOZ5R7PV1PTx9qPHvX+PuXIrA4EIAgKK08rJG4lUhsj2gPFgHOA+Dbwuqu9vpHvf8AEej7Doqlg1uUU3v6l2s0Pu+X56T03fiter7X5stvRqfcXkh7vl+ek9N34pq+1+bHo1PuLyQ93y/PSem78U1fa/Nj0an3F5Ie75fnpPTd+K+avtfmx6NT7i8kPd8vz0npu/FNX2vzY9Gp9xeSJLq4q5HYnTtdI9wPK3Bc4j4CTgSt+O30iKfb1FUcCbjFJ7upe8i7lZHnQQBAEAQBAEAQBAEAQBAEAQBAEAQBAEAQBAEAQBAEAQAoCM4vpDskxU9vB8Eu4C2Vmjo51QbU2rKmXRVcet9n+S0wsFWrpLOH1I1NM552nuLjzuN1zFts7HrN6su4VxgtIrQ6LWZmTSUEkvwbC7p4d5yUqjDuv9iLfeaLcmqr2mbql0Ucc5JA3oaL+s/1VxTsCT32S08Cus2qvyR8zZw6NwN3tL/OcfYLBWVWxsWHFN+L+xDntG+XXobSGEMFmiw6yfarOuuMFpEhSk5PVmHpDXchSTz/ADcT3DrDTb12W+mHPsjHtZhN6RbPlyJ5buNl1uRi1Xx5tkdSFh5+RiT59Emvo/gZ0FWDk7I+pcpn7Dsp1nT60ezrX3PQtkcq6slqrJ0hLt6n9jKVAdgnqcseWkOabEEEEcCDcFDGcFNOL4M+jMDruXpoZ/nI2uI5iRmO+6t4S50UzyXKpdN06+xtGcsjQEBrKrR6lkeZJKWJ73ZlzmNJJtbMkLB1wb1aRLrzsmuKhCySS6k2eX6K0X0KD9238F86Gv3V5Gf9TzP1ZebK31r4ZDBLTiCFkQcx5IjaG3Ic217KHkwjGS0Wh13JnJuuhY7ZOWjXF69pBFGOoLl0F0fpZcPgklpYpHkOu5zGkn3xwzJCsKa4OCbSPPNsZ+TXm2RhZJJPgm+w336K0X0KD9238Ft6Gv3V5FZ/U8z9WXmzluEUdN/3Aghg5ME8oGtbsggg+FwyJHaihCG/RI+PLy8j/qc5S16tW9fgRHGdaUbCW0sJl+vIdlvWG+Me2y0Ty0t0VqXmJyXtmudfLm9y3v7fUjc2syuduMTPNj/MStLyrO4uYcmMJcec/j9kdGayK4HOSN3XG37rL56TZ3GUuTWE1uTXxNvhutaQECpp2vHF0JLSPsuJBPaFsjlv8yK/I5Kw01ps+D+6+xYWBY/BWM26eTat4zTk5p+s0+3cpcLIzWsTlszBvxJ822On0fgzA05x6SipmzRNa5xkayz72sWuPAjPwVjdY4R1RJ2RgwzcjoptpaN7iB/rVqvmIO6T86i+ly7EdP8A8Vxvfl8vsP1q1XzEHdJ+dPS5diH/ABXG9+Xy+w/WrVfMQd0n509Ll2If8Vxvfl8vsP1q1XzEHdJ+dPS5diH/ABXG9+Xy+xwdatV8xB3SfnXx5cuxHx8lcf35fL7Ft00m0xrjvLQe8XU9cDiLI82TXYz0X0wIPprp62ldyFMGyzDxi7NkfQbHN3RfLjzKNdkKD0XE6HZOwpZa6S3WMPm/8d5HcH1oTCQCqYx0ZyJjaWub0jMg9S0xypa+si1y+S9XRt0SfO79NGWpR1TJWNkjcHscLtc3cQpyaa1Rxllcq5OE1o0ey+mAQFZ6Yawp4KqSnp442iMhpdIC4uNgcgCABn0qHbkyjJxijrtl8nqcjHV1sn63Uuo50O1gz1FVHTVEcZEhIDowWkENLswSQRl0JVkylJRl1nzavJ+nHod1Unu6mWWphyQQBAEAQBAazSStMNLI9ps62y3oc47IPZe/Yt+NXz7VFmq6XNg2QGHxRbmHsXne0oyjl2qXHnP6nXYbTog12IyqKjfK7Zjbc8eYDnJ4LVjYtmRLm1rU2XXwpjzpsleG6Nxszk98d0+KOoce1dRibGpq9az1n8vIor9o2Wbo7l8zdtbYWGQ6FcpJLRFe95yvoCAICBa58T5LDuRB8KeRrMt+w33xx6vBaPtKy2VVz7+d2LX9iPky0hoUQunKwIDeaNYZNVGVkLdsxRGUjiQHNGy3nPhEgfVK5bbmz60umhuk3w7Tt+TfKCdcljZD1j1Ps7vD6HRcsejovDVhJtYZFc32XSN7OUcfvVljPWtHmvKCCjnz069H8iVreUwQBAEBVWuf4Wm8yT+Jqg5ftRO15J+xb4r9yuVEOvL31dfFlP1O/mOVnR+GjzHbn9/Z4/siSLcVJTOs/SF09S6mY60UJsQPlSjxiercB0HnVdk2c6XN6kd9yd2dGqlXyXrS+S/yRTDMPkqJWwwt2nuNgOHSSeAA4rRGLk9EX2Vk141TtseiRZOHaqWbINRUvLuIhDWgdF3A367BTI4i/Mzj7+VVvO/6oJLv1f00MmfVTTEeBUTtPO7k3DuDG+1fXiR7Wao8qspP1oRfhqv3ZAtK9FJqFw5QiSN2TZGggE+S4HxXdH9VGtplXxOn2ZtarOTUd0lxT/Y1uC4rJSzsnhNnNOY4Ob8prug/14LCE3B6ol5uJDKpdU1x+T7S7sVwyLFKOK73MjfsTAstfxDYG4PlHuVlKKth8zzjGybdm5MmkuctY7zQfqppvpE/fH+RafRI9r+X2LX/AJVle5H5/ciOn2ikdByPJSPfynKX5TZy2Ni1tkDyitN1Kr00Ze7E2tbnSmrElppw169SIqOdAWZo9q5gqKWGd80rXSMDiG7FgTzXapdeNGUVLV7zjM3lHkUZE6oxjonp1/c2B1U030ifvj/Is/RI9r+RFfKnK9yPz+5PIY9loaOAA7hZSzmpS50m+0hmsTTD3Kz3PAff3jM/NsPHzjw7+a8a+7mLmriX2w9kelz6W1eovm+zw7SnAC51gC5zjwuS5xPeSSVX8T0B82uOr3JfIz8bwOakc1lQzYLmhzSMwRxFxltDcR+IWc65Q4oi4efRlxcqnro9P53M3egelzqKTk5CXU7z4Q8hx+W3o5x962UW8x6PgV22tkLLh0lftr5932LtikDgHNIIIBBGYIIuCCrI87aaej4nZD4UFp78ZVP7T/Y1VV34kv51Hp+xP7Cvw/dnbV/8Z03nu/lvSn8SP86jHbv9hZ4L6ovtWp5kEAQBAEAQEd07/wDE+2y/Vn99lNwPxvgRsr8MhmDAyPbCDYuNgT61S8o9hztuWRSuO6Xd3ljsjaca63VZ1b139xZdFSMgYGNyHEneXc5POtmPj141ahH/AGYW2zunzpGUpJqCAIAgCAonXPi/LV4gabtp2bJ/aSWc/wBWwOwrpNk08ypzf5iuy56y07CAq1IoQFyajMN2YJ6oi3KPbG3zYxckfafb7K57bFutkYLqWvmWGJHSLZHdY+HRw1zjCRsSeGQNzZPlgdtj9o8y5CyyuVklB8OJ6lyfyLLcVRs4x3fDq+xZGrCLZwyK4ttGR3ZyrgPYrDGWlaOR5QTUs+enVovkSpbymCAIAgKq1z/C03mSfxNUDL9qP87DteSfsW+K/crlRTry99XXxZT9Tv5jlZ0fho8x25/f2eP7Iki3FSfN2KOJnmJ3mWQnrLzdU8uL8Wet4aSogl7q+hONTUTTUVDj4zY2gdTn+F/C1ScReszm+Vcmqq49Wr+hbKnnEBARXWbG04ZMXfJMZb53KtGXYSO1achLo2XGwZSWfDTr1Xw0KOVYemF6atHk4XBf/wCo7BPIArLH16NfzrPMtvRSz7NO76Ik63lQVlrp/wAJ/n/8Sh5fBHX8kvat8F+5WKhHal/6EfF1L+yarSj8OPgeWbW/vbf/AEzeLaVxptLMebRUzpnZu8WNvlSEGw6hvPQFrtsUI6k7Z2DLMvVUeHFvsRQVXUulkdLI4ve8lznHiT/e5VTbe9nqFNMKYKuC0SLJ1Y4DFG0VtQ9m274JrnN8FnlkX8Y8OjrU3HrS9dnH8oc+22Xo9SfNXF6Pe+zwX1JjpFRU1ZA6CWWPna7abdj+Dhn/AGLqRZGM46MocG7JxLlZCL71o967CiMQo3QyvhfbaYSDskEHmII3gix7VVyjo9Gem498b642R4PtLE1VaUZ+4Jnc5hJ7zH7SO0cyl41v5Gclyk2Xp/8A1Vr/ANff7lnqaceUFp58ZVP7T/Y1VV34kv51Hp+xP7Cvw/dnbV/8Z03nu/luSn8SP86jHbv9hZ4L6ovtWp5kEAQBAEAQGq0ppuUpJQN4btj7BDvYCpGLLm3RZpvjrW0Vc11jcGxGYI510OmpVInujWkjZgIKi3KWsCd0g6eG10cfUqTMwubq0tYvq7Cxx8jXc+JnVkc8HhQHlY+Mb7kt807yOhczfHJxfXpfOj7r6vAuanTd6tnqvtXX4nSk0oidlIHRn0h3jP1LCnblE91icX5mVmzLY746M29PWMf4j2u6iPYrWvIqt3wkmQZ1Th7SaPdbjAwcbxNlNTy1EnixsLusjc0dJNh2rOqDsmoLrMZy5q1Pl6sqXSyPlkN3yPc9x+s5xcfWV2cIKEVFdRTyerbZ5LM+HLWkkAC5OQHOTuCxnNQi5S4LefYpyeiLrwurdBRxUcXvbWMs4jxnPPhPN+F3EnJeP7V29blWy6P1Yt/HT9jt8PZkKopz3sjOl0Rc2INF3F+y0DeS4ZDvsomytXOSOn2bNVylJ8EtS4cFoeQp4oBnycbW35yBme03XZQjzYpHBZVzvuna/wAzbM1ZGgIAgCAq3XPGdumfbLZkF+m7Tb1qDlrfFnZ8k5rS2PXuf1K2UQ7EvfV18WU/U7+Y5WdH4aPMduf39nj+yJItxUlEawMIdTV0mXgSkysPAhxu4dYcSLc1udVd8OZN956VsLMjkYkV1x3P9vkYOi+Ovoqhs7BtCxa9u7aYbXF+BuAR1LGuxwlqiTtPAjm0Ot7nxT7GW/h2nlDK0EziI8WzAtI6L+KewlWEcit9ZwV+w82qWnM171vMmo0xoWAk1kRt5Dts9gbcr6761+ZGmGyc2b0VUvLT6lbafaaisAgpwWwg7TnOyL3DdlwaN+ee7dZQ771PcuB12xNiPFl013tdSXV/kh1PA6R7Y2NLnOIa1o3lxNgFHSb3I6Ky2NcHOb0S4n0Po/h3ualhp9/JsAJHF29x7SSreEebFRPKMzIeRfO3tf8Ao2CyIxWWun/Cf5//ABKHl8EdfyS9q3wX7lYqEdqX/oP8XUv7JqtKPw4+B5Ztb+9t/wDTN4tpXFH6yMdNTWOY0+9QExt5i4H3x3eLdTQq3Inzp9yPRtgYHo+MpyXrT3/DqRGqWjklJEUT5CMyI2ucQOchoWlJvgXNt9VS1skl4vQyf+hVP0Sf9zJ+VOjfuvyI/p+J+pH/AOl9x/0Kp+iT/uZPyp0b91+R99PxP1I//SOkuEVDGlz6aZjQLkuieABzkkWC+8yS6vkZQzcaT5sbItvsaMaGVzHNewlrmkOaRvDgbgrHVrejdZCNkXGS1T3H0Hoxi4q6WOoGRcLOHNI3J46rjuIVtXPnxTPKs/EeLkSqfVw8OoqbWhQmPEXvI8GVrXtPDJoa4dd2+sKBkx0s8TueTmQrMJQ64tr56kcwqvdTzxzszdG8OAPGxzB6CLjtWqMubJSLfLx45FMqpcGv9Fy0GsShkaC6UxOtm2RjsujaaCD3qwjk1vr0PPruT+dW9FHnLtT/AIzL/Teg+lt7n/lX30ivtNP9Fzv0mP03oPpbO5/5U9Ir7R/Rc79Jm5w+ujnjEsLw9jr2cL52JB39IK2xkpLVFfdTOmbhYtGuoyF9NYQHDhcWOaAqjHMONPO6I7r3Yedh3fh2Lo8e7pYKRUWw5ktDAW41kqwHS50do6i727g8ZuA+t5Q9fWq3IwFL1q+PYS6slx3SJBVYZBVN5WF4BPymZgn6zefuK5XP2PC1t6c2X84l5i7QlWtOMSOV+FSwm7m5D5Tcx38O1cvk7Pvxnq1u7UXlOXVctE9/YzzhxKZvizPHRtEjuK1152RX7M35/cyli0y4xRDNY+lMsoFGZdpoIfILNHhfIabDp2reavReSVWRbW8q96p7o7l8X+xy22XTXJVVLf1/YgS7MowgJHoRhnKz8q4eBFn1yfJ7t/cuS5W7T9Gxegg/Wnu8F1+fAutiYnS3dJLhH6lhryk7M2GjGCmepbVSD3qG/J3+XMci8fVba3X1Lqti4bhDpZdfAg7RzVVS6Ie1Lj3Ls8X9CfLoDmwgCAIAgNXpHgcdZAYZd29rhva8bnDv9awsrU1oyXhZtmHara/iu1dhUeLavqyEnYjFQzg6Ii9ulhzB6r9agTx5x7zusXlFh2r13zX3/dFoaB07o8PgZIwscA67XAgj3x28FTaU1BJnG7YshZm2Sg9U+teBIFtKw1mP4HFWRGKdtxva4ZOY7naVhOuM1oyVh5luJZ0lT3/XxKsxrVtVREmC1SzhskNfbpa427iVBnjTXDedricpcaxaW6xfmiNT4FUsNn0sw/yn277WWlwkuKfkXENoYs1rGyPmjzjwmd3i00ruqJ59gXzmy7H5GbzcZcbI+aNxh2gtbMfgOSHlTHYHdm71LbGiyT4Ffkbfwql7XOfYv5oWZohoRFRe+OPLT28ciwaDvDG8Ovf1blMqoUN/FnH7U21bm+ovVh2dviStbylCAgutLAZqqOF9OzlDEZNpoI2rPDMwDvtsbt+ajZNcpJc06Lk7n04tk1a9Oclv8CtodFqxztkUct/rMLR6TrBQ+in2HYT2vhRXOdi89foXhozROgo4IZLbbI2tdY3G0BnYqyqi4wSZ5xnXRvyJ2R4N6nvjEz2U8r4ml8gjcWNbmS/ZOyAOuy+ybSbRqx4xlbFTei1Wr7EUT+itbxo5u1hVZ0Nnus9KW2MBLRWIs3Vdgb6ankfNGY5ZH7nCxDGCzfWXHtUzGrcYtvizjuUOdDJviq3rGK+b4k1UkoAgPKrp2yxuieLte0tcDzOFj7V8a1WhnXN1zU48U9ShZtEaxrnNFLK4AkAhhsQDa46CqvoZrckel17awpRTlYk+wsHVVS1EDZ4aiB8TbtewvBAJILXgX6mqXjRlFNSRyvKO7HvnCymSb00enyJJpTo3FXRcnJdrmklj272k7+sGwuOgcwW6ytWLRlVs/aNuFZz4cHxXaVdiOretjJ5NrJ28CxwBt0tfa3YSoUsaxd52dHKXDmvX1i+9a/Q1cmh9c3fRydgB9hWvobPd+hNW2sF//qvmdP0Urfoc3oFOhs90y/rGD+qjkaJVv0OX0U6Kz3T5/WcH9VFxaB0j4sPhjlYWPbt3a7Ii8jiL9hVhTFxgkzgdr2wtzJzg9U/sb9bStCAIDUaSYKKmOwykbmx3taegqRjXumWvUabqukXeVnUQOjcWPaWuabEHeF0EJqa1jwKtpp6M81kfD3o6ySJ23E8sPQd/WNxHWtc6oTWklqZRm4vVEow7TcjKoj2vrR5Htacj3hV1uzU/YfwZLhlv8yOmk2NUTaWSeJnKSgWYxjXNcXnIFwAtsjeTzDnsqiXJ2q+1KyGnetxYQ2rOuPqy17mUTPK5z3OebucSXE77k5rtqaoU1xrgtEloilsnKcnKXFnRbTAyMOoXzysghbtySODWjpPPzADMnmBWuyyNcXKXBGUYuT0Rd2B6DSQRNi2mC2bjcklx3m1v7Fl5ZtHCy9oZUrrWknwXHRdSOuxcujGpVcE39yQUejMTfhCZTzHIeiM+8rZjbEpqfOn6z+Rrt2nZPdHd9TesaAAALACwAyAA4AK6K5vV6s5QBAEAQBAEAQBAEAQBAEAQBAEAQBAEAQBAEAQBAEAQBAEAQBAEAQBAEAQBAEAQBAR/F6OCqldTvPJzsaHtPyjEflDymh1wRwI4XF5VNtlK563o0W1xs3PiQvFsDmpz4bbs4Pbm3t5j0FW9OVXat3HsIFlM4cfM1ikmoIAvgPOWBrvHY13nAH2r6m0DEfg0B3wt7MvYslZLtBmYLE2kkMtM0RvLdnattENJzA2r23cFruirlzZ8DKM3B6oleFx1tWbmeRkfF/ig+aG22vYq6541HCKb8/MkwVtnF7iaYbh7IGbLAedznG7nHnceKq7LHY9WTYQUVojLWBmEAQBAEAQBAEAQBAEAQBAEAQBAEAQBAEAQBAEAQBAEAQBAEAQBAEAQBAEAQBAEAQEf0x0a92RtMchgqYSXwTNJBa4jNpIz2XcezqUnGyOilo1rF8V2muyHOW7iVrNrDxOheaaugjkcMrysLS4c7XsOy5vSAreOz8a9c+qTREd9kN0kaDFNOHSvDmUkEPOGbef+rZHY1TacPo1o5NkeyalwWhzT6VsPjxub5pDh67LN0PqNZmN0ipz8sjra77gseikDbYG01jrUrXSgb3bDgwdBe4Bt+i91HushSvXf3NkKpy4Ik9LoRMfhJGMHRdx7sh61CltGC9lNm6OJJ8WSDDdEoIrOcDM7nk3djRl33UK3Ntnu4LuJMMaEe83wChkg5QBAEAQBAEAQBAEAQBAEAQBAEAQBAEAQBAEAQBAEAQBAEAQBAEAQBAEAQBAEAQBAEAQBAYeKYXDUs5OohZKzme0Gx5wd4PSFnXZOt6wejMZRUtzITX6oaJ5vE+aDoa8Ob/rBd61Yw2tfH2tH/O40PFgzDZqZgv4VZMR0NYPWQVse2bPdXzMfRI9pu8K1Y4fCQTE6ocOM7i4drBZh7QVGs2lkT3a6eBsjjwiTCGFrGhrGhrRkGtAAA5gBuUFtvezelpwO6+AIAgCAIAgCAIAgCAIAgCAIAgCAIAgCAIAgCAIAgCAIAgCAIAgCAIAgCAIAgCAIAgCAIAgCAIAgCAIAgCAIAgCAIAgCAIAgCAIAgCAIAgCAIAgCAIAgCAIAgCAIAgCAIAgCAIAgCAIAgCAIAgCAIAgCAIAgCAIAgCAIAgCAIAgCAIAgCAIAgCAIAgCAIAgCAIAgCAIAgCAIAgCAIAgCAIAgCAIAgCAIAgCAIAgP/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126" name="AutoShape 6" descr="data:image/jpeg;base64,/9j/4AAQSkZJRgABAQAAAQABAAD/2wCEAAkGBxQSEBQQEBAWERQVFRUVFxYSFRYZGBgSFRIWFxUXFhYYHCggHRomHBQXIjMhJSkrLjowGB8zODQtNygtLiwBCgoKDg0OGxAQGywkICQsLSwyLCwsLC80LDQvLCwsLCwsLCwtLCwsLCwsLCwsLywsLCwsLCwsLCwsLCwsLCwsLP/AABEIAIEBhwMBEQACEQEDEQH/xAAcAAEAAgIDAQAAAAAAAAAAAAAABgcEBQECAwj/xABLEAABAwICBQYHDAgFBQAAAAABAAIDBBEFIQYHEjFBE1FhcYGRIjJScpKhsRQjMzVCU1RigsHR0hYXc5Oys+HwRIOiwsMVJDRDY//EABsBAQACAwEBAAAAAAAAAAAAAAAEBQIDBgcB/8QAOxEAAgIBAQMICAUEAwEBAQAAAAECAwQRBSExBhITQVFhcZEUIjJSgaGx0TNCU8HwFTTh8RYjcpJDJP/aAAwDAQACEQMRAD8Au9AEAQBAEAQBAEAQBAEAQBAEAQBAEAQBAEAQBAEAQBAEAQBAEAQBAEAQBAEAQBAEAQBAEAQBAEAQBAEAQBAEAQBAEAQBACUBE8V1h0UJLWyuqHDe2mYZLEcC8eBfoupleDdPfpou96GqV0Ykel1yQA2FHN9osB7rlS1sexr2kanlRXUzLotb1E82kjmh6XNa4f6HE+pYT2TfH2dGfVlQfEmOD47T1TdqmnZKBvDT4Q85h8JvaFAspsqek00b4zjLgzYrUZBAEAQBAEAQBAEAQBAEAQBAEAQBAEAQBAEAQBAEAQBAEAQBAEAQBAEAQBAEAQBAEAQBAEAQGrxXSOlpvh6hjD5N9p3oNu71LCVkY8WTMfAycj8KDf08+BFcS1l0RBZyMk7TvBY0NPWHHd2LS8uK3rUtq+S+XNeu4r46/Qw2a1ImizKJzRwAe0eoNWDzNepkpck7f1F5Mx6/T6iqmllXh5kaefYcR0g5EHpBW2vaMq3rHVGuzklc1unF+aK30ioKdsm1QvkfE652JW2fGfJJ3OHMd+WfOejw9uU2LS181/JlBl8l8+rfCHOXc1/s1dNUPheJI3uie3c5pLXDqIVupVXR6pLzKGyq2iWk4uL71oXLq61je6XNpKwhs5yZJYBsp5iBk1/Vkeg5GiztndF/2V+z2dn+CXRkc71ZcSyVUkoIAgCAIAgCAIAgCAIAgCAIAgCAIAgCAIAgCAIAgCAIAgCAIAgCAIAgCAIAgCAIAgCA1ekGPw0cXKTutfxWNzc88zR9+5YTsjBasl4WDdl2cypfHqXeyo9IdPaqpJaxxp4vJjNnEfWfv7BYKBZkTl3I7rA5P42Ok5rny7+HwX3IoStBfJJLRBD6EAQBD4dXNByIuttV1lT51bafcaMjFpyI822Kku9GNJSWO0wlpBuM7WINwQd4K6DD2/JepkLVdq/dHGbT5Hwf/ZhvR+6+HwfUX/q90iNbRNfJ8NGeSl89oBDvtNIPXccFryYQjPWt6xe9HLOu2t8y2LUlxTJOo4CAIAgCAIAgCAIAgCAIAgCAIAgCAIAgCAIAgCAIAgCAIAgCAIAgCAIAgCAIAgCA1mkWNR0dO6eXhk1o3uedzR/e4ErCyahHVkvCw7Mu5VQ/0u0obGsWlq5jNM7ac42AG5o4NYOAVXObnLVnpmHiVYdKhDcut9veztT4DVSeJSzO6eTfbvsvqrm+CYntHEr9qyPmjIOidb9Dm9Ar70Vnus1f1fB/ViYc2D1DPHppm9cTwO+yxcJLimb4Z2NP2bIv4owlhqSk0+AX0+hAEAQG70T0kkoZttnhMdYSM8povYg8HC5sVtrulB9xVbU2XVm16PdJcH/OovXCsRjqIWTwu2mPFx0c4I4EHIhWUZKS1R5tkUTosddi0aMtZGkIAgCAIAgCAIAgCAIAgCAIAgCAIAgCAIAgCAIAgCAIAgCAIAgCAIAgCAIAgBQEKxLR92J1PKTucykiJbExuTpXA+HIfJaSLA7yBcWvcxp1dLLWXBF9jbQWzqObUk7Jb23+XsXj1skWH4TTUrfeoo4RxdYAnrecz2lbH0dS6kVd2VkZMtbJOX87DtLjkDd8oPm3PsCiT2pix4zXw3iOFfL8rPE6R0/ln0XfgtX9ZxPefkzZ/Tsjs+aO8eP05/8Abbra4fcs47WxJfn80zGWBkL8p2mhpakbL2wz9Dgxx9eakwvot9mSZjGeTjvVOUfNGixPVzRS3LGOgdzxOy9F1x3WX2WNW+G7wLLH5Q5tXGXOXf8AfiQzGdWNTFd1O9tQ3m8R/cTY9/Yo88WS4bzoMXlPRZuui4vzX3IKCtM65VvSS0fedFVfXbHn1yTXajlYG4ICb6rtIDBU+5nn3qc2F9zZreCftW2fRUnGs5sua+DOZ5R7PV1PTx9qPHvX+PuXIrA4EIAgKK08rJG4lUhsj2gPFgHOA+Dbwuqu9vpHvf8AEej7Doqlg1uUU3v6l2s0Pu+X56T03fiter7X5stvRqfcXkh7vl+ek9N34pq+1+bHo1PuLyQ93y/PSem78U1fa/Nj0an3F5Ie75fnpPTd+K+avtfmx6NT7i8kPd8vz0npu/FNX2vzY9Gp9xeSJLq4q5HYnTtdI9wPK3Bc4j4CTgSt+O30iKfb1FUcCbjFJ7upe8i7lZHnQQBAEAQBAEAQBAEAQBAEAQBAEAQBAEAQBAEAQBAEAQAoCM4vpDskxU9vB8Eu4C2Vmjo51QbU2rKmXRVcet9n+S0wsFWrpLOH1I1NM552nuLjzuN1zFts7HrN6su4VxgtIrQ6LWZmTSUEkvwbC7p4d5yUqjDuv9iLfeaLcmqr2mbql0Ucc5JA3oaL+s/1VxTsCT32S08Cus2qvyR8zZw6NwN3tL/OcfYLBWVWxsWHFN+L+xDntG+XXobSGEMFmiw6yfarOuuMFpEhSk5PVmHpDXchSTz/ADcT3DrDTb12W+mHPsjHtZhN6RbPlyJ5buNl1uRi1Xx5tkdSFh5+RiT59Emvo/gZ0FWDk7I+pcpn7Dsp1nT60ezrX3PQtkcq6slqrJ0hLt6n9jKVAdgnqcseWkOabEEEEcCDcFDGcFNOL4M+jMDruXpoZ/nI2uI5iRmO+6t4S50UzyXKpdN06+xtGcsjQEBrKrR6lkeZJKWJ73ZlzmNJJtbMkLB1wb1aRLrzsmuKhCySS6k2eX6K0X0KD9238F86Gv3V5Gf9TzP1ZebK31r4ZDBLTiCFkQcx5IjaG3Ic217KHkwjGS0Wh13JnJuuhY7ZOWjXF69pBFGOoLl0F0fpZcPgklpYpHkOu5zGkn3xwzJCsKa4OCbSPPNsZ+TXm2RhZJJPgm+w336K0X0KD9238Ft6Gv3V5FZ/U8z9WXmzluEUdN/3Aghg5ME8oGtbsggg+FwyJHaihCG/RI+PLy8j/qc5S16tW9fgRHGdaUbCW0sJl+vIdlvWG+Me2y0Ty0t0VqXmJyXtmudfLm9y3v7fUjc2syuduMTPNj/MStLyrO4uYcmMJcec/j9kdGayK4HOSN3XG37rL56TZ3GUuTWE1uTXxNvhutaQECpp2vHF0JLSPsuJBPaFsjlv8yK/I5Kw01ps+D+6+xYWBY/BWM26eTat4zTk5p+s0+3cpcLIzWsTlszBvxJ822On0fgzA05x6SipmzRNa5xkayz72sWuPAjPwVjdY4R1RJ2RgwzcjoptpaN7iB/rVqvmIO6T86i+ly7EdP8A8Vxvfl8vsP1q1XzEHdJ+dPS5diH/ABXG9+Xy+w/WrVfMQd0n509Ll2If8Vxvfl8vsP1q1XzEHdJ+dPS5diH/ABXG9+Xy+xwdatV8xB3SfnXx5cuxHx8lcf35fL7Ft00m0xrjvLQe8XU9cDiLI82TXYz0X0wIPprp62ldyFMGyzDxi7NkfQbHN3RfLjzKNdkKD0XE6HZOwpZa6S3WMPm/8d5HcH1oTCQCqYx0ZyJjaWub0jMg9S0xypa+si1y+S9XRt0SfO79NGWpR1TJWNkjcHscLtc3cQpyaa1Rxllcq5OE1o0ey+mAQFZ6Yawp4KqSnp442iMhpdIC4uNgcgCABn0qHbkyjJxijrtl8nqcjHV1sn63Uuo50O1gz1FVHTVEcZEhIDowWkENLswSQRl0JVkylJRl1nzavJ+nHod1Unu6mWWphyQQBAEAQBAazSStMNLI9ps62y3oc47IPZe/Yt+NXz7VFmq6XNg2QGHxRbmHsXne0oyjl2qXHnP6nXYbTog12IyqKjfK7Zjbc8eYDnJ4LVjYtmRLm1rU2XXwpjzpsleG6Nxszk98d0+KOoce1dRibGpq9az1n8vIor9o2Wbo7l8zdtbYWGQ6FcpJLRFe95yvoCAICBa58T5LDuRB8KeRrMt+w33xx6vBaPtKy2VVz7+d2LX9iPky0hoUQunKwIDeaNYZNVGVkLdsxRGUjiQHNGy3nPhEgfVK5bbmz60umhuk3w7Tt+TfKCdcljZD1j1Ps7vD6HRcsejovDVhJtYZFc32XSN7OUcfvVljPWtHmvKCCjnz069H8iVreUwQBAEBVWuf4Wm8yT+Jqg5ftRO15J+xb4r9yuVEOvL31dfFlP1O/mOVnR+GjzHbn9/Z4/siSLcVJTOs/SF09S6mY60UJsQPlSjxiercB0HnVdk2c6XN6kd9yd2dGqlXyXrS+S/yRTDMPkqJWwwt2nuNgOHSSeAA4rRGLk9EX2Vk141TtseiRZOHaqWbINRUvLuIhDWgdF3A367BTI4i/Mzj7+VVvO/6oJLv1f00MmfVTTEeBUTtPO7k3DuDG+1fXiR7Wao8qspP1oRfhqv3ZAtK9FJqFw5QiSN2TZGggE+S4HxXdH9VGtplXxOn2ZtarOTUd0lxT/Y1uC4rJSzsnhNnNOY4Ob8prug/14LCE3B6ol5uJDKpdU1x+T7S7sVwyLFKOK73MjfsTAstfxDYG4PlHuVlKKth8zzjGybdm5MmkuctY7zQfqppvpE/fH+RafRI9r+X2LX/AJVle5H5/ciOn2ikdByPJSPfynKX5TZy2Ni1tkDyitN1Kr00Ze7E2tbnSmrElppw169SIqOdAWZo9q5gqKWGd80rXSMDiG7FgTzXapdeNGUVLV7zjM3lHkUZE6oxjonp1/c2B1U030ifvj/Is/RI9r+RFfKnK9yPz+5PIY9loaOAA7hZSzmpS50m+0hmsTTD3Kz3PAff3jM/NsPHzjw7+a8a+7mLmriX2w9kelz6W1eovm+zw7SnAC51gC5zjwuS5xPeSSVX8T0B82uOr3JfIz8bwOakc1lQzYLmhzSMwRxFxltDcR+IWc65Q4oi4efRlxcqnro9P53M3egelzqKTk5CXU7z4Q8hx+W3o5x962UW8x6PgV22tkLLh0lftr5932LtikDgHNIIIBBGYIIuCCrI87aaej4nZD4UFp78ZVP7T/Y1VV34kv51Hp+xP7Cvw/dnbV/8Z03nu/lvSn8SP86jHbv9hZ4L6ovtWp5kEAQBAEAQEd07/wDE+2y/Vn99lNwPxvgRsr8MhmDAyPbCDYuNgT61S8o9hztuWRSuO6Xd3ljsjaca63VZ1b139xZdFSMgYGNyHEneXc5POtmPj141ahH/AGYW2zunzpGUpJqCAIAgCAonXPi/LV4gabtp2bJ/aSWc/wBWwOwrpNk08ypzf5iuy56y07CAq1IoQFyajMN2YJ6oi3KPbG3zYxckfafb7K57bFutkYLqWvmWGJHSLZHdY+HRw1zjCRsSeGQNzZPlgdtj9o8y5CyyuVklB8OJ6lyfyLLcVRs4x3fDq+xZGrCLZwyK4ttGR3ZyrgPYrDGWlaOR5QTUs+enVovkSpbymCAIAgKq1z/C03mSfxNUDL9qP87DteSfsW+K/crlRTry99XXxZT9Tv5jlZ0fho8x25/f2eP7Iki3FSfN2KOJnmJ3mWQnrLzdU8uL8Wet4aSogl7q+hONTUTTUVDj4zY2gdTn+F/C1ScReszm+Vcmqq49Wr+hbKnnEBARXWbG04ZMXfJMZb53KtGXYSO1achLo2XGwZSWfDTr1Xw0KOVYemF6atHk4XBf/wCo7BPIArLH16NfzrPMtvRSz7NO76Ik63lQVlrp/wAJ/n/8Sh5fBHX8kvat8F+5WKhHal/6EfF1L+yarSj8OPgeWbW/vbf/AEzeLaVxptLMebRUzpnZu8WNvlSEGw6hvPQFrtsUI6k7Z2DLMvVUeHFvsRQVXUulkdLI4ve8lznHiT/e5VTbe9nqFNMKYKuC0SLJ1Y4DFG0VtQ9m274JrnN8FnlkX8Y8OjrU3HrS9dnH8oc+22Xo9SfNXF6Pe+zwX1JjpFRU1ZA6CWWPna7abdj+Dhn/AGLqRZGM46MocG7JxLlZCL71o967CiMQo3QyvhfbaYSDskEHmII3gix7VVyjo9Gem498b642R4PtLE1VaUZ+4Jnc5hJ7zH7SO0cyl41v5Gclyk2Xp/8A1Vr/ANff7lnqaceUFp58ZVP7T/Y1VV34kv51Hp+xP7Cvw/dnbV/8Z03nu/luSn8SP86jHbv9hZ4L6ovtWp5kEAQBAEAQGq0ppuUpJQN4btj7BDvYCpGLLm3RZpvjrW0Vc11jcGxGYI510OmpVInujWkjZgIKi3KWsCd0g6eG10cfUqTMwubq0tYvq7Cxx8jXc+JnVkc8HhQHlY+Mb7kt807yOhczfHJxfXpfOj7r6vAuanTd6tnqvtXX4nSk0oidlIHRn0h3jP1LCnblE91icX5mVmzLY746M29PWMf4j2u6iPYrWvIqt3wkmQZ1Th7SaPdbjAwcbxNlNTy1EnixsLusjc0dJNh2rOqDsmoLrMZy5q1Pl6sqXSyPlkN3yPc9x+s5xcfWV2cIKEVFdRTyerbZ5LM+HLWkkAC5OQHOTuCxnNQi5S4LefYpyeiLrwurdBRxUcXvbWMs4jxnPPhPN+F3EnJeP7V29blWy6P1Yt/HT9jt8PZkKopz3sjOl0Rc2INF3F+y0DeS4ZDvsomytXOSOn2bNVylJ8EtS4cFoeQp4oBnycbW35yBme03XZQjzYpHBZVzvuna/wAzbM1ZGgIAgCAq3XPGdumfbLZkF+m7Tb1qDlrfFnZ8k5rS2PXuf1K2UQ7EvfV18WU/U7+Y5WdH4aPMduf39nj+yJItxUlEawMIdTV0mXgSkysPAhxu4dYcSLc1udVd8OZN956VsLMjkYkV1x3P9vkYOi+Ovoqhs7BtCxa9u7aYbXF+BuAR1LGuxwlqiTtPAjm0Ot7nxT7GW/h2nlDK0EziI8WzAtI6L+KewlWEcit9ZwV+w82qWnM171vMmo0xoWAk1kRt5Dts9gbcr6761+ZGmGyc2b0VUvLT6lbafaaisAgpwWwg7TnOyL3DdlwaN+ee7dZQ771PcuB12xNiPFl013tdSXV/kh1PA6R7Y2NLnOIa1o3lxNgFHSb3I6Ky2NcHOb0S4n0Po/h3ualhp9/JsAJHF29x7SSreEebFRPKMzIeRfO3tf8Ao2CyIxWWun/Cf5//ABKHl8EdfyS9q3wX7lYqEdqX/oP8XUv7JqtKPw4+B5Ztb+9t/wDTN4tpXFH6yMdNTWOY0+9QExt5i4H3x3eLdTQq3Inzp9yPRtgYHo+MpyXrT3/DqRGqWjklJEUT5CMyI2ucQOchoWlJvgXNt9VS1skl4vQyf+hVP0Sf9zJ+VOjfuvyI/p+J+pH/AOl9x/0Kp+iT/uZPyp0b91+R99PxP1I//SOkuEVDGlz6aZjQLkuieABzkkWC+8yS6vkZQzcaT5sbItvsaMaGVzHNewlrmkOaRvDgbgrHVrejdZCNkXGS1T3H0Hoxi4q6WOoGRcLOHNI3J46rjuIVtXPnxTPKs/EeLkSqfVw8OoqbWhQmPEXvI8GVrXtPDJoa4dd2+sKBkx0s8TueTmQrMJQ64tr56kcwqvdTzxzszdG8OAPGxzB6CLjtWqMubJSLfLx45FMqpcGv9Fy0GsShkaC6UxOtm2RjsujaaCD3qwjk1vr0PPruT+dW9FHnLtT/AIzL/Teg+lt7n/lX30ivtNP9Fzv0mP03oPpbO5/5U9Ir7R/Rc79Jm5w+ujnjEsLw9jr2cL52JB39IK2xkpLVFfdTOmbhYtGuoyF9NYQHDhcWOaAqjHMONPO6I7r3Yedh3fh2Lo8e7pYKRUWw5ktDAW41kqwHS50do6i727g8ZuA+t5Q9fWq3IwFL1q+PYS6slx3SJBVYZBVN5WF4BPymZgn6zefuK5XP2PC1t6c2X84l5i7QlWtOMSOV+FSwm7m5D5Tcx38O1cvk7Pvxnq1u7UXlOXVctE9/YzzhxKZvizPHRtEjuK1152RX7M35/cyli0y4xRDNY+lMsoFGZdpoIfILNHhfIabDp2reavReSVWRbW8q96p7o7l8X+xy22XTXJVVLf1/YgS7MowgJHoRhnKz8q4eBFn1yfJ7t/cuS5W7T9Gxegg/Wnu8F1+fAutiYnS3dJLhH6lhryk7M2GjGCmepbVSD3qG/J3+XMci8fVba3X1Lqti4bhDpZdfAg7RzVVS6Ie1Lj3Ls8X9CfLoDmwgCAIAgNXpHgcdZAYZd29rhva8bnDv9awsrU1oyXhZtmHara/iu1dhUeLavqyEnYjFQzg6Ii9ulhzB6r9agTx5x7zusXlFh2r13zX3/dFoaB07o8PgZIwscA67XAgj3x28FTaU1BJnG7YshZm2Sg9U+teBIFtKw1mP4HFWRGKdtxva4ZOY7naVhOuM1oyVh5luJZ0lT3/XxKsxrVtVREmC1SzhskNfbpa427iVBnjTXDedricpcaxaW6xfmiNT4FUsNn0sw/yn277WWlwkuKfkXENoYs1rGyPmjzjwmd3i00ruqJ59gXzmy7H5GbzcZcbI+aNxh2gtbMfgOSHlTHYHdm71LbGiyT4Ffkbfwql7XOfYv5oWZohoRFRe+OPLT28ciwaDvDG8Ovf1blMqoUN/FnH7U21bm+ovVh2dviStbylCAgutLAZqqOF9OzlDEZNpoI2rPDMwDvtsbt+ajZNcpJc06Lk7n04tk1a9Oclv8CtodFqxztkUct/rMLR6TrBQ+in2HYT2vhRXOdi89foXhozROgo4IZLbbI2tdY3G0BnYqyqi4wSZ5xnXRvyJ2R4N6nvjEz2U8r4ml8gjcWNbmS/ZOyAOuy+ybSbRqx4xlbFTei1Wr7EUT+itbxo5u1hVZ0Nnus9KW2MBLRWIs3Vdgb6ankfNGY5ZH7nCxDGCzfWXHtUzGrcYtvizjuUOdDJviq3rGK+b4k1UkoAgPKrp2yxuieLte0tcDzOFj7V8a1WhnXN1zU48U9ShZtEaxrnNFLK4AkAhhsQDa46CqvoZrckel17awpRTlYk+wsHVVS1EDZ4aiB8TbtewvBAJILXgX6mqXjRlFNSRyvKO7HvnCymSb00enyJJpTo3FXRcnJdrmklj272k7+sGwuOgcwW6ytWLRlVs/aNuFZz4cHxXaVdiOretjJ5NrJ28CxwBt0tfa3YSoUsaxd52dHKXDmvX1i+9a/Q1cmh9c3fRydgB9hWvobPd+hNW2sF//qvmdP0Urfoc3oFOhs90y/rGD+qjkaJVv0OX0U6Kz3T5/WcH9VFxaB0j4sPhjlYWPbt3a7Ii8jiL9hVhTFxgkzgdr2wtzJzg9U/sb9bStCAIDUaSYKKmOwykbmx3taegqRjXumWvUabqukXeVnUQOjcWPaWuabEHeF0EJqa1jwKtpp6M81kfD3o6ySJ23E8sPQd/WNxHWtc6oTWklqZRm4vVEow7TcjKoj2vrR5Htacj3hV1uzU/YfwZLhlv8yOmk2NUTaWSeJnKSgWYxjXNcXnIFwAtsjeTzDnsqiXJ2q+1KyGnetxYQ2rOuPqy17mUTPK5z3OebucSXE77k5rtqaoU1xrgtEloilsnKcnKXFnRbTAyMOoXzysghbtySODWjpPPzADMnmBWuyyNcXKXBGUYuT0Rd2B6DSQRNi2mC2bjcklx3m1v7Fl5ZtHCy9oZUrrWknwXHRdSOuxcujGpVcE39yQUejMTfhCZTzHIeiM+8rZjbEpqfOn6z+Rrt2nZPdHd9TesaAAALACwAyAA4AK6K5vV6s5QBAEAQBAEAQBAEAQBAEAQBAEAQBAEAQBAEAQBAEAQBAEAQBAEAQBAEAQBAEAQBAR/F6OCqldTvPJzsaHtPyjEflDymh1wRwI4XF5VNtlK563o0W1xs3PiQvFsDmpz4bbs4Pbm3t5j0FW9OVXat3HsIFlM4cfM1ikmoIAvgPOWBrvHY13nAH2r6m0DEfg0B3wt7MvYslZLtBmYLE2kkMtM0RvLdnattENJzA2r23cFruirlzZ8DKM3B6oleFx1tWbmeRkfF/ig+aG22vYq6541HCKb8/MkwVtnF7iaYbh7IGbLAedznG7nHnceKq7LHY9WTYQUVojLWBmEAQBAEAQBAEAQBAEAQBAEAQBAEAQBAEAQBAEAQBAEAQBAEAQBAEAQBAEAQBAEAQEf0x0a92RtMchgqYSXwTNJBa4jNpIz2XcezqUnGyOilo1rF8V2muyHOW7iVrNrDxOheaaugjkcMrysLS4c7XsOy5vSAreOz8a9c+qTREd9kN0kaDFNOHSvDmUkEPOGbef+rZHY1TacPo1o5NkeyalwWhzT6VsPjxub5pDh67LN0PqNZmN0ipz8sjra77gseikDbYG01jrUrXSgb3bDgwdBe4Bt+i91HushSvXf3NkKpy4Ik9LoRMfhJGMHRdx7sh61CltGC9lNm6OJJ8WSDDdEoIrOcDM7nk3djRl33UK3Ntnu4LuJMMaEe83wChkg5QBAEAQBAEAQBAEAQBAEAQBAEAQBAEAQBAEAQBAEAQBAEAQBAEAQBAEAQBAEAQBAEAQBAYeKYXDUs5OohZKzme0Gx5wd4PSFnXZOt6wejMZRUtzITX6oaJ5vE+aDoa8Ob/rBd61Yw2tfH2tH/O40PFgzDZqZgv4VZMR0NYPWQVse2bPdXzMfRI9pu8K1Y4fCQTE6ocOM7i4drBZh7QVGs2lkT3a6eBsjjwiTCGFrGhrGhrRkGtAAA5gBuUFtvezelpwO6+AIAgCAIAgCAIAgCAIAgCAIAgCAIAgCAIAgCAIAgCAIAgCAIAgCAIAgCAIAgCAIAgCAIAgCAIAgCAIAgCAIAgCAIAgCAIAgCAIAgCAIAgCAIAgCAIAgCAIAgCAIAgCAIAgCAIAgCAIAgCAIAgCAIAgCAIAgCAIAgCAIAgCAIAgCAIAgCAIAgCAIAgCAIAgCAIAgCAIAgCAIAgCAIAgCAIAgCAIAgCAIAgCAIAgP/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Subtitle 3"/>
          <p:cNvSpPr>
            <a:spLocks noGrp="1"/>
          </p:cNvSpPr>
          <p:nvPr>
            <p:ph type="subTitle" idx="1"/>
          </p:nvPr>
        </p:nvSpPr>
        <p:spPr/>
        <p:txBody>
          <a:bodyPr/>
          <a:lstStyle/>
          <a:p>
            <a:r>
              <a:rPr lang="ru-RU" altLang="en-US" dirty="0" smtClean="0"/>
              <a:t>Семинар ЗАО АСПО</a:t>
            </a:r>
            <a:endParaRPr lang="en-US" altLang="en-US" dirty="0"/>
          </a:p>
        </p:txBody>
      </p:sp>
      <p:sp>
        <p:nvSpPr>
          <p:cNvPr id="6" name="Rectangle 12"/>
          <p:cNvSpPr>
            <a:spLocks noChangeArrowheads="1"/>
          </p:cNvSpPr>
          <p:nvPr/>
        </p:nvSpPr>
        <p:spPr bwMode="auto">
          <a:xfrm>
            <a:off x="1871700" y="5949280"/>
            <a:ext cx="53645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accent2"/>
                </a:solidFill>
                <a:latin typeface="Arial" charset="0"/>
              </a:defRPr>
            </a:lvl1pPr>
            <a:lvl2pPr marL="742950" indent="-285750">
              <a:defRPr sz="2000">
                <a:solidFill>
                  <a:schemeClr val="accent2"/>
                </a:solidFill>
                <a:latin typeface="Arial" charset="0"/>
              </a:defRPr>
            </a:lvl2pPr>
            <a:lvl3pPr marL="1143000" indent="-228600">
              <a:defRPr sz="2000">
                <a:solidFill>
                  <a:schemeClr val="accent2"/>
                </a:solidFill>
                <a:latin typeface="Arial" charset="0"/>
              </a:defRPr>
            </a:lvl3pPr>
            <a:lvl4pPr marL="1600200" indent="-228600">
              <a:defRPr sz="2000">
                <a:solidFill>
                  <a:schemeClr val="accent2"/>
                </a:solidFill>
                <a:latin typeface="Arial" charset="0"/>
              </a:defRPr>
            </a:lvl4pPr>
            <a:lvl5pPr marL="2057400" indent="-228600">
              <a:defRPr sz="2000">
                <a:solidFill>
                  <a:schemeClr val="accent2"/>
                </a:solidFill>
                <a:latin typeface="Arial" charset="0"/>
              </a:defRPr>
            </a:lvl5pPr>
            <a:lvl6pPr marL="2514600" indent="-228600" eaLnBrk="0" fontAlgn="base" hangingPunct="0">
              <a:lnSpc>
                <a:spcPct val="120000"/>
              </a:lnSpc>
              <a:spcBef>
                <a:spcPct val="0"/>
              </a:spcBef>
              <a:spcAft>
                <a:spcPct val="0"/>
              </a:spcAft>
              <a:buClr>
                <a:schemeClr val="accent2"/>
              </a:buClr>
              <a:buFont typeface="Wingdings" pitchFamily="2" charset="2"/>
              <a:buChar char="•"/>
              <a:defRPr sz="2000">
                <a:solidFill>
                  <a:schemeClr val="accent2"/>
                </a:solidFill>
                <a:latin typeface="Arial" charset="0"/>
              </a:defRPr>
            </a:lvl6pPr>
            <a:lvl7pPr marL="2971800" indent="-228600" eaLnBrk="0" fontAlgn="base" hangingPunct="0">
              <a:lnSpc>
                <a:spcPct val="120000"/>
              </a:lnSpc>
              <a:spcBef>
                <a:spcPct val="0"/>
              </a:spcBef>
              <a:spcAft>
                <a:spcPct val="0"/>
              </a:spcAft>
              <a:buClr>
                <a:schemeClr val="accent2"/>
              </a:buClr>
              <a:buFont typeface="Wingdings" pitchFamily="2" charset="2"/>
              <a:buChar char="•"/>
              <a:defRPr sz="2000">
                <a:solidFill>
                  <a:schemeClr val="accent2"/>
                </a:solidFill>
                <a:latin typeface="Arial" charset="0"/>
              </a:defRPr>
            </a:lvl7pPr>
            <a:lvl8pPr marL="3429000" indent="-228600" eaLnBrk="0" fontAlgn="base" hangingPunct="0">
              <a:lnSpc>
                <a:spcPct val="120000"/>
              </a:lnSpc>
              <a:spcBef>
                <a:spcPct val="0"/>
              </a:spcBef>
              <a:spcAft>
                <a:spcPct val="0"/>
              </a:spcAft>
              <a:buClr>
                <a:schemeClr val="accent2"/>
              </a:buClr>
              <a:buFont typeface="Wingdings" pitchFamily="2" charset="2"/>
              <a:buChar char="•"/>
              <a:defRPr sz="2000">
                <a:solidFill>
                  <a:schemeClr val="accent2"/>
                </a:solidFill>
                <a:latin typeface="Arial" charset="0"/>
              </a:defRPr>
            </a:lvl8pPr>
            <a:lvl9pPr marL="3886200" indent="-228600" eaLnBrk="0" fontAlgn="base" hangingPunct="0">
              <a:lnSpc>
                <a:spcPct val="120000"/>
              </a:lnSpc>
              <a:spcBef>
                <a:spcPct val="0"/>
              </a:spcBef>
              <a:spcAft>
                <a:spcPct val="0"/>
              </a:spcAft>
              <a:buClr>
                <a:schemeClr val="accent2"/>
              </a:buClr>
              <a:buFont typeface="Wingdings" pitchFamily="2" charset="2"/>
              <a:buChar char="•"/>
              <a:defRPr sz="2000">
                <a:solidFill>
                  <a:schemeClr val="accent2"/>
                </a:solidFill>
                <a:latin typeface="Arial" charset="0"/>
              </a:defRPr>
            </a:lvl9pPr>
          </a:lstStyle>
          <a:p>
            <a:pPr algn="ctr">
              <a:buClrTx/>
              <a:buFontTx/>
              <a:buNone/>
            </a:pPr>
            <a:r>
              <a:rPr lang="fr-FR" altLang="en-US" b="1" u="sng" dirty="0" smtClean="0">
                <a:solidFill>
                  <a:srgbClr val="0BA4E2"/>
                </a:solidFill>
                <a:latin typeface="Trebuchet MS" panose="020B0603020202020204" pitchFamily="34" charset="0"/>
              </a:rPr>
              <a:t>Olivier Baudouin</a:t>
            </a:r>
            <a:r>
              <a:rPr lang="fr-FR" altLang="en-US" b="1" dirty="0" smtClean="0">
                <a:solidFill>
                  <a:srgbClr val="0BA4E2"/>
                </a:solidFill>
                <a:latin typeface="Trebuchet MS" panose="020B0603020202020204" pitchFamily="34" charset="0"/>
              </a:rPr>
              <a:t>, </a:t>
            </a:r>
            <a:r>
              <a:rPr lang="ru-RU" altLang="en-US" b="1" dirty="0" smtClean="0">
                <a:solidFill>
                  <a:srgbClr val="0BA4E2"/>
                </a:solidFill>
                <a:latin typeface="Trebuchet MS" panose="020B0603020202020204" pitchFamily="34" charset="0"/>
              </a:rPr>
              <a:t>Леонид Корельштейн </a:t>
            </a:r>
            <a:r>
              <a:rPr lang="ru-RU" altLang="en-US" b="1" dirty="0" smtClean="0">
                <a:solidFill>
                  <a:srgbClr val="0BA4E2"/>
                </a:solidFill>
                <a:latin typeface="Trebuchet MS" panose="020B0603020202020204" pitchFamily="34" charset="0"/>
              </a:rPr>
              <a:t>26 ноября </a:t>
            </a:r>
            <a:r>
              <a:rPr lang="fr-FR" altLang="en-US" b="1" dirty="0" smtClean="0">
                <a:solidFill>
                  <a:srgbClr val="0BA4E2"/>
                </a:solidFill>
                <a:latin typeface="Trebuchet MS" panose="020B0603020202020204" pitchFamily="34" charset="0"/>
              </a:rPr>
              <a:t>201</a:t>
            </a:r>
            <a:r>
              <a:rPr lang="ru-RU" altLang="en-US" b="1" dirty="0" smtClean="0">
                <a:solidFill>
                  <a:srgbClr val="0BA4E2"/>
                </a:solidFill>
                <a:latin typeface="Trebuchet MS" panose="020B0603020202020204" pitchFamily="34" charset="0"/>
              </a:rPr>
              <a:t>4</a:t>
            </a:r>
            <a:endParaRPr lang="fr-FR" altLang="en-US" b="1" dirty="0">
              <a:solidFill>
                <a:srgbClr val="0BA4E2"/>
              </a:solidFill>
              <a:latin typeface="Trebuchet MS" panose="020B0603020202020204" pitchFamily="34" charset="0"/>
            </a:endParaRPr>
          </a:p>
        </p:txBody>
      </p:sp>
      <p:pic>
        <p:nvPicPr>
          <p:cNvPr id="648194" name="Рисунок 2" descr="Логотип АСПО"/>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504" y="5886058"/>
            <a:ext cx="1340148" cy="7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446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2"/>
          <p:cNvSpPr txBox="1">
            <a:spLocks noChangeArrowheads="1"/>
          </p:cNvSpPr>
          <p:nvPr/>
        </p:nvSpPr>
        <p:spPr bwMode="auto">
          <a:xfrm>
            <a:off x="468000" y="151200"/>
            <a:ext cx="6822831" cy="57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57" tIns="41729" rIns="83457" bIns="41729">
            <a:spAutoFit/>
          </a:bodyPr>
          <a:lstStyle>
            <a:lvl1pPr defTabSz="1020763">
              <a:defRPr b="1">
                <a:solidFill>
                  <a:schemeClr val="accent2"/>
                </a:solidFill>
                <a:latin typeface="Arial" charset="0"/>
              </a:defRPr>
            </a:lvl1pPr>
            <a:lvl2pPr marL="742950" indent="-285750" defTabSz="1020763">
              <a:defRPr b="1">
                <a:solidFill>
                  <a:schemeClr val="accent2"/>
                </a:solidFill>
                <a:latin typeface="Arial" charset="0"/>
              </a:defRPr>
            </a:lvl2pPr>
            <a:lvl3pPr marL="1143000" indent="-228600" defTabSz="1020763">
              <a:defRPr b="1">
                <a:solidFill>
                  <a:schemeClr val="accent2"/>
                </a:solidFill>
                <a:latin typeface="Arial" charset="0"/>
              </a:defRPr>
            </a:lvl3pPr>
            <a:lvl4pPr marL="1600200" indent="-228600" defTabSz="1020763">
              <a:defRPr b="1">
                <a:solidFill>
                  <a:schemeClr val="accent2"/>
                </a:solidFill>
                <a:latin typeface="Arial" charset="0"/>
              </a:defRPr>
            </a:lvl4pPr>
            <a:lvl5pPr marL="2057400" indent="-228600" defTabSz="1020763">
              <a:defRPr b="1">
                <a:solidFill>
                  <a:schemeClr val="accent2"/>
                </a:solidFill>
                <a:latin typeface="Arial" charset="0"/>
              </a:defRPr>
            </a:lvl5pPr>
            <a:lvl6pPr marL="25146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718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290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8862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pPr eaLnBrk="1" hangingPunct="1">
              <a:lnSpc>
                <a:spcPct val="100000"/>
              </a:lnSpc>
              <a:buClrTx/>
              <a:buFontTx/>
              <a:buNone/>
            </a:pPr>
            <a:r>
              <a:rPr lang="ru-RU" sz="3200" dirty="0" smtClean="0">
                <a:solidFill>
                  <a:schemeClr val="bg1"/>
                </a:solidFill>
                <a:latin typeface="Trebuchet MS" pitchFamily="34" charset="0"/>
              </a:rPr>
              <a:t>Термодинамические модели</a:t>
            </a:r>
            <a:endParaRPr lang="en-US" sz="3200" dirty="0">
              <a:solidFill>
                <a:schemeClr val="bg1"/>
              </a:solidFill>
              <a:latin typeface="Trebuchet MS" pitchFamily="34" charset="0"/>
            </a:endParaRPr>
          </a:p>
        </p:txBody>
      </p:sp>
      <p:sp>
        <p:nvSpPr>
          <p:cNvPr id="14" name="Text Box 7"/>
          <p:cNvSpPr txBox="1">
            <a:spLocks noChangeArrowheads="1"/>
          </p:cNvSpPr>
          <p:nvPr/>
        </p:nvSpPr>
        <p:spPr bwMode="auto">
          <a:xfrm>
            <a:off x="1511660" y="5553236"/>
            <a:ext cx="74556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74650" indent="-374650">
              <a:defRPr b="1">
                <a:solidFill>
                  <a:schemeClr val="accent2"/>
                </a:solidFill>
                <a:latin typeface="Arial" charset="0"/>
              </a:defRPr>
            </a:lvl1pPr>
            <a:lvl2pPr marL="742950" indent="-285750">
              <a:defRPr b="1">
                <a:solidFill>
                  <a:schemeClr val="accent2"/>
                </a:solidFill>
                <a:latin typeface="Arial" charset="0"/>
              </a:defRPr>
            </a:lvl2pPr>
            <a:lvl3pPr marL="1143000" indent="-228600">
              <a:defRPr b="1">
                <a:solidFill>
                  <a:schemeClr val="accent2"/>
                </a:solidFill>
                <a:latin typeface="Arial" charset="0"/>
              </a:defRPr>
            </a:lvl3pPr>
            <a:lvl4pPr marL="1600200" indent="-228600">
              <a:defRPr b="1">
                <a:solidFill>
                  <a:schemeClr val="accent2"/>
                </a:solidFill>
                <a:latin typeface="Arial" charset="0"/>
              </a:defRPr>
            </a:lvl4pPr>
            <a:lvl5pPr marL="2057400" indent="-228600">
              <a:defRPr b="1">
                <a:solidFill>
                  <a:schemeClr val="accent2"/>
                </a:solidFill>
                <a:latin typeface="Arial" charset="0"/>
              </a:defRPr>
            </a:lvl5pPr>
            <a:lvl6pPr marL="25146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718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290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8862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pPr>
              <a:lnSpc>
                <a:spcPct val="100000"/>
              </a:lnSpc>
              <a:spcBef>
                <a:spcPct val="40000"/>
              </a:spcBef>
              <a:buClrTx/>
              <a:buFont typeface="Wingdings" pitchFamily="2" charset="2"/>
              <a:buChar char="ð"/>
            </a:pPr>
            <a:r>
              <a:rPr lang="ru-RU" dirty="0" smtClean="0">
                <a:solidFill>
                  <a:srgbClr val="D21700"/>
                </a:solidFill>
                <a:latin typeface="Trebuchet MS" pitchFamily="34" charset="0"/>
              </a:rPr>
              <a:t>Главная часть системы</a:t>
            </a:r>
            <a:endParaRPr lang="en-US" sz="1300" dirty="0">
              <a:solidFill>
                <a:srgbClr val="D21700"/>
              </a:solidFill>
              <a:latin typeface="Trebuchet MS" pitchFamily="34" charset="0"/>
            </a:endParaRPr>
          </a:p>
        </p:txBody>
      </p:sp>
      <p:sp>
        <p:nvSpPr>
          <p:cNvPr id="17" name="Freeform 16" descr="80 %"/>
          <p:cNvSpPr>
            <a:spLocks/>
          </p:cNvSpPr>
          <p:nvPr/>
        </p:nvSpPr>
        <p:spPr bwMode="gray">
          <a:xfrm rot="1800000">
            <a:off x="2615712" y="3006090"/>
            <a:ext cx="1543050" cy="1740218"/>
          </a:xfrm>
          <a:custGeom>
            <a:avLst/>
            <a:gdLst>
              <a:gd name="T0" fmla="*/ 0 w 243"/>
              <a:gd name="T1" fmla="*/ 2147483647 h 281"/>
              <a:gd name="T2" fmla="*/ 2147483647 w 243"/>
              <a:gd name="T3" fmla="*/ 2147483647 h 281"/>
              <a:gd name="T4" fmla="*/ 2147483647 w 243"/>
              <a:gd name="T5" fmla="*/ 0 h 281"/>
              <a:gd name="T6" fmla="*/ 0 w 243"/>
              <a:gd name="T7" fmla="*/ 2147483647 h 281"/>
              <a:gd name="T8" fmla="*/ 0 60000 65536"/>
              <a:gd name="T9" fmla="*/ 0 60000 65536"/>
              <a:gd name="T10" fmla="*/ 0 60000 65536"/>
              <a:gd name="T11" fmla="*/ 0 60000 65536"/>
              <a:gd name="T12" fmla="*/ 0 w 243"/>
              <a:gd name="T13" fmla="*/ 0 h 281"/>
              <a:gd name="T14" fmla="*/ 243 w 243"/>
              <a:gd name="T15" fmla="*/ 281 h 281"/>
            </a:gdLst>
            <a:ahLst/>
            <a:cxnLst>
              <a:cxn ang="T8">
                <a:pos x="T0" y="T1"/>
              </a:cxn>
              <a:cxn ang="T9">
                <a:pos x="T2" y="T3"/>
              </a:cxn>
              <a:cxn ang="T10">
                <a:pos x="T4" y="T5"/>
              </a:cxn>
              <a:cxn ang="T11">
                <a:pos x="T6" y="T7"/>
              </a:cxn>
            </a:cxnLst>
            <a:rect l="T12" t="T13" r="T14" b="T15"/>
            <a:pathLst>
              <a:path w="243" h="281">
                <a:moveTo>
                  <a:pt x="0" y="141"/>
                </a:moveTo>
                <a:cubicBezTo>
                  <a:pt x="50" y="223"/>
                  <a:pt x="140" y="278"/>
                  <a:pt x="243" y="281"/>
                </a:cubicBezTo>
                <a:cubicBezTo>
                  <a:pt x="243" y="0"/>
                  <a:pt x="243" y="0"/>
                  <a:pt x="243" y="0"/>
                </a:cubicBezTo>
                <a:lnTo>
                  <a:pt x="0" y="141"/>
                </a:lnTo>
                <a:close/>
              </a:path>
            </a:pathLst>
          </a:custGeom>
          <a:pattFill prst="pct80">
            <a:fgClr>
              <a:srgbClr val="4D0255"/>
            </a:fgClr>
            <a:bgClr>
              <a:srgbClr val="FFFFFF"/>
            </a:bgClr>
          </a:pattFill>
          <a:ln w="3175">
            <a:solidFill>
              <a:schemeClr val="bg1"/>
            </a:solidFill>
            <a:miter lim="800000"/>
            <a:headEnd/>
            <a:tailEnd/>
          </a:ln>
          <a:effectLst>
            <a:outerShdw dist="45791" dir="2021404" algn="ctr" rotWithShape="0">
              <a:srgbClr val="969696">
                <a:alpha val="50000"/>
              </a:srgbClr>
            </a:outerShdw>
          </a:effectLst>
        </p:spPr>
        <p:txBody>
          <a:bodyPr lIns="83485" tIns="41742" rIns="83485" bIns="41742"/>
          <a:lstStyle/>
          <a:p>
            <a:endParaRPr lang="fr-FR">
              <a:latin typeface="Trebuchet MS" pitchFamily="34" charset="0"/>
            </a:endParaRPr>
          </a:p>
        </p:txBody>
      </p:sp>
      <p:sp>
        <p:nvSpPr>
          <p:cNvPr id="18" name="Freeform 19" descr="80 %"/>
          <p:cNvSpPr>
            <a:spLocks/>
          </p:cNvSpPr>
          <p:nvPr/>
        </p:nvSpPr>
        <p:spPr bwMode="gray">
          <a:xfrm rot="1800000">
            <a:off x="4029808" y="3801904"/>
            <a:ext cx="1543050" cy="1740218"/>
          </a:xfrm>
          <a:custGeom>
            <a:avLst/>
            <a:gdLst>
              <a:gd name="T0" fmla="*/ 0 w 243"/>
              <a:gd name="T1" fmla="*/ 2147483647 h 281"/>
              <a:gd name="T2" fmla="*/ 2147483647 w 243"/>
              <a:gd name="T3" fmla="*/ 2147483647 h 281"/>
              <a:gd name="T4" fmla="*/ 0 w 243"/>
              <a:gd name="T5" fmla="*/ 0 h 281"/>
              <a:gd name="T6" fmla="*/ 0 w 243"/>
              <a:gd name="T7" fmla="*/ 2147483647 h 281"/>
              <a:gd name="T8" fmla="*/ 0 60000 65536"/>
              <a:gd name="T9" fmla="*/ 0 60000 65536"/>
              <a:gd name="T10" fmla="*/ 0 60000 65536"/>
              <a:gd name="T11" fmla="*/ 0 60000 65536"/>
              <a:gd name="T12" fmla="*/ 0 w 243"/>
              <a:gd name="T13" fmla="*/ 0 h 281"/>
              <a:gd name="T14" fmla="*/ 243 w 243"/>
              <a:gd name="T15" fmla="*/ 281 h 281"/>
            </a:gdLst>
            <a:ahLst/>
            <a:cxnLst>
              <a:cxn ang="T8">
                <a:pos x="T0" y="T1"/>
              </a:cxn>
              <a:cxn ang="T9">
                <a:pos x="T2" y="T3"/>
              </a:cxn>
              <a:cxn ang="T10">
                <a:pos x="T4" y="T5"/>
              </a:cxn>
              <a:cxn ang="T11">
                <a:pos x="T6" y="T7"/>
              </a:cxn>
            </a:cxnLst>
            <a:rect l="T12" t="T13" r="T14" b="T15"/>
            <a:pathLst>
              <a:path w="243" h="281">
                <a:moveTo>
                  <a:pt x="0" y="281"/>
                </a:moveTo>
                <a:cubicBezTo>
                  <a:pt x="103" y="278"/>
                  <a:pt x="193" y="223"/>
                  <a:pt x="243" y="140"/>
                </a:cubicBezTo>
                <a:cubicBezTo>
                  <a:pt x="0" y="0"/>
                  <a:pt x="0" y="0"/>
                  <a:pt x="0" y="0"/>
                </a:cubicBezTo>
                <a:lnTo>
                  <a:pt x="0" y="281"/>
                </a:lnTo>
                <a:close/>
              </a:path>
            </a:pathLst>
          </a:custGeom>
          <a:pattFill prst="pct80">
            <a:fgClr>
              <a:srgbClr val="4D0255"/>
            </a:fgClr>
            <a:bgClr>
              <a:srgbClr val="FFFFFF"/>
            </a:bgClr>
          </a:pattFill>
          <a:ln w="3175">
            <a:solidFill>
              <a:schemeClr val="bg1"/>
            </a:solidFill>
            <a:miter lim="800000"/>
            <a:headEnd/>
            <a:tailEnd/>
          </a:ln>
          <a:effectLst>
            <a:outerShdw dist="45791" dir="2021404" algn="ctr" rotWithShape="0">
              <a:srgbClr val="969696">
                <a:alpha val="50000"/>
              </a:srgbClr>
            </a:outerShdw>
          </a:effectLst>
        </p:spPr>
        <p:txBody>
          <a:bodyPr lIns="83485" tIns="41742" rIns="83485" bIns="41742"/>
          <a:lstStyle/>
          <a:p>
            <a:endParaRPr lang="fr-FR">
              <a:latin typeface="Trebuchet MS" pitchFamily="34" charset="0"/>
            </a:endParaRPr>
          </a:p>
        </p:txBody>
      </p:sp>
      <p:sp>
        <p:nvSpPr>
          <p:cNvPr id="19" name="Freeform 17"/>
          <p:cNvSpPr>
            <a:spLocks/>
          </p:cNvSpPr>
          <p:nvPr/>
        </p:nvSpPr>
        <p:spPr bwMode="gray">
          <a:xfrm rot="1800000">
            <a:off x="4535366" y="3066098"/>
            <a:ext cx="1771649" cy="1730217"/>
          </a:xfrm>
          <a:custGeom>
            <a:avLst/>
            <a:gdLst>
              <a:gd name="T0" fmla="*/ 30212243 w 279"/>
              <a:gd name="T1" fmla="*/ 34282882 h 280"/>
              <a:gd name="T2" fmla="*/ 34687532 w 279"/>
              <a:gd name="T3" fmla="*/ 17154909 h 280"/>
              <a:gd name="T4" fmla="*/ 30212243 w 279"/>
              <a:gd name="T5" fmla="*/ 0 h 280"/>
              <a:gd name="T6" fmla="*/ 0 w 279"/>
              <a:gd name="T7" fmla="*/ 17154909 h 280"/>
              <a:gd name="T8" fmla="*/ 30212243 w 279"/>
              <a:gd name="T9" fmla="*/ 34282882 h 280"/>
              <a:gd name="T10" fmla="*/ 0 60000 65536"/>
              <a:gd name="T11" fmla="*/ 0 60000 65536"/>
              <a:gd name="T12" fmla="*/ 0 60000 65536"/>
              <a:gd name="T13" fmla="*/ 0 60000 65536"/>
              <a:gd name="T14" fmla="*/ 0 60000 65536"/>
              <a:gd name="T15" fmla="*/ 0 w 279"/>
              <a:gd name="T16" fmla="*/ 0 h 280"/>
              <a:gd name="T17" fmla="*/ 279 w 279"/>
              <a:gd name="T18" fmla="*/ 280 h 280"/>
            </a:gdLst>
            <a:ahLst/>
            <a:cxnLst>
              <a:cxn ang="T10">
                <a:pos x="T0" y="T1"/>
              </a:cxn>
              <a:cxn ang="T11">
                <a:pos x="T2" y="T3"/>
              </a:cxn>
              <a:cxn ang="T12">
                <a:pos x="T4" y="T5"/>
              </a:cxn>
              <a:cxn ang="T13">
                <a:pos x="T6" y="T7"/>
              </a:cxn>
              <a:cxn ang="T14">
                <a:pos x="T8" y="T9"/>
              </a:cxn>
            </a:cxnLst>
            <a:rect l="T15" t="T16" r="T17" b="T18"/>
            <a:pathLst>
              <a:path w="279" h="280">
                <a:moveTo>
                  <a:pt x="243" y="280"/>
                </a:moveTo>
                <a:cubicBezTo>
                  <a:pt x="266" y="238"/>
                  <a:pt x="279" y="191"/>
                  <a:pt x="279" y="140"/>
                </a:cubicBezTo>
                <a:cubicBezTo>
                  <a:pt x="279" y="89"/>
                  <a:pt x="266" y="41"/>
                  <a:pt x="243" y="0"/>
                </a:cubicBezTo>
                <a:cubicBezTo>
                  <a:pt x="0" y="140"/>
                  <a:pt x="0" y="140"/>
                  <a:pt x="0" y="140"/>
                </a:cubicBezTo>
                <a:lnTo>
                  <a:pt x="243" y="280"/>
                </a:lnTo>
                <a:close/>
              </a:path>
            </a:pathLst>
          </a:custGeom>
          <a:solidFill>
            <a:srgbClr val="4D0255"/>
          </a:solidFill>
          <a:ln w="3175">
            <a:solidFill>
              <a:schemeClr val="bg1"/>
            </a:solidFill>
            <a:miter lim="800000"/>
            <a:headEnd/>
            <a:tailEnd/>
          </a:ln>
          <a:effectLst>
            <a:outerShdw dist="45791" dir="2021404" algn="ctr" rotWithShape="0">
              <a:srgbClr val="969696">
                <a:alpha val="50000"/>
              </a:srgbClr>
            </a:outerShdw>
          </a:effectLst>
        </p:spPr>
        <p:txBody>
          <a:bodyPr/>
          <a:lstStyle/>
          <a:p>
            <a:endParaRPr lang="fr-FR">
              <a:solidFill>
                <a:srgbClr val="4D0255"/>
              </a:solidFill>
              <a:latin typeface="Trebuchet MS" pitchFamily="34" charset="0"/>
            </a:endParaRPr>
          </a:p>
        </p:txBody>
      </p:sp>
      <p:sp>
        <p:nvSpPr>
          <p:cNvPr id="27" name="Freeform 18" descr="80 %"/>
          <p:cNvSpPr>
            <a:spLocks/>
          </p:cNvSpPr>
          <p:nvPr/>
        </p:nvSpPr>
        <p:spPr bwMode="gray">
          <a:xfrm rot="1800000">
            <a:off x="2848708" y="2115979"/>
            <a:ext cx="1771650" cy="1730216"/>
          </a:xfrm>
          <a:custGeom>
            <a:avLst/>
            <a:gdLst>
              <a:gd name="T0" fmla="*/ 2147483647 w 279"/>
              <a:gd name="T1" fmla="*/ 0 h 280"/>
              <a:gd name="T2" fmla="*/ 0 w 279"/>
              <a:gd name="T3" fmla="*/ 2147483647 h 280"/>
              <a:gd name="T4" fmla="*/ 2147483647 w 279"/>
              <a:gd name="T5" fmla="*/ 2147483647 h 280"/>
              <a:gd name="T6" fmla="*/ 2147483647 w 279"/>
              <a:gd name="T7" fmla="*/ 2147483647 h 280"/>
              <a:gd name="T8" fmla="*/ 2147483647 w 279"/>
              <a:gd name="T9" fmla="*/ 0 h 280"/>
              <a:gd name="T10" fmla="*/ 0 60000 65536"/>
              <a:gd name="T11" fmla="*/ 0 60000 65536"/>
              <a:gd name="T12" fmla="*/ 0 60000 65536"/>
              <a:gd name="T13" fmla="*/ 0 60000 65536"/>
              <a:gd name="T14" fmla="*/ 0 60000 65536"/>
              <a:gd name="T15" fmla="*/ 0 w 279"/>
              <a:gd name="T16" fmla="*/ 0 h 280"/>
              <a:gd name="T17" fmla="*/ 279 w 279"/>
              <a:gd name="T18" fmla="*/ 280 h 280"/>
            </a:gdLst>
            <a:ahLst/>
            <a:cxnLst>
              <a:cxn ang="T10">
                <a:pos x="T0" y="T1"/>
              </a:cxn>
              <a:cxn ang="T11">
                <a:pos x="T2" y="T3"/>
              </a:cxn>
              <a:cxn ang="T12">
                <a:pos x="T4" y="T5"/>
              </a:cxn>
              <a:cxn ang="T13">
                <a:pos x="T6" y="T7"/>
              </a:cxn>
              <a:cxn ang="T14">
                <a:pos x="T8" y="T9"/>
              </a:cxn>
            </a:cxnLst>
            <a:rect l="T15" t="T16" r="T17" b="T18"/>
            <a:pathLst>
              <a:path w="279" h="280">
                <a:moveTo>
                  <a:pt x="36" y="0"/>
                </a:moveTo>
                <a:cubicBezTo>
                  <a:pt x="13" y="41"/>
                  <a:pt x="0" y="89"/>
                  <a:pt x="0" y="140"/>
                </a:cubicBezTo>
                <a:cubicBezTo>
                  <a:pt x="0" y="191"/>
                  <a:pt x="13" y="239"/>
                  <a:pt x="35" y="280"/>
                </a:cubicBezTo>
                <a:cubicBezTo>
                  <a:pt x="279" y="140"/>
                  <a:pt x="279" y="140"/>
                  <a:pt x="279" y="140"/>
                </a:cubicBezTo>
                <a:lnTo>
                  <a:pt x="36" y="0"/>
                </a:lnTo>
                <a:close/>
              </a:path>
            </a:pathLst>
          </a:custGeom>
          <a:pattFill prst="pct80">
            <a:fgClr>
              <a:srgbClr val="4D0255"/>
            </a:fgClr>
            <a:bgClr>
              <a:srgbClr val="FFFFFF"/>
            </a:bgClr>
          </a:pattFill>
          <a:ln>
            <a:noFill/>
          </a:ln>
          <a:extLst/>
        </p:spPr>
        <p:txBody>
          <a:bodyPr lIns="83485" tIns="41742" rIns="83485" bIns="41742"/>
          <a:lstStyle/>
          <a:p>
            <a:endParaRPr lang="fr-FR">
              <a:latin typeface="Trebuchet MS" pitchFamily="34" charset="0"/>
            </a:endParaRPr>
          </a:p>
        </p:txBody>
      </p:sp>
      <p:sp>
        <p:nvSpPr>
          <p:cNvPr id="29" name="Freeform 14" descr="80 %"/>
          <p:cNvSpPr>
            <a:spLocks/>
          </p:cNvSpPr>
          <p:nvPr/>
        </p:nvSpPr>
        <p:spPr bwMode="gray">
          <a:xfrm rot="1800000">
            <a:off x="3570737" y="1371600"/>
            <a:ext cx="1543050" cy="1733074"/>
          </a:xfrm>
          <a:custGeom>
            <a:avLst/>
            <a:gdLst>
              <a:gd name="T0" fmla="*/ 2147483647 w 243"/>
              <a:gd name="T1" fmla="*/ 0 h 280"/>
              <a:gd name="T2" fmla="*/ 0 w 243"/>
              <a:gd name="T3" fmla="*/ 2147483647 h 280"/>
              <a:gd name="T4" fmla="*/ 2147483647 w 243"/>
              <a:gd name="T5" fmla="*/ 2147483647 h 280"/>
              <a:gd name="T6" fmla="*/ 2147483647 w 243"/>
              <a:gd name="T7" fmla="*/ 0 h 280"/>
              <a:gd name="T8" fmla="*/ 0 60000 65536"/>
              <a:gd name="T9" fmla="*/ 0 60000 65536"/>
              <a:gd name="T10" fmla="*/ 0 60000 65536"/>
              <a:gd name="T11" fmla="*/ 0 60000 65536"/>
              <a:gd name="T12" fmla="*/ 0 w 243"/>
              <a:gd name="T13" fmla="*/ 0 h 280"/>
              <a:gd name="T14" fmla="*/ 243 w 243"/>
              <a:gd name="T15" fmla="*/ 280 h 280"/>
            </a:gdLst>
            <a:ahLst/>
            <a:cxnLst>
              <a:cxn ang="T8">
                <a:pos x="T0" y="T1"/>
              </a:cxn>
              <a:cxn ang="T9">
                <a:pos x="T2" y="T3"/>
              </a:cxn>
              <a:cxn ang="T10">
                <a:pos x="T4" y="T5"/>
              </a:cxn>
              <a:cxn ang="T11">
                <a:pos x="T6" y="T7"/>
              </a:cxn>
            </a:cxnLst>
            <a:rect l="T12" t="T13" r="T14" b="T15"/>
            <a:pathLst>
              <a:path w="243" h="280">
                <a:moveTo>
                  <a:pt x="243" y="0"/>
                </a:moveTo>
                <a:cubicBezTo>
                  <a:pt x="140" y="3"/>
                  <a:pt x="50" y="58"/>
                  <a:pt x="0" y="140"/>
                </a:cubicBezTo>
                <a:cubicBezTo>
                  <a:pt x="243" y="280"/>
                  <a:pt x="243" y="280"/>
                  <a:pt x="243" y="280"/>
                </a:cubicBezTo>
                <a:lnTo>
                  <a:pt x="243" y="0"/>
                </a:lnTo>
                <a:close/>
              </a:path>
            </a:pathLst>
          </a:custGeom>
          <a:pattFill prst="pct80">
            <a:fgClr>
              <a:schemeClr val="bg1">
                <a:lumMod val="50000"/>
              </a:schemeClr>
            </a:fgClr>
            <a:bgClr>
              <a:srgbClr val="FFFFFF"/>
            </a:bgClr>
          </a:pattFill>
          <a:ln w="3175">
            <a:solidFill>
              <a:schemeClr val="bg1"/>
            </a:solidFill>
            <a:miter lim="800000"/>
            <a:headEnd/>
            <a:tailEnd/>
          </a:ln>
          <a:effectLst>
            <a:outerShdw dist="45791" dir="2021404" algn="ctr" rotWithShape="0">
              <a:srgbClr val="969696">
                <a:alpha val="50000"/>
              </a:srgbClr>
            </a:outerShdw>
          </a:effectLst>
        </p:spPr>
        <p:txBody>
          <a:bodyPr lIns="83485" tIns="41742" rIns="83485" bIns="41742"/>
          <a:lstStyle/>
          <a:p>
            <a:endParaRPr lang="fr-FR">
              <a:latin typeface="Trebuchet MS" pitchFamily="34" charset="0"/>
            </a:endParaRPr>
          </a:p>
        </p:txBody>
      </p:sp>
      <p:sp>
        <p:nvSpPr>
          <p:cNvPr id="31" name="Freeform 15"/>
          <p:cNvSpPr>
            <a:spLocks/>
          </p:cNvSpPr>
          <p:nvPr/>
        </p:nvSpPr>
        <p:spPr bwMode="gray">
          <a:xfrm rot="1800000">
            <a:off x="4983368" y="2167417"/>
            <a:ext cx="1543050" cy="1733074"/>
          </a:xfrm>
          <a:custGeom>
            <a:avLst/>
            <a:gdLst>
              <a:gd name="T0" fmla="*/ 30212243 w 243"/>
              <a:gd name="T1" fmla="*/ 17385500 h 280"/>
              <a:gd name="T2" fmla="*/ 0 w 243"/>
              <a:gd name="T3" fmla="*/ 0 h 280"/>
              <a:gd name="T4" fmla="*/ 0 w 243"/>
              <a:gd name="T5" fmla="*/ 34736040 h 280"/>
              <a:gd name="T6" fmla="*/ 30212243 w 243"/>
              <a:gd name="T7" fmla="*/ 17385500 h 280"/>
              <a:gd name="T8" fmla="*/ 0 60000 65536"/>
              <a:gd name="T9" fmla="*/ 0 60000 65536"/>
              <a:gd name="T10" fmla="*/ 0 60000 65536"/>
              <a:gd name="T11" fmla="*/ 0 60000 65536"/>
              <a:gd name="T12" fmla="*/ 0 w 243"/>
              <a:gd name="T13" fmla="*/ 0 h 280"/>
              <a:gd name="T14" fmla="*/ 243 w 243"/>
              <a:gd name="T15" fmla="*/ 280 h 280"/>
            </a:gdLst>
            <a:ahLst/>
            <a:cxnLst>
              <a:cxn ang="T8">
                <a:pos x="T0" y="T1"/>
              </a:cxn>
              <a:cxn ang="T9">
                <a:pos x="T2" y="T3"/>
              </a:cxn>
              <a:cxn ang="T10">
                <a:pos x="T4" y="T5"/>
              </a:cxn>
              <a:cxn ang="T11">
                <a:pos x="T6" y="T7"/>
              </a:cxn>
            </a:cxnLst>
            <a:rect l="T12" t="T13" r="T14" b="T15"/>
            <a:pathLst>
              <a:path w="243" h="280">
                <a:moveTo>
                  <a:pt x="243" y="140"/>
                </a:moveTo>
                <a:cubicBezTo>
                  <a:pt x="192" y="58"/>
                  <a:pt x="103" y="3"/>
                  <a:pt x="0" y="0"/>
                </a:cubicBezTo>
                <a:cubicBezTo>
                  <a:pt x="0" y="280"/>
                  <a:pt x="0" y="280"/>
                  <a:pt x="0" y="280"/>
                </a:cubicBezTo>
                <a:lnTo>
                  <a:pt x="243" y="140"/>
                </a:lnTo>
                <a:close/>
              </a:path>
            </a:pathLst>
          </a:custGeom>
          <a:pattFill prst="pct80">
            <a:fgClr>
              <a:schemeClr val="bg1">
                <a:lumMod val="50000"/>
              </a:schemeClr>
            </a:fgClr>
            <a:bgClr>
              <a:schemeClr val="bg1"/>
            </a:bgClr>
          </a:pattFill>
          <a:ln w="3175">
            <a:solidFill>
              <a:schemeClr val="bg1"/>
            </a:solidFill>
            <a:miter lim="800000"/>
            <a:headEnd/>
            <a:tailEnd/>
          </a:ln>
          <a:effectLst>
            <a:outerShdw dist="45791" dir="2021404" algn="ctr" rotWithShape="0">
              <a:srgbClr val="969696">
                <a:alpha val="50000"/>
              </a:srgbClr>
            </a:outerShdw>
          </a:effectLst>
        </p:spPr>
        <p:txBody>
          <a:bodyPr/>
          <a:lstStyle/>
          <a:p>
            <a:endParaRPr lang="fr-FR">
              <a:latin typeface="Trebuchet MS" pitchFamily="34" charset="0"/>
            </a:endParaRPr>
          </a:p>
        </p:txBody>
      </p:sp>
      <p:sp>
        <p:nvSpPr>
          <p:cNvPr id="20" name="Rectangle 172"/>
          <p:cNvSpPr>
            <a:spLocks noChangeArrowheads="1"/>
          </p:cNvSpPr>
          <p:nvPr/>
        </p:nvSpPr>
        <p:spPr bwMode="gray">
          <a:xfrm>
            <a:off x="2743201" y="2836602"/>
            <a:ext cx="1463228" cy="553998"/>
          </a:xfrm>
          <a:prstGeom prst="rect">
            <a:avLst/>
          </a:prstGeom>
          <a:noFill/>
          <a:ln w="9525">
            <a:noFill/>
            <a:miter lim="800000"/>
            <a:headEnd/>
            <a:tailEnd/>
          </a:ln>
          <a:extLst/>
        </p:spPr>
        <p:txBody>
          <a:bodyPr wrap="square">
            <a:spAutoFit/>
          </a:bodyPr>
          <a:lstStyle/>
          <a:p>
            <a:pPr eaLnBrk="1" hangingPunct="1">
              <a:lnSpc>
                <a:spcPct val="100000"/>
              </a:lnSpc>
              <a:buClrTx/>
              <a:buFontTx/>
              <a:buNone/>
            </a:pPr>
            <a:r>
              <a:rPr lang="ru-RU" sz="1500" dirty="0" smtClean="0">
                <a:solidFill>
                  <a:schemeClr val="bg1"/>
                </a:solidFill>
                <a:latin typeface="Trebuchet MS" pitchFamily="34" charset="0"/>
                <a:cs typeface="Arial" charset="0"/>
              </a:rPr>
              <a:t>БД</a:t>
            </a:r>
            <a:endParaRPr lang="de-DE" sz="1500" dirty="0">
              <a:solidFill>
                <a:schemeClr val="bg1"/>
              </a:solidFill>
              <a:latin typeface="Trebuchet MS" pitchFamily="34" charset="0"/>
              <a:cs typeface="Arial" charset="0"/>
            </a:endParaRPr>
          </a:p>
          <a:p>
            <a:pPr eaLnBrk="1" hangingPunct="1">
              <a:lnSpc>
                <a:spcPct val="100000"/>
              </a:lnSpc>
              <a:buClrTx/>
              <a:buFontTx/>
              <a:buNone/>
            </a:pPr>
            <a:r>
              <a:rPr lang="de-DE" sz="1500" dirty="0" smtClean="0">
                <a:solidFill>
                  <a:schemeClr val="bg1"/>
                </a:solidFill>
                <a:latin typeface="Trebuchet MS" pitchFamily="34" charset="0"/>
                <a:cs typeface="Arial" charset="0"/>
              </a:rPr>
              <a:t>(</a:t>
            </a:r>
            <a:r>
              <a:rPr lang="ru-RU" sz="1500" dirty="0" smtClean="0">
                <a:solidFill>
                  <a:schemeClr val="bg1"/>
                </a:solidFill>
                <a:latin typeface="Trebuchet MS" pitchFamily="34" charset="0"/>
                <a:cs typeface="Arial" charset="0"/>
              </a:rPr>
              <a:t>в</a:t>
            </a:r>
            <a:r>
              <a:rPr lang="de-DE" sz="1500" dirty="0" smtClean="0">
                <a:solidFill>
                  <a:schemeClr val="bg1"/>
                </a:solidFill>
                <a:latin typeface="Trebuchet MS" pitchFamily="34" charset="0"/>
                <a:cs typeface="Arial" charset="0"/>
              </a:rPr>
              <a:t>e</a:t>
            </a:r>
            <a:r>
              <a:rPr lang="ru-RU" sz="1500" dirty="0" err="1" smtClean="0">
                <a:solidFill>
                  <a:schemeClr val="bg1"/>
                </a:solidFill>
                <a:latin typeface="Trebuchet MS" pitchFamily="34" charset="0"/>
                <a:cs typeface="Arial" charset="0"/>
              </a:rPr>
              <a:t>ществ</a:t>
            </a:r>
            <a:r>
              <a:rPr lang="de-DE" sz="1500" dirty="0" smtClean="0">
                <a:solidFill>
                  <a:schemeClr val="bg1"/>
                </a:solidFill>
                <a:latin typeface="Trebuchet MS" pitchFamily="34" charset="0"/>
                <a:cs typeface="Arial" charset="0"/>
              </a:rPr>
              <a:t>, </a:t>
            </a:r>
            <a:r>
              <a:rPr lang="de-DE" sz="1500" dirty="0">
                <a:solidFill>
                  <a:schemeClr val="bg1"/>
                </a:solidFill>
                <a:latin typeface="Trebuchet MS" pitchFamily="34" charset="0"/>
                <a:cs typeface="Arial" charset="0"/>
              </a:rPr>
              <a:t>BIP)</a:t>
            </a:r>
          </a:p>
        </p:txBody>
      </p:sp>
      <p:sp>
        <p:nvSpPr>
          <p:cNvPr id="21" name="Rectangle 179"/>
          <p:cNvSpPr>
            <a:spLocks noChangeArrowheads="1"/>
          </p:cNvSpPr>
          <p:nvPr/>
        </p:nvSpPr>
        <p:spPr bwMode="gray">
          <a:xfrm>
            <a:off x="3959470" y="4400550"/>
            <a:ext cx="1261696" cy="784384"/>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00000"/>
              </a:lnSpc>
              <a:buClrTx/>
              <a:buFontTx/>
              <a:buNone/>
            </a:pPr>
            <a:r>
              <a:rPr lang="ru-RU" sz="1500" dirty="0" smtClean="0">
                <a:solidFill>
                  <a:schemeClr val="bg1"/>
                </a:solidFill>
                <a:latin typeface="Trebuchet MS" pitchFamily="34" charset="0"/>
                <a:cs typeface="Arial" charset="0"/>
              </a:rPr>
              <a:t>Равновесие</a:t>
            </a:r>
            <a:endParaRPr lang="de-DE" sz="1500" dirty="0">
              <a:solidFill>
                <a:schemeClr val="bg1"/>
              </a:solidFill>
              <a:latin typeface="Trebuchet MS" pitchFamily="34" charset="0"/>
              <a:cs typeface="Arial" charset="0"/>
            </a:endParaRPr>
          </a:p>
          <a:p>
            <a:pPr algn="ctr" eaLnBrk="1" hangingPunct="1">
              <a:lnSpc>
                <a:spcPct val="100000"/>
              </a:lnSpc>
              <a:buClrTx/>
              <a:buFontTx/>
              <a:buNone/>
            </a:pPr>
            <a:r>
              <a:rPr lang="de-DE" sz="1500" dirty="0">
                <a:solidFill>
                  <a:schemeClr val="bg1"/>
                </a:solidFill>
                <a:latin typeface="Trebuchet MS" pitchFamily="34" charset="0"/>
                <a:cs typeface="Arial" charset="0"/>
              </a:rPr>
              <a:t>(LV, LLV, LL,...)</a:t>
            </a:r>
          </a:p>
        </p:txBody>
      </p:sp>
      <p:sp>
        <p:nvSpPr>
          <p:cNvPr id="22" name="Rectangle 176"/>
          <p:cNvSpPr>
            <a:spLocks noChangeArrowheads="1"/>
          </p:cNvSpPr>
          <p:nvPr/>
        </p:nvSpPr>
        <p:spPr bwMode="gray">
          <a:xfrm>
            <a:off x="2743201" y="3634740"/>
            <a:ext cx="1599061" cy="776797"/>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485" tIns="41742" rIns="83485" bIns="41742">
            <a:spAutoFit/>
          </a:bodyPr>
          <a:lstStyle/>
          <a:p>
            <a:pPr algn="ctr" eaLnBrk="1" hangingPunct="1">
              <a:lnSpc>
                <a:spcPct val="100000"/>
              </a:lnSpc>
              <a:buClrTx/>
              <a:buFontTx/>
              <a:buNone/>
            </a:pPr>
            <a:r>
              <a:rPr lang="ru-RU" sz="1500" dirty="0" err="1" smtClean="0">
                <a:solidFill>
                  <a:schemeClr val="bg1"/>
                </a:solidFill>
                <a:cs typeface="Arial" charset="0"/>
              </a:rPr>
              <a:t>Термо</a:t>
            </a:r>
            <a:r>
              <a:rPr lang="ru-RU" sz="1500" dirty="0" smtClean="0">
                <a:solidFill>
                  <a:schemeClr val="bg1"/>
                </a:solidFill>
                <a:cs typeface="Arial" charset="0"/>
              </a:rPr>
              <a:t>-динамические</a:t>
            </a:r>
            <a:endParaRPr lang="de-DE" sz="1500" dirty="0">
              <a:solidFill>
                <a:schemeClr val="bg1"/>
              </a:solidFill>
              <a:cs typeface="Arial" charset="0"/>
            </a:endParaRPr>
          </a:p>
          <a:p>
            <a:pPr algn="ctr" eaLnBrk="1" hangingPunct="1">
              <a:lnSpc>
                <a:spcPct val="100000"/>
              </a:lnSpc>
              <a:buClrTx/>
              <a:buFontTx/>
              <a:buNone/>
            </a:pPr>
            <a:r>
              <a:rPr lang="de-DE" sz="1500" dirty="0">
                <a:solidFill>
                  <a:schemeClr val="bg1"/>
                </a:solidFill>
                <a:cs typeface="Arial" charset="0"/>
              </a:rPr>
              <a:t>  </a:t>
            </a:r>
            <a:r>
              <a:rPr lang="ru-RU" sz="1500" dirty="0" smtClean="0">
                <a:solidFill>
                  <a:schemeClr val="bg1"/>
                </a:solidFill>
                <a:cs typeface="Arial" charset="0"/>
              </a:rPr>
              <a:t>функции</a:t>
            </a:r>
            <a:endParaRPr lang="de-DE" sz="1500" dirty="0">
              <a:solidFill>
                <a:schemeClr val="bg1"/>
              </a:solidFill>
              <a:cs typeface="Arial" charset="0"/>
            </a:endParaRPr>
          </a:p>
        </p:txBody>
      </p:sp>
      <p:sp>
        <p:nvSpPr>
          <p:cNvPr id="23" name="Rectangle 56"/>
          <p:cNvSpPr>
            <a:spLocks noChangeArrowheads="1"/>
          </p:cNvSpPr>
          <p:nvPr/>
        </p:nvSpPr>
        <p:spPr bwMode="gray">
          <a:xfrm>
            <a:off x="3891655" y="1808798"/>
            <a:ext cx="1400908" cy="946074"/>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lIns="83485" tIns="41742" rIns="83485" bIns="41742">
            <a:spAutoFit/>
          </a:bodyPr>
          <a:lstStyle/>
          <a:p>
            <a:pPr algn="ctr"/>
            <a:r>
              <a:rPr lang="ru-RU" altLang="ru-RU" sz="1400" b="1" dirty="0" err="1">
                <a:solidFill>
                  <a:schemeClr val="bg1"/>
                </a:solidFill>
                <a:cs typeface="Arial" charset="0"/>
              </a:rPr>
              <a:t>Графическ</a:t>
            </a:r>
            <a:r>
              <a:rPr lang="ru-RU" altLang="ru-RU" sz="1400" b="1" dirty="0">
                <a:solidFill>
                  <a:schemeClr val="bg1"/>
                </a:solidFill>
                <a:cs typeface="Arial" charset="0"/>
              </a:rPr>
              <a:t>.</a:t>
            </a:r>
            <a:r>
              <a:rPr lang="de-DE" altLang="ru-RU" sz="1400" b="1" dirty="0">
                <a:solidFill>
                  <a:schemeClr val="bg1"/>
                </a:solidFill>
                <a:cs typeface="Arial" charset="0"/>
              </a:rPr>
              <a:t> </a:t>
            </a:r>
            <a:r>
              <a:rPr lang="ru-RU" altLang="ru-RU" sz="1400" b="1" dirty="0">
                <a:solidFill>
                  <a:schemeClr val="bg1"/>
                </a:solidFill>
                <a:cs typeface="Arial" charset="0"/>
              </a:rPr>
              <a:t>Интерфейс</a:t>
            </a:r>
            <a:r>
              <a:rPr lang="de-DE" altLang="ru-RU" sz="1400" b="1" dirty="0">
                <a:solidFill>
                  <a:schemeClr val="bg1"/>
                </a:solidFill>
                <a:cs typeface="Arial" charset="0"/>
              </a:rPr>
              <a:t> </a:t>
            </a:r>
            <a:r>
              <a:rPr lang="ru-RU" altLang="ru-RU" sz="1400" b="1" dirty="0" err="1" smtClean="0">
                <a:solidFill>
                  <a:schemeClr val="bg1"/>
                </a:solidFill>
                <a:cs typeface="Arial" charset="0"/>
              </a:rPr>
              <a:t>Пользо</a:t>
            </a:r>
            <a:r>
              <a:rPr lang="ru-RU" altLang="ru-RU" sz="1400" b="1" dirty="0" smtClean="0">
                <a:solidFill>
                  <a:schemeClr val="bg1"/>
                </a:solidFill>
                <a:cs typeface="Arial" charset="0"/>
              </a:rPr>
              <a:t>-</a:t>
            </a:r>
            <a:br>
              <a:rPr lang="ru-RU" altLang="ru-RU" sz="1400" b="1" dirty="0" smtClean="0">
                <a:solidFill>
                  <a:schemeClr val="bg1"/>
                </a:solidFill>
                <a:cs typeface="Arial" charset="0"/>
              </a:rPr>
            </a:br>
            <a:r>
              <a:rPr lang="ru-RU" altLang="ru-RU" sz="1400" b="1" dirty="0" err="1" smtClean="0">
                <a:solidFill>
                  <a:schemeClr val="bg1"/>
                </a:solidFill>
                <a:cs typeface="Arial" charset="0"/>
              </a:rPr>
              <a:t>вателя</a:t>
            </a:r>
            <a:endParaRPr lang="de-DE" altLang="ru-RU" sz="1400" b="1" dirty="0">
              <a:solidFill>
                <a:schemeClr val="bg1"/>
              </a:solidFill>
              <a:cs typeface="Arial" charset="0"/>
            </a:endParaRPr>
          </a:p>
        </p:txBody>
      </p:sp>
      <p:sp>
        <p:nvSpPr>
          <p:cNvPr id="33" name="Rectangle 57"/>
          <p:cNvSpPr>
            <a:spLocks noChangeArrowheads="1"/>
          </p:cNvSpPr>
          <p:nvPr/>
        </p:nvSpPr>
        <p:spPr bwMode="gray">
          <a:xfrm>
            <a:off x="5178264" y="2768921"/>
            <a:ext cx="1074127" cy="553998"/>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00000"/>
              </a:lnSpc>
              <a:buClrTx/>
              <a:buFontTx/>
              <a:buNone/>
            </a:pPr>
            <a:r>
              <a:rPr lang="ru-RU" sz="1500" dirty="0" smtClean="0">
                <a:solidFill>
                  <a:schemeClr val="bg1"/>
                </a:solidFill>
                <a:latin typeface="Trebuchet MS" pitchFamily="34" charset="0"/>
                <a:cs typeface="Arial" charset="0"/>
              </a:rPr>
              <a:t>Набор сервисов</a:t>
            </a:r>
            <a:endParaRPr lang="de-DE" sz="1500" dirty="0">
              <a:solidFill>
                <a:schemeClr val="bg1"/>
              </a:solidFill>
              <a:latin typeface="Trebuchet MS" pitchFamily="34" charset="0"/>
              <a:cs typeface="Arial" charset="0"/>
            </a:endParaRPr>
          </a:p>
        </p:txBody>
      </p:sp>
      <p:sp>
        <p:nvSpPr>
          <p:cNvPr id="34" name="Rectangle 175"/>
          <p:cNvSpPr>
            <a:spLocks noChangeArrowheads="1"/>
          </p:cNvSpPr>
          <p:nvPr/>
        </p:nvSpPr>
        <p:spPr bwMode="gray">
          <a:xfrm>
            <a:off x="4919173" y="3634740"/>
            <a:ext cx="1466567" cy="776797"/>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485" tIns="41742" rIns="83485" bIns="41742">
            <a:spAutoFit/>
          </a:bodyPr>
          <a:lstStyle/>
          <a:p>
            <a:pPr algn="ctr" eaLnBrk="1" hangingPunct="1">
              <a:lnSpc>
                <a:spcPct val="100000"/>
              </a:lnSpc>
              <a:buClrTx/>
              <a:buFontTx/>
              <a:buNone/>
            </a:pPr>
            <a:r>
              <a:rPr lang="ru-RU" sz="1500" dirty="0" err="1" smtClean="0">
                <a:solidFill>
                  <a:schemeClr val="bg1"/>
                </a:solidFill>
                <a:latin typeface="Trebuchet MS" pitchFamily="34" charset="0"/>
                <a:cs typeface="Arial" charset="0"/>
              </a:rPr>
              <a:t>Термо</a:t>
            </a:r>
            <a:r>
              <a:rPr lang="ru-RU" sz="1500" dirty="0" smtClean="0">
                <a:solidFill>
                  <a:schemeClr val="bg1"/>
                </a:solidFill>
                <a:latin typeface="Trebuchet MS" pitchFamily="34" charset="0"/>
                <a:cs typeface="Arial" charset="0"/>
              </a:rPr>
              <a:t>-динамические модели</a:t>
            </a:r>
            <a:endParaRPr lang="de-DE" sz="1500" dirty="0">
              <a:solidFill>
                <a:schemeClr val="tx2"/>
              </a:solidFill>
              <a:latin typeface="Trebuchet MS" pitchFamily="34" charset="0"/>
              <a:cs typeface="Arial" charset="0"/>
            </a:endParaRPr>
          </a:p>
        </p:txBody>
      </p:sp>
    </p:spTree>
    <p:extLst>
      <p:ext uri="{BB962C8B-B14F-4D97-AF65-F5344CB8AC3E}">
        <p14:creationId xmlns:p14="http://schemas.microsoft.com/office/powerpoint/2010/main" val="3623286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43508" y="-99392"/>
            <a:ext cx="9000492" cy="106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457" tIns="41729" rIns="83457" bIns="41729">
            <a:spAutoFit/>
          </a:bodyPr>
          <a:lstStyle>
            <a:lvl1pPr defTabSz="1020763">
              <a:defRPr b="1">
                <a:solidFill>
                  <a:schemeClr val="accent2"/>
                </a:solidFill>
                <a:latin typeface="Arial" charset="0"/>
              </a:defRPr>
            </a:lvl1pPr>
            <a:lvl2pPr marL="742950" indent="-285750" defTabSz="1020763">
              <a:defRPr b="1">
                <a:solidFill>
                  <a:schemeClr val="accent2"/>
                </a:solidFill>
                <a:latin typeface="Arial" charset="0"/>
              </a:defRPr>
            </a:lvl2pPr>
            <a:lvl3pPr marL="1143000" indent="-228600" defTabSz="1020763">
              <a:defRPr b="1">
                <a:solidFill>
                  <a:schemeClr val="accent2"/>
                </a:solidFill>
                <a:latin typeface="Arial" charset="0"/>
              </a:defRPr>
            </a:lvl3pPr>
            <a:lvl4pPr marL="1600200" indent="-228600" defTabSz="1020763">
              <a:defRPr b="1">
                <a:solidFill>
                  <a:schemeClr val="accent2"/>
                </a:solidFill>
                <a:latin typeface="Arial" charset="0"/>
              </a:defRPr>
            </a:lvl4pPr>
            <a:lvl5pPr marL="2057400" indent="-228600" defTabSz="1020763">
              <a:defRPr b="1">
                <a:solidFill>
                  <a:schemeClr val="accent2"/>
                </a:solidFill>
                <a:latin typeface="Arial" charset="0"/>
              </a:defRPr>
            </a:lvl5pPr>
            <a:lvl6pPr marL="25146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718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290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8862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r>
              <a:rPr lang="ru-RU" sz="3200" dirty="0" smtClean="0">
                <a:solidFill>
                  <a:schemeClr val="bg1"/>
                </a:solidFill>
                <a:latin typeface="Trebuchet MS" pitchFamily="34" charset="0"/>
              </a:rPr>
              <a:t>Фазовое равновесие</a:t>
            </a:r>
            <a:r>
              <a:rPr lang="fr-FR" sz="3200" dirty="0" smtClean="0">
                <a:solidFill>
                  <a:schemeClr val="bg1"/>
                </a:solidFill>
                <a:latin typeface="Trebuchet MS" pitchFamily="34" charset="0"/>
              </a:rPr>
              <a:t> &amp; </a:t>
            </a:r>
            <a:r>
              <a:rPr lang="ru-RU" sz="3200" dirty="0" smtClean="0">
                <a:solidFill>
                  <a:schemeClr val="bg1"/>
                </a:solidFill>
                <a:latin typeface="Trebuchet MS" pitchFamily="34" charset="0"/>
              </a:rPr>
              <a:t>термодинамические свойства</a:t>
            </a:r>
            <a:r>
              <a:rPr lang="fr-FR" sz="3200" dirty="0" smtClean="0">
                <a:solidFill>
                  <a:schemeClr val="bg1"/>
                </a:solidFill>
                <a:latin typeface="Trebuchet MS" pitchFamily="34" charset="0"/>
              </a:rPr>
              <a:t> (V, H, S, U, G,</a:t>
            </a:r>
            <a:r>
              <a:rPr lang="fr-FR" sz="3200" dirty="0" smtClean="0">
                <a:solidFill>
                  <a:schemeClr val="bg1"/>
                </a:solidFill>
                <a:latin typeface="Symbol" pitchFamily="18" charset="2"/>
              </a:rPr>
              <a:t> f, g</a:t>
            </a:r>
            <a:r>
              <a:rPr lang="fr-FR" sz="3200" dirty="0" smtClean="0">
                <a:solidFill>
                  <a:schemeClr val="bg1"/>
                </a:solidFill>
                <a:latin typeface="Trebuchet MS" pitchFamily="34" charset="0"/>
              </a:rPr>
              <a:t>…)</a:t>
            </a:r>
            <a:endParaRPr lang="fr-FR" sz="3200" dirty="0">
              <a:solidFill>
                <a:schemeClr val="bg1"/>
              </a:solidFill>
              <a:latin typeface="Trebuchet MS" pitchFamily="34" charset="0"/>
            </a:endParaRPr>
          </a:p>
        </p:txBody>
      </p:sp>
      <p:sp>
        <p:nvSpPr>
          <p:cNvPr id="4" name="Rectangle 3"/>
          <p:cNvSpPr/>
          <p:nvPr/>
        </p:nvSpPr>
        <p:spPr>
          <a:xfrm>
            <a:off x="-508" y="1009296"/>
            <a:ext cx="9037004" cy="3231654"/>
          </a:xfrm>
          <a:prstGeom prst="rect">
            <a:avLst/>
          </a:prstGeom>
        </p:spPr>
        <p:txBody>
          <a:bodyPr wrap="square">
            <a:spAutoFit/>
          </a:bodyPr>
          <a:lstStyle/>
          <a:p>
            <a:pPr defTabSz="914564">
              <a:lnSpc>
                <a:spcPts val="2600"/>
              </a:lnSpc>
              <a:spcBef>
                <a:spcPct val="10000"/>
              </a:spcBef>
            </a:pPr>
            <a:r>
              <a:rPr lang="ru-RU" b="1" dirty="0" smtClean="0">
                <a:solidFill>
                  <a:srgbClr val="D21700"/>
                </a:solidFill>
                <a:latin typeface="Trebuchet MS" pitchFamily="34" charset="0"/>
              </a:rPr>
              <a:t>Гомогенный подход </a:t>
            </a:r>
            <a:r>
              <a:rPr lang="en-US" b="1" dirty="0" smtClean="0">
                <a:solidFill>
                  <a:srgbClr val="D21700"/>
                </a:solidFill>
                <a:latin typeface="Trebuchet MS" pitchFamily="34" charset="0"/>
              </a:rPr>
              <a:t>(</a:t>
            </a:r>
            <a:r>
              <a:rPr lang="ru-RU" b="1" dirty="0" smtClean="0">
                <a:solidFill>
                  <a:srgbClr val="D21700"/>
                </a:solidFill>
                <a:latin typeface="Trebuchet MS" pitchFamily="34" charset="0"/>
              </a:rPr>
              <a:t>уравнения состояния</a:t>
            </a:r>
            <a:r>
              <a:rPr lang="en-US" b="1" dirty="0" smtClean="0">
                <a:solidFill>
                  <a:srgbClr val="D21700"/>
                </a:solidFill>
                <a:latin typeface="Trebuchet MS" pitchFamily="34" charset="0"/>
              </a:rPr>
              <a:t>, </a:t>
            </a:r>
            <a:r>
              <a:rPr lang="en-US" b="1" dirty="0" smtClean="0">
                <a:solidFill>
                  <a:srgbClr val="D21700"/>
                </a:solidFill>
                <a:latin typeface="Symbol" pitchFamily="18" charset="2"/>
              </a:rPr>
              <a:t>f-f</a:t>
            </a:r>
            <a:r>
              <a:rPr lang="en-US" b="1" dirty="0" smtClean="0">
                <a:solidFill>
                  <a:srgbClr val="D21700"/>
                </a:solidFill>
                <a:latin typeface="Trebuchet MS" pitchFamily="34" charset="0"/>
              </a:rPr>
              <a:t>)</a:t>
            </a:r>
          </a:p>
          <a:p>
            <a:pPr marL="373942" indent="-373942" defTabSz="914564">
              <a:lnSpc>
                <a:spcPts val="2600"/>
              </a:lnSpc>
              <a:spcBef>
                <a:spcPct val="10000"/>
              </a:spcBef>
              <a:buBlip>
                <a:blip r:embed="rId3"/>
              </a:buBlip>
            </a:pPr>
            <a:r>
              <a:rPr lang="ru-RU" b="1" i="1" u="sng" dirty="0" smtClean="0">
                <a:solidFill>
                  <a:srgbClr val="0BA4E2"/>
                </a:solidFill>
                <a:latin typeface="Trebuchet MS" pitchFamily="34" charset="0"/>
              </a:rPr>
              <a:t>Достоинства</a:t>
            </a:r>
            <a:r>
              <a:rPr lang="en-US" b="1" dirty="0" smtClean="0">
                <a:solidFill>
                  <a:srgbClr val="0BA4E2"/>
                </a:solidFill>
                <a:latin typeface="Trebuchet MS" pitchFamily="34" charset="0"/>
              </a:rPr>
              <a:t>: </a:t>
            </a:r>
            <a:r>
              <a:rPr lang="ru-RU" b="1" dirty="0" smtClean="0">
                <a:solidFill>
                  <a:srgbClr val="0BA4E2"/>
                </a:solidFill>
                <a:latin typeface="Trebuchet MS" pitchFamily="34" charset="0"/>
              </a:rPr>
              <a:t>Требуется меньше данных </a:t>
            </a:r>
            <a:r>
              <a:rPr lang="en-US" b="1" dirty="0" smtClean="0">
                <a:solidFill>
                  <a:srgbClr val="0BA4E2"/>
                </a:solidFill>
                <a:latin typeface="Trebuchet MS" pitchFamily="34" charset="0"/>
              </a:rPr>
              <a:t>(</a:t>
            </a:r>
            <a:r>
              <a:rPr lang="en-US" b="1" dirty="0" err="1" smtClean="0">
                <a:solidFill>
                  <a:srgbClr val="0BA4E2"/>
                </a:solidFill>
                <a:latin typeface="Trebuchet MS" pitchFamily="34" charset="0"/>
              </a:rPr>
              <a:t>Tc</a:t>
            </a:r>
            <a:r>
              <a:rPr lang="en-US" b="1" dirty="0" smtClean="0">
                <a:solidFill>
                  <a:srgbClr val="0BA4E2"/>
                </a:solidFill>
                <a:latin typeface="Trebuchet MS" pitchFamily="34" charset="0"/>
              </a:rPr>
              <a:t>, Pc, </a:t>
            </a:r>
            <a:r>
              <a:rPr lang="en-US" b="1" dirty="0" smtClean="0">
                <a:solidFill>
                  <a:srgbClr val="0BA4E2"/>
                </a:solidFill>
                <a:latin typeface="Symbol" pitchFamily="18" charset="2"/>
              </a:rPr>
              <a:t>w</a:t>
            </a:r>
            <a:r>
              <a:rPr lang="en-US" b="1" dirty="0" smtClean="0">
                <a:solidFill>
                  <a:srgbClr val="0BA4E2"/>
                </a:solidFill>
                <a:latin typeface="Trebuchet MS" pitchFamily="34" charset="0"/>
              </a:rPr>
              <a:t>, </a:t>
            </a:r>
            <a:r>
              <a:rPr lang="en-US" b="1" dirty="0" err="1" smtClean="0">
                <a:solidFill>
                  <a:srgbClr val="0BA4E2"/>
                </a:solidFill>
                <a:latin typeface="Trebuchet MS" pitchFamily="34" charset="0"/>
              </a:rPr>
              <a:t>Cp</a:t>
            </a:r>
            <a:r>
              <a:rPr lang="en-US" b="1" baseline="30000" dirty="0" smtClean="0">
                <a:solidFill>
                  <a:srgbClr val="0BA4E2"/>
                </a:solidFill>
                <a:latin typeface="Trebuchet MS" pitchFamily="34" charset="0"/>
              </a:rPr>
              <a:t>*</a:t>
            </a:r>
            <a:r>
              <a:rPr lang="en-US" b="1" dirty="0" smtClean="0">
                <a:solidFill>
                  <a:srgbClr val="0BA4E2"/>
                </a:solidFill>
                <a:latin typeface="Trebuchet MS" pitchFamily="34" charset="0"/>
              </a:rPr>
              <a:t>, BIPs), </a:t>
            </a:r>
            <a:r>
              <a:rPr lang="ru-RU" b="1" dirty="0" smtClean="0">
                <a:solidFill>
                  <a:srgbClr val="0BA4E2"/>
                </a:solidFill>
                <a:latin typeface="Trebuchet MS" pitchFamily="34" charset="0"/>
              </a:rPr>
              <a:t>нет ограничений по температуре и давлению</a:t>
            </a:r>
            <a:endParaRPr lang="en-US" b="1" dirty="0" smtClean="0">
              <a:solidFill>
                <a:srgbClr val="0BA4E2"/>
              </a:solidFill>
              <a:latin typeface="Trebuchet MS" pitchFamily="34" charset="0"/>
            </a:endParaRPr>
          </a:p>
          <a:p>
            <a:pPr marL="373942" indent="-373942" defTabSz="914564">
              <a:lnSpc>
                <a:spcPts val="2600"/>
              </a:lnSpc>
              <a:spcBef>
                <a:spcPct val="10000"/>
              </a:spcBef>
              <a:buBlip>
                <a:blip r:embed="rId3"/>
              </a:buBlip>
            </a:pPr>
            <a:r>
              <a:rPr lang="ru-RU" b="1" i="1" u="sng" dirty="0" smtClean="0">
                <a:solidFill>
                  <a:srgbClr val="0BA4E2"/>
                </a:solidFill>
                <a:latin typeface="Trebuchet MS" pitchFamily="34" charset="0"/>
              </a:rPr>
              <a:t>Недостатки</a:t>
            </a:r>
            <a:r>
              <a:rPr lang="en-US" b="1" dirty="0" smtClean="0">
                <a:solidFill>
                  <a:srgbClr val="0BA4E2"/>
                </a:solidFill>
                <a:latin typeface="Trebuchet MS" pitchFamily="34" charset="0"/>
              </a:rPr>
              <a:t>: </a:t>
            </a:r>
            <a:r>
              <a:rPr lang="ru-RU" b="1" dirty="0" smtClean="0">
                <a:solidFill>
                  <a:srgbClr val="0BA4E2"/>
                </a:solidFill>
                <a:latin typeface="Trebuchet MS" pitchFamily="34" charset="0"/>
              </a:rPr>
              <a:t>С классическими правилами смешения</a:t>
            </a:r>
            <a:r>
              <a:rPr lang="en-US" b="1" dirty="0" smtClean="0">
                <a:solidFill>
                  <a:srgbClr val="0BA4E2"/>
                </a:solidFill>
                <a:latin typeface="Trebuchet MS" pitchFamily="34" charset="0"/>
              </a:rPr>
              <a:t>, </a:t>
            </a:r>
            <a:r>
              <a:rPr lang="ru-RU" b="1" dirty="0" smtClean="0">
                <a:solidFill>
                  <a:srgbClr val="0BA4E2"/>
                </a:solidFill>
                <a:latin typeface="Trebuchet MS" pitchFamily="34" charset="0"/>
              </a:rPr>
              <a:t>применение для полярных компонент обычно ограничено</a:t>
            </a:r>
            <a:endParaRPr lang="en-US" b="1" dirty="0">
              <a:solidFill>
                <a:srgbClr val="0BA4E2"/>
              </a:solidFill>
              <a:latin typeface="Trebuchet MS" pitchFamily="34" charset="0"/>
            </a:endParaRPr>
          </a:p>
          <a:p>
            <a:pPr defTabSz="914564">
              <a:lnSpc>
                <a:spcPts val="2600"/>
              </a:lnSpc>
              <a:spcBef>
                <a:spcPct val="10000"/>
              </a:spcBef>
            </a:pPr>
            <a:r>
              <a:rPr lang="ru-RU" b="1" dirty="0" smtClean="0">
                <a:solidFill>
                  <a:srgbClr val="D21700"/>
                </a:solidFill>
                <a:latin typeface="Trebuchet MS" pitchFamily="34" charset="0"/>
              </a:rPr>
              <a:t>Гетерогенный подход </a:t>
            </a:r>
            <a:r>
              <a:rPr lang="en-US" b="1" dirty="0" smtClean="0">
                <a:solidFill>
                  <a:srgbClr val="D21700"/>
                </a:solidFill>
                <a:latin typeface="Trebuchet MS" pitchFamily="34" charset="0"/>
              </a:rPr>
              <a:t>(</a:t>
            </a:r>
            <a:r>
              <a:rPr lang="ru-RU" b="1" dirty="0" smtClean="0">
                <a:solidFill>
                  <a:srgbClr val="D21700"/>
                </a:solidFill>
                <a:latin typeface="Trebuchet MS" pitchFamily="34" charset="0"/>
              </a:rPr>
              <a:t>модели коэффициентов активности</a:t>
            </a:r>
            <a:r>
              <a:rPr lang="en-US" b="1" dirty="0" smtClean="0">
                <a:solidFill>
                  <a:srgbClr val="D21700"/>
                </a:solidFill>
                <a:latin typeface="Trebuchet MS" pitchFamily="34" charset="0"/>
              </a:rPr>
              <a:t>, </a:t>
            </a:r>
            <a:r>
              <a:rPr lang="en-US" b="1" dirty="0" smtClean="0">
                <a:solidFill>
                  <a:srgbClr val="D21700"/>
                </a:solidFill>
                <a:latin typeface="Symbol" pitchFamily="18" charset="2"/>
              </a:rPr>
              <a:t>g-f</a:t>
            </a:r>
            <a:r>
              <a:rPr lang="en-US" b="1" dirty="0" smtClean="0">
                <a:solidFill>
                  <a:srgbClr val="D21700"/>
                </a:solidFill>
                <a:latin typeface="Trebuchet MS" pitchFamily="34" charset="0"/>
              </a:rPr>
              <a:t>)</a:t>
            </a:r>
            <a:endParaRPr lang="en-US" b="1" dirty="0">
              <a:solidFill>
                <a:srgbClr val="D21700"/>
              </a:solidFill>
              <a:latin typeface="Trebuchet MS" pitchFamily="34" charset="0"/>
            </a:endParaRPr>
          </a:p>
          <a:p>
            <a:pPr marL="373942" indent="-373942" defTabSz="914564">
              <a:lnSpc>
                <a:spcPts val="2600"/>
              </a:lnSpc>
              <a:spcBef>
                <a:spcPct val="10000"/>
              </a:spcBef>
              <a:buBlip>
                <a:blip r:embed="rId3"/>
              </a:buBlip>
            </a:pPr>
            <a:r>
              <a:rPr lang="ru-RU" b="1" i="1" u="sng" dirty="0" smtClean="0">
                <a:solidFill>
                  <a:srgbClr val="0BA4E2"/>
                </a:solidFill>
                <a:latin typeface="Trebuchet MS" pitchFamily="34" charset="0"/>
              </a:rPr>
              <a:t>Достоинства</a:t>
            </a:r>
            <a:r>
              <a:rPr lang="en-US" b="1" dirty="0" smtClean="0">
                <a:solidFill>
                  <a:srgbClr val="0BA4E2"/>
                </a:solidFill>
                <a:latin typeface="Trebuchet MS" pitchFamily="34" charset="0"/>
              </a:rPr>
              <a:t>: </a:t>
            </a:r>
            <a:r>
              <a:rPr lang="ru-RU" b="1" dirty="0" smtClean="0">
                <a:solidFill>
                  <a:srgbClr val="0BA4E2"/>
                </a:solidFill>
                <a:latin typeface="Trebuchet MS" pitchFamily="34" charset="0"/>
              </a:rPr>
              <a:t>Учитывает </a:t>
            </a:r>
            <a:r>
              <a:rPr lang="ru-RU" b="1" dirty="0" err="1" smtClean="0">
                <a:solidFill>
                  <a:srgbClr val="0BA4E2"/>
                </a:solidFill>
                <a:latin typeface="Trebuchet MS" pitchFamily="34" charset="0"/>
              </a:rPr>
              <a:t>неидеальность</a:t>
            </a:r>
            <a:r>
              <a:rPr lang="ru-RU" b="1" dirty="0" smtClean="0">
                <a:solidFill>
                  <a:srgbClr val="0BA4E2"/>
                </a:solidFill>
                <a:latin typeface="Trebuchet MS" pitchFamily="34" charset="0"/>
              </a:rPr>
              <a:t> жидкой фазы</a:t>
            </a:r>
            <a:endParaRPr lang="en-US" b="1" dirty="0">
              <a:solidFill>
                <a:srgbClr val="0BA4E2"/>
              </a:solidFill>
              <a:latin typeface="Trebuchet MS" pitchFamily="34" charset="0"/>
            </a:endParaRPr>
          </a:p>
          <a:p>
            <a:pPr marL="373942" indent="-373942" defTabSz="914564">
              <a:lnSpc>
                <a:spcPts val="2600"/>
              </a:lnSpc>
              <a:spcBef>
                <a:spcPct val="10000"/>
              </a:spcBef>
              <a:buBlip>
                <a:blip r:embed="rId3"/>
              </a:buBlip>
            </a:pPr>
            <a:r>
              <a:rPr lang="ru-RU" b="1" i="1" u="sng" dirty="0" smtClean="0">
                <a:solidFill>
                  <a:srgbClr val="0BA4E2"/>
                </a:solidFill>
                <a:latin typeface="Trebuchet MS" pitchFamily="34" charset="0"/>
              </a:rPr>
              <a:t>Недостатки</a:t>
            </a:r>
            <a:r>
              <a:rPr lang="en-US" b="1" dirty="0" smtClean="0">
                <a:solidFill>
                  <a:srgbClr val="0BA4E2"/>
                </a:solidFill>
                <a:latin typeface="Trebuchet MS" pitchFamily="34" charset="0"/>
              </a:rPr>
              <a:t>: </a:t>
            </a:r>
            <a:r>
              <a:rPr lang="ru-RU" b="1" dirty="0" smtClean="0">
                <a:solidFill>
                  <a:srgbClr val="0BA4E2"/>
                </a:solidFill>
                <a:latin typeface="Trebuchet MS" pitchFamily="34" charset="0"/>
              </a:rPr>
              <a:t>Ограничения по температуре и давлению </a:t>
            </a:r>
            <a:r>
              <a:rPr lang="en-US" b="1" dirty="0" smtClean="0">
                <a:solidFill>
                  <a:srgbClr val="0BA4E2"/>
                </a:solidFill>
                <a:latin typeface="Trebuchet MS" pitchFamily="34" charset="0"/>
              </a:rPr>
              <a:t>(</a:t>
            </a:r>
            <a:r>
              <a:rPr lang="ru-RU" b="1" dirty="0" smtClean="0">
                <a:solidFill>
                  <a:srgbClr val="0BA4E2"/>
                </a:solidFill>
                <a:latin typeface="Trebuchet MS" pitchFamily="34" charset="0"/>
              </a:rPr>
              <a:t>вдали от критической точки</a:t>
            </a:r>
            <a:r>
              <a:rPr lang="en-US" b="1" dirty="0" smtClean="0">
                <a:solidFill>
                  <a:srgbClr val="0BA4E2"/>
                </a:solidFill>
                <a:latin typeface="Trebuchet MS" pitchFamily="34" charset="0"/>
              </a:rPr>
              <a:t>), </a:t>
            </a:r>
            <a:r>
              <a:rPr lang="ru-RU" b="1" dirty="0" smtClean="0">
                <a:solidFill>
                  <a:srgbClr val="0BA4E2"/>
                </a:solidFill>
                <a:latin typeface="Trebuchet MS" pitchFamily="34" charset="0"/>
              </a:rPr>
              <a:t>требуется больше данных</a:t>
            </a:r>
            <a:endParaRPr lang="en-US" b="1" dirty="0" smtClean="0">
              <a:solidFill>
                <a:srgbClr val="0BA4E2"/>
              </a:solidFill>
              <a:latin typeface="Trebuchet MS" pitchFamily="34" charset="0"/>
            </a:endParaRPr>
          </a:p>
        </p:txBody>
      </p:sp>
      <p:sp>
        <p:nvSpPr>
          <p:cNvPr id="6" name="Rectangle 5"/>
          <p:cNvSpPr/>
          <p:nvPr/>
        </p:nvSpPr>
        <p:spPr>
          <a:xfrm>
            <a:off x="143508" y="4185084"/>
            <a:ext cx="9613068" cy="2231380"/>
          </a:xfrm>
          <a:prstGeom prst="rect">
            <a:avLst/>
          </a:prstGeom>
        </p:spPr>
        <p:txBody>
          <a:bodyPr wrap="square">
            <a:spAutoFit/>
          </a:bodyPr>
          <a:lstStyle/>
          <a:p>
            <a:pPr marL="373942" indent="-373942" defTabSz="914564">
              <a:lnSpc>
                <a:spcPts val="2600"/>
              </a:lnSpc>
              <a:spcBef>
                <a:spcPct val="10000"/>
              </a:spcBef>
              <a:buBlip>
                <a:blip r:embed="rId3"/>
              </a:buBlip>
            </a:pPr>
            <a:endParaRPr lang="en-US" b="1" dirty="0">
              <a:solidFill>
                <a:srgbClr val="0BA4E2"/>
              </a:solidFill>
              <a:latin typeface="Trebuchet MS" pitchFamily="34" charset="0"/>
            </a:endParaRPr>
          </a:p>
          <a:p>
            <a:pPr marL="831142" lvl="1" indent="-373942" defTabSz="914564">
              <a:lnSpc>
                <a:spcPts val="2600"/>
              </a:lnSpc>
              <a:spcBef>
                <a:spcPct val="10000"/>
              </a:spcBef>
              <a:buFont typeface="Wingdings" pitchFamily="2" charset="2"/>
              <a:buChar char="Ø"/>
            </a:pPr>
            <a:r>
              <a:rPr lang="ru-RU" b="1" dirty="0" smtClean="0">
                <a:solidFill>
                  <a:srgbClr val="0BA4E2"/>
                </a:solidFill>
                <a:latin typeface="Trebuchet MS" pitchFamily="34" charset="0"/>
              </a:rPr>
              <a:t>Новые правила смешения для уравнений состояния</a:t>
            </a:r>
            <a:r>
              <a:rPr lang="en-US" b="1" dirty="0" smtClean="0">
                <a:solidFill>
                  <a:srgbClr val="0BA4E2"/>
                </a:solidFill>
                <a:latin typeface="Trebuchet MS" pitchFamily="34" charset="0"/>
              </a:rPr>
              <a:t>(</a:t>
            </a:r>
            <a:r>
              <a:rPr lang="ru-RU" b="1" dirty="0" smtClean="0">
                <a:solidFill>
                  <a:srgbClr val="0BA4E2"/>
                </a:solidFill>
                <a:latin typeface="Trebuchet MS" pitchFamily="34" charset="0"/>
              </a:rPr>
              <a:t>модели </a:t>
            </a:r>
            <a:r>
              <a:rPr lang="en-US" b="1" dirty="0" err="1" smtClean="0">
                <a:solidFill>
                  <a:srgbClr val="0BA4E2"/>
                </a:solidFill>
                <a:latin typeface="Trebuchet MS" pitchFamily="34" charset="0"/>
              </a:rPr>
              <a:t>CEoS</a:t>
            </a:r>
            <a:r>
              <a:rPr lang="en-US" b="1" dirty="0" smtClean="0">
                <a:solidFill>
                  <a:srgbClr val="0BA4E2"/>
                </a:solidFill>
                <a:latin typeface="Trebuchet MS" pitchFamily="34" charset="0"/>
              </a:rPr>
              <a:t>/G</a:t>
            </a:r>
            <a:r>
              <a:rPr lang="en-US" b="1" baseline="30000" dirty="0" smtClean="0">
                <a:solidFill>
                  <a:srgbClr val="0BA4E2"/>
                </a:solidFill>
                <a:latin typeface="Trebuchet MS" pitchFamily="34" charset="0"/>
              </a:rPr>
              <a:t>E</a:t>
            </a:r>
            <a:r>
              <a:rPr lang="en-US" b="1" dirty="0" smtClean="0">
                <a:solidFill>
                  <a:srgbClr val="0BA4E2"/>
                </a:solidFill>
                <a:latin typeface="Trebuchet MS" pitchFamily="34" charset="0"/>
              </a:rPr>
              <a:t>)</a:t>
            </a:r>
          </a:p>
          <a:p>
            <a:pPr marL="831142" lvl="1" indent="-373942" defTabSz="914564">
              <a:lnSpc>
                <a:spcPts val="2600"/>
              </a:lnSpc>
              <a:spcBef>
                <a:spcPct val="10000"/>
              </a:spcBef>
              <a:buFont typeface="Wingdings" pitchFamily="2" charset="2"/>
              <a:buChar char="Ø"/>
            </a:pPr>
            <a:r>
              <a:rPr lang="ru-RU" b="1" dirty="0" smtClean="0">
                <a:solidFill>
                  <a:srgbClr val="0BA4E2"/>
                </a:solidFill>
                <a:latin typeface="Trebuchet MS" pitchFamily="34" charset="0"/>
              </a:rPr>
              <a:t>Более «</a:t>
            </a:r>
            <a:r>
              <a:rPr lang="ru-RU" b="1" dirty="0" err="1" smtClean="0">
                <a:solidFill>
                  <a:srgbClr val="0BA4E2"/>
                </a:solidFill>
                <a:latin typeface="Trebuchet MS" pitchFamily="34" charset="0"/>
              </a:rPr>
              <a:t>физичные</a:t>
            </a:r>
            <a:r>
              <a:rPr lang="ru-RU" b="1" dirty="0" smtClean="0">
                <a:solidFill>
                  <a:srgbClr val="0BA4E2"/>
                </a:solidFill>
                <a:latin typeface="Trebuchet MS" pitchFamily="34" charset="0"/>
              </a:rPr>
              <a:t>» модели </a:t>
            </a:r>
            <a:r>
              <a:rPr lang="en-US" b="1" dirty="0" smtClean="0">
                <a:solidFill>
                  <a:srgbClr val="0BA4E2"/>
                </a:solidFill>
                <a:latin typeface="Trebuchet MS" pitchFamily="34" charset="0"/>
              </a:rPr>
              <a:t>(SAFT </a:t>
            </a:r>
            <a:r>
              <a:rPr lang="en-US" b="1" dirty="0" err="1" smtClean="0">
                <a:solidFill>
                  <a:srgbClr val="0BA4E2"/>
                </a:solidFill>
                <a:latin typeface="Trebuchet MS" pitchFamily="34" charset="0"/>
              </a:rPr>
              <a:t>EoS</a:t>
            </a:r>
            <a:r>
              <a:rPr lang="en-US" b="1" dirty="0" smtClean="0">
                <a:solidFill>
                  <a:srgbClr val="0BA4E2"/>
                </a:solidFill>
                <a:latin typeface="Trebuchet MS" pitchFamily="34" charset="0"/>
              </a:rPr>
              <a:t>)</a:t>
            </a:r>
          </a:p>
          <a:p>
            <a:pPr marL="831142" lvl="1" indent="-373942" defTabSz="914564">
              <a:lnSpc>
                <a:spcPts val="2600"/>
              </a:lnSpc>
              <a:spcBef>
                <a:spcPct val="10000"/>
              </a:spcBef>
              <a:buFont typeface="Wingdings" pitchFamily="2" charset="2"/>
              <a:buChar char="Ø"/>
            </a:pPr>
            <a:r>
              <a:rPr lang="ru-RU" b="1" dirty="0" smtClean="0">
                <a:solidFill>
                  <a:srgbClr val="0BA4E2"/>
                </a:solidFill>
                <a:latin typeface="Trebuchet MS" pitchFamily="34" charset="0"/>
              </a:rPr>
              <a:t>Специальные модели</a:t>
            </a:r>
            <a:endParaRPr lang="en-US" b="1" dirty="0" smtClean="0">
              <a:solidFill>
                <a:srgbClr val="0BA4E2"/>
              </a:solidFill>
              <a:latin typeface="Trebuchet MS" pitchFamily="34" charset="0"/>
            </a:endParaRPr>
          </a:p>
          <a:p>
            <a:pPr marL="831142" lvl="1" indent="-373942" defTabSz="914564">
              <a:lnSpc>
                <a:spcPts val="2600"/>
              </a:lnSpc>
              <a:spcBef>
                <a:spcPct val="10000"/>
              </a:spcBef>
              <a:buFont typeface="Wingdings" pitchFamily="2" charset="2"/>
              <a:buChar char="Ø"/>
            </a:pPr>
            <a:r>
              <a:rPr lang="ru-RU" b="1" dirty="0" smtClean="0">
                <a:solidFill>
                  <a:srgbClr val="0BA4E2"/>
                </a:solidFill>
                <a:latin typeface="Trebuchet MS" pitchFamily="34" charset="0"/>
              </a:rPr>
              <a:t>Предиктивные модели</a:t>
            </a:r>
            <a:endParaRPr lang="en-US" b="1" dirty="0">
              <a:solidFill>
                <a:srgbClr val="0BA4E2"/>
              </a:solidFill>
              <a:latin typeface="Trebuchet MS" pitchFamily="34" charset="0"/>
            </a:endParaRPr>
          </a:p>
          <a:p>
            <a:pPr marL="373942" indent="-373942" defTabSz="914564">
              <a:lnSpc>
                <a:spcPts val="2600"/>
              </a:lnSpc>
              <a:spcBef>
                <a:spcPct val="10000"/>
              </a:spcBef>
              <a:buBlip>
                <a:blip r:embed="rId3"/>
              </a:buBlip>
            </a:pPr>
            <a:endParaRPr lang="en-US" b="1" dirty="0" smtClean="0">
              <a:solidFill>
                <a:srgbClr val="0BA4E2"/>
              </a:solidFill>
              <a:latin typeface="Trebuchet MS" pitchFamily="34" charset="0"/>
            </a:endParaRPr>
          </a:p>
        </p:txBody>
      </p:sp>
    </p:spTree>
    <p:extLst>
      <p:ext uri="{BB962C8B-B14F-4D97-AF65-F5344CB8AC3E}">
        <p14:creationId xmlns:p14="http://schemas.microsoft.com/office/powerpoint/2010/main" val="311080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362" y="1031558"/>
            <a:ext cx="8496300" cy="5139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2"/>
          <p:cNvSpPr txBox="1">
            <a:spLocks noChangeArrowheads="1"/>
          </p:cNvSpPr>
          <p:nvPr/>
        </p:nvSpPr>
        <p:spPr bwMode="auto">
          <a:xfrm>
            <a:off x="468000" y="151200"/>
            <a:ext cx="8100444" cy="57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457" tIns="41729" rIns="83457" bIns="41729">
            <a:spAutoFit/>
          </a:bodyPr>
          <a:lstStyle>
            <a:lvl1pPr defTabSz="1020763">
              <a:defRPr b="1">
                <a:solidFill>
                  <a:schemeClr val="accent2"/>
                </a:solidFill>
                <a:latin typeface="Arial" charset="0"/>
              </a:defRPr>
            </a:lvl1pPr>
            <a:lvl2pPr marL="742950" indent="-285750" defTabSz="1020763">
              <a:defRPr b="1">
                <a:solidFill>
                  <a:schemeClr val="accent2"/>
                </a:solidFill>
                <a:latin typeface="Arial" charset="0"/>
              </a:defRPr>
            </a:lvl2pPr>
            <a:lvl3pPr marL="1143000" indent="-228600" defTabSz="1020763">
              <a:defRPr b="1">
                <a:solidFill>
                  <a:schemeClr val="accent2"/>
                </a:solidFill>
                <a:latin typeface="Arial" charset="0"/>
              </a:defRPr>
            </a:lvl3pPr>
            <a:lvl4pPr marL="1600200" indent="-228600" defTabSz="1020763">
              <a:defRPr b="1">
                <a:solidFill>
                  <a:schemeClr val="accent2"/>
                </a:solidFill>
                <a:latin typeface="Arial" charset="0"/>
              </a:defRPr>
            </a:lvl4pPr>
            <a:lvl5pPr marL="2057400" indent="-228600" defTabSz="1020763">
              <a:defRPr b="1">
                <a:solidFill>
                  <a:schemeClr val="accent2"/>
                </a:solidFill>
                <a:latin typeface="Arial" charset="0"/>
              </a:defRPr>
            </a:lvl5pPr>
            <a:lvl6pPr marL="25146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718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290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8862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pPr eaLnBrk="1" hangingPunct="1">
              <a:lnSpc>
                <a:spcPct val="100000"/>
              </a:lnSpc>
              <a:buClrTx/>
              <a:buFontTx/>
              <a:buNone/>
            </a:pPr>
            <a:r>
              <a:rPr lang="ru-RU" sz="3200" dirty="0" smtClean="0">
                <a:solidFill>
                  <a:schemeClr val="bg1"/>
                </a:solidFill>
                <a:latin typeface="Trebuchet MS" pitchFamily="34" charset="0"/>
              </a:rPr>
              <a:t>Подход на основе уравнения состояния</a:t>
            </a:r>
            <a:endParaRPr lang="fr-FR" sz="3200" dirty="0">
              <a:solidFill>
                <a:schemeClr val="bg1"/>
              </a:solidFill>
              <a:latin typeface="Trebuchet MS" pitchFamily="34" charset="0"/>
            </a:endParaRPr>
          </a:p>
        </p:txBody>
      </p:sp>
    </p:spTree>
    <p:extLst>
      <p:ext uri="{BB962C8B-B14F-4D97-AF65-F5344CB8AC3E}">
        <p14:creationId xmlns:p14="http://schemas.microsoft.com/office/powerpoint/2010/main" val="1006272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r="11015"/>
          <a:stretch>
            <a:fillRect/>
          </a:stretch>
        </p:blipFill>
        <p:spPr bwMode="auto">
          <a:xfrm>
            <a:off x="584690" y="1118712"/>
            <a:ext cx="7310803" cy="5096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07333" name="Line 5"/>
          <p:cNvSpPr>
            <a:spLocks noChangeShapeType="1"/>
          </p:cNvSpPr>
          <p:nvPr/>
        </p:nvSpPr>
        <p:spPr bwMode="auto">
          <a:xfrm>
            <a:off x="1135674" y="3794760"/>
            <a:ext cx="6712926"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036" tIns="42020" rIns="84036" bIns="42020"/>
          <a:lstStyle/>
          <a:p>
            <a:endParaRPr lang="fr-FR"/>
          </a:p>
        </p:txBody>
      </p:sp>
      <p:sp>
        <p:nvSpPr>
          <p:cNvPr id="5" name="Text Box 2"/>
          <p:cNvSpPr txBox="1">
            <a:spLocks noChangeArrowheads="1"/>
          </p:cNvSpPr>
          <p:nvPr/>
        </p:nvSpPr>
        <p:spPr bwMode="auto">
          <a:xfrm>
            <a:off x="468000" y="151200"/>
            <a:ext cx="8316468" cy="57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457" tIns="41729" rIns="83457" bIns="41729">
            <a:spAutoFit/>
          </a:bodyPr>
          <a:lstStyle>
            <a:lvl1pPr defTabSz="1020763">
              <a:defRPr b="1">
                <a:solidFill>
                  <a:schemeClr val="accent2"/>
                </a:solidFill>
                <a:latin typeface="Arial" charset="0"/>
              </a:defRPr>
            </a:lvl1pPr>
            <a:lvl2pPr marL="742950" indent="-285750" defTabSz="1020763">
              <a:defRPr b="1">
                <a:solidFill>
                  <a:schemeClr val="accent2"/>
                </a:solidFill>
                <a:latin typeface="Arial" charset="0"/>
              </a:defRPr>
            </a:lvl2pPr>
            <a:lvl3pPr marL="1143000" indent="-228600" defTabSz="1020763">
              <a:defRPr b="1">
                <a:solidFill>
                  <a:schemeClr val="accent2"/>
                </a:solidFill>
                <a:latin typeface="Arial" charset="0"/>
              </a:defRPr>
            </a:lvl3pPr>
            <a:lvl4pPr marL="1600200" indent="-228600" defTabSz="1020763">
              <a:defRPr b="1">
                <a:solidFill>
                  <a:schemeClr val="accent2"/>
                </a:solidFill>
                <a:latin typeface="Arial" charset="0"/>
              </a:defRPr>
            </a:lvl4pPr>
            <a:lvl5pPr marL="2057400" indent="-228600" defTabSz="1020763">
              <a:defRPr b="1">
                <a:solidFill>
                  <a:schemeClr val="accent2"/>
                </a:solidFill>
                <a:latin typeface="Arial" charset="0"/>
              </a:defRPr>
            </a:lvl5pPr>
            <a:lvl6pPr marL="25146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718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290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8862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pPr eaLnBrk="1" hangingPunct="1">
              <a:lnSpc>
                <a:spcPct val="100000"/>
              </a:lnSpc>
              <a:buClrTx/>
              <a:buFontTx/>
              <a:buNone/>
            </a:pPr>
            <a:r>
              <a:rPr lang="ru-RU" sz="3200" dirty="0" smtClean="0">
                <a:solidFill>
                  <a:schemeClr val="bg1"/>
                </a:solidFill>
                <a:latin typeface="Trebuchet MS" pitchFamily="34" charset="0"/>
              </a:rPr>
              <a:t>Подход на основе уравнения состояния</a:t>
            </a:r>
            <a:endParaRPr lang="fr-FR" sz="3200" dirty="0">
              <a:solidFill>
                <a:schemeClr val="bg1"/>
              </a:solidFill>
              <a:latin typeface="Trebuchet MS" pitchFamily="34" charset="0"/>
            </a:endParaRPr>
          </a:p>
        </p:txBody>
      </p:sp>
    </p:spTree>
    <p:extLst>
      <p:ext uri="{BB962C8B-B14F-4D97-AF65-F5344CB8AC3E}">
        <p14:creationId xmlns:p14="http://schemas.microsoft.com/office/powerpoint/2010/main" val="1006456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7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73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17097" r="18738"/>
          <a:stretch>
            <a:fillRect/>
          </a:stretch>
        </p:blipFill>
        <p:spPr bwMode="auto">
          <a:xfrm>
            <a:off x="1780443" y="1137285"/>
            <a:ext cx="5449765"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2"/>
          <p:cNvSpPr txBox="1">
            <a:spLocks noChangeArrowheads="1"/>
          </p:cNvSpPr>
          <p:nvPr/>
        </p:nvSpPr>
        <p:spPr bwMode="auto">
          <a:xfrm>
            <a:off x="468000" y="-63388"/>
            <a:ext cx="8568496" cy="106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457" tIns="41729" rIns="83457" bIns="41729">
            <a:spAutoFit/>
          </a:bodyPr>
          <a:lstStyle>
            <a:lvl1pPr defTabSz="1020763">
              <a:defRPr b="1">
                <a:solidFill>
                  <a:schemeClr val="accent2"/>
                </a:solidFill>
                <a:latin typeface="Arial" charset="0"/>
              </a:defRPr>
            </a:lvl1pPr>
            <a:lvl2pPr marL="742950" indent="-285750" defTabSz="1020763">
              <a:defRPr b="1">
                <a:solidFill>
                  <a:schemeClr val="accent2"/>
                </a:solidFill>
                <a:latin typeface="Arial" charset="0"/>
              </a:defRPr>
            </a:lvl2pPr>
            <a:lvl3pPr marL="1143000" indent="-228600" defTabSz="1020763">
              <a:defRPr b="1">
                <a:solidFill>
                  <a:schemeClr val="accent2"/>
                </a:solidFill>
                <a:latin typeface="Arial" charset="0"/>
              </a:defRPr>
            </a:lvl3pPr>
            <a:lvl4pPr marL="1600200" indent="-228600" defTabSz="1020763">
              <a:defRPr b="1">
                <a:solidFill>
                  <a:schemeClr val="accent2"/>
                </a:solidFill>
                <a:latin typeface="Arial" charset="0"/>
              </a:defRPr>
            </a:lvl4pPr>
            <a:lvl5pPr marL="2057400" indent="-228600" defTabSz="1020763">
              <a:defRPr b="1">
                <a:solidFill>
                  <a:schemeClr val="accent2"/>
                </a:solidFill>
                <a:latin typeface="Arial" charset="0"/>
              </a:defRPr>
            </a:lvl5pPr>
            <a:lvl6pPr marL="25146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718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290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8862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r>
              <a:rPr lang="ru-RU" sz="3200" dirty="0" smtClean="0">
                <a:solidFill>
                  <a:schemeClr val="bg1"/>
                </a:solidFill>
                <a:latin typeface="Trebuchet MS" pitchFamily="34" charset="0"/>
              </a:rPr>
              <a:t>Ограничения уравнения состояния </a:t>
            </a:r>
            <a:br>
              <a:rPr lang="ru-RU" sz="3200" dirty="0" smtClean="0">
                <a:solidFill>
                  <a:schemeClr val="bg1"/>
                </a:solidFill>
                <a:latin typeface="Trebuchet MS" pitchFamily="34" charset="0"/>
              </a:rPr>
            </a:br>
            <a:r>
              <a:rPr lang="ru-RU" sz="3200" dirty="0" smtClean="0">
                <a:solidFill>
                  <a:schemeClr val="bg1"/>
                </a:solidFill>
                <a:latin typeface="Trebuchet MS" pitchFamily="34" charset="0"/>
              </a:rPr>
              <a:t>с правилами смешения Ван дер </a:t>
            </a:r>
            <a:r>
              <a:rPr lang="ru-RU" sz="3200" dirty="0" err="1" smtClean="0">
                <a:solidFill>
                  <a:schemeClr val="bg1"/>
                </a:solidFill>
                <a:latin typeface="Trebuchet MS" pitchFamily="34" charset="0"/>
              </a:rPr>
              <a:t>Ваальса</a:t>
            </a:r>
            <a:endParaRPr lang="en-US" sz="3200" dirty="0">
              <a:solidFill>
                <a:schemeClr val="bg1"/>
              </a:solidFill>
              <a:latin typeface="Trebuchet MS" pitchFamily="34" charset="0"/>
            </a:endParaRPr>
          </a:p>
        </p:txBody>
      </p:sp>
    </p:spTree>
    <p:extLst>
      <p:ext uri="{BB962C8B-B14F-4D97-AF65-F5344CB8AC3E}">
        <p14:creationId xmlns:p14="http://schemas.microsoft.com/office/powerpoint/2010/main" val="436449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18668" r="19513"/>
          <a:stretch>
            <a:fillRect/>
          </a:stretch>
        </p:blipFill>
        <p:spPr bwMode="auto">
          <a:xfrm>
            <a:off x="431540" y="932000"/>
            <a:ext cx="5250474"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2"/>
          <p:cNvSpPr txBox="1">
            <a:spLocks noChangeArrowheads="1"/>
          </p:cNvSpPr>
          <p:nvPr/>
        </p:nvSpPr>
        <p:spPr bwMode="auto">
          <a:xfrm>
            <a:off x="468000" y="151200"/>
            <a:ext cx="6822831" cy="57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57" tIns="41729" rIns="83457" bIns="41729">
            <a:spAutoFit/>
          </a:bodyPr>
          <a:lstStyle>
            <a:lvl1pPr defTabSz="1020763">
              <a:defRPr b="1">
                <a:solidFill>
                  <a:schemeClr val="accent2"/>
                </a:solidFill>
                <a:latin typeface="Arial" charset="0"/>
              </a:defRPr>
            </a:lvl1pPr>
            <a:lvl2pPr marL="742950" indent="-285750" defTabSz="1020763">
              <a:defRPr b="1">
                <a:solidFill>
                  <a:schemeClr val="accent2"/>
                </a:solidFill>
                <a:latin typeface="Arial" charset="0"/>
              </a:defRPr>
            </a:lvl2pPr>
            <a:lvl3pPr marL="1143000" indent="-228600" defTabSz="1020763">
              <a:defRPr b="1">
                <a:solidFill>
                  <a:schemeClr val="accent2"/>
                </a:solidFill>
                <a:latin typeface="Arial" charset="0"/>
              </a:defRPr>
            </a:lvl3pPr>
            <a:lvl4pPr marL="1600200" indent="-228600" defTabSz="1020763">
              <a:defRPr b="1">
                <a:solidFill>
                  <a:schemeClr val="accent2"/>
                </a:solidFill>
                <a:latin typeface="Arial" charset="0"/>
              </a:defRPr>
            </a:lvl4pPr>
            <a:lvl5pPr marL="2057400" indent="-228600" defTabSz="1020763">
              <a:defRPr b="1">
                <a:solidFill>
                  <a:schemeClr val="accent2"/>
                </a:solidFill>
                <a:latin typeface="Arial" charset="0"/>
              </a:defRPr>
            </a:lvl5pPr>
            <a:lvl6pPr marL="25146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718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290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8862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pPr eaLnBrk="1" hangingPunct="1">
              <a:lnSpc>
                <a:spcPct val="100000"/>
              </a:lnSpc>
              <a:buClrTx/>
              <a:buFontTx/>
              <a:buNone/>
            </a:pPr>
            <a:r>
              <a:rPr lang="ru-RU" sz="3200" dirty="0" smtClean="0">
                <a:solidFill>
                  <a:schemeClr val="bg1"/>
                </a:solidFill>
                <a:latin typeface="Trebuchet MS" pitchFamily="34" charset="0"/>
              </a:rPr>
              <a:t>Гетерогенный подход </a:t>
            </a:r>
            <a:r>
              <a:rPr lang="fr-FR" sz="3200" dirty="0" smtClean="0">
                <a:solidFill>
                  <a:schemeClr val="bg1"/>
                </a:solidFill>
                <a:latin typeface="Trebuchet MS" pitchFamily="34" charset="0"/>
              </a:rPr>
              <a:t>(</a:t>
            </a:r>
            <a:r>
              <a:rPr lang="fr-FR" sz="3200" dirty="0" smtClean="0">
                <a:solidFill>
                  <a:schemeClr val="bg1"/>
                </a:solidFill>
                <a:latin typeface="Symbol" pitchFamily="18" charset="2"/>
              </a:rPr>
              <a:t>g-f</a:t>
            </a:r>
            <a:r>
              <a:rPr lang="fr-FR" sz="3200" dirty="0" smtClean="0">
                <a:solidFill>
                  <a:schemeClr val="bg1"/>
                </a:solidFill>
                <a:latin typeface="Trebuchet MS" pitchFamily="34" charset="0"/>
              </a:rPr>
              <a:t>)</a:t>
            </a:r>
            <a:endParaRPr lang="fr-FR" sz="3200" dirty="0">
              <a:solidFill>
                <a:schemeClr val="bg1"/>
              </a:solidFill>
              <a:latin typeface="Trebuchet MS" pitchFamily="34" charset="0"/>
            </a:endParaRPr>
          </a:p>
        </p:txBody>
      </p:sp>
      <p:sp>
        <p:nvSpPr>
          <p:cNvPr id="6" name="Rectangle 3"/>
          <p:cNvSpPr>
            <a:spLocks noChangeArrowheads="1"/>
          </p:cNvSpPr>
          <p:nvPr/>
        </p:nvSpPr>
        <p:spPr bwMode="auto">
          <a:xfrm>
            <a:off x="3959932" y="4323208"/>
            <a:ext cx="5112568" cy="581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85" tIns="41742" rIns="83485" bIns="41742"/>
          <a:lstStyle/>
          <a:p>
            <a:pPr marL="323214" indent="-323214" defTabSz="695706"/>
            <a:r>
              <a:rPr lang="ru-RU" dirty="0" smtClean="0">
                <a:solidFill>
                  <a:srgbClr val="D21700"/>
                </a:solidFill>
                <a:latin typeface="Trebuchet MS" pitchFamily="34" charset="0"/>
              </a:rPr>
              <a:t>Что происходит когда например </a:t>
            </a:r>
            <a:r>
              <a:rPr lang="en-US" dirty="0" smtClean="0">
                <a:solidFill>
                  <a:srgbClr val="D21700"/>
                </a:solidFill>
                <a:latin typeface="Trebuchet MS" pitchFamily="34" charset="0"/>
              </a:rPr>
              <a:t>Pi°(T) </a:t>
            </a:r>
            <a:r>
              <a:rPr lang="ru-RU" dirty="0" smtClean="0">
                <a:solidFill>
                  <a:srgbClr val="D21700"/>
                </a:solidFill>
                <a:latin typeface="Trebuchet MS" pitchFamily="34" charset="0"/>
              </a:rPr>
              <a:t>не определено</a:t>
            </a:r>
            <a:r>
              <a:rPr lang="en-US" dirty="0" smtClean="0">
                <a:solidFill>
                  <a:srgbClr val="D21700"/>
                </a:solidFill>
                <a:latin typeface="Trebuchet MS" pitchFamily="34" charset="0"/>
              </a:rPr>
              <a:t> (T &gt; </a:t>
            </a:r>
            <a:r>
              <a:rPr lang="en-US" dirty="0" err="1" smtClean="0">
                <a:solidFill>
                  <a:srgbClr val="D21700"/>
                </a:solidFill>
                <a:latin typeface="Trebuchet MS" pitchFamily="34" charset="0"/>
              </a:rPr>
              <a:t>Tc</a:t>
            </a:r>
            <a:r>
              <a:rPr lang="en-US" dirty="0" smtClean="0">
                <a:solidFill>
                  <a:srgbClr val="D21700"/>
                </a:solidFill>
                <a:latin typeface="Trebuchet MS" pitchFamily="34" charset="0"/>
              </a:rPr>
              <a:t>)? </a:t>
            </a:r>
          </a:p>
          <a:p>
            <a:pPr marL="323214" indent="-323214" defTabSz="695706"/>
            <a:r>
              <a:rPr lang="ru-RU" dirty="0" smtClean="0">
                <a:solidFill>
                  <a:srgbClr val="D21700"/>
                </a:solidFill>
                <a:latin typeface="Trebuchet MS" pitchFamily="34" charset="0"/>
              </a:rPr>
              <a:t>Гетерогенный подход не способен дать ответ</a:t>
            </a:r>
            <a:r>
              <a:rPr lang="en-US" dirty="0" smtClean="0">
                <a:solidFill>
                  <a:srgbClr val="D21700"/>
                </a:solidFill>
                <a:latin typeface="Trebuchet MS" pitchFamily="34" charset="0"/>
              </a:rPr>
              <a:t>.</a:t>
            </a:r>
            <a:endParaRPr lang="en-US" dirty="0">
              <a:solidFill>
                <a:srgbClr val="D21700"/>
              </a:solidFill>
              <a:latin typeface="Trebuchet MS" pitchFamily="34" charset="0"/>
            </a:endParaRPr>
          </a:p>
          <a:p>
            <a:pPr marL="323214" indent="-323214" defTabSz="695706">
              <a:buBlip>
                <a:blip r:embed="rId4"/>
              </a:buBlip>
            </a:pPr>
            <a:endParaRPr lang="en-US" dirty="0">
              <a:solidFill>
                <a:srgbClr val="D21700"/>
              </a:solidFill>
              <a:latin typeface="Trebuchet MS" pitchFamily="34" charset="0"/>
            </a:endParaRPr>
          </a:p>
        </p:txBody>
      </p:sp>
    </p:spTree>
    <p:extLst>
      <p:ext uri="{BB962C8B-B14F-4D97-AF65-F5344CB8AC3E}">
        <p14:creationId xmlns:p14="http://schemas.microsoft.com/office/powerpoint/2010/main" val="333916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241586" y="969766"/>
            <a:ext cx="8321919" cy="4826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85" tIns="41742" rIns="83485" bIns="41742"/>
          <a:lstStyle/>
          <a:p>
            <a:pPr marL="313068" indent="-313068">
              <a:lnSpc>
                <a:spcPct val="90000"/>
              </a:lnSpc>
            </a:pPr>
            <a:r>
              <a:rPr lang="en-US" dirty="0">
                <a:solidFill>
                  <a:srgbClr val="0BA4E2"/>
                </a:solidFill>
                <a:latin typeface="Trebuchet MS" pitchFamily="34" charset="0"/>
              </a:rPr>
              <a:t>	</a:t>
            </a:r>
            <a:r>
              <a:rPr lang="ru-RU" dirty="0" smtClean="0">
                <a:solidFill>
                  <a:srgbClr val="0BA4E2"/>
                </a:solidFill>
                <a:latin typeface="Trebuchet MS" pitchFamily="34" charset="0"/>
              </a:rPr>
              <a:t>Использование единого уравнения состояния для всего диапазона термодинамических параметров продукта, на основе</a:t>
            </a:r>
            <a:r>
              <a:rPr lang="en-US" dirty="0" smtClean="0">
                <a:solidFill>
                  <a:srgbClr val="0BA4E2"/>
                </a:solidFill>
                <a:latin typeface="Trebuchet MS" pitchFamily="34" charset="0"/>
              </a:rPr>
              <a:t> </a:t>
            </a:r>
            <a:r>
              <a:rPr lang="ru-RU" dirty="0" smtClean="0">
                <a:solidFill>
                  <a:srgbClr val="0BA4E2"/>
                </a:solidFill>
                <a:latin typeface="Trebuchet MS" pitchFamily="34" charset="0"/>
              </a:rPr>
              <a:t>комплексных правил смешения</a:t>
            </a:r>
            <a:r>
              <a:rPr lang="en-US" dirty="0" smtClean="0">
                <a:solidFill>
                  <a:srgbClr val="0BA4E2"/>
                </a:solidFill>
                <a:latin typeface="Trebuchet MS" pitchFamily="34" charset="0"/>
              </a:rPr>
              <a:t> </a:t>
            </a:r>
            <a:r>
              <a:rPr lang="ru-RU" dirty="0" smtClean="0">
                <a:solidFill>
                  <a:srgbClr val="0BA4E2"/>
                </a:solidFill>
                <a:latin typeface="Trebuchet MS" pitchFamily="34" charset="0"/>
              </a:rPr>
              <a:t>по модели коэффициентов активности</a:t>
            </a:r>
            <a:r>
              <a:rPr lang="en-US" dirty="0" smtClean="0">
                <a:solidFill>
                  <a:srgbClr val="0BA4E2"/>
                </a:solidFill>
                <a:latin typeface="Trebuchet MS" pitchFamily="34" charset="0"/>
              </a:rPr>
              <a:t>:</a:t>
            </a:r>
            <a:endParaRPr lang="en-US" dirty="0">
              <a:solidFill>
                <a:srgbClr val="0BA4E2"/>
              </a:solidFill>
              <a:latin typeface="Trebuchet MS" pitchFamily="34" charset="0"/>
            </a:endParaRPr>
          </a:p>
          <a:p>
            <a:pPr marL="313068" indent="-313068">
              <a:lnSpc>
                <a:spcPct val="90000"/>
              </a:lnSpc>
            </a:pPr>
            <a:endParaRPr lang="en-US" dirty="0">
              <a:solidFill>
                <a:srgbClr val="0BA4E2"/>
              </a:solidFill>
              <a:latin typeface="Trebuchet MS" pitchFamily="34" charset="0"/>
            </a:endParaRPr>
          </a:p>
          <a:p>
            <a:pPr marL="313068" indent="-313068">
              <a:lnSpc>
                <a:spcPct val="90000"/>
              </a:lnSpc>
              <a:buBlip>
                <a:blip r:embed="rId4"/>
              </a:buBlip>
            </a:pPr>
            <a:r>
              <a:rPr lang="ru-RU" dirty="0" smtClean="0">
                <a:solidFill>
                  <a:srgbClr val="0BA4E2"/>
                </a:solidFill>
                <a:latin typeface="Trebuchet MS" pitchFamily="34" charset="0"/>
              </a:rPr>
              <a:t>Кубическое уравнение состояния</a:t>
            </a:r>
            <a:r>
              <a:rPr lang="en-US" dirty="0" smtClean="0">
                <a:solidFill>
                  <a:srgbClr val="0BA4E2"/>
                </a:solidFill>
                <a:latin typeface="Trebuchet MS" pitchFamily="34" charset="0"/>
              </a:rPr>
              <a:t> (</a:t>
            </a:r>
            <a:r>
              <a:rPr lang="en-US" dirty="0" err="1" smtClean="0">
                <a:solidFill>
                  <a:srgbClr val="0BA4E2"/>
                </a:solidFill>
                <a:latin typeface="Trebuchet MS" pitchFamily="34" charset="0"/>
              </a:rPr>
              <a:t>CEoS</a:t>
            </a:r>
            <a:r>
              <a:rPr lang="en-US" dirty="0" smtClean="0">
                <a:solidFill>
                  <a:srgbClr val="0BA4E2"/>
                </a:solidFill>
                <a:latin typeface="Trebuchet MS" pitchFamily="34" charset="0"/>
              </a:rPr>
              <a:t>)</a:t>
            </a:r>
            <a:endParaRPr lang="en-US" dirty="0">
              <a:solidFill>
                <a:srgbClr val="0BA4E2"/>
              </a:solidFill>
              <a:latin typeface="Trebuchet MS" pitchFamily="34" charset="0"/>
            </a:endParaRPr>
          </a:p>
          <a:p>
            <a:pPr marL="782669" lvl="1" indent="-260890">
              <a:lnSpc>
                <a:spcPct val="90000"/>
              </a:lnSpc>
              <a:buFont typeface="Wingdings" pitchFamily="2" charset="2"/>
              <a:buChar char="Ø"/>
            </a:pPr>
            <a:r>
              <a:rPr lang="ru-RU" dirty="0" err="1" smtClean="0">
                <a:solidFill>
                  <a:srgbClr val="0BA4E2"/>
                </a:solidFill>
                <a:latin typeface="Trebuchet MS" pitchFamily="34" charset="0"/>
              </a:rPr>
              <a:t>Соаве</a:t>
            </a:r>
            <a:r>
              <a:rPr lang="ru-RU" dirty="0" smtClean="0">
                <a:solidFill>
                  <a:srgbClr val="0BA4E2"/>
                </a:solidFill>
                <a:latin typeface="Trebuchet MS" pitchFamily="34" charset="0"/>
              </a:rPr>
              <a:t> </a:t>
            </a:r>
            <a:r>
              <a:rPr lang="en-US" dirty="0" smtClean="0">
                <a:solidFill>
                  <a:srgbClr val="0BA4E2"/>
                </a:solidFill>
                <a:latin typeface="Trebuchet MS" pitchFamily="34" charset="0"/>
              </a:rPr>
              <a:t>– </a:t>
            </a:r>
            <a:r>
              <a:rPr lang="ru-RU" dirty="0" err="1" smtClean="0">
                <a:solidFill>
                  <a:srgbClr val="0BA4E2"/>
                </a:solidFill>
                <a:latin typeface="Trebuchet MS" pitchFamily="34" charset="0"/>
              </a:rPr>
              <a:t>Редлих</a:t>
            </a:r>
            <a:r>
              <a:rPr lang="ru-RU" dirty="0" smtClean="0">
                <a:solidFill>
                  <a:srgbClr val="0BA4E2"/>
                </a:solidFill>
                <a:latin typeface="Trebuchet MS" pitchFamily="34" charset="0"/>
              </a:rPr>
              <a:t> </a:t>
            </a:r>
            <a:r>
              <a:rPr lang="en-US" dirty="0" smtClean="0">
                <a:solidFill>
                  <a:srgbClr val="0BA4E2"/>
                </a:solidFill>
                <a:latin typeface="Trebuchet MS" pitchFamily="34" charset="0"/>
              </a:rPr>
              <a:t>– </a:t>
            </a:r>
            <a:r>
              <a:rPr lang="ru-RU" dirty="0" err="1" smtClean="0">
                <a:solidFill>
                  <a:srgbClr val="0BA4E2"/>
                </a:solidFill>
                <a:latin typeface="Trebuchet MS" pitchFamily="34" charset="0"/>
              </a:rPr>
              <a:t>Квонг</a:t>
            </a:r>
            <a:endParaRPr lang="en-US" dirty="0">
              <a:solidFill>
                <a:srgbClr val="0BA4E2"/>
              </a:solidFill>
              <a:latin typeface="Trebuchet MS" pitchFamily="34" charset="0"/>
            </a:endParaRPr>
          </a:p>
          <a:p>
            <a:pPr marL="782669" lvl="1" indent="-260890">
              <a:lnSpc>
                <a:spcPct val="90000"/>
              </a:lnSpc>
              <a:buFont typeface="Wingdings" pitchFamily="2" charset="2"/>
              <a:buChar char="Ø"/>
            </a:pPr>
            <a:r>
              <a:rPr lang="ru-RU" dirty="0" err="1" smtClean="0">
                <a:solidFill>
                  <a:srgbClr val="0BA4E2"/>
                </a:solidFill>
                <a:latin typeface="Trebuchet MS" pitchFamily="34" charset="0"/>
              </a:rPr>
              <a:t>Пенг</a:t>
            </a:r>
            <a:r>
              <a:rPr lang="ru-RU" dirty="0" smtClean="0">
                <a:solidFill>
                  <a:srgbClr val="0BA4E2"/>
                </a:solidFill>
                <a:latin typeface="Trebuchet MS" pitchFamily="34" charset="0"/>
              </a:rPr>
              <a:t> </a:t>
            </a:r>
            <a:r>
              <a:rPr lang="en-US" dirty="0" smtClean="0">
                <a:solidFill>
                  <a:srgbClr val="0BA4E2"/>
                </a:solidFill>
                <a:latin typeface="Trebuchet MS" pitchFamily="34" charset="0"/>
              </a:rPr>
              <a:t>– </a:t>
            </a:r>
            <a:r>
              <a:rPr lang="ru-RU" dirty="0" smtClean="0">
                <a:solidFill>
                  <a:srgbClr val="0BA4E2"/>
                </a:solidFill>
                <a:latin typeface="Trebuchet MS" pitchFamily="34" charset="0"/>
              </a:rPr>
              <a:t>Робинсон</a:t>
            </a:r>
            <a:endParaRPr lang="en-US" dirty="0">
              <a:solidFill>
                <a:srgbClr val="0BA4E2"/>
              </a:solidFill>
              <a:latin typeface="Trebuchet MS" pitchFamily="34" charset="0"/>
            </a:endParaRPr>
          </a:p>
          <a:p>
            <a:pPr marL="782669" lvl="1" indent="-260890">
              <a:lnSpc>
                <a:spcPct val="90000"/>
              </a:lnSpc>
              <a:buFont typeface="Wingdings" pitchFamily="2" charset="2"/>
              <a:buChar char="Ø"/>
            </a:pPr>
            <a:r>
              <a:rPr lang="en-US" dirty="0">
                <a:solidFill>
                  <a:srgbClr val="0BA4E2"/>
                </a:solidFill>
                <a:latin typeface="Trebuchet MS" pitchFamily="34" charset="0"/>
              </a:rPr>
              <a:t>…</a:t>
            </a:r>
          </a:p>
          <a:p>
            <a:pPr marL="782669" lvl="1" indent="-260890">
              <a:lnSpc>
                <a:spcPct val="90000"/>
              </a:lnSpc>
            </a:pPr>
            <a:endParaRPr lang="en-US" dirty="0">
              <a:solidFill>
                <a:srgbClr val="0BA4E2"/>
              </a:solidFill>
              <a:latin typeface="Trebuchet MS" pitchFamily="34" charset="0"/>
            </a:endParaRPr>
          </a:p>
          <a:p>
            <a:pPr marL="313068" indent="-313068">
              <a:lnSpc>
                <a:spcPct val="90000"/>
              </a:lnSpc>
              <a:buBlip>
                <a:blip r:embed="rId4"/>
              </a:buBlip>
            </a:pPr>
            <a:r>
              <a:rPr lang="ru-RU" dirty="0" smtClean="0">
                <a:solidFill>
                  <a:srgbClr val="0BA4E2"/>
                </a:solidFill>
                <a:latin typeface="Trebuchet MS" pitchFamily="34" charset="0"/>
              </a:rPr>
              <a:t>Модели коэффициентов активности </a:t>
            </a:r>
            <a:r>
              <a:rPr lang="en-US" dirty="0" smtClean="0">
                <a:solidFill>
                  <a:srgbClr val="0BA4E2"/>
                </a:solidFill>
                <a:latin typeface="Trebuchet MS" pitchFamily="34" charset="0"/>
              </a:rPr>
              <a:t>(</a:t>
            </a:r>
            <a:r>
              <a:rPr lang="ru-RU" dirty="0" smtClean="0">
                <a:solidFill>
                  <a:srgbClr val="0BA4E2"/>
                </a:solidFill>
                <a:latin typeface="Trebuchet MS" pitchFamily="34" charset="0"/>
              </a:rPr>
              <a:t>избыточная энергия Гиббса</a:t>
            </a:r>
            <a:r>
              <a:rPr lang="en-US" dirty="0" smtClean="0">
                <a:solidFill>
                  <a:srgbClr val="0BA4E2"/>
                </a:solidFill>
                <a:latin typeface="Trebuchet MS" pitchFamily="34" charset="0"/>
              </a:rPr>
              <a:t>: G</a:t>
            </a:r>
            <a:r>
              <a:rPr lang="en-US" baseline="30000" dirty="0" smtClean="0">
                <a:solidFill>
                  <a:srgbClr val="0BA4E2"/>
                </a:solidFill>
                <a:latin typeface="Trebuchet MS" pitchFamily="34" charset="0"/>
              </a:rPr>
              <a:t>E</a:t>
            </a:r>
            <a:r>
              <a:rPr lang="en-US" dirty="0" smtClean="0">
                <a:solidFill>
                  <a:srgbClr val="0BA4E2"/>
                </a:solidFill>
                <a:latin typeface="Trebuchet MS" pitchFamily="34" charset="0"/>
              </a:rPr>
              <a:t>)</a:t>
            </a:r>
            <a:endParaRPr lang="en-US" dirty="0">
              <a:solidFill>
                <a:srgbClr val="0BA4E2"/>
              </a:solidFill>
              <a:latin typeface="Trebuchet MS" pitchFamily="34" charset="0"/>
            </a:endParaRPr>
          </a:p>
          <a:p>
            <a:pPr marL="782669" lvl="1" indent="-260890">
              <a:lnSpc>
                <a:spcPct val="90000"/>
              </a:lnSpc>
              <a:buFont typeface="Wingdings" pitchFamily="2" charset="2"/>
              <a:buChar char="Ø"/>
            </a:pPr>
            <a:r>
              <a:rPr lang="ru-RU" dirty="0" smtClean="0">
                <a:solidFill>
                  <a:srgbClr val="0BA4E2"/>
                </a:solidFill>
                <a:latin typeface="Trebuchet MS" pitchFamily="34" charset="0"/>
              </a:rPr>
              <a:t>Вильсон</a:t>
            </a:r>
            <a:endParaRPr lang="en-US" dirty="0">
              <a:solidFill>
                <a:srgbClr val="0BA4E2"/>
              </a:solidFill>
              <a:latin typeface="Trebuchet MS" pitchFamily="34" charset="0"/>
            </a:endParaRPr>
          </a:p>
          <a:p>
            <a:pPr marL="782669" lvl="1" indent="-260890">
              <a:lnSpc>
                <a:spcPct val="90000"/>
              </a:lnSpc>
              <a:buFont typeface="Wingdings" pitchFamily="2" charset="2"/>
              <a:buChar char="Ø"/>
            </a:pPr>
            <a:r>
              <a:rPr lang="en-US" dirty="0">
                <a:solidFill>
                  <a:srgbClr val="0BA4E2"/>
                </a:solidFill>
                <a:latin typeface="Trebuchet MS" pitchFamily="34" charset="0"/>
              </a:rPr>
              <a:t>NRTL</a:t>
            </a:r>
          </a:p>
          <a:p>
            <a:pPr marL="782669" lvl="1" indent="-260890">
              <a:lnSpc>
                <a:spcPct val="90000"/>
              </a:lnSpc>
              <a:buFont typeface="Wingdings" pitchFamily="2" charset="2"/>
              <a:buChar char="Ø"/>
            </a:pPr>
            <a:r>
              <a:rPr lang="en-US" dirty="0">
                <a:solidFill>
                  <a:srgbClr val="0BA4E2"/>
                </a:solidFill>
                <a:latin typeface="Trebuchet MS" pitchFamily="34" charset="0"/>
              </a:rPr>
              <a:t>UNIQUAC</a:t>
            </a:r>
          </a:p>
          <a:p>
            <a:pPr marL="782669" lvl="1" indent="-260890">
              <a:lnSpc>
                <a:spcPct val="90000"/>
              </a:lnSpc>
              <a:buFont typeface="Wingdings" pitchFamily="2" charset="2"/>
              <a:buChar char="Ø"/>
            </a:pPr>
            <a:r>
              <a:rPr lang="en-US" dirty="0">
                <a:solidFill>
                  <a:srgbClr val="0BA4E2"/>
                </a:solidFill>
                <a:latin typeface="Trebuchet MS" pitchFamily="34" charset="0"/>
              </a:rPr>
              <a:t>UNIFACs</a:t>
            </a:r>
          </a:p>
          <a:p>
            <a:pPr marL="782669" lvl="1" indent="-260890">
              <a:lnSpc>
                <a:spcPct val="90000"/>
              </a:lnSpc>
              <a:buFont typeface="Wingdings" pitchFamily="2" charset="2"/>
              <a:buChar char="Ø"/>
            </a:pPr>
            <a:r>
              <a:rPr lang="en-US" dirty="0">
                <a:solidFill>
                  <a:srgbClr val="0BA4E2"/>
                </a:solidFill>
                <a:latin typeface="Trebuchet MS" pitchFamily="34" charset="0"/>
              </a:rPr>
              <a:t>…</a:t>
            </a:r>
          </a:p>
          <a:p>
            <a:pPr marL="782669" lvl="1" indent="-260890">
              <a:lnSpc>
                <a:spcPct val="90000"/>
              </a:lnSpc>
            </a:pPr>
            <a:endParaRPr lang="en-US" dirty="0">
              <a:solidFill>
                <a:srgbClr val="0BA4E2"/>
              </a:solidFill>
              <a:latin typeface="Trebuchet MS" pitchFamily="34" charset="0"/>
            </a:endParaRPr>
          </a:p>
          <a:p>
            <a:pPr marL="313068" indent="-313068">
              <a:lnSpc>
                <a:spcPct val="90000"/>
              </a:lnSpc>
              <a:buBlip>
                <a:blip r:embed="rId4"/>
              </a:buBlip>
            </a:pPr>
            <a:r>
              <a:rPr lang="ru-RU" dirty="0" smtClean="0">
                <a:solidFill>
                  <a:srgbClr val="0BA4E2"/>
                </a:solidFill>
                <a:latin typeface="Trebuchet MS" pitchFamily="34" charset="0"/>
              </a:rPr>
              <a:t>Правила смешения</a:t>
            </a:r>
            <a:endParaRPr lang="en-US" dirty="0">
              <a:solidFill>
                <a:srgbClr val="0BA4E2"/>
              </a:solidFill>
              <a:latin typeface="Trebuchet MS" pitchFamily="34" charset="0"/>
            </a:endParaRPr>
          </a:p>
          <a:p>
            <a:pPr marL="782669" lvl="1" indent="-260890">
              <a:lnSpc>
                <a:spcPct val="90000"/>
              </a:lnSpc>
              <a:buFont typeface="Wingdings" pitchFamily="2" charset="2"/>
              <a:buChar char="Ø"/>
            </a:pPr>
            <a:r>
              <a:rPr lang="en-US" dirty="0">
                <a:solidFill>
                  <a:srgbClr val="0BA4E2"/>
                </a:solidFill>
                <a:latin typeface="Trebuchet MS" pitchFamily="34" charset="0"/>
              </a:rPr>
              <a:t>MHV1</a:t>
            </a:r>
          </a:p>
          <a:p>
            <a:pPr marL="782669" lvl="1" indent="-260890">
              <a:lnSpc>
                <a:spcPct val="90000"/>
              </a:lnSpc>
              <a:buFont typeface="Wingdings" pitchFamily="2" charset="2"/>
              <a:buChar char="Ø"/>
            </a:pPr>
            <a:r>
              <a:rPr lang="en-US" dirty="0">
                <a:solidFill>
                  <a:srgbClr val="0BA4E2"/>
                </a:solidFill>
                <a:latin typeface="Trebuchet MS" pitchFamily="34" charset="0"/>
              </a:rPr>
              <a:t>MHV2</a:t>
            </a:r>
          </a:p>
          <a:p>
            <a:pPr marL="782669" lvl="1" indent="-260890">
              <a:lnSpc>
                <a:spcPct val="90000"/>
              </a:lnSpc>
              <a:buFont typeface="Wingdings" pitchFamily="2" charset="2"/>
              <a:buChar char="Ø"/>
            </a:pPr>
            <a:r>
              <a:rPr lang="en-US" dirty="0">
                <a:solidFill>
                  <a:srgbClr val="0BA4E2"/>
                </a:solidFill>
                <a:latin typeface="Trebuchet MS" pitchFamily="34" charset="0"/>
              </a:rPr>
              <a:t>PSRK</a:t>
            </a:r>
          </a:p>
          <a:p>
            <a:pPr marL="782669" lvl="1" indent="-260890">
              <a:lnSpc>
                <a:spcPct val="90000"/>
              </a:lnSpc>
              <a:buFont typeface="Wingdings" pitchFamily="2" charset="2"/>
              <a:buChar char="Ø"/>
            </a:pPr>
            <a:r>
              <a:rPr lang="en-US" dirty="0">
                <a:solidFill>
                  <a:srgbClr val="0BA4E2"/>
                </a:solidFill>
                <a:latin typeface="Trebuchet MS" pitchFamily="34" charset="0"/>
              </a:rPr>
              <a:t>…</a:t>
            </a:r>
          </a:p>
        </p:txBody>
      </p:sp>
      <p:graphicFrame>
        <p:nvGraphicFramePr>
          <p:cNvPr id="18436" name="Object 2048"/>
          <p:cNvGraphicFramePr>
            <a:graphicFrameLocks noChangeAspect="1"/>
          </p:cNvGraphicFramePr>
          <p:nvPr/>
        </p:nvGraphicFramePr>
        <p:xfrm>
          <a:off x="3503735" y="4630579"/>
          <a:ext cx="4923692" cy="937260"/>
        </p:xfrm>
        <a:graphic>
          <a:graphicData uri="http://schemas.openxmlformats.org/presentationml/2006/ole">
            <mc:AlternateContent xmlns:mc="http://schemas.openxmlformats.org/markup-compatibility/2006">
              <mc:Choice xmlns:v="urn:schemas-microsoft-com:vml" Requires="v">
                <p:oleObj spid="_x0000_s135833" name="Equation" r:id="rId5" imgW="7019640" imgH="1295280" progId="Equation.3">
                  <p:embed/>
                </p:oleObj>
              </mc:Choice>
              <mc:Fallback>
                <p:oleObj name="Equation" r:id="rId5" imgW="7019640" imgH="1295280" progId="Equation.3">
                  <p:embed/>
                  <p:pic>
                    <p:nvPicPr>
                      <p:cNvPr id="0" name="Picture 6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3735" y="4630579"/>
                        <a:ext cx="4923692" cy="93726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2"/>
          <p:cNvSpPr txBox="1">
            <a:spLocks noChangeArrowheads="1"/>
          </p:cNvSpPr>
          <p:nvPr/>
        </p:nvSpPr>
        <p:spPr bwMode="auto">
          <a:xfrm>
            <a:off x="468000" y="-99392"/>
            <a:ext cx="8092777" cy="106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457" tIns="41729" rIns="83457" bIns="41729">
            <a:spAutoFit/>
          </a:bodyPr>
          <a:lstStyle>
            <a:lvl1pPr defTabSz="1020763">
              <a:defRPr b="1">
                <a:solidFill>
                  <a:schemeClr val="accent2"/>
                </a:solidFill>
                <a:latin typeface="Arial" charset="0"/>
              </a:defRPr>
            </a:lvl1pPr>
            <a:lvl2pPr marL="742950" indent="-285750" defTabSz="1020763">
              <a:defRPr b="1">
                <a:solidFill>
                  <a:schemeClr val="accent2"/>
                </a:solidFill>
                <a:latin typeface="Arial" charset="0"/>
              </a:defRPr>
            </a:lvl2pPr>
            <a:lvl3pPr marL="1143000" indent="-228600" defTabSz="1020763">
              <a:defRPr b="1">
                <a:solidFill>
                  <a:schemeClr val="accent2"/>
                </a:solidFill>
                <a:latin typeface="Arial" charset="0"/>
              </a:defRPr>
            </a:lvl3pPr>
            <a:lvl4pPr marL="1600200" indent="-228600" defTabSz="1020763">
              <a:defRPr b="1">
                <a:solidFill>
                  <a:schemeClr val="accent2"/>
                </a:solidFill>
                <a:latin typeface="Arial" charset="0"/>
              </a:defRPr>
            </a:lvl4pPr>
            <a:lvl5pPr marL="2057400" indent="-228600" defTabSz="1020763">
              <a:defRPr b="1">
                <a:solidFill>
                  <a:schemeClr val="accent2"/>
                </a:solidFill>
                <a:latin typeface="Arial" charset="0"/>
              </a:defRPr>
            </a:lvl5pPr>
            <a:lvl6pPr marL="25146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718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290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8862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pPr eaLnBrk="1" hangingPunct="1">
              <a:lnSpc>
                <a:spcPct val="100000"/>
              </a:lnSpc>
              <a:buClrTx/>
              <a:buFontTx/>
              <a:buNone/>
            </a:pPr>
            <a:r>
              <a:rPr lang="ru-RU" sz="3200" dirty="0" smtClean="0">
                <a:solidFill>
                  <a:schemeClr val="bg1"/>
                </a:solidFill>
                <a:latin typeface="Trebuchet MS" pitchFamily="34" charset="0"/>
              </a:rPr>
              <a:t>Уравнение состояния с комплексными правилами смешения</a:t>
            </a:r>
            <a:r>
              <a:rPr lang="en-US" sz="3200" dirty="0" smtClean="0">
                <a:solidFill>
                  <a:schemeClr val="bg1"/>
                </a:solidFill>
                <a:latin typeface="Trebuchet MS" pitchFamily="34" charset="0"/>
              </a:rPr>
              <a:t> (</a:t>
            </a:r>
            <a:r>
              <a:rPr lang="en-US" sz="3200" dirty="0" err="1" smtClean="0">
                <a:solidFill>
                  <a:schemeClr val="bg1"/>
                </a:solidFill>
                <a:latin typeface="Trebuchet MS" pitchFamily="34" charset="0"/>
              </a:rPr>
              <a:t>CEoS</a:t>
            </a:r>
            <a:r>
              <a:rPr lang="en-US" sz="3200" dirty="0" smtClean="0">
                <a:solidFill>
                  <a:schemeClr val="bg1"/>
                </a:solidFill>
                <a:latin typeface="Trebuchet MS" pitchFamily="34" charset="0"/>
              </a:rPr>
              <a:t>/G</a:t>
            </a:r>
            <a:r>
              <a:rPr lang="en-US" sz="3200" baseline="30000" dirty="0" smtClean="0">
                <a:solidFill>
                  <a:schemeClr val="bg1"/>
                </a:solidFill>
                <a:latin typeface="Trebuchet MS" pitchFamily="34" charset="0"/>
              </a:rPr>
              <a:t>E</a:t>
            </a:r>
            <a:r>
              <a:rPr lang="en-US" sz="3200" dirty="0" smtClean="0">
                <a:solidFill>
                  <a:schemeClr val="bg1"/>
                </a:solidFill>
                <a:latin typeface="Trebuchet MS" pitchFamily="34" charset="0"/>
              </a:rPr>
              <a:t>)</a:t>
            </a:r>
            <a:endParaRPr lang="en-US" sz="3200" dirty="0">
              <a:solidFill>
                <a:schemeClr val="bg1"/>
              </a:solidFill>
              <a:latin typeface="Trebuchet MS" pitchFamily="34" charset="0"/>
            </a:endParaRPr>
          </a:p>
        </p:txBody>
      </p:sp>
    </p:spTree>
    <p:extLst>
      <p:ext uri="{BB962C8B-B14F-4D97-AF65-F5344CB8AC3E}">
        <p14:creationId xmlns:p14="http://schemas.microsoft.com/office/powerpoint/2010/main" val="2821809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7133" r="20320"/>
          <a:stretch>
            <a:fillRect/>
          </a:stretch>
        </p:blipFill>
        <p:spPr bwMode="auto">
          <a:xfrm>
            <a:off x="1780443" y="1071563"/>
            <a:ext cx="531788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2"/>
          <p:cNvSpPr txBox="1">
            <a:spLocks noChangeArrowheads="1"/>
          </p:cNvSpPr>
          <p:nvPr/>
        </p:nvSpPr>
        <p:spPr bwMode="auto">
          <a:xfrm>
            <a:off x="468000" y="-99392"/>
            <a:ext cx="8280464" cy="106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457" tIns="41729" rIns="83457" bIns="41729">
            <a:spAutoFit/>
          </a:bodyPr>
          <a:lstStyle>
            <a:lvl1pPr defTabSz="1020763">
              <a:defRPr b="1">
                <a:solidFill>
                  <a:schemeClr val="accent2"/>
                </a:solidFill>
                <a:latin typeface="Arial" charset="0"/>
              </a:defRPr>
            </a:lvl1pPr>
            <a:lvl2pPr marL="742950" indent="-285750" defTabSz="1020763">
              <a:defRPr b="1">
                <a:solidFill>
                  <a:schemeClr val="accent2"/>
                </a:solidFill>
                <a:latin typeface="Arial" charset="0"/>
              </a:defRPr>
            </a:lvl2pPr>
            <a:lvl3pPr marL="1143000" indent="-228600" defTabSz="1020763">
              <a:defRPr b="1">
                <a:solidFill>
                  <a:schemeClr val="accent2"/>
                </a:solidFill>
                <a:latin typeface="Arial" charset="0"/>
              </a:defRPr>
            </a:lvl3pPr>
            <a:lvl4pPr marL="1600200" indent="-228600" defTabSz="1020763">
              <a:defRPr b="1">
                <a:solidFill>
                  <a:schemeClr val="accent2"/>
                </a:solidFill>
                <a:latin typeface="Arial" charset="0"/>
              </a:defRPr>
            </a:lvl4pPr>
            <a:lvl5pPr marL="2057400" indent="-228600" defTabSz="1020763">
              <a:defRPr b="1">
                <a:solidFill>
                  <a:schemeClr val="accent2"/>
                </a:solidFill>
                <a:latin typeface="Arial" charset="0"/>
              </a:defRPr>
            </a:lvl5pPr>
            <a:lvl6pPr marL="25146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718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290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8862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r>
              <a:rPr lang="ru-RU" sz="3200" dirty="0">
                <a:solidFill>
                  <a:schemeClr val="bg1"/>
                </a:solidFill>
                <a:latin typeface="Trebuchet MS" pitchFamily="34" charset="0"/>
              </a:rPr>
              <a:t>Уравнение состояния с комплексными правилами смешения</a:t>
            </a:r>
            <a:r>
              <a:rPr lang="en-US" sz="3200" dirty="0">
                <a:solidFill>
                  <a:schemeClr val="bg1"/>
                </a:solidFill>
                <a:latin typeface="Trebuchet MS" pitchFamily="34" charset="0"/>
              </a:rPr>
              <a:t> (</a:t>
            </a:r>
            <a:r>
              <a:rPr lang="en-US" sz="3200" dirty="0" err="1">
                <a:solidFill>
                  <a:schemeClr val="bg1"/>
                </a:solidFill>
                <a:latin typeface="Trebuchet MS" pitchFamily="34" charset="0"/>
              </a:rPr>
              <a:t>CEoS</a:t>
            </a:r>
            <a:r>
              <a:rPr lang="en-US" sz="3200" dirty="0">
                <a:solidFill>
                  <a:schemeClr val="bg1"/>
                </a:solidFill>
                <a:latin typeface="Trebuchet MS" pitchFamily="34" charset="0"/>
              </a:rPr>
              <a:t>/G</a:t>
            </a:r>
            <a:r>
              <a:rPr lang="en-US" sz="3200" baseline="30000" dirty="0">
                <a:solidFill>
                  <a:schemeClr val="bg1"/>
                </a:solidFill>
                <a:latin typeface="Trebuchet MS" pitchFamily="34" charset="0"/>
              </a:rPr>
              <a:t>E</a:t>
            </a:r>
            <a:r>
              <a:rPr lang="en-US" sz="3200" dirty="0">
                <a:solidFill>
                  <a:schemeClr val="bg1"/>
                </a:solidFill>
                <a:latin typeface="Trebuchet MS" pitchFamily="34" charset="0"/>
              </a:rPr>
              <a:t>)</a:t>
            </a:r>
          </a:p>
        </p:txBody>
      </p:sp>
    </p:spTree>
    <p:extLst>
      <p:ext uri="{BB962C8B-B14F-4D97-AF65-F5344CB8AC3E}">
        <p14:creationId xmlns:p14="http://schemas.microsoft.com/office/powerpoint/2010/main" val="8465605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246" y="965835"/>
            <a:ext cx="8493369"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2"/>
          <p:cNvSpPr txBox="1">
            <a:spLocks noChangeArrowheads="1"/>
          </p:cNvSpPr>
          <p:nvPr/>
        </p:nvSpPr>
        <p:spPr bwMode="auto">
          <a:xfrm>
            <a:off x="468000" y="-99392"/>
            <a:ext cx="8496488" cy="106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457" tIns="41729" rIns="83457" bIns="41729">
            <a:spAutoFit/>
          </a:bodyPr>
          <a:lstStyle>
            <a:lvl1pPr defTabSz="1020763">
              <a:defRPr b="1">
                <a:solidFill>
                  <a:schemeClr val="accent2"/>
                </a:solidFill>
                <a:latin typeface="Arial" charset="0"/>
              </a:defRPr>
            </a:lvl1pPr>
            <a:lvl2pPr marL="742950" indent="-285750" defTabSz="1020763">
              <a:defRPr b="1">
                <a:solidFill>
                  <a:schemeClr val="accent2"/>
                </a:solidFill>
                <a:latin typeface="Arial" charset="0"/>
              </a:defRPr>
            </a:lvl2pPr>
            <a:lvl3pPr marL="1143000" indent="-228600" defTabSz="1020763">
              <a:defRPr b="1">
                <a:solidFill>
                  <a:schemeClr val="accent2"/>
                </a:solidFill>
                <a:latin typeface="Arial" charset="0"/>
              </a:defRPr>
            </a:lvl3pPr>
            <a:lvl4pPr marL="1600200" indent="-228600" defTabSz="1020763">
              <a:defRPr b="1">
                <a:solidFill>
                  <a:schemeClr val="accent2"/>
                </a:solidFill>
                <a:latin typeface="Arial" charset="0"/>
              </a:defRPr>
            </a:lvl4pPr>
            <a:lvl5pPr marL="2057400" indent="-228600" defTabSz="1020763">
              <a:defRPr b="1">
                <a:solidFill>
                  <a:schemeClr val="accent2"/>
                </a:solidFill>
                <a:latin typeface="Arial" charset="0"/>
              </a:defRPr>
            </a:lvl5pPr>
            <a:lvl6pPr marL="25146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718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290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8862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r>
              <a:rPr lang="ru-RU" sz="3200" dirty="0">
                <a:solidFill>
                  <a:schemeClr val="bg1"/>
                </a:solidFill>
                <a:latin typeface="Trebuchet MS" pitchFamily="34" charset="0"/>
              </a:rPr>
              <a:t>Уравнение состояния с комплексными правилами смешения</a:t>
            </a:r>
            <a:r>
              <a:rPr lang="en-US" sz="3200" dirty="0">
                <a:solidFill>
                  <a:schemeClr val="bg1"/>
                </a:solidFill>
                <a:latin typeface="Trebuchet MS" pitchFamily="34" charset="0"/>
              </a:rPr>
              <a:t> (</a:t>
            </a:r>
            <a:r>
              <a:rPr lang="en-US" sz="3200" dirty="0" err="1">
                <a:solidFill>
                  <a:schemeClr val="bg1"/>
                </a:solidFill>
                <a:latin typeface="Trebuchet MS" pitchFamily="34" charset="0"/>
              </a:rPr>
              <a:t>CEoS</a:t>
            </a:r>
            <a:r>
              <a:rPr lang="en-US" sz="3200" dirty="0">
                <a:solidFill>
                  <a:schemeClr val="bg1"/>
                </a:solidFill>
                <a:latin typeface="Trebuchet MS" pitchFamily="34" charset="0"/>
              </a:rPr>
              <a:t>/G</a:t>
            </a:r>
            <a:r>
              <a:rPr lang="en-US" sz="3200" baseline="30000" dirty="0">
                <a:solidFill>
                  <a:schemeClr val="bg1"/>
                </a:solidFill>
                <a:latin typeface="Trebuchet MS" pitchFamily="34" charset="0"/>
              </a:rPr>
              <a:t>E</a:t>
            </a:r>
            <a:r>
              <a:rPr lang="en-US" sz="3200" dirty="0">
                <a:solidFill>
                  <a:schemeClr val="bg1"/>
                </a:solidFill>
                <a:latin typeface="Trebuchet MS" pitchFamily="34" charset="0"/>
              </a:rPr>
              <a:t>)</a:t>
            </a:r>
          </a:p>
        </p:txBody>
      </p:sp>
    </p:spTree>
    <p:extLst>
      <p:ext uri="{BB962C8B-B14F-4D97-AF65-F5344CB8AC3E}">
        <p14:creationId xmlns:p14="http://schemas.microsoft.com/office/powerpoint/2010/main" val="3868408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
          <p:cNvSpPr>
            <a:spLocks noChangeArrowheads="1"/>
          </p:cNvSpPr>
          <p:nvPr/>
        </p:nvSpPr>
        <p:spPr bwMode="auto">
          <a:xfrm>
            <a:off x="468000" y="-63388"/>
            <a:ext cx="8229600" cy="106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57" tIns="41729" rIns="83457" bIns="41729">
            <a:spAutoFit/>
          </a:bodyPr>
          <a:lstStyle/>
          <a:p>
            <a:pPr defTabSz="931957"/>
            <a:r>
              <a:rPr lang="ru-RU" sz="3200" b="1" dirty="0" smtClean="0">
                <a:solidFill>
                  <a:schemeClr val="bg1"/>
                </a:solidFill>
                <a:latin typeface="Trebuchet MS" pitchFamily="34" charset="0"/>
              </a:rPr>
              <a:t>Модели коэффициентов активности</a:t>
            </a:r>
            <a:endParaRPr lang="en-US" sz="3200" b="1" dirty="0" smtClean="0">
              <a:solidFill>
                <a:schemeClr val="bg1"/>
              </a:solidFill>
              <a:latin typeface="Trebuchet MS" pitchFamily="34" charset="0"/>
            </a:endParaRPr>
          </a:p>
          <a:p>
            <a:pPr defTabSz="931957"/>
            <a:r>
              <a:rPr lang="en-US" sz="3200" b="1" dirty="0" smtClean="0">
                <a:solidFill>
                  <a:schemeClr val="bg1"/>
                </a:solidFill>
                <a:latin typeface="Trebuchet MS" pitchFamily="34" charset="0"/>
              </a:rPr>
              <a:t>(</a:t>
            </a:r>
            <a:r>
              <a:rPr lang="ru-RU" sz="3200" b="1" dirty="0" smtClean="0">
                <a:solidFill>
                  <a:schemeClr val="bg1"/>
                </a:solidFill>
                <a:latin typeface="Trebuchet MS" pitchFamily="34" charset="0"/>
              </a:rPr>
              <a:t>модели избыточной энергии Гиббса</a:t>
            </a:r>
            <a:r>
              <a:rPr lang="en-US" sz="3200" b="1" dirty="0" smtClean="0">
                <a:solidFill>
                  <a:schemeClr val="bg1"/>
                </a:solidFill>
                <a:latin typeface="Trebuchet MS" pitchFamily="34" charset="0"/>
              </a:rPr>
              <a:t>)</a:t>
            </a:r>
            <a:endParaRPr lang="en-US" sz="3200" b="1" dirty="0">
              <a:solidFill>
                <a:schemeClr val="bg1"/>
              </a:solidFill>
              <a:latin typeface="Trebuchet MS" pitchFamily="34" charset="0"/>
            </a:endParaRPr>
          </a:p>
        </p:txBody>
      </p:sp>
      <p:sp>
        <p:nvSpPr>
          <p:cNvPr id="4" name="Rectangle 3"/>
          <p:cNvSpPr/>
          <p:nvPr/>
        </p:nvSpPr>
        <p:spPr>
          <a:xfrm>
            <a:off x="-508" y="979447"/>
            <a:ext cx="9937104" cy="4718215"/>
          </a:xfrm>
          <a:prstGeom prst="rect">
            <a:avLst/>
          </a:prstGeom>
        </p:spPr>
        <p:txBody>
          <a:bodyPr wrap="square">
            <a:spAutoFit/>
          </a:bodyPr>
          <a:lstStyle/>
          <a:p>
            <a:pPr defTabSz="914564">
              <a:lnSpc>
                <a:spcPct val="200000"/>
              </a:lnSpc>
              <a:spcBef>
                <a:spcPct val="10000"/>
              </a:spcBef>
            </a:pPr>
            <a:r>
              <a:rPr lang="ru-RU" b="1" dirty="0" smtClean="0">
                <a:solidFill>
                  <a:srgbClr val="D21700"/>
                </a:solidFill>
                <a:latin typeface="Trebuchet MS" pitchFamily="34" charset="0"/>
              </a:rPr>
              <a:t>Требующие параметров бинарных взаимодействий </a:t>
            </a:r>
            <a:r>
              <a:rPr lang="en-US" b="1" dirty="0" smtClean="0">
                <a:solidFill>
                  <a:srgbClr val="D21700"/>
                </a:solidFill>
                <a:latin typeface="Trebuchet MS" pitchFamily="34" charset="0"/>
              </a:rPr>
              <a:t>(BIPs):</a:t>
            </a:r>
          </a:p>
          <a:p>
            <a:pPr marL="373942" indent="-373942" defTabSz="914564">
              <a:lnSpc>
                <a:spcPct val="200000"/>
              </a:lnSpc>
              <a:spcBef>
                <a:spcPct val="10000"/>
              </a:spcBef>
              <a:buBlip>
                <a:blip r:embed="rId3"/>
              </a:buBlip>
            </a:pPr>
            <a:r>
              <a:rPr lang="ru-RU" b="1" dirty="0" err="1" smtClean="0">
                <a:solidFill>
                  <a:srgbClr val="0BA4E2"/>
                </a:solidFill>
                <a:latin typeface="Trebuchet MS" pitchFamily="34" charset="0"/>
              </a:rPr>
              <a:t>Маргулес</a:t>
            </a:r>
            <a:endParaRPr lang="en-US" b="1" dirty="0" smtClean="0">
              <a:solidFill>
                <a:srgbClr val="0BA4E2"/>
              </a:solidFill>
              <a:latin typeface="Trebuchet MS" pitchFamily="34" charset="0"/>
            </a:endParaRPr>
          </a:p>
          <a:p>
            <a:pPr marL="373942" indent="-373942" defTabSz="914564">
              <a:lnSpc>
                <a:spcPct val="200000"/>
              </a:lnSpc>
              <a:spcBef>
                <a:spcPct val="10000"/>
              </a:spcBef>
              <a:buBlip>
                <a:blip r:embed="rId3"/>
              </a:buBlip>
            </a:pPr>
            <a:r>
              <a:rPr lang="ru-RU" b="1" dirty="0" smtClean="0">
                <a:solidFill>
                  <a:srgbClr val="0BA4E2"/>
                </a:solidFill>
                <a:latin typeface="Trebuchet MS" pitchFamily="34" charset="0"/>
              </a:rPr>
              <a:t>Регулярные растворы </a:t>
            </a:r>
            <a:r>
              <a:rPr lang="en-US" b="1" dirty="0" smtClean="0">
                <a:solidFill>
                  <a:srgbClr val="0BA4E2"/>
                </a:solidFill>
                <a:latin typeface="Trebuchet MS" pitchFamily="34" charset="0"/>
              </a:rPr>
              <a:t>(</a:t>
            </a:r>
            <a:r>
              <a:rPr lang="ru-RU" b="1" dirty="0" err="1" smtClean="0">
                <a:solidFill>
                  <a:srgbClr val="0BA4E2"/>
                </a:solidFill>
                <a:latin typeface="Trebuchet MS" pitchFamily="34" charset="0"/>
              </a:rPr>
              <a:t>Скэтчард</a:t>
            </a:r>
            <a:r>
              <a:rPr lang="en-US" b="1" dirty="0" smtClean="0">
                <a:solidFill>
                  <a:srgbClr val="0BA4E2"/>
                </a:solidFill>
                <a:latin typeface="Trebuchet MS" pitchFamily="34" charset="0"/>
              </a:rPr>
              <a:t>-</a:t>
            </a:r>
            <a:r>
              <a:rPr lang="ru-RU" b="1" dirty="0" err="1" smtClean="0">
                <a:solidFill>
                  <a:srgbClr val="0BA4E2"/>
                </a:solidFill>
                <a:latin typeface="Trebuchet MS" pitchFamily="34" charset="0"/>
              </a:rPr>
              <a:t>Гильденбранд</a:t>
            </a:r>
            <a:r>
              <a:rPr lang="en-US" b="1" dirty="0" smtClean="0">
                <a:solidFill>
                  <a:srgbClr val="0BA4E2"/>
                </a:solidFill>
                <a:latin typeface="Trebuchet MS" pitchFamily="34" charset="0"/>
              </a:rPr>
              <a:t>)</a:t>
            </a:r>
          </a:p>
          <a:p>
            <a:pPr marL="373942" indent="-373942" defTabSz="914564">
              <a:lnSpc>
                <a:spcPct val="200000"/>
              </a:lnSpc>
              <a:spcBef>
                <a:spcPct val="10000"/>
              </a:spcBef>
              <a:buBlip>
                <a:blip r:embed="rId3"/>
              </a:buBlip>
            </a:pPr>
            <a:r>
              <a:rPr lang="ru-RU" b="1" dirty="0" smtClean="0">
                <a:solidFill>
                  <a:srgbClr val="0BA4E2"/>
                </a:solidFill>
                <a:latin typeface="Trebuchet MS" pitchFamily="34" charset="0"/>
              </a:rPr>
              <a:t>Вильсон</a:t>
            </a:r>
            <a:endParaRPr lang="en-US" b="1" dirty="0" smtClean="0">
              <a:solidFill>
                <a:srgbClr val="0BA4E2"/>
              </a:solidFill>
              <a:latin typeface="Trebuchet MS" pitchFamily="34" charset="0"/>
            </a:endParaRPr>
          </a:p>
          <a:p>
            <a:pPr marL="373942" indent="-373942" defTabSz="914564">
              <a:lnSpc>
                <a:spcPct val="200000"/>
              </a:lnSpc>
              <a:spcBef>
                <a:spcPct val="10000"/>
              </a:spcBef>
              <a:buBlip>
                <a:blip r:embed="rId3"/>
              </a:buBlip>
            </a:pPr>
            <a:r>
              <a:rPr lang="ru-RU" b="1" dirty="0" smtClean="0">
                <a:solidFill>
                  <a:srgbClr val="0BA4E2"/>
                </a:solidFill>
                <a:latin typeface="Trebuchet MS" pitchFamily="34" charset="0"/>
              </a:rPr>
              <a:t>Вильсон</a:t>
            </a:r>
            <a:r>
              <a:rPr lang="en-US" b="1" dirty="0" smtClean="0">
                <a:solidFill>
                  <a:srgbClr val="0BA4E2"/>
                </a:solidFill>
                <a:latin typeface="Trebuchet MS" pitchFamily="34" charset="0"/>
              </a:rPr>
              <a:t> (</a:t>
            </a:r>
            <a:r>
              <a:rPr lang="en-US" b="1" dirty="0" err="1" smtClean="0">
                <a:solidFill>
                  <a:srgbClr val="0BA4E2"/>
                </a:solidFill>
                <a:latin typeface="Trebuchet MS" pitchFamily="34" charset="0"/>
              </a:rPr>
              <a:t>Dechema</a:t>
            </a:r>
            <a:r>
              <a:rPr lang="en-US" b="1" dirty="0" smtClean="0">
                <a:solidFill>
                  <a:srgbClr val="0BA4E2"/>
                </a:solidFill>
                <a:latin typeface="Trebuchet MS" pitchFamily="34" charset="0"/>
              </a:rPr>
              <a:t>)</a:t>
            </a:r>
          </a:p>
          <a:p>
            <a:pPr marL="373942" indent="-373942" defTabSz="914564">
              <a:lnSpc>
                <a:spcPct val="200000"/>
              </a:lnSpc>
              <a:spcBef>
                <a:spcPct val="10000"/>
              </a:spcBef>
              <a:buBlip>
                <a:blip r:embed="rId3"/>
              </a:buBlip>
            </a:pPr>
            <a:r>
              <a:rPr lang="ru-RU" b="1" dirty="0" smtClean="0">
                <a:solidFill>
                  <a:srgbClr val="0BA4E2"/>
                </a:solidFill>
                <a:latin typeface="Trebuchet MS" pitchFamily="34" charset="0"/>
              </a:rPr>
              <a:t>Модель </a:t>
            </a:r>
            <a:r>
              <a:rPr lang="en-US" b="1" dirty="0" smtClean="0">
                <a:solidFill>
                  <a:srgbClr val="0BA4E2"/>
                </a:solidFill>
                <a:latin typeface="Trebuchet MS" pitchFamily="34" charset="0"/>
              </a:rPr>
              <a:t>NRTL</a:t>
            </a:r>
          </a:p>
          <a:p>
            <a:pPr marL="373942" indent="-373942" defTabSz="914564">
              <a:lnSpc>
                <a:spcPct val="200000"/>
              </a:lnSpc>
              <a:spcBef>
                <a:spcPct val="10000"/>
              </a:spcBef>
              <a:buBlip>
                <a:blip r:embed="rId3"/>
              </a:buBlip>
            </a:pPr>
            <a:r>
              <a:rPr lang="ru-RU" b="1" dirty="0" smtClean="0">
                <a:solidFill>
                  <a:srgbClr val="0BA4E2"/>
                </a:solidFill>
                <a:latin typeface="Trebuchet MS" pitchFamily="34" charset="0"/>
              </a:rPr>
              <a:t>Расширенная модель</a:t>
            </a:r>
            <a:r>
              <a:rPr lang="en-US" b="1" dirty="0" smtClean="0">
                <a:solidFill>
                  <a:srgbClr val="0BA4E2"/>
                </a:solidFill>
                <a:latin typeface="Trebuchet MS" pitchFamily="34" charset="0"/>
              </a:rPr>
              <a:t> NRTL</a:t>
            </a:r>
          </a:p>
          <a:p>
            <a:pPr marL="373942" indent="-373942" defTabSz="914564">
              <a:lnSpc>
                <a:spcPct val="200000"/>
              </a:lnSpc>
              <a:spcBef>
                <a:spcPct val="10000"/>
              </a:spcBef>
              <a:buBlip>
                <a:blip r:embed="rId3"/>
              </a:buBlip>
            </a:pPr>
            <a:r>
              <a:rPr lang="ru-RU" b="1" dirty="0" smtClean="0">
                <a:solidFill>
                  <a:srgbClr val="0BA4E2"/>
                </a:solidFill>
                <a:latin typeface="Trebuchet MS" pitchFamily="34" charset="0"/>
              </a:rPr>
              <a:t>Модель </a:t>
            </a:r>
            <a:r>
              <a:rPr lang="en-US" b="1" dirty="0" smtClean="0">
                <a:solidFill>
                  <a:srgbClr val="0BA4E2"/>
                </a:solidFill>
                <a:latin typeface="Trebuchet MS" pitchFamily="34" charset="0"/>
              </a:rPr>
              <a:t>UNIQUAC</a:t>
            </a:r>
          </a:p>
        </p:txBody>
      </p:sp>
    </p:spTree>
    <p:extLst>
      <p:ext uri="{BB962C8B-B14F-4D97-AF65-F5344CB8AC3E}">
        <p14:creationId xmlns:p14="http://schemas.microsoft.com/office/powerpoint/2010/main" val="462234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9" name="Rectangle 3"/>
          <p:cNvSpPr>
            <a:spLocks noChangeArrowheads="1"/>
          </p:cNvSpPr>
          <p:nvPr/>
        </p:nvSpPr>
        <p:spPr bwMode="auto">
          <a:xfrm>
            <a:off x="0" y="1097280"/>
            <a:ext cx="6119446" cy="370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963" tIns="43482" rIns="86963" bIns="43482"/>
          <a:lstStyle>
            <a:lvl1pPr defTabSz="762000">
              <a:defRPr sz="2000">
                <a:solidFill>
                  <a:schemeClr val="accent2"/>
                </a:solidFill>
                <a:latin typeface="Arial" charset="0"/>
              </a:defRPr>
            </a:lvl1pPr>
            <a:lvl2pPr marL="742950" indent="-285750" defTabSz="762000">
              <a:defRPr sz="2000">
                <a:solidFill>
                  <a:schemeClr val="accent2"/>
                </a:solidFill>
                <a:latin typeface="Arial" charset="0"/>
              </a:defRPr>
            </a:lvl2pPr>
            <a:lvl3pPr marL="1143000" indent="-228600" defTabSz="762000">
              <a:defRPr sz="2000">
                <a:solidFill>
                  <a:schemeClr val="accent2"/>
                </a:solidFill>
                <a:latin typeface="Arial" charset="0"/>
              </a:defRPr>
            </a:lvl3pPr>
            <a:lvl4pPr marL="1600200" indent="-228600" defTabSz="762000">
              <a:defRPr sz="2000">
                <a:solidFill>
                  <a:schemeClr val="accent2"/>
                </a:solidFill>
                <a:latin typeface="Arial" charset="0"/>
              </a:defRPr>
            </a:lvl4pPr>
            <a:lvl5pPr marL="2057400" indent="-228600" defTabSz="762000">
              <a:defRPr sz="2000">
                <a:solidFill>
                  <a:schemeClr val="accent2"/>
                </a:solidFill>
                <a:latin typeface="Arial" charset="0"/>
              </a:defRPr>
            </a:lvl5pPr>
            <a:lvl6pPr marL="2514600" indent="-228600" defTabSz="762000" eaLnBrk="0" fontAlgn="base" hangingPunct="0">
              <a:lnSpc>
                <a:spcPct val="120000"/>
              </a:lnSpc>
              <a:spcBef>
                <a:spcPct val="0"/>
              </a:spcBef>
              <a:spcAft>
                <a:spcPct val="0"/>
              </a:spcAft>
              <a:buClr>
                <a:schemeClr val="accent2"/>
              </a:buClr>
              <a:buFont typeface="Wingdings" pitchFamily="2" charset="2"/>
              <a:buChar char="•"/>
              <a:defRPr sz="2000">
                <a:solidFill>
                  <a:schemeClr val="accent2"/>
                </a:solidFill>
                <a:latin typeface="Arial" charset="0"/>
              </a:defRPr>
            </a:lvl6pPr>
            <a:lvl7pPr marL="2971800" indent="-228600" defTabSz="762000" eaLnBrk="0" fontAlgn="base" hangingPunct="0">
              <a:lnSpc>
                <a:spcPct val="120000"/>
              </a:lnSpc>
              <a:spcBef>
                <a:spcPct val="0"/>
              </a:spcBef>
              <a:spcAft>
                <a:spcPct val="0"/>
              </a:spcAft>
              <a:buClr>
                <a:schemeClr val="accent2"/>
              </a:buClr>
              <a:buFont typeface="Wingdings" pitchFamily="2" charset="2"/>
              <a:buChar char="•"/>
              <a:defRPr sz="2000">
                <a:solidFill>
                  <a:schemeClr val="accent2"/>
                </a:solidFill>
                <a:latin typeface="Arial" charset="0"/>
              </a:defRPr>
            </a:lvl7pPr>
            <a:lvl8pPr marL="3429000" indent="-228600" defTabSz="762000" eaLnBrk="0" fontAlgn="base" hangingPunct="0">
              <a:lnSpc>
                <a:spcPct val="120000"/>
              </a:lnSpc>
              <a:spcBef>
                <a:spcPct val="0"/>
              </a:spcBef>
              <a:spcAft>
                <a:spcPct val="0"/>
              </a:spcAft>
              <a:buClr>
                <a:schemeClr val="accent2"/>
              </a:buClr>
              <a:buFont typeface="Wingdings" pitchFamily="2" charset="2"/>
              <a:buChar char="•"/>
              <a:defRPr sz="2000">
                <a:solidFill>
                  <a:schemeClr val="accent2"/>
                </a:solidFill>
                <a:latin typeface="Arial" charset="0"/>
              </a:defRPr>
            </a:lvl8pPr>
            <a:lvl9pPr marL="3886200" indent="-228600" defTabSz="762000" eaLnBrk="0" fontAlgn="base" hangingPunct="0">
              <a:lnSpc>
                <a:spcPct val="120000"/>
              </a:lnSpc>
              <a:spcBef>
                <a:spcPct val="0"/>
              </a:spcBef>
              <a:spcAft>
                <a:spcPct val="0"/>
              </a:spcAft>
              <a:buClr>
                <a:schemeClr val="accent2"/>
              </a:buClr>
              <a:buFont typeface="Wingdings" pitchFamily="2" charset="2"/>
              <a:buChar char="•"/>
              <a:defRPr sz="2000">
                <a:solidFill>
                  <a:schemeClr val="accent2"/>
                </a:solidFill>
                <a:latin typeface="Arial" charset="0"/>
              </a:defRPr>
            </a:lvl9pPr>
          </a:lstStyle>
          <a:p>
            <a:pPr algn="ctr">
              <a:lnSpc>
                <a:spcPct val="140000"/>
              </a:lnSpc>
              <a:spcBef>
                <a:spcPct val="10000"/>
              </a:spcBef>
              <a:buClrTx/>
              <a:buFontTx/>
              <a:buNone/>
            </a:pPr>
            <a:r>
              <a:rPr lang="ru-RU" altLang="ru-RU" sz="3300" b="1">
                <a:solidFill>
                  <a:srgbClr val="3333FF"/>
                </a:solidFill>
              </a:rPr>
              <a:t>Программный компонент</a:t>
            </a:r>
            <a:endParaRPr lang="en-US" altLang="ru-RU" sz="3300" b="1">
              <a:solidFill>
                <a:srgbClr val="3333FF"/>
              </a:solidFill>
            </a:endParaRPr>
          </a:p>
          <a:p>
            <a:pPr algn="ctr">
              <a:lnSpc>
                <a:spcPct val="140000"/>
              </a:lnSpc>
              <a:spcBef>
                <a:spcPct val="10000"/>
              </a:spcBef>
              <a:buClrTx/>
              <a:buFontTx/>
              <a:buNone/>
            </a:pPr>
            <a:r>
              <a:rPr lang="ru-RU" altLang="ru-RU" sz="2900">
                <a:solidFill>
                  <a:srgbClr val="3333FF"/>
                </a:solidFill>
              </a:rPr>
              <a:t>расчета</a:t>
            </a:r>
            <a:r>
              <a:rPr lang="en-US" altLang="ru-RU" sz="3300" b="1">
                <a:solidFill>
                  <a:srgbClr val="3333FF"/>
                </a:solidFill>
              </a:rPr>
              <a:t> </a:t>
            </a:r>
            <a:r>
              <a:rPr lang="ru-RU" altLang="ru-RU" sz="3300" b="1">
                <a:solidFill>
                  <a:srgbClr val="3333FF"/>
                </a:solidFill>
              </a:rPr>
              <a:t>теплофизических</a:t>
            </a:r>
            <a:r>
              <a:rPr lang="en-US" altLang="ru-RU" sz="3300" b="1">
                <a:solidFill>
                  <a:srgbClr val="3333FF"/>
                </a:solidFill>
              </a:rPr>
              <a:t> </a:t>
            </a:r>
            <a:r>
              <a:rPr lang="ru-RU" altLang="ru-RU" sz="3300" b="1">
                <a:solidFill>
                  <a:srgbClr val="3333FF"/>
                </a:solidFill>
              </a:rPr>
              <a:t>свойств</a:t>
            </a:r>
            <a:r>
              <a:rPr lang="en-US" altLang="ru-RU" sz="3300" b="1">
                <a:solidFill>
                  <a:srgbClr val="3333FF"/>
                </a:solidFill>
              </a:rPr>
              <a:t> </a:t>
            </a:r>
            <a:r>
              <a:rPr lang="ru-RU" altLang="ru-RU" sz="2900">
                <a:solidFill>
                  <a:srgbClr val="3333FF"/>
                </a:solidFill>
              </a:rPr>
              <a:t>и</a:t>
            </a:r>
            <a:r>
              <a:rPr lang="en-US" altLang="ru-RU" sz="3300" b="1">
                <a:solidFill>
                  <a:srgbClr val="3333FF"/>
                </a:solidFill>
              </a:rPr>
              <a:t> </a:t>
            </a:r>
            <a:r>
              <a:rPr lang="ru-RU" altLang="ru-RU" sz="3300" b="1">
                <a:solidFill>
                  <a:srgbClr val="3333FF"/>
                </a:solidFill>
              </a:rPr>
              <a:t>фазового</a:t>
            </a:r>
            <a:r>
              <a:rPr lang="en-US" altLang="ru-RU" sz="3300" b="1">
                <a:solidFill>
                  <a:srgbClr val="3333FF"/>
                </a:solidFill>
              </a:rPr>
              <a:t> </a:t>
            </a:r>
            <a:r>
              <a:rPr lang="ru-RU" altLang="ru-RU" sz="3300" b="1">
                <a:solidFill>
                  <a:srgbClr val="3333FF"/>
                </a:solidFill>
              </a:rPr>
              <a:t>равновесия</a:t>
            </a:r>
            <a:r>
              <a:rPr lang="en-US" altLang="ru-RU" sz="3300" b="1">
                <a:solidFill>
                  <a:srgbClr val="3333FF"/>
                </a:solidFill>
              </a:rPr>
              <a:t> </a:t>
            </a:r>
            <a:r>
              <a:rPr lang="ru-RU" altLang="ru-RU" sz="2900">
                <a:solidFill>
                  <a:srgbClr val="3333FF"/>
                </a:solidFill>
              </a:rPr>
              <a:t>чистых</a:t>
            </a:r>
            <a:r>
              <a:rPr lang="en-US" altLang="ru-RU" sz="2900">
                <a:solidFill>
                  <a:srgbClr val="3333FF"/>
                </a:solidFill>
              </a:rPr>
              <a:t> </a:t>
            </a:r>
            <a:r>
              <a:rPr lang="ru-RU" altLang="ru-RU" sz="2900">
                <a:solidFill>
                  <a:srgbClr val="3333FF"/>
                </a:solidFill>
              </a:rPr>
              <a:t>веществ</a:t>
            </a:r>
            <a:r>
              <a:rPr lang="en-US" altLang="ru-RU" sz="3300" b="1">
                <a:solidFill>
                  <a:srgbClr val="3333FF"/>
                </a:solidFill>
              </a:rPr>
              <a:t>   </a:t>
            </a:r>
            <a:r>
              <a:rPr lang="ru-RU" altLang="ru-RU" sz="2900">
                <a:solidFill>
                  <a:srgbClr val="3333FF"/>
                </a:solidFill>
              </a:rPr>
              <a:t>или</a:t>
            </a:r>
            <a:r>
              <a:rPr lang="en-US" altLang="ru-RU" sz="2900">
                <a:solidFill>
                  <a:srgbClr val="3333FF"/>
                </a:solidFill>
              </a:rPr>
              <a:t> </a:t>
            </a:r>
            <a:r>
              <a:rPr lang="ru-RU" altLang="ru-RU" sz="3300" b="1">
                <a:solidFill>
                  <a:srgbClr val="3333FF"/>
                </a:solidFill>
              </a:rPr>
              <a:t>смесей</a:t>
            </a:r>
            <a:endParaRPr lang="en-US" altLang="ru-RU" sz="2200" b="1">
              <a:solidFill>
                <a:srgbClr val="3333FF"/>
              </a:solidFill>
            </a:endParaRPr>
          </a:p>
          <a:p>
            <a:pPr algn="ctr">
              <a:lnSpc>
                <a:spcPct val="140000"/>
              </a:lnSpc>
              <a:spcBef>
                <a:spcPct val="10000"/>
              </a:spcBef>
              <a:buClrTx/>
              <a:buFontTx/>
              <a:buNone/>
            </a:pPr>
            <a:r>
              <a:rPr lang="ru-RU" altLang="ru-RU" sz="2900">
                <a:solidFill>
                  <a:srgbClr val="3333FF"/>
                </a:solidFill>
              </a:rPr>
              <a:t>в</a:t>
            </a:r>
            <a:r>
              <a:rPr lang="en-US" altLang="ru-RU" sz="2900">
                <a:solidFill>
                  <a:srgbClr val="3333FF"/>
                </a:solidFill>
              </a:rPr>
              <a:t> </a:t>
            </a:r>
            <a:r>
              <a:rPr lang="en-US" altLang="ru-RU" sz="3300" b="1">
                <a:solidFill>
                  <a:srgbClr val="3333FF"/>
                </a:solidFill>
              </a:rPr>
              <a:t>MS-Excel</a:t>
            </a:r>
            <a:r>
              <a:rPr lang="en-US" altLang="ru-RU" sz="3300" b="1" baseline="30000">
                <a:solidFill>
                  <a:srgbClr val="3333FF"/>
                </a:solidFill>
                <a:cs typeface="Arial" charset="0"/>
              </a:rPr>
              <a:t>®</a:t>
            </a:r>
            <a:r>
              <a:rPr lang="en-US" altLang="ru-RU" sz="3300" b="1">
                <a:solidFill>
                  <a:srgbClr val="3333FF"/>
                </a:solidFill>
              </a:rPr>
              <a:t>, MATLAB</a:t>
            </a:r>
            <a:r>
              <a:rPr lang="en-US" altLang="ru-RU" sz="3300" b="1" baseline="30000">
                <a:solidFill>
                  <a:srgbClr val="3333FF"/>
                </a:solidFill>
              </a:rPr>
              <a:t>®</a:t>
            </a:r>
            <a:r>
              <a:rPr lang="en-US" altLang="ru-RU" sz="3300" b="1">
                <a:solidFill>
                  <a:srgbClr val="3333FF"/>
                </a:solidFill>
              </a:rPr>
              <a:t> </a:t>
            </a:r>
            <a:r>
              <a:rPr lang="ru-RU" altLang="ru-RU" sz="3300" b="1">
                <a:solidFill>
                  <a:srgbClr val="3333FF"/>
                </a:solidFill>
              </a:rPr>
              <a:t>или</a:t>
            </a:r>
            <a:r>
              <a:rPr lang="en-US" altLang="ru-RU" sz="3300" b="1">
                <a:solidFill>
                  <a:srgbClr val="3333FF"/>
                </a:solidFill>
              </a:rPr>
              <a:t> </a:t>
            </a:r>
            <a:r>
              <a:rPr lang="ru-RU" altLang="ru-RU" sz="3300" b="1">
                <a:solidFill>
                  <a:srgbClr val="3333FF"/>
                </a:solidFill>
              </a:rPr>
              <a:t>других приложениях</a:t>
            </a:r>
            <a:endParaRPr lang="en-US" altLang="ru-RU" sz="3300" b="1">
              <a:solidFill>
                <a:srgbClr val="3333FF"/>
              </a:solidFill>
            </a:endParaRPr>
          </a:p>
        </p:txBody>
      </p:sp>
      <p:sp>
        <p:nvSpPr>
          <p:cNvPr id="730127" name="Oval 15"/>
          <p:cNvSpPr>
            <a:spLocks noChangeArrowheads="1"/>
          </p:cNvSpPr>
          <p:nvPr>
            <p:custDataLst>
              <p:tags r:id="rId1"/>
            </p:custDataLst>
          </p:nvPr>
        </p:nvSpPr>
        <p:spPr bwMode="gray">
          <a:xfrm>
            <a:off x="6893170" y="1525905"/>
            <a:ext cx="1351085" cy="1311593"/>
          </a:xfrm>
          <a:prstGeom prst="ellipse">
            <a:avLst/>
          </a:prstGeom>
          <a:solidFill>
            <a:srgbClr val="CC0099"/>
          </a:solidFill>
          <a:ln w="19050">
            <a:solidFill>
              <a:srgbClr val="CC0099"/>
            </a:solidFill>
            <a:miter lim="800000"/>
            <a:headEnd/>
            <a:tailEnd/>
          </a:ln>
          <a:effectLst>
            <a:outerShdw dist="53882" dir="2700000" algn="ctr" rotWithShape="0">
              <a:srgbClr val="808080"/>
            </a:outerShdw>
          </a:effectLst>
        </p:spPr>
        <p:txBody>
          <a:bodyPr lIns="83485" tIns="41742" rIns="83485" bIns="41742"/>
          <a:lstStyle/>
          <a:p>
            <a:pPr marL="162331" indent="-162331" algn="ctr" defTabSz="731941">
              <a:spcBef>
                <a:spcPct val="20000"/>
              </a:spcBef>
              <a:defRPr/>
            </a:pPr>
            <a:endParaRPr lang="de-DE" sz="1500" b="1">
              <a:solidFill>
                <a:srgbClr val="000000"/>
              </a:solidFill>
              <a:cs typeface="Arial" charset="0"/>
            </a:endParaRPr>
          </a:p>
        </p:txBody>
      </p:sp>
      <p:pic>
        <p:nvPicPr>
          <p:cNvPr id="18436" name="Picture 16"/>
          <p:cNvPicPr>
            <a:picLocks noChangeAspect="1" noChangeArrowheads="1"/>
          </p:cNvPicPr>
          <p:nvPr/>
        </p:nvPicPr>
        <p:blipFill>
          <a:blip r:embed="rId4" cstate="print">
            <a:lum bright="72000" contrast="54000"/>
            <a:extLst>
              <a:ext uri="{28A0092B-C50C-407E-A947-70E740481C1C}">
                <a14:useLocalDpi xmlns:a14="http://schemas.microsoft.com/office/drawing/2010/main" val="0"/>
              </a:ext>
            </a:extLst>
          </a:blip>
          <a:srcRect/>
          <a:stretch>
            <a:fillRect/>
          </a:stretch>
        </p:blipFill>
        <p:spPr bwMode="gray">
          <a:xfrm>
            <a:off x="7146681" y="1555909"/>
            <a:ext cx="860180" cy="60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26"/>
          <p:cNvSpPr>
            <a:spLocks noChangeArrowheads="1"/>
          </p:cNvSpPr>
          <p:nvPr/>
        </p:nvSpPr>
        <p:spPr bwMode="gray">
          <a:xfrm>
            <a:off x="6831623" y="1851660"/>
            <a:ext cx="1525466" cy="707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70" tIns="82170" rIns="65736" bIns="82170">
            <a:spAutoFit/>
          </a:bodyPr>
          <a:lstStyle>
            <a:lvl1pPr defTabSz="801688">
              <a:defRPr sz="2000">
                <a:solidFill>
                  <a:schemeClr val="accent2"/>
                </a:solidFill>
                <a:latin typeface="Arial" charset="0"/>
              </a:defRPr>
            </a:lvl1pPr>
            <a:lvl2pPr marL="742950" indent="-285750" defTabSz="801688">
              <a:defRPr sz="2000">
                <a:solidFill>
                  <a:schemeClr val="accent2"/>
                </a:solidFill>
                <a:latin typeface="Arial" charset="0"/>
              </a:defRPr>
            </a:lvl2pPr>
            <a:lvl3pPr marL="1143000" indent="-228600" defTabSz="801688">
              <a:defRPr sz="2000">
                <a:solidFill>
                  <a:schemeClr val="accent2"/>
                </a:solidFill>
                <a:latin typeface="Arial" charset="0"/>
              </a:defRPr>
            </a:lvl3pPr>
            <a:lvl4pPr marL="1600200" indent="-228600" defTabSz="801688">
              <a:defRPr sz="2000">
                <a:solidFill>
                  <a:schemeClr val="accent2"/>
                </a:solidFill>
                <a:latin typeface="Arial" charset="0"/>
              </a:defRPr>
            </a:lvl4pPr>
            <a:lvl5pPr marL="2057400" indent="-228600" defTabSz="801688">
              <a:defRPr sz="2000">
                <a:solidFill>
                  <a:schemeClr val="accent2"/>
                </a:solidFill>
                <a:latin typeface="Arial" charset="0"/>
              </a:defRPr>
            </a:lvl5pPr>
            <a:lvl6pPr marL="2514600" indent="-228600" defTabSz="801688" eaLnBrk="0" fontAlgn="base" hangingPunct="0">
              <a:lnSpc>
                <a:spcPct val="120000"/>
              </a:lnSpc>
              <a:spcBef>
                <a:spcPct val="0"/>
              </a:spcBef>
              <a:spcAft>
                <a:spcPct val="0"/>
              </a:spcAft>
              <a:buClr>
                <a:schemeClr val="accent2"/>
              </a:buClr>
              <a:buFont typeface="Wingdings" pitchFamily="2" charset="2"/>
              <a:buChar char="•"/>
              <a:defRPr sz="2000">
                <a:solidFill>
                  <a:schemeClr val="accent2"/>
                </a:solidFill>
                <a:latin typeface="Arial" charset="0"/>
              </a:defRPr>
            </a:lvl6pPr>
            <a:lvl7pPr marL="2971800" indent="-228600" defTabSz="801688" eaLnBrk="0" fontAlgn="base" hangingPunct="0">
              <a:lnSpc>
                <a:spcPct val="120000"/>
              </a:lnSpc>
              <a:spcBef>
                <a:spcPct val="0"/>
              </a:spcBef>
              <a:spcAft>
                <a:spcPct val="0"/>
              </a:spcAft>
              <a:buClr>
                <a:schemeClr val="accent2"/>
              </a:buClr>
              <a:buFont typeface="Wingdings" pitchFamily="2" charset="2"/>
              <a:buChar char="•"/>
              <a:defRPr sz="2000">
                <a:solidFill>
                  <a:schemeClr val="accent2"/>
                </a:solidFill>
                <a:latin typeface="Arial" charset="0"/>
              </a:defRPr>
            </a:lvl7pPr>
            <a:lvl8pPr marL="3429000" indent="-228600" defTabSz="801688" eaLnBrk="0" fontAlgn="base" hangingPunct="0">
              <a:lnSpc>
                <a:spcPct val="120000"/>
              </a:lnSpc>
              <a:spcBef>
                <a:spcPct val="0"/>
              </a:spcBef>
              <a:spcAft>
                <a:spcPct val="0"/>
              </a:spcAft>
              <a:buClr>
                <a:schemeClr val="accent2"/>
              </a:buClr>
              <a:buFont typeface="Wingdings" pitchFamily="2" charset="2"/>
              <a:buChar char="•"/>
              <a:defRPr sz="2000">
                <a:solidFill>
                  <a:schemeClr val="accent2"/>
                </a:solidFill>
                <a:latin typeface="Arial" charset="0"/>
              </a:defRPr>
            </a:lvl8pPr>
            <a:lvl9pPr marL="3886200" indent="-228600" defTabSz="801688" eaLnBrk="0" fontAlgn="base" hangingPunct="0">
              <a:lnSpc>
                <a:spcPct val="120000"/>
              </a:lnSpc>
              <a:spcBef>
                <a:spcPct val="0"/>
              </a:spcBef>
              <a:spcAft>
                <a:spcPct val="0"/>
              </a:spcAft>
              <a:buClr>
                <a:schemeClr val="accent2"/>
              </a:buClr>
              <a:buFont typeface="Wingdings" pitchFamily="2" charset="2"/>
              <a:buChar char="•"/>
              <a:defRPr sz="2000">
                <a:solidFill>
                  <a:schemeClr val="accent2"/>
                </a:solidFill>
                <a:latin typeface="Arial" charset="0"/>
              </a:defRPr>
            </a:lvl9pPr>
          </a:lstStyle>
          <a:p>
            <a:pPr algn="ctr" eaLnBrk="1" hangingPunct="1">
              <a:lnSpc>
                <a:spcPct val="100000"/>
              </a:lnSpc>
              <a:spcBef>
                <a:spcPct val="20000"/>
              </a:spcBef>
              <a:buClrTx/>
              <a:buFontTx/>
              <a:buNone/>
            </a:pPr>
            <a:r>
              <a:rPr lang="de-DE" altLang="ru-RU" sz="2200" b="1">
                <a:solidFill>
                  <a:schemeClr val="bg1"/>
                </a:solidFill>
                <a:cs typeface="Arial" charset="0"/>
              </a:rPr>
              <a:t>Simulis</a:t>
            </a:r>
          </a:p>
          <a:p>
            <a:pPr algn="ctr" eaLnBrk="1" hangingPunct="1">
              <a:lnSpc>
                <a:spcPct val="100000"/>
              </a:lnSpc>
              <a:spcBef>
                <a:spcPct val="20000"/>
              </a:spcBef>
              <a:buClrTx/>
              <a:buFontTx/>
              <a:buNone/>
            </a:pPr>
            <a:r>
              <a:rPr lang="de-DE" altLang="ru-RU" sz="1100" b="1">
                <a:solidFill>
                  <a:schemeClr val="bg1"/>
                </a:solidFill>
                <a:cs typeface="Arial" charset="0"/>
              </a:rPr>
              <a:t>Thermodynamics</a:t>
            </a:r>
          </a:p>
        </p:txBody>
      </p:sp>
      <p:sp>
        <p:nvSpPr>
          <p:cNvPr id="18438" name="Rectangle 7"/>
          <p:cNvSpPr>
            <a:spLocks noChangeArrowheads="1"/>
          </p:cNvSpPr>
          <p:nvPr/>
        </p:nvSpPr>
        <p:spPr bwMode="auto">
          <a:xfrm>
            <a:off x="1195754" y="218600"/>
            <a:ext cx="8229600" cy="53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3457" tIns="41729" rIns="83457" bIns="41729">
            <a:spAutoFit/>
          </a:bodyPr>
          <a:lstStyle>
            <a:lvl1pPr defTabSz="1020763">
              <a:defRPr sz="2000">
                <a:solidFill>
                  <a:schemeClr val="accent2"/>
                </a:solidFill>
                <a:latin typeface="Arial" charset="0"/>
              </a:defRPr>
            </a:lvl1pPr>
            <a:lvl2pPr marL="742950" indent="-285750" defTabSz="1020763">
              <a:defRPr sz="2000">
                <a:solidFill>
                  <a:schemeClr val="accent2"/>
                </a:solidFill>
                <a:latin typeface="Arial" charset="0"/>
              </a:defRPr>
            </a:lvl2pPr>
            <a:lvl3pPr marL="1143000" indent="-228600" defTabSz="1020763">
              <a:defRPr sz="2000">
                <a:solidFill>
                  <a:schemeClr val="accent2"/>
                </a:solidFill>
                <a:latin typeface="Arial" charset="0"/>
              </a:defRPr>
            </a:lvl3pPr>
            <a:lvl4pPr marL="1600200" indent="-228600" defTabSz="1020763">
              <a:defRPr sz="2000">
                <a:solidFill>
                  <a:schemeClr val="accent2"/>
                </a:solidFill>
                <a:latin typeface="Arial" charset="0"/>
              </a:defRPr>
            </a:lvl4pPr>
            <a:lvl5pPr marL="2057400" indent="-228600" defTabSz="1020763">
              <a:defRPr sz="2000">
                <a:solidFill>
                  <a:schemeClr val="accent2"/>
                </a:solidFill>
                <a:latin typeface="Arial" charset="0"/>
              </a:defRPr>
            </a:lvl5pPr>
            <a:lvl6pPr marL="2514600" indent="-228600" defTabSz="1020763" eaLnBrk="0" fontAlgn="base" hangingPunct="0">
              <a:lnSpc>
                <a:spcPct val="120000"/>
              </a:lnSpc>
              <a:spcBef>
                <a:spcPct val="0"/>
              </a:spcBef>
              <a:spcAft>
                <a:spcPct val="0"/>
              </a:spcAft>
              <a:buClr>
                <a:schemeClr val="accent2"/>
              </a:buClr>
              <a:buFont typeface="Wingdings" pitchFamily="2" charset="2"/>
              <a:buChar char="•"/>
              <a:defRPr sz="2000">
                <a:solidFill>
                  <a:schemeClr val="accent2"/>
                </a:solidFill>
                <a:latin typeface="Arial" charset="0"/>
              </a:defRPr>
            </a:lvl6pPr>
            <a:lvl7pPr marL="2971800" indent="-228600" defTabSz="1020763" eaLnBrk="0" fontAlgn="base" hangingPunct="0">
              <a:lnSpc>
                <a:spcPct val="120000"/>
              </a:lnSpc>
              <a:spcBef>
                <a:spcPct val="0"/>
              </a:spcBef>
              <a:spcAft>
                <a:spcPct val="0"/>
              </a:spcAft>
              <a:buClr>
                <a:schemeClr val="accent2"/>
              </a:buClr>
              <a:buFont typeface="Wingdings" pitchFamily="2" charset="2"/>
              <a:buChar char="•"/>
              <a:defRPr sz="2000">
                <a:solidFill>
                  <a:schemeClr val="accent2"/>
                </a:solidFill>
                <a:latin typeface="Arial" charset="0"/>
              </a:defRPr>
            </a:lvl7pPr>
            <a:lvl8pPr marL="3429000" indent="-228600" defTabSz="1020763" eaLnBrk="0" fontAlgn="base" hangingPunct="0">
              <a:lnSpc>
                <a:spcPct val="120000"/>
              </a:lnSpc>
              <a:spcBef>
                <a:spcPct val="0"/>
              </a:spcBef>
              <a:spcAft>
                <a:spcPct val="0"/>
              </a:spcAft>
              <a:buClr>
                <a:schemeClr val="accent2"/>
              </a:buClr>
              <a:buFont typeface="Wingdings" pitchFamily="2" charset="2"/>
              <a:buChar char="•"/>
              <a:defRPr sz="2000">
                <a:solidFill>
                  <a:schemeClr val="accent2"/>
                </a:solidFill>
                <a:latin typeface="Arial" charset="0"/>
              </a:defRPr>
            </a:lvl8pPr>
            <a:lvl9pPr marL="3886200" indent="-228600" defTabSz="1020763" eaLnBrk="0" fontAlgn="base" hangingPunct="0">
              <a:lnSpc>
                <a:spcPct val="120000"/>
              </a:lnSpc>
              <a:spcBef>
                <a:spcPct val="0"/>
              </a:spcBef>
              <a:spcAft>
                <a:spcPct val="0"/>
              </a:spcAft>
              <a:buClr>
                <a:schemeClr val="accent2"/>
              </a:buClr>
              <a:buFont typeface="Wingdings" pitchFamily="2" charset="2"/>
              <a:buChar char="•"/>
              <a:defRPr sz="2000">
                <a:solidFill>
                  <a:schemeClr val="accent2"/>
                </a:solidFill>
                <a:latin typeface="Arial" charset="0"/>
              </a:defRPr>
            </a:lvl9pPr>
          </a:lstStyle>
          <a:p>
            <a:pPr>
              <a:lnSpc>
                <a:spcPct val="100000"/>
              </a:lnSpc>
              <a:buClrTx/>
              <a:buFontTx/>
              <a:buNone/>
            </a:pPr>
            <a:r>
              <a:rPr lang="en-US" altLang="ru-RU" sz="2900" b="1">
                <a:solidFill>
                  <a:schemeClr val="bg1"/>
                </a:solidFill>
              </a:rPr>
              <a:t>Simulis</a:t>
            </a:r>
            <a:r>
              <a:rPr lang="en-US" altLang="ru-RU" sz="2900" b="1" baseline="30000">
                <a:solidFill>
                  <a:schemeClr val="bg1"/>
                </a:solidFill>
                <a:cs typeface="Arial" charset="0"/>
              </a:rPr>
              <a:t>®</a:t>
            </a:r>
            <a:r>
              <a:rPr lang="en-US" altLang="ru-RU" sz="2900" b="1">
                <a:solidFill>
                  <a:schemeClr val="bg1"/>
                </a:solidFill>
              </a:rPr>
              <a:t> Thermodynamics</a:t>
            </a:r>
          </a:p>
        </p:txBody>
      </p:sp>
    </p:spTree>
    <p:extLst>
      <p:ext uri="{BB962C8B-B14F-4D97-AF65-F5344CB8AC3E}">
        <p14:creationId xmlns:p14="http://schemas.microsoft.com/office/powerpoint/2010/main" val="4045838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87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87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87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3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8" y="979447"/>
            <a:ext cx="6300700" cy="4718215"/>
          </a:xfrm>
          <a:prstGeom prst="rect">
            <a:avLst/>
          </a:prstGeom>
        </p:spPr>
        <p:txBody>
          <a:bodyPr wrap="square">
            <a:spAutoFit/>
          </a:bodyPr>
          <a:lstStyle/>
          <a:p>
            <a:pPr defTabSz="914564">
              <a:lnSpc>
                <a:spcPct val="200000"/>
              </a:lnSpc>
              <a:spcBef>
                <a:spcPct val="10000"/>
              </a:spcBef>
            </a:pPr>
            <a:r>
              <a:rPr lang="ru-RU" b="1" dirty="0" smtClean="0">
                <a:solidFill>
                  <a:srgbClr val="D21700"/>
                </a:solidFill>
                <a:latin typeface="Trebuchet MS" pitchFamily="34" charset="0"/>
              </a:rPr>
              <a:t>Предиктивные модели</a:t>
            </a:r>
            <a:r>
              <a:rPr lang="en-US" b="1" dirty="0" smtClean="0">
                <a:solidFill>
                  <a:srgbClr val="D21700"/>
                </a:solidFill>
                <a:latin typeface="Trebuchet MS" pitchFamily="34" charset="0"/>
              </a:rPr>
              <a:t>:</a:t>
            </a:r>
            <a:endParaRPr lang="en-US" b="1" dirty="0">
              <a:solidFill>
                <a:srgbClr val="D21700"/>
              </a:solidFill>
              <a:latin typeface="Trebuchet MS" pitchFamily="34" charset="0"/>
            </a:endParaRPr>
          </a:p>
          <a:p>
            <a:pPr marL="373942" indent="-373942" defTabSz="914564">
              <a:lnSpc>
                <a:spcPct val="200000"/>
              </a:lnSpc>
              <a:spcBef>
                <a:spcPct val="10000"/>
              </a:spcBef>
              <a:buBlip>
                <a:blip r:embed="rId4"/>
              </a:buBlip>
            </a:pPr>
            <a:r>
              <a:rPr lang="ru-RU" b="1" dirty="0" smtClean="0">
                <a:solidFill>
                  <a:srgbClr val="0BA4E2"/>
                </a:solidFill>
                <a:latin typeface="Trebuchet MS" pitchFamily="34" charset="0"/>
              </a:rPr>
              <a:t>Оригинальная </a:t>
            </a:r>
            <a:r>
              <a:rPr lang="en-US" b="1" dirty="0" smtClean="0">
                <a:solidFill>
                  <a:srgbClr val="0BA4E2"/>
                </a:solidFill>
                <a:latin typeface="Trebuchet MS" pitchFamily="34" charset="0"/>
              </a:rPr>
              <a:t>UNIFAC </a:t>
            </a:r>
          </a:p>
          <a:p>
            <a:pPr marL="373942" indent="-373942" defTabSz="914564">
              <a:lnSpc>
                <a:spcPct val="200000"/>
              </a:lnSpc>
              <a:spcBef>
                <a:spcPct val="10000"/>
              </a:spcBef>
              <a:buBlip>
                <a:blip r:embed="rId4"/>
              </a:buBlip>
            </a:pPr>
            <a:r>
              <a:rPr lang="en-US" b="1" dirty="0" smtClean="0">
                <a:solidFill>
                  <a:srgbClr val="0BA4E2"/>
                </a:solidFill>
                <a:latin typeface="Trebuchet MS" pitchFamily="34" charset="0"/>
              </a:rPr>
              <a:t>UNIFAC </a:t>
            </a:r>
            <a:r>
              <a:rPr lang="ru-RU" b="1" dirty="0" smtClean="0">
                <a:solidFill>
                  <a:srgbClr val="0BA4E2"/>
                </a:solidFill>
                <a:latin typeface="Trebuchet MS" pitchFamily="34" charset="0"/>
              </a:rPr>
              <a:t>модифицированная Дортмунд</a:t>
            </a:r>
            <a:endParaRPr lang="en-US" b="1" dirty="0" smtClean="0">
              <a:solidFill>
                <a:srgbClr val="0BA4E2"/>
              </a:solidFill>
              <a:latin typeface="Trebuchet MS" pitchFamily="34" charset="0"/>
            </a:endParaRPr>
          </a:p>
          <a:p>
            <a:pPr marL="373942" indent="-373942" defTabSz="914564">
              <a:lnSpc>
                <a:spcPct val="200000"/>
              </a:lnSpc>
              <a:spcBef>
                <a:spcPct val="10000"/>
              </a:spcBef>
              <a:buBlip>
                <a:blip r:embed="rId4"/>
              </a:buBlip>
            </a:pPr>
            <a:r>
              <a:rPr lang="en-US" b="1" dirty="0" smtClean="0">
                <a:solidFill>
                  <a:srgbClr val="0BA4E2"/>
                </a:solidFill>
                <a:latin typeface="Trebuchet MS" pitchFamily="34" charset="0"/>
              </a:rPr>
              <a:t>UNIFAC </a:t>
            </a:r>
            <a:r>
              <a:rPr lang="ru-RU" b="1" dirty="0" smtClean="0">
                <a:solidFill>
                  <a:srgbClr val="0BA4E2"/>
                </a:solidFill>
                <a:latin typeface="Trebuchet MS" pitchFamily="34" charset="0"/>
              </a:rPr>
              <a:t>модифицированная </a:t>
            </a:r>
            <a:r>
              <a:rPr lang="ru-RU" b="1" dirty="0" err="1" smtClean="0">
                <a:solidFill>
                  <a:srgbClr val="0BA4E2"/>
                </a:solidFill>
                <a:latin typeface="Trebuchet MS" pitchFamily="34" charset="0"/>
              </a:rPr>
              <a:t>Лингби</a:t>
            </a:r>
            <a:r>
              <a:rPr lang="ru-RU" b="1" dirty="0" smtClean="0">
                <a:solidFill>
                  <a:srgbClr val="0BA4E2"/>
                </a:solidFill>
                <a:latin typeface="Trebuchet MS" pitchFamily="34" charset="0"/>
              </a:rPr>
              <a:t> </a:t>
            </a:r>
            <a:r>
              <a:rPr lang="en-US" b="1" dirty="0" smtClean="0">
                <a:solidFill>
                  <a:srgbClr val="0BA4E2"/>
                </a:solidFill>
                <a:latin typeface="Trebuchet MS" pitchFamily="34" charset="0"/>
              </a:rPr>
              <a:t>(UNIFAC Larsen)</a:t>
            </a:r>
          </a:p>
          <a:p>
            <a:pPr marL="373942" indent="-373942" defTabSz="914564">
              <a:lnSpc>
                <a:spcPct val="200000"/>
              </a:lnSpc>
              <a:spcBef>
                <a:spcPct val="10000"/>
              </a:spcBef>
              <a:buBlip>
                <a:blip r:embed="rId4"/>
              </a:buBlip>
            </a:pPr>
            <a:r>
              <a:rPr lang="en-US" b="1" dirty="0" smtClean="0">
                <a:solidFill>
                  <a:srgbClr val="0BA4E2"/>
                </a:solidFill>
                <a:latin typeface="Trebuchet MS" pitchFamily="34" charset="0"/>
              </a:rPr>
              <a:t>UNIFAC PSRK</a:t>
            </a:r>
          </a:p>
          <a:p>
            <a:pPr marL="373942" indent="-373942" defTabSz="914564">
              <a:lnSpc>
                <a:spcPct val="200000"/>
              </a:lnSpc>
              <a:spcBef>
                <a:spcPct val="10000"/>
              </a:spcBef>
              <a:buBlip>
                <a:blip r:embed="rId4"/>
              </a:buBlip>
            </a:pPr>
            <a:r>
              <a:rPr lang="en-US" b="1" dirty="0" smtClean="0">
                <a:solidFill>
                  <a:srgbClr val="0BA4E2"/>
                </a:solidFill>
                <a:latin typeface="Trebuchet MS" pitchFamily="34" charset="0"/>
              </a:rPr>
              <a:t>UNIFAC </a:t>
            </a:r>
            <a:r>
              <a:rPr lang="ru-RU" b="1" dirty="0" smtClean="0">
                <a:solidFill>
                  <a:srgbClr val="0BA4E2"/>
                </a:solidFill>
                <a:latin typeface="Trebuchet MS" pitchFamily="34" charset="0"/>
              </a:rPr>
              <a:t>Свободного объема</a:t>
            </a:r>
            <a:r>
              <a:rPr lang="en-US" b="1" dirty="0" smtClean="0">
                <a:solidFill>
                  <a:srgbClr val="0BA4E2"/>
                </a:solidFill>
                <a:latin typeface="Trebuchet MS" pitchFamily="34" charset="0"/>
              </a:rPr>
              <a:t> (UNIFAC FV)</a:t>
            </a:r>
          </a:p>
          <a:p>
            <a:pPr marL="373942" indent="-373942" defTabSz="914564">
              <a:lnSpc>
                <a:spcPct val="200000"/>
              </a:lnSpc>
              <a:spcBef>
                <a:spcPct val="10000"/>
              </a:spcBef>
              <a:buBlip>
                <a:blip r:embed="rId4"/>
              </a:buBlip>
            </a:pPr>
            <a:r>
              <a:rPr lang="en-US" b="1" dirty="0" smtClean="0">
                <a:solidFill>
                  <a:srgbClr val="0BA4E2"/>
                </a:solidFill>
                <a:latin typeface="Trebuchet MS" pitchFamily="34" charset="0"/>
              </a:rPr>
              <a:t>NRTL-SAC</a:t>
            </a:r>
          </a:p>
          <a:p>
            <a:pPr marL="373942" indent="-373942" defTabSz="914564">
              <a:lnSpc>
                <a:spcPct val="200000"/>
              </a:lnSpc>
              <a:spcBef>
                <a:spcPct val="10000"/>
              </a:spcBef>
              <a:buBlip>
                <a:blip r:embed="rId4"/>
              </a:buBlip>
            </a:pPr>
            <a:r>
              <a:rPr lang="en-US" b="1" dirty="0" smtClean="0">
                <a:solidFill>
                  <a:srgbClr val="0BA4E2"/>
                </a:solidFill>
                <a:latin typeface="Trebuchet MS" pitchFamily="34" charset="0"/>
              </a:rPr>
              <a:t>NRTL-PR</a:t>
            </a:r>
            <a:endParaRPr lang="en-US" b="1" dirty="0">
              <a:solidFill>
                <a:srgbClr val="0BA4E2"/>
              </a:solidFill>
              <a:latin typeface="Trebuchet MS" pitchFamily="34" charset="0"/>
            </a:endParaRPr>
          </a:p>
        </p:txBody>
      </p:sp>
      <p:graphicFrame>
        <p:nvGraphicFramePr>
          <p:cNvPr id="5" name="Objet 4"/>
          <p:cNvGraphicFramePr>
            <a:graphicFrameLocks noChangeAspect="1"/>
          </p:cNvGraphicFramePr>
          <p:nvPr>
            <p:extLst>
              <p:ext uri="{D42A27DB-BD31-4B8C-83A1-F6EECF244321}">
                <p14:modId xmlns:p14="http://schemas.microsoft.com/office/powerpoint/2010/main" val="2033942889"/>
              </p:ext>
            </p:extLst>
          </p:nvPr>
        </p:nvGraphicFramePr>
        <p:xfrm>
          <a:off x="6300192" y="2077597"/>
          <a:ext cx="1023937" cy="715963"/>
        </p:xfrm>
        <a:graphic>
          <a:graphicData uri="http://schemas.openxmlformats.org/presentationml/2006/ole">
            <mc:AlternateContent xmlns:mc="http://schemas.openxmlformats.org/markup-compatibility/2006">
              <mc:Choice xmlns:v="urn:schemas-microsoft-com:vml" Requires="v">
                <p:oleObj spid="_x0000_s161418" name="Image bitmap" r:id="rId5" imgW="2838846" imgH="2085714" progId="PBrush">
                  <p:embed/>
                </p:oleObj>
              </mc:Choice>
              <mc:Fallback>
                <p:oleObj name="Image bitmap" r:id="rId5" imgW="2838846" imgH="2085714" progId="PBrush">
                  <p:embed/>
                  <p:pic>
                    <p:nvPicPr>
                      <p:cNvPr id="0" name="Picture 6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192" y="2077597"/>
                        <a:ext cx="1023937" cy="71596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10"/>
          <p:cNvSpPr>
            <a:spLocks noChangeArrowheads="1"/>
          </p:cNvSpPr>
          <p:nvPr/>
        </p:nvSpPr>
        <p:spPr bwMode="auto">
          <a:xfrm>
            <a:off x="468000" y="-63388"/>
            <a:ext cx="8229600" cy="106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57" tIns="41729" rIns="83457" bIns="41729">
            <a:spAutoFit/>
          </a:bodyPr>
          <a:lstStyle/>
          <a:p>
            <a:pPr defTabSz="931957"/>
            <a:r>
              <a:rPr lang="ru-RU" sz="3200" b="1" dirty="0">
                <a:solidFill>
                  <a:schemeClr val="bg1"/>
                </a:solidFill>
                <a:latin typeface="Trebuchet MS" pitchFamily="34" charset="0"/>
              </a:rPr>
              <a:t>Модели коэффициентов активности</a:t>
            </a:r>
            <a:endParaRPr lang="en-US" sz="3200" b="1" dirty="0">
              <a:solidFill>
                <a:schemeClr val="bg1"/>
              </a:solidFill>
              <a:latin typeface="Trebuchet MS" pitchFamily="34" charset="0"/>
            </a:endParaRPr>
          </a:p>
          <a:p>
            <a:pPr defTabSz="931957"/>
            <a:r>
              <a:rPr lang="en-US" sz="3200" b="1" dirty="0">
                <a:solidFill>
                  <a:schemeClr val="bg1"/>
                </a:solidFill>
                <a:latin typeface="Trebuchet MS" pitchFamily="34" charset="0"/>
              </a:rPr>
              <a:t>(</a:t>
            </a:r>
            <a:r>
              <a:rPr lang="ru-RU" sz="3200" b="1" dirty="0">
                <a:solidFill>
                  <a:schemeClr val="bg1"/>
                </a:solidFill>
                <a:latin typeface="Trebuchet MS" pitchFamily="34" charset="0"/>
              </a:rPr>
              <a:t>модели избыточной энергии Гиббса</a:t>
            </a:r>
            <a:r>
              <a:rPr lang="en-US" sz="3200" b="1" dirty="0">
                <a:solidFill>
                  <a:schemeClr val="bg1"/>
                </a:solidFill>
                <a:latin typeface="Trebuchet MS" pitchFamily="34" charset="0"/>
              </a:rPr>
              <a:t>)</a:t>
            </a:r>
          </a:p>
        </p:txBody>
      </p:sp>
    </p:spTree>
    <p:extLst>
      <p:ext uri="{BB962C8B-B14F-4D97-AF65-F5344CB8AC3E}">
        <p14:creationId xmlns:p14="http://schemas.microsoft.com/office/powerpoint/2010/main" val="262141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
          <p:cNvSpPr>
            <a:spLocks noChangeArrowheads="1"/>
          </p:cNvSpPr>
          <p:nvPr/>
        </p:nvSpPr>
        <p:spPr bwMode="auto">
          <a:xfrm>
            <a:off x="468000" y="151200"/>
            <a:ext cx="8229600" cy="57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57" tIns="41729" rIns="83457" bIns="41729">
            <a:spAutoFit/>
          </a:bodyPr>
          <a:lstStyle/>
          <a:p>
            <a:pPr defTabSz="931957"/>
            <a:r>
              <a:rPr lang="ru-RU" sz="3200" b="1" dirty="0" smtClean="0">
                <a:solidFill>
                  <a:schemeClr val="bg1"/>
                </a:solidFill>
                <a:latin typeface="Trebuchet MS" pitchFamily="34" charset="0"/>
              </a:rPr>
              <a:t>Кубические уравнения состояния</a:t>
            </a:r>
            <a:endParaRPr lang="en-US" sz="3200" b="1" dirty="0">
              <a:solidFill>
                <a:schemeClr val="bg1"/>
              </a:solidFill>
              <a:latin typeface="Trebuchet MS" pitchFamily="34" charset="0"/>
            </a:endParaRPr>
          </a:p>
        </p:txBody>
      </p:sp>
      <p:sp>
        <p:nvSpPr>
          <p:cNvPr id="4" name="Rectangle 2"/>
          <p:cNvSpPr>
            <a:spLocks noChangeArrowheads="1"/>
          </p:cNvSpPr>
          <p:nvPr/>
        </p:nvSpPr>
        <p:spPr bwMode="auto">
          <a:xfrm>
            <a:off x="38100" y="908720"/>
            <a:ext cx="9105900" cy="538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2" tIns="45717" rIns="91432" bIns="45717">
            <a:spAutoFit/>
          </a:bodyPr>
          <a:lstStyle/>
          <a:p>
            <a:pPr defTabSz="914564">
              <a:lnSpc>
                <a:spcPct val="150000"/>
              </a:lnSpc>
              <a:spcBef>
                <a:spcPct val="10000"/>
              </a:spcBef>
            </a:pPr>
            <a:r>
              <a:rPr lang="ru-RU" b="1" dirty="0" smtClean="0">
                <a:solidFill>
                  <a:srgbClr val="D21700"/>
                </a:solidFill>
                <a:latin typeface="Trebuchet MS" pitchFamily="34" charset="0"/>
              </a:rPr>
              <a:t>Требующие параметров бинарных взаимодействий</a:t>
            </a:r>
            <a:r>
              <a:rPr lang="en-US" b="1" dirty="0" smtClean="0">
                <a:solidFill>
                  <a:srgbClr val="D21700"/>
                </a:solidFill>
                <a:latin typeface="Trebuchet MS" pitchFamily="34" charset="0"/>
              </a:rPr>
              <a:t> </a:t>
            </a:r>
            <a:r>
              <a:rPr lang="en-US" b="1" dirty="0">
                <a:solidFill>
                  <a:srgbClr val="D21700"/>
                </a:solidFill>
                <a:latin typeface="Trebuchet MS" pitchFamily="34" charset="0"/>
              </a:rPr>
              <a:t>BIP:</a:t>
            </a:r>
          </a:p>
          <a:p>
            <a:pPr marL="373942" indent="-373942" defTabSz="914564">
              <a:lnSpc>
                <a:spcPct val="150000"/>
              </a:lnSpc>
              <a:spcBef>
                <a:spcPct val="10000"/>
              </a:spcBef>
              <a:buBlip>
                <a:blip r:embed="rId3"/>
              </a:buBlip>
            </a:pPr>
            <a:r>
              <a:rPr lang="ru-RU" b="1" dirty="0" err="1" smtClean="0">
                <a:solidFill>
                  <a:srgbClr val="0BA4E2"/>
                </a:solidFill>
                <a:latin typeface="Trebuchet MS" pitchFamily="34" charset="0"/>
              </a:rPr>
              <a:t>Редлих-Квонг</a:t>
            </a:r>
            <a:r>
              <a:rPr lang="en-US" b="1" dirty="0" smtClean="0">
                <a:solidFill>
                  <a:srgbClr val="0BA4E2"/>
                </a:solidFill>
                <a:latin typeface="Trebuchet MS" pitchFamily="34" charset="0"/>
              </a:rPr>
              <a:t> (RK)</a:t>
            </a:r>
          </a:p>
          <a:p>
            <a:pPr marL="373942" indent="-373942" defTabSz="914564">
              <a:lnSpc>
                <a:spcPct val="150000"/>
              </a:lnSpc>
              <a:spcBef>
                <a:spcPct val="10000"/>
              </a:spcBef>
              <a:buBlip>
                <a:blip r:embed="rId3"/>
              </a:buBlip>
            </a:pPr>
            <a:r>
              <a:rPr lang="ru-RU" b="1" dirty="0" err="1" smtClean="0">
                <a:solidFill>
                  <a:srgbClr val="0BA4E2"/>
                </a:solidFill>
                <a:latin typeface="Trebuchet MS" pitchFamily="34" charset="0"/>
              </a:rPr>
              <a:t>Соаве-Редлих-Квонг</a:t>
            </a:r>
            <a:r>
              <a:rPr lang="en-US" b="1" dirty="0" smtClean="0">
                <a:solidFill>
                  <a:srgbClr val="0BA4E2"/>
                </a:solidFill>
                <a:latin typeface="Trebuchet MS" pitchFamily="34" charset="0"/>
              </a:rPr>
              <a:t> </a:t>
            </a:r>
            <a:r>
              <a:rPr lang="en-US" b="1" dirty="0">
                <a:solidFill>
                  <a:srgbClr val="0BA4E2"/>
                </a:solidFill>
                <a:latin typeface="Trebuchet MS" pitchFamily="34" charset="0"/>
              </a:rPr>
              <a:t>(SRK</a:t>
            </a:r>
            <a:r>
              <a:rPr lang="en-US" b="1" dirty="0" smtClean="0">
                <a:solidFill>
                  <a:srgbClr val="0BA4E2"/>
                </a:solidFill>
                <a:latin typeface="Trebuchet MS" pitchFamily="34" charset="0"/>
              </a:rPr>
              <a:t>)</a:t>
            </a:r>
          </a:p>
          <a:p>
            <a:pPr marL="373942" indent="-373942" defTabSz="914564">
              <a:lnSpc>
                <a:spcPct val="150000"/>
              </a:lnSpc>
              <a:spcBef>
                <a:spcPct val="10000"/>
              </a:spcBef>
              <a:buBlip>
                <a:blip r:embed="rId3"/>
              </a:buBlip>
            </a:pPr>
            <a:r>
              <a:rPr lang="ru-RU" b="1" dirty="0" err="1" smtClean="0">
                <a:solidFill>
                  <a:srgbClr val="0BA4E2"/>
                </a:solidFill>
                <a:latin typeface="Trebuchet MS" pitchFamily="34" charset="0"/>
              </a:rPr>
              <a:t>Соаве-Редлих-Квонг</a:t>
            </a:r>
            <a:r>
              <a:rPr lang="ru-RU" b="1" dirty="0" smtClean="0">
                <a:solidFill>
                  <a:srgbClr val="0BA4E2"/>
                </a:solidFill>
                <a:latin typeface="Trebuchet MS" pitchFamily="34" charset="0"/>
              </a:rPr>
              <a:t> с модификациями</a:t>
            </a:r>
            <a:r>
              <a:rPr lang="en-US" b="1" dirty="0" smtClean="0">
                <a:solidFill>
                  <a:srgbClr val="0BA4E2"/>
                </a:solidFill>
                <a:latin typeface="Trebuchet MS" pitchFamily="34" charset="0"/>
              </a:rPr>
              <a:t> </a:t>
            </a:r>
            <a:r>
              <a:rPr lang="ru-RU" b="1" dirty="0" smtClean="0">
                <a:solidFill>
                  <a:srgbClr val="0BA4E2"/>
                </a:solidFill>
                <a:latin typeface="Trebuchet MS" pitchFamily="34" charset="0"/>
              </a:rPr>
              <a:t>Бостона и Матиаса</a:t>
            </a:r>
            <a:r>
              <a:rPr lang="en-US" b="1" dirty="0" smtClean="0">
                <a:solidFill>
                  <a:srgbClr val="0BA4E2"/>
                </a:solidFill>
                <a:latin typeface="Trebuchet MS" pitchFamily="34" charset="0"/>
              </a:rPr>
              <a:t> (SRK BM)</a:t>
            </a:r>
          </a:p>
          <a:p>
            <a:pPr marL="373942" indent="-373942" defTabSz="914564">
              <a:lnSpc>
                <a:spcPct val="150000"/>
              </a:lnSpc>
              <a:spcBef>
                <a:spcPct val="10000"/>
              </a:spcBef>
              <a:buBlip>
                <a:blip r:embed="rId3"/>
              </a:buBlip>
            </a:pPr>
            <a:r>
              <a:rPr lang="ru-RU" b="1" dirty="0" err="1" smtClean="0">
                <a:solidFill>
                  <a:srgbClr val="0BA4E2"/>
                </a:solidFill>
                <a:latin typeface="Trebuchet MS" pitchFamily="34" charset="0"/>
              </a:rPr>
              <a:t>Соаве-Редлих-Квонг</a:t>
            </a:r>
            <a:r>
              <a:rPr lang="en-US" b="1" dirty="0" smtClean="0">
                <a:solidFill>
                  <a:srgbClr val="0BA4E2"/>
                </a:solidFill>
                <a:latin typeface="Trebuchet MS" pitchFamily="34" charset="0"/>
              </a:rPr>
              <a:t> </a:t>
            </a:r>
            <a:r>
              <a:rPr lang="ru-RU" b="1" dirty="0" smtClean="0">
                <a:solidFill>
                  <a:srgbClr val="0BA4E2"/>
                </a:solidFill>
                <a:latin typeface="Trebuchet MS" pitchFamily="34" charset="0"/>
              </a:rPr>
              <a:t>модифицированное </a:t>
            </a:r>
            <a:r>
              <a:rPr lang="ru-RU" b="1" dirty="0" err="1" smtClean="0">
                <a:solidFill>
                  <a:srgbClr val="0BA4E2"/>
                </a:solidFill>
                <a:latin typeface="Trebuchet MS" pitchFamily="34" charset="0"/>
              </a:rPr>
              <a:t>Кабади</a:t>
            </a:r>
            <a:r>
              <a:rPr lang="ru-RU" b="1" dirty="0" smtClean="0">
                <a:solidFill>
                  <a:srgbClr val="0BA4E2"/>
                </a:solidFill>
                <a:latin typeface="Trebuchet MS" pitchFamily="34" charset="0"/>
              </a:rPr>
              <a:t> и </a:t>
            </a:r>
            <a:r>
              <a:rPr lang="ru-RU" b="1" dirty="0" err="1" smtClean="0">
                <a:solidFill>
                  <a:srgbClr val="0BA4E2"/>
                </a:solidFill>
                <a:latin typeface="Trebuchet MS" pitchFamily="34" charset="0"/>
              </a:rPr>
              <a:t>Даннером</a:t>
            </a:r>
            <a:r>
              <a:rPr lang="ru-RU" b="1" dirty="0" smtClean="0">
                <a:solidFill>
                  <a:srgbClr val="0BA4E2"/>
                </a:solidFill>
                <a:latin typeface="Trebuchet MS" pitchFamily="34" charset="0"/>
              </a:rPr>
              <a:t> </a:t>
            </a:r>
            <a:r>
              <a:rPr lang="en-US" b="1" dirty="0" smtClean="0">
                <a:solidFill>
                  <a:srgbClr val="0BA4E2"/>
                </a:solidFill>
                <a:latin typeface="Trebuchet MS" pitchFamily="34" charset="0"/>
              </a:rPr>
              <a:t>(SRK </a:t>
            </a:r>
            <a:r>
              <a:rPr lang="en-US" b="1" dirty="0">
                <a:solidFill>
                  <a:srgbClr val="0BA4E2"/>
                </a:solidFill>
                <a:latin typeface="Trebuchet MS" pitchFamily="34" charset="0"/>
              </a:rPr>
              <a:t>KD85)</a:t>
            </a:r>
          </a:p>
          <a:p>
            <a:pPr marL="373942" indent="-373942" defTabSz="914564">
              <a:lnSpc>
                <a:spcPct val="150000"/>
              </a:lnSpc>
              <a:spcBef>
                <a:spcPct val="10000"/>
              </a:spcBef>
              <a:buBlip>
                <a:blip r:embed="rId3"/>
              </a:buBlip>
            </a:pPr>
            <a:r>
              <a:rPr lang="ru-RU" b="1" dirty="0" err="1" smtClean="0">
                <a:solidFill>
                  <a:srgbClr val="0BA4E2"/>
                </a:solidFill>
                <a:latin typeface="Trebuchet MS" pitchFamily="34" charset="0"/>
              </a:rPr>
              <a:t>Соаве-Редлих-Квонг</a:t>
            </a:r>
            <a:r>
              <a:rPr lang="en-US" b="1" dirty="0" smtClean="0">
                <a:solidFill>
                  <a:srgbClr val="0BA4E2"/>
                </a:solidFill>
                <a:latin typeface="Trebuchet MS" pitchFamily="34" charset="0"/>
              </a:rPr>
              <a:t> </a:t>
            </a:r>
            <a:r>
              <a:rPr lang="ru-RU" b="1" dirty="0" smtClean="0">
                <a:solidFill>
                  <a:srgbClr val="0BA4E2"/>
                </a:solidFill>
                <a:latin typeface="Trebuchet MS" pitchFamily="34" charset="0"/>
              </a:rPr>
              <a:t>мод. </a:t>
            </a:r>
            <a:r>
              <a:rPr lang="ru-RU" b="1" dirty="0" err="1" smtClean="0">
                <a:solidFill>
                  <a:srgbClr val="0BA4E2"/>
                </a:solidFill>
                <a:latin typeface="Trebuchet MS" pitchFamily="34" charset="0"/>
              </a:rPr>
              <a:t>Кабади-Даннером</a:t>
            </a:r>
            <a:r>
              <a:rPr lang="ru-RU" b="1" dirty="0" smtClean="0">
                <a:solidFill>
                  <a:srgbClr val="0BA4E2"/>
                </a:solidFill>
                <a:latin typeface="Trebuchet MS" pitchFamily="34" charset="0"/>
              </a:rPr>
              <a:t> с </a:t>
            </a:r>
            <a:r>
              <a:rPr lang="ru-RU" b="1" dirty="0" err="1" smtClean="0">
                <a:solidFill>
                  <a:srgbClr val="0BA4E2"/>
                </a:solidFill>
                <a:latin typeface="Trebuchet MS" pitchFamily="34" charset="0"/>
              </a:rPr>
              <a:t>попр</a:t>
            </a:r>
            <a:r>
              <a:rPr lang="ru-RU" b="1" dirty="0" smtClean="0">
                <a:solidFill>
                  <a:srgbClr val="0BA4E2"/>
                </a:solidFill>
                <a:latin typeface="Trebuchet MS" pitchFamily="34" charset="0"/>
              </a:rPr>
              <a:t>. </a:t>
            </a:r>
            <a:r>
              <a:rPr lang="ru-RU" b="1" dirty="0" err="1" smtClean="0">
                <a:solidFill>
                  <a:srgbClr val="0BA4E2"/>
                </a:solidFill>
                <a:latin typeface="Trebuchet MS" pitchFamily="34" charset="0"/>
              </a:rPr>
              <a:t>Тву</a:t>
            </a:r>
            <a:r>
              <a:rPr lang="ru-RU" b="1" dirty="0" smtClean="0">
                <a:solidFill>
                  <a:srgbClr val="0BA4E2"/>
                </a:solidFill>
                <a:latin typeface="Trebuchet MS" pitchFamily="34" charset="0"/>
              </a:rPr>
              <a:t> и </a:t>
            </a:r>
            <a:r>
              <a:rPr lang="ru-RU" b="1" dirty="0" err="1" smtClean="0">
                <a:solidFill>
                  <a:srgbClr val="0BA4E2"/>
                </a:solidFill>
                <a:latin typeface="Trebuchet MS" pitchFamily="34" charset="0"/>
              </a:rPr>
              <a:t>Блака</a:t>
            </a:r>
            <a:r>
              <a:rPr lang="en-US" b="1" dirty="0" smtClean="0">
                <a:solidFill>
                  <a:srgbClr val="0BA4E2"/>
                </a:solidFill>
                <a:latin typeface="Trebuchet MS" pitchFamily="34" charset="0"/>
              </a:rPr>
              <a:t> </a:t>
            </a:r>
            <a:r>
              <a:rPr lang="en-US" b="1" dirty="0">
                <a:solidFill>
                  <a:srgbClr val="0BA4E2"/>
                </a:solidFill>
                <a:latin typeface="Trebuchet MS" pitchFamily="34" charset="0"/>
              </a:rPr>
              <a:t>(SRK KD88)</a:t>
            </a:r>
          </a:p>
          <a:p>
            <a:pPr marL="373942" indent="-373942" defTabSz="914564">
              <a:lnSpc>
                <a:spcPct val="150000"/>
              </a:lnSpc>
              <a:spcBef>
                <a:spcPct val="10000"/>
              </a:spcBef>
              <a:buBlip>
                <a:blip r:embed="rId3"/>
              </a:buBlip>
            </a:pPr>
            <a:r>
              <a:rPr lang="ru-RU" b="1" dirty="0" err="1" smtClean="0">
                <a:solidFill>
                  <a:srgbClr val="0BA4E2"/>
                </a:solidFill>
                <a:latin typeface="Trebuchet MS" pitchFamily="34" charset="0"/>
              </a:rPr>
              <a:t>Соаве-Редлих-Квонг</a:t>
            </a:r>
            <a:r>
              <a:rPr lang="en-US" b="1" dirty="0" smtClean="0">
                <a:solidFill>
                  <a:srgbClr val="0BA4E2"/>
                </a:solidFill>
                <a:latin typeface="Trebuchet MS" pitchFamily="34" charset="0"/>
              </a:rPr>
              <a:t> </a:t>
            </a:r>
            <a:r>
              <a:rPr lang="ru-RU" b="1" dirty="0" smtClean="0">
                <a:solidFill>
                  <a:srgbClr val="0BA4E2"/>
                </a:solidFill>
                <a:latin typeface="Trebuchet MS" pitchFamily="34" charset="0"/>
              </a:rPr>
              <a:t>модифицированное </a:t>
            </a:r>
            <a:r>
              <a:rPr lang="ru-RU" b="1" dirty="0" err="1" smtClean="0">
                <a:solidFill>
                  <a:srgbClr val="0BA4E2"/>
                </a:solidFill>
                <a:latin typeface="Trebuchet MS" pitchFamily="34" charset="0"/>
              </a:rPr>
              <a:t>Тву</a:t>
            </a:r>
            <a:r>
              <a:rPr lang="ru-RU" b="1" dirty="0" smtClean="0">
                <a:solidFill>
                  <a:srgbClr val="0BA4E2"/>
                </a:solidFill>
                <a:latin typeface="Trebuchet MS" pitchFamily="34" charset="0"/>
              </a:rPr>
              <a:t> </a:t>
            </a:r>
            <a:r>
              <a:rPr lang="en-US" b="1" dirty="0" smtClean="0">
                <a:solidFill>
                  <a:srgbClr val="0BA4E2"/>
                </a:solidFill>
                <a:latin typeface="Trebuchet MS" pitchFamily="34" charset="0"/>
              </a:rPr>
              <a:t>(SRK </a:t>
            </a:r>
            <a:r>
              <a:rPr lang="en-US" b="1" dirty="0" err="1" smtClean="0">
                <a:solidFill>
                  <a:srgbClr val="0BA4E2"/>
                </a:solidFill>
                <a:latin typeface="Trebuchet MS" pitchFamily="34" charset="0"/>
              </a:rPr>
              <a:t>Twu</a:t>
            </a:r>
            <a:r>
              <a:rPr lang="en-US" b="1" dirty="0" smtClean="0">
                <a:solidFill>
                  <a:srgbClr val="0BA4E2"/>
                </a:solidFill>
                <a:latin typeface="Trebuchet MS" pitchFamily="34" charset="0"/>
              </a:rPr>
              <a:t>)</a:t>
            </a:r>
            <a:endParaRPr lang="en-US" b="1" dirty="0">
              <a:solidFill>
                <a:srgbClr val="0BA4E2"/>
              </a:solidFill>
              <a:latin typeface="Trebuchet MS" pitchFamily="34" charset="0"/>
            </a:endParaRPr>
          </a:p>
          <a:p>
            <a:pPr marL="373942" indent="-373942" defTabSz="914564">
              <a:lnSpc>
                <a:spcPct val="150000"/>
              </a:lnSpc>
              <a:spcBef>
                <a:spcPct val="10000"/>
              </a:spcBef>
              <a:buBlip>
                <a:blip r:embed="rId3"/>
              </a:buBlip>
            </a:pPr>
            <a:r>
              <a:rPr lang="ru-RU" b="1" dirty="0" err="1" smtClean="0">
                <a:solidFill>
                  <a:srgbClr val="0BA4E2"/>
                </a:solidFill>
                <a:latin typeface="Trebuchet MS" pitchFamily="34" charset="0"/>
              </a:rPr>
              <a:t>Пенг</a:t>
            </a:r>
            <a:r>
              <a:rPr lang="ru-RU" b="1" dirty="0" smtClean="0">
                <a:solidFill>
                  <a:srgbClr val="0BA4E2"/>
                </a:solidFill>
                <a:latin typeface="Trebuchet MS" pitchFamily="34" charset="0"/>
              </a:rPr>
              <a:t>-Робинсон</a:t>
            </a:r>
            <a:r>
              <a:rPr lang="en-US" b="1" dirty="0" smtClean="0">
                <a:solidFill>
                  <a:srgbClr val="0BA4E2"/>
                </a:solidFill>
                <a:latin typeface="Trebuchet MS" pitchFamily="34" charset="0"/>
              </a:rPr>
              <a:t> </a:t>
            </a:r>
            <a:r>
              <a:rPr lang="en-US" b="1" dirty="0">
                <a:solidFill>
                  <a:srgbClr val="0BA4E2"/>
                </a:solidFill>
                <a:latin typeface="Trebuchet MS" pitchFamily="34" charset="0"/>
              </a:rPr>
              <a:t>(</a:t>
            </a:r>
            <a:r>
              <a:rPr lang="en-US" b="1" dirty="0" smtClean="0">
                <a:solidFill>
                  <a:srgbClr val="0BA4E2"/>
                </a:solidFill>
                <a:latin typeface="Trebuchet MS" pitchFamily="34" charset="0"/>
              </a:rPr>
              <a:t>PR)</a:t>
            </a:r>
          </a:p>
          <a:p>
            <a:pPr marL="373942" indent="-373942" defTabSz="914564">
              <a:lnSpc>
                <a:spcPct val="150000"/>
              </a:lnSpc>
              <a:spcBef>
                <a:spcPct val="10000"/>
              </a:spcBef>
              <a:buBlip>
                <a:blip r:embed="rId3"/>
              </a:buBlip>
            </a:pPr>
            <a:r>
              <a:rPr lang="ru-RU" b="1" dirty="0" err="1" smtClean="0">
                <a:solidFill>
                  <a:srgbClr val="0BA4E2"/>
                </a:solidFill>
                <a:latin typeface="Trebuchet MS" pitchFamily="34" charset="0"/>
              </a:rPr>
              <a:t>Пенг</a:t>
            </a:r>
            <a:r>
              <a:rPr lang="ru-RU" b="1" dirty="0" smtClean="0">
                <a:solidFill>
                  <a:srgbClr val="0BA4E2"/>
                </a:solidFill>
                <a:latin typeface="Trebuchet MS" pitchFamily="34" charset="0"/>
              </a:rPr>
              <a:t>-Робинсон</a:t>
            </a:r>
            <a:r>
              <a:rPr lang="en-US" b="1" dirty="0" smtClean="0">
                <a:solidFill>
                  <a:srgbClr val="0BA4E2"/>
                </a:solidFill>
                <a:latin typeface="Trebuchet MS" pitchFamily="34" charset="0"/>
              </a:rPr>
              <a:t> </a:t>
            </a:r>
            <a:r>
              <a:rPr lang="ru-RU" b="1" dirty="0" smtClean="0">
                <a:solidFill>
                  <a:srgbClr val="0BA4E2"/>
                </a:solidFill>
                <a:latin typeface="Trebuchet MS" pitchFamily="34" charset="0"/>
              </a:rPr>
              <a:t>с модификациями Бостона и Матиаса</a:t>
            </a:r>
            <a:r>
              <a:rPr lang="en-US" b="1" dirty="0" smtClean="0">
                <a:solidFill>
                  <a:srgbClr val="0BA4E2"/>
                </a:solidFill>
                <a:latin typeface="Trebuchet MS" pitchFamily="34" charset="0"/>
              </a:rPr>
              <a:t> (PR BM)</a:t>
            </a:r>
            <a:endParaRPr lang="en-US" b="1" dirty="0">
              <a:solidFill>
                <a:srgbClr val="0BA4E2"/>
              </a:solidFill>
              <a:latin typeface="Trebuchet MS" pitchFamily="34" charset="0"/>
            </a:endParaRPr>
          </a:p>
          <a:p>
            <a:pPr marL="373942" indent="-373942" defTabSz="914564">
              <a:lnSpc>
                <a:spcPct val="150000"/>
              </a:lnSpc>
              <a:spcBef>
                <a:spcPct val="10000"/>
              </a:spcBef>
              <a:buBlip>
                <a:blip r:embed="rId3"/>
              </a:buBlip>
            </a:pPr>
            <a:r>
              <a:rPr lang="ru-RU" b="1" dirty="0" err="1" smtClean="0">
                <a:solidFill>
                  <a:srgbClr val="0BA4E2"/>
                </a:solidFill>
                <a:latin typeface="Trebuchet MS" pitchFamily="34" charset="0"/>
              </a:rPr>
              <a:t>Пенг</a:t>
            </a:r>
            <a:r>
              <a:rPr lang="ru-RU" b="1" dirty="0" smtClean="0">
                <a:solidFill>
                  <a:srgbClr val="0BA4E2"/>
                </a:solidFill>
                <a:latin typeface="Trebuchet MS" pitchFamily="34" charset="0"/>
              </a:rPr>
              <a:t>-Робинсон</a:t>
            </a:r>
            <a:r>
              <a:rPr lang="en-US" b="1" dirty="0" smtClean="0">
                <a:solidFill>
                  <a:srgbClr val="0BA4E2"/>
                </a:solidFill>
                <a:latin typeface="Trebuchet MS" pitchFamily="34" charset="0"/>
              </a:rPr>
              <a:t> 78 (PR78)</a:t>
            </a:r>
            <a:endParaRPr lang="en-US" b="1" dirty="0">
              <a:solidFill>
                <a:srgbClr val="0BA4E2"/>
              </a:solidFill>
              <a:latin typeface="Trebuchet MS" pitchFamily="34" charset="0"/>
            </a:endParaRPr>
          </a:p>
          <a:p>
            <a:pPr marL="373942" indent="-373942" defTabSz="914564">
              <a:lnSpc>
                <a:spcPct val="150000"/>
              </a:lnSpc>
              <a:spcBef>
                <a:spcPct val="10000"/>
              </a:spcBef>
              <a:buBlip>
                <a:blip r:embed="rId3"/>
              </a:buBlip>
            </a:pPr>
            <a:r>
              <a:rPr lang="ru-RU" b="1" dirty="0" err="1" smtClean="0">
                <a:solidFill>
                  <a:srgbClr val="0BA4E2"/>
                </a:solidFill>
                <a:latin typeface="Trebuchet MS" pitchFamily="34" charset="0"/>
              </a:rPr>
              <a:t>Пенг</a:t>
            </a:r>
            <a:r>
              <a:rPr lang="ru-RU" b="1" dirty="0" smtClean="0">
                <a:solidFill>
                  <a:srgbClr val="0BA4E2"/>
                </a:solidFill>
                <a:latin typeface="Trebuchet MS" pitchFamily="34" charset="0"/>
              </a:rPr>
              <a:t>-Робинсон</a:t>
            </a:r>
            <a:r>
              <a:rPr lang="en-US" b="1" dirty="0" smtClean="0">
                <a:solidFill>
                  <a:srgbClr val="0BA4E2"/>
                </a:solidFill>
                <a:latin typeface="Trebuchet MS" pitchFamily="34" charset="0"/>
              </a:rPr>
              <a:t> 78 </a:t>
            </a:r>
            <a:r>
              <a:rPr lang="ru-RU" b="1" dirty="0" smtClean="0">
                <a:solidFill>
                  <a:srgbClr val="0BA4E2"/>
                </a:solidFill>
                <a:latin typeface="Trebuchet MS" pitchFamily="34" charset="0"/>
              </a:rPr>
              <a:t>с модификациями Бостона и Матиаса</a:t>
            </a:r>
            <a:r>
              <a:rPr lang="en-US" b="1" dirty="0" smtClean="0">
                <a:solidFill>
                  <a:srgbClr val="0BA4E2"/>
                </a:solidFill>
                <a:latin typeface="Trebuchet MS" pitchFamily="34" charset="0"/>
              </a:rPr>
              <a:t> </a:t>
            </a:r>
            <a:r>
              <a:rPr lang="en-US" b="1" dirty="0">
                <a:solidFill>
                  <a:srgbClr val="0BA4E2"/>
                </a:solidFill>
                <a:latin typeface="Trebuchet MS" pitchFamily="34" charset="0"/>
              </a:rPr>
              <a:t>(</a:t>
            </a:r>
            <a:r>
              <a:rPr lang="en-US" b="1" dirty="0" smtClean="0">
                <a:solidFill>
                  <a:srgbClr val="0BA4E2"/>
                </a:solidFill>
                <a:latin typeface="Trebuchet MS" pitchFamily="34" charset="0"/>
              </a:rPr>
              <a:t>PR78 </a:t>
            </a:r>
            <a:r>
              <a:rPr lang="en-US" b="1" dirty="0">
                <a:solidFill>
                  <a:srgbClr val="0BA4E2"/>
                </a:solidFill>
                <a:latin typeface="Trebuchet MS" pitchFamily="34" charset="0"/>
              </a:rPr>
              <a:t>BM)</a:t>
            </a:r>
          </a:p>
          <a:p>
            <a:pPr marL="373942" indent="-373942" defTabSz="914564">
              <a:lnSpc>
                <a:spcPct val="150000"/>
              </a:lnSpc>
              <a:spcBef>
                <a:spcPct val="10000"/>
              </a:spcBef>
              <a:buBlip>
                <a:blip r:embed="rId3"/>
              </a:buBlip>
            </a:pPr>
            <a:r>
              <a:rPr lang="ru-RU" b="1" dirty="0" err="1" smtClean="0">
                <a:solidFill>
                  <a:srgbClr val="0BA4E2"/>
                </a:solidFill>
                <a:latin typeface="Trebuchet MS" pitchFamily="34" charset="0"/>
              </a:rPr>
              <a:t>Сорейде</a:t>
            </a:r>
            <a:r>
              <a:rPr lang="en-US" b="1" dirty="0" smtClean="0">
                <a:solidFill>
                  <a:srgbClr val="0BA4E2"/>
                </a:solidFill>
                <a:latin typeface="Trebuchet MS" pitchFamily="34" charset="0"/>
              </a:rPr>
              <a:t>-</a:t>
            </a:r>
            <a:r>
              <a:rPr lang="ru-RU" b="1" dirty="0" err="1" smtClean="0">
                <a:solidFill>
                  <a:srgbClr val="0BA4E2"/>
                </a:solidFill>
                <a:latin typeface="Trebuchet MS" pitchFamily="34" charset="0"/>
              </a:rPr>
              <a:t>Уитсон</a:t>
            </a:r>
            <a:endParaRPr lang="en-US" b="1" dirty="0" smtClean="0">
              <a:solidFill>
                <a:srgbClr val="0BA4E2"/>
              </a:solidFill>
              <a:latin typeface="Trebuchet MS" pitchFamily="34" charset="0"/>
            </a:endParaRPr>
          </a:p>
        </p:txBody>
      </p:sp>
    </p:spTree>
    <p:extLst>
      <p:ext uri="{BB962C8B-B14F-4D97-AF65-F5344CB8AC3E}">
        <p14:creationId xmlns:p14="http://schemas.microsoft.com/office/powerpoint/2010/main" val="16340583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
          <p:cNvSpPr>
            <a:spLocks noChangeArrowheads="1"/>
          </p:cNvSpPr>
          <p:nvPr/>
        </p:nvSpPr>
        <p:spPr bwMode="auto">
          <a:xfrm>
            <a:off x="468000" y="151200"/>
            <a:ext cx="8229600" cy="57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57" tIns="41729" rIns="83457" bIns="41729">
            <a:spAutoFit/>
          </a:bodyPr>
          <a:lstStyle/>
          <a:p>
            <a:pPr defTabSz="931957"/>
            <a:r>
              <a:rPr lang="ru-RU" sz="3200" b="1" dirty="0" smtClean="0">
                <a:solidFill>
                  <a:schemeClr val="bg1"/>
                </a:solidFill>
                <a:latin typeface="Trebuchet MS" pitchFamily="34" charset="0"/>
              </a:rPr>
              <a:t>Кубические уравнения состояния</a:t>
            </a:r>
            <a:endParaRPr lang="en-US" sz="3200" b="1" dirty="0">
              <a:solidFill>
                <a:schemeClr val="bg1"/>
              </a:solidFill>
              <a:latin typeface="Trebuchet MS" pitchFamily="34" charset="0"/>
            </a:endParaRPr>
          </a:p>
        </p:txBody>
      </p:sp>
      <p:sp>
        <p:nvSpPr>
          <p:cNvPr id="4" name="Rectangle 2"/>
          <p:cNvSpPr>
            <a:spLocks noChangeArrowheads="1"/>
          </p:cNvSpPr>
          <p:nvPr/>
        </p:nvSpPr>
        <p:spPr bwMode="auto">
          <a:xfrm>
            <a:off x="38100" y="944724"/>
            <a:ext cx="9105900" cy="4745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2" tIns="45717" rIns="91432" bIns="45717">
            <a:spAutoFit/>
          </a:bodyPr>
          <a:lstStyle/>
          <a:p>
            <a:pPr defTabSz="914564">
              <a:lnSpc>
                <a:spcPct val="200000"/>
              </a:lnSpc>
              <a:spcBef>
                <a:spcPct val="10000"/>
              </a:spcBef>
            </a:pPr>
            <a:r>
              <a:rPr lang="ru-RU" b="1" dirty="0" smtClean="0">
                <a:solidFill>
                  <a:srgbClr val="D21700"/>
                </a:solidFill>
                <a:latin typeface="Trebuchet MS" pitchFamily="34" charset="0"/>
              </a:rPr>
              <a:t>Предиктивные модели</a:t>
            </a:r>
            <a:r>
              <a:rPr lang="en-US" b="1" dirty="0" smtClean="0">
                <a:solidFill>
                  <a:srgbClr val="D21700"/>
                </a:solidFill>
                <a:latin typeface="Trebuchet MS" pitchFamily="34" charset="0"/>
              </a:rPr>
              <a:t>:</a:t>
            </a:r>
          </a:p>
          <a:p>
            <a:pPr defTabSz="914564">
              <a:lnSpc>
                <a:spcPct val="200000"/>
              </a:lnSpc>
              <a:spcBef>
                <a:spcPct val="10000"/>
              </a:spcBef>
            </a:pPr>
            <a:r>
              <a:rPr lang="en-US" b="1" i="1" u="sng" dirty="0" err="1" smtClean="0">
                <a:solidFill>
                  <a:srgbClr val="0BA4E2"/>
                </a:solidFill>
                <a:latin typeface="Trebuchet MS" pitchFamily="34" charset="0"/>
              </a:rPr>
              <a:t>CEoS</a:t>
            </a:r>
            <a:r>
              <a:rPr lang="en-US" b="1" i="1" u="sng" dirty="0" smtClean="0">
                <a:solidFill>
                  <a:srgbClr val="0BA4E2"/>
                </a:solidFill>
                <a:latin typeface="Trebuchet MS" pitchFamily="34" charset="0"/>
              </a:rPr>
              <a:t> </a:t>
            </a:r>
            <a:r>
              <a:rPr lang="ru-RU" b="1" i="1" u="sng" dirty="0" smtClean="0">
                <a:solidFill>
                  <a:srgbClr val="0BA4E2"/>
                </a:solidFill>
                <a:latin typeface="Trebuchet MS" pitchFamily="34" charset="0"/>
              </a:rPr>
              <a:t>с правилами смешения Ван дер </a:t>
            </a:r>
            <a:r>
              <a:rPr lang="ru-RU" b="1" i="1" u="sng" dirty="0" err="1" smtClean="0">
                <a:solidFill>
                  <a:srgbClr val="0BA4E2"/>
                </a:solidFill>
                <a:latin typeface="Trebuchet MS" pitchFamily="34" charset="0"/>
              </a:rPr>
              <a:t>Ваальса</a:t>
            </a:r>
            <a:r>
              <a:rPr lang="en-US" b="1" i="1" u="sng" dirty="0" smtClean="0">
                <a:solidFill>
                  <a:srgbClr val="0BA4E2"/>
                </a:solidFill>
                <a:latin typeface="Trebuchet MS" pitchFamily="34" charset="0"/>
              </a:rPr>
              <a:t>:</a:t>
            </a:r>
            <a:endParaRPr lang="en-US" b="1" i="1" u="sng" dirty="0">
              <a:solidFill>
                <a:srgbClr val="0BA4E2"/>
              </a:solidFill>
              <a:latin typeface="Trebuchet MS" pitchFamily="34" charset="0"/>
            </a:endParaRPr>
          </a:p>
          <a:p>
            <a:pPr marL="373942" indent="-373942" defTabSz="914564">
              <a:lnSpc>
                <a:spcPct val="200000"/>
              </a:lnSpc>
              <a:spcBef>
                <a:spcPct val="10000"/>
              </a:spcBef>
              <a:buBlip>
                <a:blip r:embed="rId3"/>
              </a:buBlip>
            </a:pPr>
            <a:r>
              <a:rPr lang="ru-RU" b="1" dirty="0" smtClean="0">
                <a:solidFill>
                  <a:srgbClr val="0BA4E2"/>
                </a:solidFill>
                <a:latin typeface="Trebuchet MS" pitchFamily="34" charset="0"/>
              </a:rPr>
              <a:t>Предиктивное</a:t>
            </a:r>
            <a:r>
              <a:rPr lang="en-US" b="1" dirty="0" smtClean="0">
                <a:solidFill>
                  <a:srgbClr val="0BA4E2"/>
                </a:solidFill>
                <a:latin typeface="Trebuchet MS" pitchFamily="34" charset="0"/>
              </a:rPr>
              <a:t> </a:t>
            </a:r>
            <a:r>
              <a:rPr lang="ru-RU" b="1" dirty="0" err="1" smtClean="0">
                <a:solidFill>
                  <a:srgbClr val="0BA4E2"/>
                </a:solidFill>
                <a:latin typeface="Trebuchet MS" pitchFamily="34" charset="0"/>
              </a:rPr>
              <a:t>Пенга</a:t>
            </a:r>
            <a:r>
              <a:rPr lang="en-US" b="1" dirty="0" smtClean="0">
                <a:solidFill>
                  <a:srgbClr val="0BA4E2"/>
                </a:solidFill>
                <a:latin typeface="Trebuchet MS" pitchFamily="34" charset="0"/>
              </a:rPr>
              <a:t>-</a:t>
            </a:r>
            <a:r>
              <a:rPr lang="ru-RU" b="1" dirty="0" smtClean="0">
                <a:solidFill>
                  <a:srgbClr val="0BA4E2"/>
                </a:solidFill>
                <a:latin typeface="Trebuchet MS" pitchFamily="34" charset="0"/>
              </a:rPr>
              <a:t>Робинсона</a:t>
            </a:r>
            <a:r>
              <a:rPr lang="en-US" b="1" dirty="0" smtClean="0">
                <a:solidFill>
                  <a:srgbClr val="0BA4E2"/>
                </a:solidFill>
                <a:latin typeface="Trebuchet MS" pitchFamily="34" charset="0"/>
              </a:rPr>
              <a:t> </a:t>
            </a:r>
            <a:r>
              <a:rPr lang="en-US" b="1" dirty="0">
                <a:solidFill>
                  <a:srgbClr val="0BA4E2"/>
                </a:solidFill>
                <a:latin typeface="Trebuchet MS" pitchFamily="34" charset="0"/>
              </a:rPr>
              <a:t>(PPR78</a:t>
            </a:r>
            <a:r>
              <a:rPr lang="en-US" b="1" dirty="0" smtClean="0">
                <a:solidFill>
                  <a:srgbClr val="0BA4E2"/>
                </a:solidFill>
                <a:latin typeface="Trebuchet MS" pitchFamily="34" charset="0"/>
              </a:rPr>
              <a:t>)</a:t>
            </a:r>
          </a:p>
          <a:p>
            <a:pPr defTabSz="914564">
              <a:lnSpc>
                <a:spcPct val="200000"/>
              </a:lnSpc>
              <a:spcBef>
                <a:spcPct val="10000"/>
              </a:spcBef>
            </a:pPr>
            <a:endParaRPr lang="en-US" b="1" i="1" u="sng" dirty="0" smtClean="0">
              <a:solidFill>
                <a:srgbClr val="0BA4E2"/>
              </a:solidFill>
              <a:latin typeface="Trebuchet MS" pitchFamily="34" charset="0"/>
            </a:endParaRPr>
          </a:p>
          <a:p>
            <a:pPr defTabSz="914564">
              <a:lnSpc>
                <a:spcPct val="200000"/>
              </a:lnSpc>
              <a:spcBef>
                <a:spcPct val="10000"/>
              </a:spcBef>
            </a:pPr>
            <a:r>
              <a:rPr lang="en-US" b="1" i="1" u="sng" dirty="0" err="1" smtClean="0">
                <a:solidFill>
                  <a:srgbClr val="0BA4E2"/>
                </a:solidFill>
                <a:latin typeface="Trebuchet MS" pitchFamily="34" charset="0"/>
              </a:rPr>
              <a:t>CEoS</a:t>
            </a:r>
            <a:r>
              <a:rPr lang="en-US" b="1" i="1" u="sng" dirty="0" smtClean="0">
                <a:solidFill>
                  <a:srgbClr val="0BA4E2"/>
                </a:solidFill>
                <a:latin typeface="Trebuchet MS" pitchFamily="34" charset="0"/>
              </a:rPr>
              <a:t> </a:t>
            </a:r>
            <a:r>
              <a:rPr lang="ru-RU" b="1" i="1" u="sng" dirty="0" smtClean="0">
                <a:solidFill>
                  <a:srgbClr val="0BA4E2"/>
                </a:solidFill>
                <a:latin typeface="Trebuchet MS" pitchFamily="34" charset="0"/>
              </a:rPr>
              <a:t>с комплексными правилами смешения</a:t>
            </a:r>
            <a:r>
              <a:rPr lang="en-US" b="1" i="1" u="sng" dirty="0" smtClean="0">
                <a:solidFill>
                  <a:srgbClr val="0BA4E2"/>
                </a:solidFill>
                <a:latin typeface="Trebuchet MS" pitchFamily="34" charset="0"/>
              </a:rPr>
              <a:t>:</a:t>
            </a:r>
            <a:endParaRPr lang="en-US" b="1" i="1" u="sng" dirty="0">
              <a:solidFill>
                <a:srgbClr val="0BA4E2"/>
              </a:solidFill>
              <a:latin typeface="Trebuchet MS" pitchFamily="34" charset="0"/>
            </a:endParaRPr>
          </a:p>
          <a:p>
            <a:pPr marL="373942" indent="-373942" defTabSz="914564">
              <a:lnSpc>
                <a:spcPct val="150000"/>
              </a:lnSpc>
              <a:spcBef>
                <a:spcPct val="10000"/>
              </a:spcBef>
              <a:buBlip>
                <a:blip r:embed="rId3"/>
              </a:buBlip>
            </a:pPr>
            <a:r>
              <a:rPr lang="en-US" b="1" dirty="0" smtClean="0">
                <a:solidFill>
                  <a:srgbClr val="0BA4E2"/>
                </a:solidFill>
                <a:latin typeface="Trebuchet MS" pitchFamily="34" charset="0"/>
              </a:rPr>
              <a:t>NRTL-PR</a:t>
            </a:r>
            <a:endParaRPr lang="en-US" b="1" dirty="0">
              <a:solidFill>
                <a:srgbClr val="0BA4E2"/>
              </a:solidFill>
              <a:latin typeface="Trebuchet MS" pitchFamily="34" charset="0"/>
            </a:endParaRPr>
          </a:p>
          <a:p>
            <a:pPr marL="373942" indent="-373942" defTabSz="914564">
              <a:lnSpc>
                <a:spcPct val="150000"/>
              </a:lnSpc>
              <a:spcBef>
                <a:spcPct val="10000"/>
              </a:spcBef>
              <a:buBlip>
                <a:blip r:embed="rId3"/>
              </a:buBlip>
            </a:pPr>
            <a:r>
              <a:rPr lang="en-US" b="1" dirty="0">
                <a:solidFill>
                  <a:srgbClr val="0BA4E2"/>
                </a:solidFill>
                <a:latin typeface="Trebuchet MS" pitchFamily="34" charset="0"/>
              </a:rPr>
              <a:t>MHV2</a:t>
            </a:r>
          </a:p>
          <a:p>
            <a:pPr marL="373942" indent="-373942" defTabSz="914564">
              <a:lnSpc>
                <a:spcPct val="150000"/>
              </a:lnSpc>
              <a:spcBef>
                <a:spcPct val="10000"/>
              </a:spcBef>
              <a:buBlip>
                <a:blip r:embed="rId3"/>
              </a:buBlip>
            </a:pPr>
            <a:r>
              <a:rPr lang="en-US" b="1" dirty="0" smtClean="0">
                <a:solidFill>
                  <a:srgbClr val="0BA4E2"/>
                </a:solidFill>
                <a:latin typeface="Trebuchet MS" pitchFamily="34" charset="0"/>
              </a:rPr>
              <a:t>PSRK</a:t>
            </a:r>
          </a:p>
          <a:p>
            <a:pPr marL="373942" indent="-373942" defTabSz="914564">
              <a:lnSpc>
                <a:spcPct val="150000"/>
              </a:lnSpc>
              <a:spcBef>
                <a:spcPct val="10000"/>
              </a:spcBef>
              <a:buBlip>
                <a:blip r:embed="rId3"/>
              </a:buBlip>
            </a:pPr>
            <a:r>
              <a:rPr lang="fr-FR" b="1" dirty="0" smtClean="0">
                <a:solidFill>
                  <a:srgbClr val="0BA4E2"/>
                </a:solidFill>
                <a:latin typeface="Trebuchet MS" pitchFamily="34" charset="0"/>
              </a:rPr>
              <a:t>VTPR</a:t>
            </a:r>
            <a:endParaRPr lang="en-US" b="1" dirty="0">
              <a:solidFill>
                <a:srgbClr val="0BA4E2"/>
              </a:solidFill>
              <a:latin typeface="Trebuchet MS" pitchFamily="34" charset="0"/>
            </a:endParaRPr>
          </a:p>
        </p:txBody>
      </p:sp>
    </p:spTree>
    <p:extLst>
      <p:ext uri="{BB962C8B-B14F-4D97-AF65-F5344CB8AC3E}">
        <p14:creationId xmlns:p14="http://schemas.microsoft.com/office/powerpoint/2010/main" val="20761978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3" name="Rectangle 5"/>
          <p:cNvSpPr>
            <a:spLocks noChangeArrowheads="1"/>
          </p:cNvSpPr>
          <p:nvPr/>
        </p:nvSpPr>
        <p:spPr bwMode="auto">
          <a:xfrm>
            <a:off x="118697" y="1175574"/>
            <a:ext cx="9025303" cy="4184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036" tIns="42020" rIns="84036" bIns="42020"/>
          <a:lstStyle/>
          <a:p>
            <a:pPr marL="323214" indent="-323214" defTabSz="695706">
              <a:buBlip>
                <a:blip r:embed="rId4"/>
              </a:buBlip>
            </a:pPr>
            <a:r>
              <a:rPr lang="ru-RU" sz="2200" b="1" dirty="0" smtClean="0">
                <a:solidFill>
                  <a:srgbClr val="0BA4E2"/>
                </a:solidFill>
                <a:latin typeface="Trebuchet MS" pitchFamily="34" charset="0"/>
              </a:rPr>
              <a:t>Уравнение состояния</a:t>
            </a:r>
            <a:r>
              <a:rPr lang="en-US" sz="2200" b="1" dirty="0" smtClean="0">
                <a:solidFill>
                  <a:srgbClr val="0BA4E2"/>
                </a:solidFill>
                <a:latin typeface="Trebuchet MS" pitchFamily="34" charset="0"/>
              </a:rPr>
              <a:t>: </a:t>
            </a:r>
            <a:r>
              <a:rPr lang="ru-RU" sz="2200" b="1" dirty="0" err="1" smtClean="0">
                <a:solidFill>
                  <a:srgbClr val="D21700"/>
                </a:solidFill>
                <a:latin typeface="Trebuchet MS" pitchFamily="34" charset="0"/>
              </a:rPr>
              <a:t>Пенг</a:t>
            </a:r>
            <a:r>
              <a:rPr lang="en-US" sz="2200" b="1" dirty="0" smtClean="0">
                <a:solidFill>
                  <a:srgbClr val="D21700"/>
                </a:solidFill>
                <a:latin typeface="Trebuchet MS" pitchFamily="34" charset="0"/>
              </a:rPr>
              <a:t>-</a:t>
            </a:r>
            <a:r>
              <a:rPr lang="ru-RU" sz="2200" b="1" dirty="0" err="1" smtClean="0">
                <a:solidFill>
                  <a:srgbClr val="D21700"/>
                </a:solidFill>
                <a:latin typeface="Trebuchet MS" pitchFamily="34" charset="0"/>
              </a:rPr>
              <a:t>робинсон</a:t>
            </a:r>
            <a:r>
              <a:rPr lang="en-US" sz="2200" b="1" dirty="0" smtClean="0">
                <a:solidFill>
                  <a:srgbClr val="D21700"/>
                </a:solidFill>
                <a:latin typeface="Trebuchet MS" pitchFamily="34" charset="0"/>
              </a:rPr>
              <a:t> 78</a:t>
            </a:r>
          </a:p>
          <a:p>
            <a:pPr marL="747884" lvl="1" indent="-260890" defTabSz="695706">
              <a:buBlip>
                <a:blip r:embed="rId5"/>
              </a:buBlip>
            </a:pPr>
            <a:endParaRPr lang="en-US" sz="2200" b="1" dirty="0" smtClean="0">
              <a:solidFill>
                <a:srgbClr val="0BA4E2"/>
              </a:solidFill>
              <a:latin typeface="Trebuchet MS" pitchFamily="34" charset="0"/>
            </a:endParaRPr>
          </a:p>
          <a:p>
            <a:pPr marL="323214" indent="-323214" defTabSz="695706">
              <a:buBlip>
                <a:blip r:embed="rId4"/>
              </a:buBlip>
            </a:pPr>
            <a:r>
              <a:rPr lang="ru-RU" sz="2200" b="1" dirty="0" smtClean="0">
                <a:solidFill>
                  <a:srgbClr val="0BA4E2"/>
                </a:solidFill>
                <a:latin typeface="Trebuchet MS" pitchFamily="34" charset="0"/>
              </a:rPr>
              <a:t>Правила смешения</a:t>
            </a:r>
            <a:r>
              <a:rPr lang="en-US" sz="2200" b="1" dirty="0" smtClean="0">
                <a:solidFill>
                  <a:srgbClr val="0BA4E2"/>
                </a:solidFill>
                <a:latin typeface="Trebuchet MS" pitchFamily="34" charset="0"/>
              </a:rPr>
              <a:t>:</a:t>
            </a:r>
          </a:p>
          <a:p>
            <a:pPr marL="747884" lvl="1" indent="-260890" defTabSz="695706">
              <a:buBlip>
                <a:blip r:embed="rId5"/>
              </a:buBlip>
            </a:pPr>
            <a:endParaRPr lang="en-US" sz="2200" b="1" dirty="0" smtClean="0">
              <a:solidFill>
                <a:srgbClr val="0BA4E2"/>
              </a:solidFill>
              <a:latin typeface="Trebuchet MS" pitchFamily="34" charset="0"/>
            </a:endParaRPr>
          </a:p>
          <a:p>
            <a:pPr marL="747884" lvl="1" indent="-260890" defTabSz="695706">
              <a:buFont typeface="Wingdings" pitchFamily="2" charset="2"/>
              <a:buChar char="Ø"/>
            </a:pPr>
            <a:r>
              <a:rPr lang="ru-RU" sz="2200" b="1" dirty="0" smtClean="0">
                <a:solidFill>
                  <a:srgbClr val="0BA4E2"/>
                </a:solidFill>
                <a:latin typeface="Trebuchet MS" pitchFamily="34" charset="0"/>
              </a:rPr>
              <a:t>Параметр притяжения</a:t>
            </a:r>
            <a:r>
              <a:rPr lang="en-US" sz="2200" b="1" dirty="0" smtClean="0">
                <a:solidFill>
                  <a:srgbClr val="0BA4E2"/>
                </a:solidFill>
                <a:latin typeface="Trebuchet MS" pitchFamily="34" charset="0"/>
              </a:rPr>
              <a:t>:</a:t>
            </a:r>
          </a:p>
          <a:p>
            <a:pPr marL="747884" lvl="1" indent="-260890" defTabSz="695706">
              <a:buFont typeface="Wingdings" pitchFamily="2" charset="2"/>
              <a:buChar char="Ø"/>
            </a:pPr>
            <a:endParaRPr lang="en-US" sz="2200" b="1" dirty="0" smtClean="0">
              <a:solidFill>
                <a:srgbClr val="0BA4E2"/>
              </a:solidFill>
              <a:latin typeface="Trebuchet MS" pitchFamily="34" charset="0"/>
            </a:endParaRPr>
          </a:p>
          <a:p>
            <a:pPr marL="747884" lvl="1" indent="-260890" defTabSz="695706">
              <a:buFont typeface="Wingdings" pitchFamily="2" charset="2"/>
              <a:buChar char="Ø"/>
            </a:pPr>
            <a:r>
              <a:rPr lang="ru-RU" sz="2200" b="1" dirty="0" smtClean="0">
                <a:solidFill>
                  <a:srgbClr val="0BA4E2"/>
                </a:solidFill>
                <a:latin typeface="Trebuchet MS" pitchFamily="34" charset="0"/>
              </a:rPr>
              <a:t>Эффективный молекулярный объем</a:t>
            </a:r>
            <a:r>
              <a:rPr lang="en-US" sz="2200" b="1" dirty="0" smtClean="0">
                <a:solidFill>
                  <a:srgbClr val="0BA4E2"/>
                </a:solidFill>
                <a:latin typeface="Trebuchet MS" pitchFamily="34" charset="0"/>
              </a:rPr>
              <a:t>:</a:t>
            </a:r>
          </a:p>
          <a:p>
            <a:pPr marL="747884" lvl="1" indent="-260890" defTabSz="695706">
              <a:buBlip>
                <a:blip r:embed="rId5"/>
              </a:buBlip>
            </a:pPr>
            <a:endParaRPr lang="en-US" sz="2200" b="1" dirty="0" smtClean="0">
              <a:solidFill>
                <a:srgbClr val="0BA4E2"/>
              </a:solidFill>
              <a:latin typeface="Trebuchet MS" pitchFamily="34" charset="0"/>
            </a:endParaRPr>
          </a:p>
          <a:p>
            <a:pPr marL="323214" indent="-323214" defTabSz="695706">
              <a:buBlip>
                <a:blip r:embed="rId4"/>
              </a:buBlip>
            </a:pPr>
            <a:r>
              <a:rPr lang="ru-RU" sz="2200" b="1" dirty="0" smtClean="0">
                <a:solidFill>
                  <a:srgbClr val="D21700"/>
                </a:solidFill>
                <a:latin typeface="Trebuchet MS" pitchFamily="34" charset="0"/>
              </a:rPr>
              <a:t>Метод групповых вкладов для расчета параметров бинарных взаимодействий для уравнения состояния</a:t>
            </a:r>
            <a:r>
              <a:rPr lang="en-US" sz="2200" b="1" dirty="0" smtClean="0">
                <a:solidFill>
                  <a:srgbClr val="D21700"/>
                </a:solidFill>
                <a:latin typeface="Trebuchet MS" pitchFamily="34" charset="0"/>
              </a:rPr>
              <a:t> PR78 </a:t>
            </a:r>
          </a:p>
          <a:p>
            <a:pPr marL="747884" lvl="1" indent="-260890" defTabSz="695706">
              <a:buBlip>
                <a:blip r:embed="rId5"/>
              </a:buBlip>
            </a:pPr>
            <a:endParaRPr lang="en-US" sz="2200" b="1" dirty="0" smtClean="0">
              <a:solidFill>
                <a:srgbClr val="0BA4E2"/>
              </a:solidFill>
              <a:latin typeface="Trebuchet MS" pitchFamily="34" charset="0"/>
            </a:endParaRPr>
          </a:p>
          <a:p>
            <a:pPr marL="747884" lvl="1" indent="-260890" defTabSz="695706">
              <a:buBlip>
                <a:blip r:embed="rId5"/>
              </a:buBlip>
            </a:pPr>
            <a:endParaRPr lang="en-US" sz="2200" b="1" dirty="0" smtClean="0">
              <a:solidFill>
                <a:srgbClr val="0BA4E2"/>
              </a:solidFill>
              <a:latin typeface="Trebuchet MS" pitchFamily="34" charset="0"/>
            </a:endParaRPr>
          </a:p>
          <a:p>
            <a:pPr marL="747884" lvl="1" indent="-260890" defTabSz="695706">
              <a:buBlip>
                <a:blip r:embed="rId5"/>
              </a:buBlip>
            </a:pPr>
            <a:endParaRPr lang="en-US" sz="2200" b="1" dirty="0" smtClean="0">
              <a:solidFill>
                <a:srgbClr val="0BA4E2"/>
              </a:solidFill>
              <a:latin typeface="Trebuchet MS" pitchFamily="34" charset="0"/>
            </a:endParaRPr>
          </a:p>
          <a:p>
            <a:pPr marL="747884" lvl="1" indent="-260890" defTabSz="695706">
              <a:buBlip>
                <a:blip r:embed="rId5"/>
              </a:buBlip>
            </a:pPr>
            <a:endParaRPr lang="en-US" sz="2200" b="1" dirty="0" smtClean="0">
              <a:solidFill>
                <a:srgbClr val="0BA4E2"/>
              </a:solidFill>
              <a:latin typeface="Trebuchet MS" pitchFamily="34" charset="0"/>
            </a:endParaRPr>
          </a:p>
          <a:p>
            <a:pPr marL="747884" lvl="1" indent="-260890" defTabSz="695706"/>
            <a:endParaRPr lang="en-US" sz="2200" b="1" dirty="0" smtClean="0">
              <a:solidFill>
                <a:srgbClr val="0BA4E2"/>
              </a:solidFill>
              <a:latin typeface="Trebuchet MS" pitchFamily="34" charset="0"/>
            </a:endParaRPr>
          </a:p>
          <a:p>
            <a:pPr marL="747884" lvl="1" indent="-260890" defTabSz="695706"/>
            <a:endParaRPr lang="en-US" sz="2200" b="1" dirty="0" smtClean="0">
              <a:solidFill>
                <a:srgbClr val="0BA4E2"/>
              </a:solidFill>
              <a:latin typeface="Trebuchet MS" pitchFamily="34" charset="0"/>
            </a:endParaRPr>
          </a:p>
          <a:p>
            <a:pPr marL="747884" lvl="1" indent="-260890" defTabSz="695706"/>
            <a:endParaRPr lang="en-US" sz="2200" b="1" dirty="0" smtClean="0">
              <a:solidFill>
                <a:srgbClr val="0BA4E2"/>
              </a:solidFill>
              <a:latin typeface="Trebuchet MS" pitchFamily="34" charset="0"/>
            </a:endParaRPr>
          </a:p>
          <a:p>
            <a:pPr marL="747884" lvl="1" indent="-260890" defTabSz="695706"/>
            <a:endParaRPr lang="en-US" sz="2200" b="1" dirty="0" smtClean="0">
              <a:solidFill>
                <a:srgbClr val="0BA4E2"/>
              </a:solidFill>
              <a:latin typeface="Trebuchet MS" pitchFamily="34" charset="0"/>
            </a:endParaRPr>
          </a:p>
          <a:p>
            <a:pPr marL="747884" lvl="1" indent="-260890" defTabSz="695706"/>
            <a:endParaRPr lang="en-US" sz="2200" b="1" dirty="0" smtClean="0">
              <a:solidFill>
                <a:srgbClr val="0BA4E2"/>
              </a:solidFill>
              <a:latin typeface="Trebuchet MS" pitchFamily="34" charset="0"/>
            </a:endParaRPr>
          </a:p>
          <a:p>
            <a:pPr marL="747884" lvl="1" indent="-260890" defTabSz="695706">
              <a:buBlip>
                <a:blip r:embed="rId5"/>
              </a:buBlip>
            </a:pPr>
            <a:endParaRPr lang="en-US" b="1" dirty="0" smtClean="0">
              <a:solidFill>
                <a:srgbClr val="0BA4E2"/>
              </a:solidFill>
              <a:latin typeface="Trebuchet MS" pitchFamily="34" charset="0"/>
              <a:cs typeface="Arial" charset="0"/>
            </a:endParaRPr>
          </a:p>
          <a:p>
            <a:pPr marL="323214" indent="-323214" defTabSz="695706">
              <a:buBlip>
                <a:blip r:embed="rId5"/>
              </a:buBlip>
            </a:pPr>
            <a:endParaRPr lang="en-US" sz="2200" b="1" dirty="0">
              <a:solidFill>
                <a:srgbClr val="0BA4E2"/>
              </a:solidFill>
              <a:latin typeface="Trebuchet MS" pitchFamily="34" charset="0"/>
              <a:cs typeface="Arial" charset="0"/>
            </a:endParaRPr>
          </a:p>
        </p:txBody>
      </p:sp>
      <p:graphicFrame>
        <p:nvGraphicFramePr>
          <p:cNvPr id="1404935" name="Object 7"/>
          <p:cNvGraphicFramePr>
            <a:graphicFrameLocks noChangeAspect="1"/>
          </p:cNvGraphicFramePr>
          <p:nvPr>
            <p:extLst>
              <p:ext uri="{D42A27DB-BD31-4B8C-83A1-F6EECF244321}">
                <p14:modId xmlns:p14="http://schemas.microsoft.com/office/powerpoint/2010/main" val="4236903209"/>
              </p:ext>
            </p:extLst>
          </p:nvPr>
        </p:nvGraphicFramePr>
        <p:xfrm>
          <a:off x="4645287" y="2266662"/>
          <a:ext cx="3217862" cy="827088"/>
        </p:xfrm>
        <a:graphic>
          <a:graphicData uri="http://schemas.openxmlformats.org/presentationml/2006/ole">
            <mc:AlternateContent xmlns:mc="http://schemas.openxmlformats.org/markup-compatibility/2006">
              <mc:Choice xmlns:v="urn:schemas-microsoft-com:vml" Requires="v">
                <p:oleObj spid="_x0000_s649725" name="Équation" r:id="rId6" imgW="1739900" imgH="457200" progId="Equation.3">
                  <p:embed/>
                </p:oleObj>
              </mc:Choice>
              <mc:Fallback>
                <p:oleObj name="Équation" r:id="rId6" imgW="1739900" imgH="457200" progId="Equation.3">
                  <p:embed/>
                  <p:pic>
                    <p:nvPicPr>
                      <p:cNvPr id="0" name="Picture 25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5287" y="2266662"/>
                        <a:ext cx="3217862" cy="827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04936" name="Object 8"/>
          <p:cNvGraphicFramePr>
            <a:graphicFrameLocks noChangeAspect="1"/>
          </p:cNvGraphicFramePr>
          <p:nvPr>
            <p:extLst>
              <p:ext uri="{D42A27DB-BD31-4B8C-83A1-F6EECF244321}">
                <p14:modId xmlns:p14="http://schemas.microsoft.com/office/powerpoint/2010/main" val="654495689"/>
              </p:ext>
            </p:extLst>
          </p:nvPr>
        </p:nvGraphicFramePr>
        <p:xfrm>
          <a:off x="6480212" y="2937470"/>
          <a:ext cx="1446212" cy="798513"/>
        </p:xfrm>
        <a:graphic>
          <a:graphicData uri="http://schemas.openxmlformats.org/presentationml/2006/ole">
            <mc:AlternateContent xmlns:mc="http://schemas.openxmlformats.org/markup-compatibility/2006">
              <mc:Choice xmlns:v="urn:schemas-microsoft-com:vml" Requires="v">
                <p:oleObj spid="_x0000_s649726" name="Équation" r:id="rId8" imgW="787058" imgH="444307" progId="Equation.3">
                  <p:embed/>
                </p:oleObj>
              </mc:Choice>
              <mc:Fallback>
                <p:oleObj name="Équation" r:id="rId8" imgW="787058" imgH="444307" progId="Equation.3">
                  <p:embed/>
                  <p:pic>
                    <p:nvPicPr>
                      <p:cNvPr id="0" name="Picture 25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80212" y="2937470"/>
                        <a:ext cx="1446212"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04940" name="Object 12"/>
          <p:cNvGraphicFramePr>
            <a:graphicFrameLocks noChangeAspect="1"/>
          </p:cNvGraphicFramePr>
          <p:nvPr>
            <p:extLst>
              <p:ext uri="{D42A27DB-BD31-4B8C-83A1-F6EECF244321}">
                <p14:modId xmlns:p14="http://schemas.microsoft.com/office/powerpoint/2010/main" val="2317138400"/>
              </p:ext>
            </p:extLst>
          </p:nvPr>
        </p:nvGraphicFramePr>
        <p:xfrm>
          <a:off x="6305019" y="1157902"/>
          <a:ext cx="2731477" cy="615792"/>
        </p:xfrm>
        <a:graphic>
          <a:graphicData uri="http://schemas.openxmlformats.org/presentationml/2006/ole">
            <mc:AlternateContent xmlns:mc="http://schemas.openxmlformats.org/markup-compatibility/2006">
              <mc:Choice xmlns:v="urn:schemas-microsoft-com:vml" Requires="v">
                <p:oleObj spid="_x0000_s649727" name="Equation" r:id="rId10" imgW="3935160" imgH="901800" progId="Equation.3">
                  <p:embed/>
                </p:oleObj>
              </mc:Choice>
              <mc:Fallback>
                <p:oleObj name="Equation" r:id="rId10" imgW="3935160" imgH="901800" progId="Equation.3">
                  <p:embed/>
                  <p:pic>
                    <p:nvPicPr>
                      <p:cNvPr id="0" name="Picture 25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05019" y="1157902"/>
                        <a:ext cx="2731477" cy="6157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04941" name="Rectangle 13"/>
          <p:cNvSpPr>
            <a:spLocks noChangeArrowheads="1"/>
          </p:cNvSpPr>
          <p:nvPr/>
        </p:nvSpPr>
        <p:spPr bwMode="auto">
          <a:xfrm>
            <a:off x="7452320" y="2420888"/>
            <a:ext cx="332643" cy="518636"/>
          </a:xfrm>
          <a:prstGeom prst="rect">
            <a:avLst/>
          </a:prstGeom>
          <a:noFill/>
          <a:ln w="95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036" tIns="42020" rIns="84036" bIns="42020" anchor="ctr"/>
          <a:lstStyle/>
          <a:p>
            <a:endParaRPr lang="fr-FR"/>
          </a:p>
        </p:txBody>
      </p:sp>
      <p:graphicFrame>
        <p:nvGraphicFramePr>
          <p:cNvPr id="1404942" name="Object 14"/>
          <p:cNvGraphicFramePr>
            <a:graphicFrameLocks noChangeAspect="1"/>
          </p:cNvGraphicFramePr>
          <p:nvPr>
            <p:extLst>
              <p:ext uri="{D42A27DB-BD31-4B8C-83A1-F6EECF244321}">
                <p14:modId xmlns:p14="http://schemas.microsoft.com/office/powerpoint/2010/main" val="3354073819"/>
              </p:ext>
            </p:extLst>
          </p:nvPr>
        </p:nvGraphicFramePr>
        <p:xfrm>
          <a:off x="716573" y="4682832"/>
          <a:ext cx="7444154" cy="1554480"/>
        </p:xfrm>
        <a:graphic>
          <a:graphicData uri="http://schemas.openxmlformats.org/presentationml/2006/ole">
            <mc:AlternateContent xmlns:mc="http://schemas.openxmlformats.org/markup-compatibility/2006">
              <mc:Choice xmlns:v="urn:schemas-microsoft-com:vml" Requires="v">
                <p:oleObj spid="_x0000_s649728" name="Equation" r:id="rId12" imgW="5384800" imgH="1155700" progId="Equation.3">
                  <p:embed/>
                </p:oleObj>
              </mc:Choice>
              <mc:Fallback>
                <p:oleObj name="Equation" r:id="rId12" imgW="5384800" imgH="1155700" progId="Equation.3">
                  <p:embed/>
                  <p:pic>
                    <p:nvPicPr>
                      <p:cNvPr id="0" name="Picture 25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6573" y="4682832"/>
                        <a:ext cx="7444154" cy="15544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10"/>
          <p:cNvSpPr>
            <a:spLocks noChangeArrowheads="1"/>
          </p:cNvSpPr>
          <p:nvPr/>
        </p:nvSpPr>
        <p:spPr bwMode="auto">
          <a:xfrm>
            <a:off x="215516" y="-27384"/>
            <a:ext cx="8820980" cy="106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457" tIns="41729" rIns="83457" bIns="41729">
            <a:spAutoFit/>
          </a:bodyPr>
          <a:lstStyle/>
          <a:p>
            <a:pPr defTabSz="931957"/>
            <a:r>
              <a:rPr lang="ru-RU" sz="3200" b="1" dirty="0" smtClean="0">
                <a:solidFill>
                  <a:schemeClr val="bg1"/>
                </a:solidFill>
                <a:latin typeface="Trebuchet MS" pitchFamily="34" charset="0"/>
              </a:rPr>
              <a:t>Кубические уравнения состояния</a:t>
            </a:r>
            <a:r>
              <a:rPr lang="en-US" sz="3200" b="1" dirty="0" smtClean="0">
                <a:solidFill>
                  <a:schemeClr val="bg1"/>
                </a:solidFill>
                <a:latin typeface="Trebuchet MS" pitchFamily="34" charset="0"/>
              </a:rPr>
              <a:t>:</a:t>
            </a:r>
          </a:p>
          <a:p>
            <a:pPr defTabSz="931957"/>
            <a:r>
              <a:rPr lang="ru-RU" sz="3200" b="1" dirty="0" smtClean="0">
                <a:solidFill>
                  <a:schemeClr val="bg1"/>
                </a:solidFill>
                <a:latin typeface="Trebuchet MS" pitchFamily="34" charset="0"/>
              </a:rPr>
              <a:t>Предиктивное </a:t>
            </a:r>
            <a:r>
              <a:rPr lang="ru-RU" sz="3200" b="1" dirty="0" err="1" smtClean="0">
                <a:solidFill>
                  <a:schemeClr val="bg1"/>
                </a:solidFill>
                <a:latin typeface="Trebuchet MS" pitchFamily="34" charset="0"/>
              </a:rPr>
              <a:t>Пенга</a:t>
            </a:r>
            <a:r>
              <a:rPr lang="en-US" sz="3200" b="1" dirty="0" smtClean="0">
                <a:solidFill>
                  <a:schemeClr val="bg1"/>
                </a:solidFill>
                <a:latin typeface="Trebuchet MS" pitchFamily="34" charset="0"/>
              </a:rPr>
              <a:t>-</a:t>
            </a:r>
            <a:r>
              <a:rPr lang="ru-RU" sz="3200" b="1" dirty="0" smtClean="0">
                <a:solidFill>
                  <a:schemeClr val="bg1"/>
                </a:solidFill>
                <a:latin typeface="Trebuchet MS" pitchFamily="34" charset="0"/>
              </a:rPr>
              <a:t>Робинсона</a:t>
            </a:r>
            <a:r>
              <a:rPr lang="en-US" sz="3200" b="1" dirty="0" smtClean="0">
                <a:solidFill>
                  <a:schemeClr val="bg1"/>
                </a:solidFill>
                <a:latin typeface="Trebuchet MS" pitchFamily="34" charset="0"/>
              </a:rPr>
              <a:t> 78 (PPR78)</a:t>
            </a:r>
            <a:endParaRPr lang="en-US" sz="3200" b="1" dirty="0">
              <a:solidFill>
                <a:schemeClr val="bg1"/>
              </a:solidFill>
              <a:latin typeface="Trebuchet MS" pitchFamily="34" charset="0"/>
            </a:endParaRPr>
          </a:p>
        </p:txBody>
      </p:sp>
    </p:spTree>
    <p:extLst>
      <p:ext uri="{BB962C8B-B14F-4D97-AF65-F5344CB8AC3E}">
        <p14:creationId xmlns:p14="http://schemas.microsoft.com/office/powerpoint/2010/main" val="25606485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5"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949" t="5799" r="3165" b="6577"/>
          <a:stretch/>
        </p:blipFill>
        <p:spPr bwMode="auto">
          <a:xfrm>
            <a:off x="237356" y="2626501"/>
            <a:ext cx="4838700" cy="3538803"/>
          </a:xfrm>
          <a:prstGeom prst="rect">
            <a:avLst/>
          </a:prstGeom>
          <a:noFill/>
          <a:extLst>
            <a:ext uri="{909E8E84-426E-40DD-AFC4-6F175D3DCCD1}">
              <a14:hiddenFill xmlns:a14="http://schemas.microsoft.com/office/drawing/2010/main">
                <a:solidFill>
                  <a:srgbClr val="BBE0E3"/>
                </a:solidFill>
              </a14:hiddenFill>
            </a:ext>
          </a:extLst>
        </p:spPr>
      </p:pic>
      <p:sp>
        <p:nvSpPr>
          <p:cNvPr id="1324036" name="Rectangle 4"/>
          <p:cNvSpPr>
            <a:spLocks noChangeArrowheads="1"/>
          </p:cNvSpPr>
          <p:nvPr/>
        </p:nvSpPr>
        <p:spPr bwMode="auto">
          <a:xfrm>
            <a:off x="118697" y="1031558"/>
            <a:ext cx="8352692" cy="4184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036" tIns="42020" rIns="84036" bIns="42020"/>
          <a:lstStyle/>
          <a:p>
            <a:pPr marL="323214" indent="-323214" defTabSz="695706"/>
            <a:endParaRPr lang="en-US" sz="2600">
              <a:solidFill>
                <a:srgbClr val="FF0000"/>
              </a:solidFill>
              <a:cs typeface="Arial" charset="0"/>
            </a:endParaRPr>
          </a:p>
          <a:p>
            <a:pPr marL="323214" indent="-323214" defTabSz="695706">
              <a:buFont typeface="Wingdings" pitchFamily="2" charset="2"/>
              <a:buChar char="Ø"/>
            </a:pPr>
            <a:endParaRPr lang="en-US" sz="2200">
              <a:solidFill>
                <a:srgbClr val="FF0000"/>
              </a:solidFill>
              <a:cs typeface="Arial" charset="0"/>
            </a:endParaRPr>
          </a:p>
          <a:p>
            <a:pPr marL="323214" indent="-323214" defTabSz="695706">
              <a:buFont typeface="Wingdings" pitchFamily="2" charset="2"/>
              <a:buChar char="Ø"/>
            </a:pPr>
            <a:endParaRPr lang="en-US" sz="2200">
              <a:cs typeface="Arial" charset="0"/>
            </a:endParaRPr>
          </a:p>
        </p:txBody>
      </p:sp>
      <p:sp>
        <p:nvSpPr>
          <p:cNvPr id="1324037" name="Text Box 5"/>
          <p:cNvSpPr txBox="1">
            <a:spLocks noChangeArrowheads="1"/>
          </p:cNvSpPr>
          <p:nvPr/>
        </p:nvSpPr>
        <p:spPr bwMode="auto">
          <a:xfrm>
            <a:off x="5328084" y="4401108"/>
            <a:ext cx="3282540" cy="1658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485" tIns="41742" rIns="83485" bIns="41742">
            <a:spAutoFit/>
          </a:bodyPr>
          <a:lstStyle/>
          <a:p>
            <a:pPr eaLnBrk="1" hangingPunct="1">
              <a:lnSpc>
                <a:spcPct val="90000"/>
              </a:lnSpc>
              <a:spcBef>
                <a:spcPct val="50000"/>
              </a:spcBef>
              <a:buClrTx/>
              <a:buFontTx/>
              <a:buNone/>
            </a:pPr>
            <a:r>
              <a:rPr lang="en-US" sz="1100" dirty="0" err="1">
                <a:solidFill>
                  <a:srgbClr val="5F5F5F"/>
                </a:solidFill>
                <a:latin typeface="Trebuchet MS" pitchFamily="34" charset="0"/>
                <a:ea typeface="Arial Unicode MS" pitchFamily="34" charset="-128"/>
                <a:cs typeface="Arial" charset="0"/>
              </a:rPr>
              <a:t>Jaubert</a:t>
            </a:r>
            <a:r>
              <a:rPr lang="en-US" sz="1100" dirty="0">
                <a:solidFill>
                  <a:srgbClr val="5F5F5F"/>
                </a:solidFill>
                <a:latin typeface="Trebuchet MS" pitchFamily="34" charset="0"/>
                <a:ea typeface="Arial Unicode MS" pitchFamily="34" charset="-128"/>
                <a:cs typeface="Arial" charset="0"/>
              </a:rPr>
              <a:t> et al., </a:t>
            </a:r>
            <a:r>
              <a:rPr lang="en-US" sz="1100" i="1" dirty="0">
                <a:solidFill>
                  <a:srgbClr val="5F5F5F"/>
                </a:solidFill>
                <a:latin typeface="Trebuchet MS" pitchFamily="34" charset="0"/>
                <a:ea typeface="Arial Unicode MS" pitchFamily="34" charset="-128"/>
                <a:cs typeface="Arial" charset="0"/>
              </a:rPr>
              <a:t>FPE </a:t>
            </a:r>
            <a:r>
              <a:rPr lang="en-US" sz="1100" dirty="0">
                <a:solidFill>
                  <a:srgbClr val="5F5F5F"/>
                </a:solidFill>
                <a:latin typeface="Trebuchet MS" pitchFamily="34" charset="0"/>
                <a:ea typeface="Arial Unicode MS" pitchFamily="34" charset="-128"/>
                <a:cs typeface="Arial" charset="0"/>
              </a:rPr>
              <a:t>(2004)</a:t>
            </a:r>
          </a:p>
          <a:p>
            <a:pPr eaLnBrk="1" hangingPunct="1">
              <a:lnSpc>
                <a:spcPct val="90000"/>
              </a:lnSpc>
              <a:spcBef>
                <a:spcPct val="50000"/>
              </a:spcBef>
              <a:buClrTx/>
              <a:buFontTx/>
              <a:buNone/>
            </a:pPr>
            <a:r>
              <a:rPr lang="en-US" sz="1100" dirty="0" err="1">
                <a:solidFill>
                  <a:srgbClr val="5F5F5F"/>
                </a:solidFill>
                <a:latin typeface="Trebuchet MS" pitchFamily="34" charset="0"/>
                <a:ea typeface="Arial Unicode MS" pitchFamily="34" charset="-128"/>
                <a:cs typeface="Arial" charset="0"/>
              </a:rPr>
              <a:t>Jaubert</a:t>
            </a:r>
            <a:r>
              <a:rPr lang="en-US" sz="1100" dirty="0">
                <a:solidFill>
                  <a:srgbClr val="5F5F5F"/>
                </a:solidFill>
                <a:latin typeface="Trebuchet MS" pitchFamily="34" charset="0"/>
                <a:ea typeface="Arial Unicode MS" pitchFamily="34" charset="-128"/>
                <a:cs typeface="Arial" charset="0"/>
              </a:rPr>
              <a:t> et al., </a:t>
            </a:r>
            <a:r>
              <a:rPr lang="en-US" sz="1100" i="1" dirty="0">
                <a:solidFill>
                  <a:srgbClr val="5F5F5F"/>
                </a:solidFill>
                <a:latin typeface="Trebuchet MS" pitchFamily="34" charset="0"/>
                <a:ea typeface="Arial Unicode MS" pitchFamily="34" charset="-128"/>
                <a:cs typeface="Arial" charset="0"/>
              </a:rPr>
              <a:t>FPE </a:t>
            </a:r>
            <a:r>
              <a:rPr lang="en-US" sz="1100" dirty="0">
                <a:solidFill>
                  <a:srgbClr val="5F5F5F"/>
                </a:solidFill>
                <a:latin typeface="Trebuchet MS" pitchFamily="34" charset="0"/>
                <a:ea typeface="Arial Unicode MS" pitchFamily="34" charset="-128"/>
                <a:cs typeface="Arial" charset="0"/>
              </a:rPr>
              <a:t>(2005)</a:t>
            </a:r>
          </a:p>
          <a:p>
            <a:pPr eaLnBrk="1" hangingPunct="1">
              <a:lnSpc>
                <a:spcPct val="90000"/>
              </a:lnSpc>
              <a:spcBef>
                <a:spcPct val="50000"/>
              </a:spcBef>
              <a:buClrTx/>
              <a:buFontTx/>
              <a:buNone/>
            </a:pPr>
            <a:r>
              <a:rPr lang="en-US" sz="1100" dirty="0" err="1">
                <a:solidFill>
                  <a:srgbClr val="5F5F5F"/>
                </a:solidFill>
                <a:latin typeface="Trebuchet MS" pitchFamily="34" charset="0"/>
                <a:ea typeface="Arial Unicode MS" pitchFamily="34" charset="-128"/>
                <a:cs typeface="Arial" charset="0"/>
              </a:rPr>
              <a:t>Jaubert</a:t>
            </a:r>
            <a:r>
              <a:rPr lang="en-US" sz="1100" dirty="0">
                <a:solidFill>
                  <a:srgbClr val="5F5F5F"/>
                </a:solidFill>
                <a:latin typeface="Trebuchet MS" pitchFamily="34" charset="0"/>
                <a:ea typeface="Arial Unicode MS" pitchFamily="34" charset="-128"/>
                <a:cs typeface="Arial" charset="0"/>
              </a:rPr>
              <a:t> et al., </a:t>
            </a:r>
            <a:r>
              <a:rPr lang="en-US" sz="1100" i="1" dirty="0">
                <a:solidFill>
                  <a:srgbClr val="5F5F5F"/>
                </a:solidFill>
                <a:latin typeface="Trebuchet MS" pitchFamily="34" charset="0"/>
                <a:ea typeface="Arial Unicode MS" pitchFamily="34" charset="-128"/>
                <a:cs typeface="Arial" charset="0"/>
              </a:rPr>
              <a:t>FPE </a:t>
            </a:r>
            <a:r>
              <a:rPr lang="en-US" sz="1100" dirty="0">
                <a:solidFill>
                  <a:srgbClr val="5F5F5F"/>
                </a:solidFill>
                <a:latin typeface="Trebuchet MS" pitchFamily="34" charset="0"/>
                <a:ea typeface="Arial Unicode MS" pitchFamily="34" charset="-128"/>
                <a:cs typeface="Arial" charset="0"/>
              </a:rPr>
              <a:t>(2006)</a:t>
            </a:r>
          </a:p>
          <a:p>
            <a:pPr>
              <a:lnSpc>
                <a:spcPct val="90000"/>
              </a:lnSpc>
              <a:spcBef>
                <a:spcPct val="50000"/>
              </a:spcBef>
            </a:pPr>
            <a:r>
              <a:rPr lang="en-US" sz="1100" dirty="0" err="1">
                <a:solidFill>
                  <a:srgbClr val="5F5F5F"/>
                </a:solidFill>
                <a:latin typeface="Trebuchet MS" pitchFamily="34" charset="0"/>
                <a:ea typeface="Arial Unicode MS" pitchFamily="34" charset="-128"/>
                <a:cs typeface="Arial" charset="0"/>
              </a:rPr>
              <a:t>Privat</a:t>
            </a:r>
            <a:r>
              <a:rPr lang="en-US" sz="1100" dirty="0">
                <a:solidFill>
                  <a:srgbClr val="5F5F5F"/>
                </a:solidFill>
                <a:latin typeface="Trebuchet MS" pitchFamily="34" charset="0"/>
                <a:ea typeface="Arial Unicode MS" pitchFamily="34" charset="-128"/>
                <a:cs typeface="Arial" charset="0"/>
              </a:rPr>
              <a:t> et al., </a:t>
            </a:r>
            <a:r>
              <a:rPr lang="en-US" sz="1100" dirty="0" err="1" smtClean="0">
                <a:solidFill>
                  <a:srgbClr val="5F5F5F"/>
                </a:solidFill>
                <a:latin typeface="Trebuchet MS" pitchFamily="34" charset="0"/>
                <a:ea typeface="Arial Unicode MS" pitchFamily="34" charset="-128"/>
                <a:cs typeface="Arial" charset="0"/>
              </a:rPr>
              <a:t>IECRes</a:t>
            </a:r>
            <a:r>
              <a:rPr lang="en-US" sz="1100" dirty="0" smtClean="0">
                <a:solidFill>
                  <a:srgbClr val="5F5F5F"/>
                </a:solidFill>
                <a:latin typeface="Trebuchet MS" pitchFamily="34" charset="0"/>
                <a:ea typeface="Arial Unicode MS" pitchFamily="34" charset="-128"/>
                <a:cs typeface="Arial" charset="0"/>
              </a:rPr>
              <a:t> </a:t>
            </a:r>
            <a:r>
              <a:rPr lang="en-US" sz="1100" dirty="0">
                <a:solidFill>
                  <a:srgbClr val="5F5F5F"/>
                </a:solidFill>
                <a:latin typeface="Trebuchet MS" pitchFamily="34" charset="0"/>
                <a:ea typeface="Arial Unicode MS" pitchFamily="34" charset="-128"/>
                <a:cs typeface="Arial" charset="0"/>
              </a:rPr>
              <a:t>(2008)</a:t>
            </a:r>
          </a:p>
          <a:p>
            <a:pPr eaLnBrk="1" hangingPunct="1">
              <a:lnSpc>
                <a:spcPct val="90000"/>
              </a:lnSpc>
              <a:spcBef>
                <a:spcPct val="50000"/>
              </a:spcBef>
              <a:buClrTx/>
              <a:buFontTx/>
              <a:buNone/>
            </a:pPr>
            <a:r>
              <a:rPr lang="en-US" sz="1100" dirty="0" err="1" smtClean="0">
                <a:solidFill>
                  <a:srgbClr val="5F5F5F"/>
                </a:solidFill>
                <a:latin typeface="Trebuchet MS" pitchFamily="34" charset="0"/>
                <a:ea typeface="Arial Unicode MS" pitchFamily="34" charset="-128"/>
                <a:cs typeface="Arial" charset="0"/>
              </a:rPr>
              <a:t>Vitu</a:t>
            </a:r>
            <a:r>
              <a:rPr lang="en-US" sz="1100" dirty="0" smtClean="0">
                <a:solidFill>
                  <a:srgbClr val="5F5F5F"/>
                </a:solidFill>
                <a:latin typeface="Trebuchet MS" pitchFamily="34" charset="0"/>
                <a:ea typeface="Arial Unicode MS" pitchFamily="34" charset="-128"/>
                <a:cs typeface="Arial" charset="0"/>
              </a:rPr>
              <a:t> et al., J. of Supercritical Fluids (2008)</a:t>
            </a:r>
          </a:p>
          <a:p>
            <a:pPr eaLnBrk="1" hangingPunct="1">
              <a:lnSpc>
                <a:spcPct val="90000"/>
              </a:lnSpc>
              <a:spcBef>
                <a:spcPct val="50000"/>
              </a:spcBef>
              <a:buClrTx/>
              <a:buFontTx/>
              <a:buNone/>
            </a:pPr>
            <a:r>
              <a:rPr lang="en-US" sz="1100" dirty="0" err="1" smtClean="0">
                <a:solidFill>
                  <a:srgbClr val="5F5F5F"/>
                </a:solidFill>
                <a:latin typeface="Trebuchet MS" pitchFamily="34" charset="0"/>
                <a:ea typeface="Arial Unicode MS" pitchFamily="34" charset="-128"/>
                <a:cs typeface="Arial" charset="0"/>
              </a:rPr>
              <a:t>Privat</a:t>
            </a:r>
            <a:r>
              <a:rPr lang="en-US" sz="1100" dirty="0" smtClean="0">
                <a:solidFill>
                  <a:srgbClr val="5F5F5F"/>
                </a:solidFill>
                <a:latin typeface="Trebuchet MS" pitchFamily="34" charset="0"/>
                <a:ea typeface="Arial Unicode MS" pitchFamily="34" charset="-128"/>
                <a:cs typeface="Arial" charset="0"/>
              </a:rPr>
              <a:t> et </a:t>
            </a:r>
            <a:r>
              <a:rPr lang="en-US" sz="1100" dirty="0">
                <a:solidFill>
                  <a:srgbClr val="5F5F5F"/>
                </a:solidFill>
                <a:latin typeface="Trebuchet MS" pitchFamily="34" charset="0"/>
                <a:ea typeface="Arial Unicode MS" pitchFamily="34" charset="-128"/>
                <a:cs typeface="Arial" charset="0"/>
              </a:rPr>
              <a:t>al., J. Chem. Thermodynamics (2008</a:t>
            </a:r>
            <a:r>
              <a:rPr lang="en-US" sz="1100" dirty="0" smtClean="0">
                <a:solidFill>
                  <a:srgbClr val="5F5F5F"/>
                </a:solidFill>
                <a:latin typeface="Trebuchet MS" pitchFamily="34" charset="0"/>
                <a:ea typeface="Arial Unicode MS" pitchFamily="34" charset="-128"/>
                <a:cs typeface="Arial" charset="0"/>
              </a:rPr>
              <a:t>)</a:t>
            </a:r>
          </a:p>
          <a:p>
            <a:pPr eaLnBrk="1" hangingPunct="1">
              <a:lnSpc>
                <a:spcPct val="90000"/>
              </a:lnSpc>
              <a:spcBef>
                <a:spcPct val="50000"/>
              </a:spcBef>
              <a:buClrTx/>
              <a:buFontTx/>
              <a:buNone/>
            </a:pPr>
            <a:r>
              <a:rPr lang="en-US" sz="1100" dirty="0" err="1" smtClean="0">
                <a:solidFill>
                  <a:srgbClr val="5F5F5F"/>
                </a:solidFill>
                <a:latin typeface="Trebuchet MS" pitchFamily="34" charset="0"/>
                <a:ea typeface="Arial Unicode MS" pitchFamily="34" charset="-128"/>
                <a:cs typeface="Arial" charset="0"/>
              </a:rPr>
              <a:t>Qian</a:t>
            </a:r>
            <a:r>
              <a:rPr lang="en-US" sz="1100" dirty="0" smtClean="0">
                <a:solidFill>
                  <a:srgbClr val="5F5F5F"/>
                </a:solidFill>
                <a:latin typeface="Trebuchet MS" pitchFamily="34" charset="0"/>
                <a:ea typeface="Arial Unicode MS" pitchFamily="34" charset="-128"/>
                <a:cs typeface="Arial" charset="0"/>
              </a:rPr>
              <a:t>, </a:t>
            </a:r>
            <a:r>
              <a:rPr lang="en-US" sz="1100" dirty="0" err="1" smtClean="0">
                <a:solidFill>
                  <a:srgbClr val="5F5F5F"/>
                </a:solidFill>
                <a:latin typeface="Trebuchet MS" pitchFamily="34" charset="0"/>
                <a:ea typeface="Arial Unicode MS" pitchFamily="34" charset="-128"/>
                <a:cs typeface="Arial" charset="0"/>
              </a:rPr>
              <a:t>phD</a:t>
            </a:r>
            <a:r>
              <a:rPr lang="en-US" sz="1100" dirty="0" smtClean="0">
                <a:solidFill>
                  <a:srgbClr val="5F5F5F"/>
                </a:solidFill>
                <a:latin typeface="Trebuchet MS" pitchFamily="34" charset="0"/>
                <a:ea typeface="Arial Unicode MS" pitchFamily="34" charset="-128"/>
                <a:cs typeface="Arial" charset="0"/>
              </a:rPr>
              <a:t> Thesis (2011)</a:t>
            </a:r>
            <a:endParaRPr lang="en-US" sz="1100" dirty="0">
              <a:solidFill>
                <a:srgbClr val="5F5F5F"/>
              </a:solidFill>
              <a:latin typeface="Trebuchet MS" pitchFamily="34" charset="0"/>
              <a:ea typeface="Arial Unicode MS" pitchFamily="34" charset="-128"/>
              <a:cs typeface="Arial" charset="0"/>
            </a:endParaRPr>
          </a:p>
        </p:txBody>
      </p:sp>
      <p:sp>
        <p:nvSpPr>
          <p:cNvPr id="1324039" name="Text Box 7"/>
          <p:cNvSpPr txBox="1">
            <a:spLocks noChangeArrowheads="1"/>
          </p:cNvSpPr>
          <p:nvPr/>
        </p:nvSpPr>
        <p:spPr bwMode="auto">
          <a:xfrm>
            <a:off x="118697" y="1059606"/>
            <a:ext cx="3769227" cy="1469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485" tIns="41742" rIns="83485" bIns="41742">
            <a:spAutoFit/>
          </a:bodyPr>
          <a:lstStyle/>
          <a:p>
            <a:pPr algn="ctr" eaLnBrk="1" hangingPunct="1">
              <a:lnSpc>
                <a:spcPct val="150000"/>
              </a:lnSpc>
              <a:spcBef>
                <a:spcPct val="50000"/>
              </a:spcBef>
              <a:buClrTx/>
              <a:buFontTx/>
              <a:buNone/>
            </a:pPr>
            <a:r>
              <a:rPr lang="ru-RU" sz="1500" dirty="0" err="1" smtClean="0">
                <a:solidFill>
                  <a:srgbClr val="0BA4E2"/>
                </a:solidFill>
                <a:latin typeface="Trebuchet MS" pitchFamily="34" charset="0"/>
                <a:ea typeface="Arial Unicode MS" pitchFamily="34" charset="-128"/>
                <a:cs typeface="Arial" charset="0"/>
              </a:rPr>
              <a:t>Алканы</a:t>
            </a:r>
            <a:r>
              <a:rPr lang="en-US" sz="1500" dirty="0" smtClean="0">
                <a:solidFill>
                  <a:srgbClr val="0BA4E2"/>
                </a:solidFill>
                <a:latin typeface="Trebuchet MS" pitchFamily="34" charset="0"/>
                <a:ea typeface="Arial Unicode MS" pitchFamily="34" charset="-128"/>
                <a:cs typeface="Arial" charset="0"/>
              </a:rPr>
              <a:t>, </a:t>
            </a:r>
            <a:r>
              <a:rPr lang="ru-RU" sz="1500" dirty="0" err="1" smtClean="0">
                <a:solidFill>
                  <a:srgbClr val="0BA4E2"/>
                </a:solidFill>
                <a:latin typeface="Trebuchet MS" pitchFamily="34" charset="0"/>
                <a:ea typeface="Arial Unicode MS" pitchFamily="34" charset="-128"/>
                <a:cs typeface="Arial" charset="0"/>
              </a:rPr>
              <a:t>Алкены</a:t>
            </a:r>
            <a:r>
              <a:rPr lang="en-US" sz="1500" dirty="0" smtClean="0">
                <a:solidFill>
                  <a:srgbClr val="0BA4E2"/>
                </a:solidFill>
                <a:latin typeface="Trebuchet MS" pitchFamily="34" charset="0"/>
                <a:ea typeface="Arial Unicode MS" pitchFamily="34" charset="-128"/>
                <a:cs typeface="Arial" charset="0"/>
              </a:rPr>
              <a:t>, </a:t>
            </a:r>
            <a:r>
              <a:rPr lang="ru-RU" sz="1500" dirty="0" smtClean="0">
                <a:solidFill>
                  <a:srgbClr val="0BA4E2"/>
                </a:solidFill>
                <a:latin typeface="Trebuchet MS" pitchFamily="34" charset="0"/>
                <a:ea typeface="Arial Unicode MS" pitchFamily="34" charset="-128"/>
                <a:cs typeface="Arial" charset="0"/>
              </a:rPr>
              <a:t>Циклические и ароматические углеводороды</a:t>
            </a:r>
            <a:r>
              <a:rPr lang="en-US" sz="1500" dirty="0" smtClean="0">
                <a:solidFill>
                  <a:srgbClr val="0BA4E2"/>
                </a:solidFill>
                <a:latin typeface="Trebuchet MS" pitchFamily="34" charset="0"/>
                <a:ea typeface="Arial Unicode MS" pitchFamily="34" charset="-128"/>
                <a:cs typeface="Arial" charset="0"/>
              </a:rPr>
              <a:t>, </a:t>
            </a:r>
            <a:r>
              <a:rPr lang="ru-RU" sz="1500" dirty="0" smtClean="0">
                <a:solidFill>
                  <a:srgbClr val="0BA4E2"/>
                </a:solidFill>
                <a:latin typeface="Trebuchet MS" pitchFamily="34" charset="0"/>
                <a:ea typeface="Arial Unicode MS" pitchFamily="34" charset="-128"/>
                <a:cs typeface="Arial" charset="0"/>
              </a:rPr>
              <a:t>Нафтены</a:t>
            </a:r>
            <a:r>
              <a:rPr lang="en-US" sz="1500" dirty="0" smtClean="0">
                <a:solidFill>
                  <a:srgbClr val="0BA4E2"/>
                </a:solidFill>
                <a:latin typeface="Trebuchet MS" pitchFamily="34" charset="0"/>
                <a:ea typeface="Arial Unicode MS" pitchFamily="34" charset="-128"/>
                <a:cs typeface="Arial" charset="0"/>
              </a:rPr>
              <a:t>, </a:t>
            </a:r>
            <a:r>
              <a:rPr lang="ru-RU" sz="1500" dirty="0" smtClean="0">
                <a:solidFill>
                  <a:srgbClr val="0BA4E2"/>
                </a:solidFill>
                <a:latin typeface="Trebuchet MS" pitchFamily="34" charset="0"/>
                <a:ea typeface="Arial Unicode MS" pitchFamily="34" charset="-128"/>
                <a:cs typeface="Arial" charset="0"/>
              </a:rPr>
              <a:t>Тиоспирты</a:t>
            </a:r>
            <a:r>
              <a:rPr lang="en-US" sz="1500" dirty="0" smtClean="0">
                <a:solidFill>
                  <a:srgbClr val="0BA4E2"/>
                </a:solidFill>
                <a:latin typeface="Trebuchet MS" pitchFamily="34" charset="0"/>
                <a:ea typeface="Arial Unicode MS" pitchFamily="34" charset="-128"/>
                <a:cs typeface="Arial" charset="0"/>
              </a:rPr>
              <a:t>, </a:t>
            </a:r>
            <a:r>
              <a:rPr lang="ru-RU" sz="1500" dirty="0" smtClean="0">
                <a:solidFill>
                  <a:srgbClr val="0BA4E2"/>
                </a:solidFill>
                <a:latin typeface="Trebuchet MS" pitchFamily="34" charset="0"/>
                <a:ea typeface="Arial Unicode MS" pitchFamily="34" charset="-128"/>
                <a:cs typeface="Arial" charset="0"/>
              </a:rPr>
              <a:t>Неорганические газы </a:t>
            </a:r>
            <a:r>
              <a:rPr lang="en-US" sz="1500" dirty="0" smtClean="0">
                <a:solidFill>
                  <a:srgbClr val="0BA4E2"/>
                </a:solidFill>
                <a:latin typeface="Trebuchet MS" pitchFamily="34" charset="0"/>
                <a:ea typeface="Arial Unicode MS" pitchFamily="34" charset="-128"/>
                <a:cs typeface="Arial" charset="0"/>
              </a:rPr>
              <a:t>(CO</a:t>
            </a:r>
            <a:r>
              <a:rPr lang="en-US" sz="1500" baseline="-25000" dirty="0" smtClean="0">
                <a:solidFill>
                  <a:srgbClr val="0BA4E2"/>
                </a:solidFill>
                <a:latin typeface="Trebuchet MS" pitchFamily="34" charset="0"/>
                <a:ea typeface="Arial Unicode MS" pitchFamily="34" charset="-128"/>
                <a:cs typeface="Arial" charset="0"/>
              </a:rPr>
              <a:t>2</a:t>
            </a:r>
            <a:r>
              <a:rPr lang="en-US" sz="1500" dirty="0" smtClean="0">
                <a:solidFill>
                  <a:srgbClr val="0BA4E2"/>
                </a:solidFill>
                <a:latin typeface="Trebuchet MS" pitchFamily="34" charset="0"/>
                <a:ea typeface="Arial Unicode MS" pitchFamily="34" charset="-128"/>
                <a:cs typeface="Arial" charset="0"/>
              </a:rPr>
              <a:t>, N</a:t>
            </a:r>
            <a:r>
              <a:rPr lang="en-US" sz="1500" baseline="-25000" dirty="0" smtClean="0">
                <a:solidFill>
                  <a:srgbClr val="0BA4E2"/>
                </a:solidFill>
                <a:latin typeface="Trebuchet MS" pitchFamily="34" charset="0"/>
                <a:ea typeface="Arial Unicode MS" pitchFamily="34" charset="-128"/>
                <a:cs typeface="Arial" charset="0"/>
              </a:rPr>
              <a:t>2</a:t>
            </a:r>
            <a:r>
              <a:rPr lang="en-US" sz="1500" dirty="0" smtClean="0">
                <a:solidFill>
                  <a:srgbClr val="0BA4E2"/>
                </a:solidFill>
                <a:latin typeface="Trebuchet MS" pitchFamily="34" charset="0"/>
                <a:ea typeface="Arial Unicode MS" pitchFamily="34" charset="-128"/>
                <a:cs typeface="Arial" charset="0"/>
              </a:rPr>
              <a:t>, H</a:t>
            </a:r>
            <a:r>
              <a:rPr lang="en-US" sz="1500" baseline="-25000" dirty="0" smtClean="0">
                <a:solidFill>
                  <a:srgbClr val="0BA4E2"/>
                </a:solidFill>
                <a:latin typeface="Trebuchet MS" pitchFamily="34" charset="0"/>
                <a:ea typeface="Arial Unicode MS" pitchFamily="34" charset="-128"/>
                <a:cs typeface="Arial" charset="0"/>
              </a:rPr>
              <a:t>2</a:t>
            </a:r>
            <a:r>
              <a:rPr lang="en-US" sz="1500" dirty="0" smtClean="0">
                <a:solidFill>
                  <a:srgbClr val="0BA4E2"/>
                </a:solidFill>
                <a:latin typeface="Trebuchet MS" pitchFamily="34" charset="0"/>
                <a:ea typeface="Arial Unicode MS" pitchFamily="34" charset="-128"/>
                <a:cs typeface="Arial" charset="0"/>
              </a:rPr>
              <a:t>S, H</a:t>
            </a:r>
            <a:r>
              <a:rPr lang="en-US" sz="1500" baseline="-25000" dirty="0" smtClean="0">
                <a:solidFill>
                  <a:srgbClr val="0BA4E2"/>
                </a:solidFill>
                <a:latin typeface="Trebuchet MS" pitchFamily="34" charset="0"/>
                <a:ea typeface="Arial Unicode MS" pitchFamily="34" charset="-128"/>
                <a:cs typeface="Arial" charset="0"/>
              </a:rPr>
              <a:t>2</a:t>
            </a:r>
            <a:r>
              <a:rPr lang="en-US" sz="1500" dirty="0" smtClean="0">
                <a:solidFill>
                  <a:srgbClr val="0BA4E2"/>
                </a:solidFill>
                <a:latin typeface="Trebuchet MS" pitchFamily="34" charset="0"/>
                <a:ea typeface="Arial Unicode MS" pitchFamily="34" charset="-128"/>
                <a:cs typeface="Arial" charset="0"/>
              </a:rPr>
              <a:t>), </a:t>
            </a:r>
            <a:r>
              <a:rPr lang="ru-RU" sz="1500" dirty="0" smtClean="0">
                <a:solidFill>
                  <a:srgbClr val="0BA4E2"/>
                </a:solidFill>
                <a:latin typeface="Trebuchet MS" pitchFamily="34" charset="0"/>
                <a:ea typeface="Arial Unicode MS" pitchFamily="34" charset="-128"/>
                <a:cs typeface="Arial" charset="0"/>
              </a:rPr>
              <a:t>Вода</a:t>
            </a:r>
            <a:endParaRPr lang="en-US" sz="1500" dirty="0">
              <a:solidFill>
                <a:srgbClr val="0BA4E2"/>
              </a:solidFill>
              <a:latin typeface="Trebuchet MS" pitchFamily="34" charset="0"/>
              <a:ea typeface="Arial Unicode MS" pitchFamily="34" charset="-128"/>
              <a:cs typeface="Arial" charset="0"/>
            </a:endParaRPr>
          </a:p>
        </p:txBody>
      </p:sp>
      <p:sp>
        <p:nvSpPr>
          <p:cNvPr id="9" name="Rectangle 10"/>
          <p:cNvSpPr>
            <a:spLocks noChangeArrowheads="1"/>
          </p:cNvSpPr>
          <p:nvPr/>
        </p:nvSpPr>
        <p:spPr bwMode="auto">
          <a:xfrm>
            <a:off x="237356" y="-27384"/>
            <a:ext cx="8799140" cy="106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457" tIns="41729" rIns="83457" bIns="41729">
            <a:spAutoFit/>
          </a:bodyPr>
          <a:lstStyle/>
          <a:p>
            <a:pPr defTabSz="931957"/>
            <a:r>
              <a:rPr lang="ru-RU" sz="3200" b="1" dirty="0">
                <a:solidFill>
                  <a:schemeClr val="bg1"/>
                </a:solidFill>
                <a:latin typeface="Trebuchet MS" pitchFamily="34" charset="0"/>
              </a:rPr>
              <a:t>Кубические уравнения состояния</a:t>
            </a:r>
            <a:r>
              <a:rPr lang="en-US" sz="3200" b="1" dirty="0">
                <a:solidFill>
                  <a:schemeClr val="bg1"/>
                </a:solidFill>
                <a:latin typeface="Trebuchet MS" pitchFamily="34" charset="0"/>
              </a:rPr>
              <a:t>:</a:t>
            </a:r>
          </a:p>
          <a:p>
            <a:pPr defTabSz="931957"/>
            <a:r>
              <a:rPr lang="ru-RU" sz="3200" b="1" dirty="0">
                <a:solidFill>
                  <a:schemeClr val="bg1"/>
                </a:solidFill>
                <a:latin typeface="Trebuchet MS" pitchFamily="34" charset="0"/>
              </a:rPr>
              <a:t>Предиктивное </a:t>
            </a:r>
            <a:r>
              <a:rPr lang="ru-RU" sz="3200" b="1" dirty="0" err="1">
                <a:solidFill>
                  <a:schemeClr val="bg1"/>
                </a:solidFill>
                <a:latin typeface="Trebuchet MS" pitchFamily="34" charset="0"/>
              </a:rPr>
              <a:t>Пенга</a:t>
            </a:r>
            <a:r>
              <a:rPr lang="en-US" sz="3200" b="1" dirty="0">
                <a:solidFill>
                  <a:schemeClr val="bg1"/>
                </a:solidFill>
                <a:latin typeface="Trebuchet MS" pitchFamily="34" charset="0"/>
              </a:rPr>
              <a:t>-</a:t>
            </a:r>
            <a:r>
              <a:rPr lang="ru-RU" sz="3200" b="1" dirty="0">
                <a:solidFill>
                  <a:schemeClr val="bg1"/>
                </a:solidFill>
                <a:latin typeface="Trebuchet MS" pitchFamily="34" charset="0"/>
              </a:rPr>
              <a:t>Робинсона</a:t>
            </a:r>
            <a:r>
              <a:rPr lang="en-US" sz="3200" b="1" dirty="0">
                <a:solidFill>
                  <a:schemeClr val="bg1"/>
                </a:solidFill>
                <a:latin typeface="Trebuchet MS" pitchFamily="34" charset="0"/>
              </a:rPr>
              <a:t> 78 (PPR78)</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324042"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r="7973"/>
          <a:stretch>
            <a:fillRect/>
          </a:stretch>
        </p:blipFill>
        <p:spPr bwMode="auto">
          <a:xfrm>
            <a:off x="3743908" y="976487"/>
            <a:ext cx="4991571" cy="328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3920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a:spLocks noChangeArrowheads="1"/>
          </p:cNvSpPr>
          <p:nvPr/>
        </p:nvSpPr>
        <p:spPr bwMode="auto">
          <a:xfrm>
            <a:off x="118697" y="1175574"/>
            <a:ext cx="9025303" cy="4184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036" tIns="42020" rIns="84036" bIns="42020"/>
          <a:lstStyle/>
          <a:p>
            <a:pPr marL="323214" indent="-323214" defTabSz="695706">
              <a:buBlip>
                <a:blip r:embed="rId4"/>
              </a:buBlip>
            </a:pPr>
            <a:r>
              <a:rPr lang="ru-RU" sz="2200" b="1" dirty="0" smtClean="0">
                <a:solidFill>
                  <a:srgbClr val="0BA4E2"/>
                </a:solidFill>
                <a:latin typeface="Trebuchet MS" pitchFamily="34" charset="0"/>
              </a:rPr>
              <a:t>Уравнение состояния</a:t>
            </a:r>
            <a:r>
              <a:rPr lang="en-US" sz="2200" b="1" dirty="0" smtClean="0">
                <a:solidFill>
                  <a:srgbClr val="0BA4E2"/>
                </a:solidFill>
                <a:latin typeface="Trebuchet MS" pitchFamily="34" charset="0"/>
              </a:rPr>
              <a:t>: </a:t>
            </a:r>
            <a:r>
              <a:rPr lang="ru-RU" sz="2200" b="1" dirty="0" err="1" smtClean="0">
                <a:solidFill>
                  <a:srgbClr val="D21700"/>
                </a:solidFill>
                <a:latin typeface="Trebuchet MS" pitchFamily="34" charset="0"/>
              </a:rPr>
              <a:t>Пенг</a:t>
            </a:r>
            <a:r>
              <a:rPr lang="en-US" sz="2200" b="1" dirty="0" smtClean="0">
                <a:solidFill>
                  <a:srgbClr val="D21700"/>
                </a:solidFill>
                <a:latin typeface="Trebuchet MS" pitchFamily="34" charset="0"/>
              </a:rPr>
              <a:t>-</a:t>
            </a:r>
            <a:r>
              <a:rPr lang="ru-RU" sz="2200" b="1" dirty="0" smtClean="0">
                <a:solidFill>
                  <a:srgbClr val="D21700"/>
                </a:solidFill>
                <a:latin typeface="Trebuchet MS" pitchFamily="34" charset="0"/>
              </a:rPr>
              <a:t>Робинсон</a:t>
            </a:r>
            <a:r>
              <a:rPr lang="en-US" sz="2200" b="1" dirty="0" smtClean="0">
                <a:solidFill>
                  <a:srgbClr val="D21700"/>
                </a:solidFill>
                <a:latin typeface="Trebuchet MS" pitchFamily="34" charset="0"/>
              </a:rPr>
              <a:t> 78</a:t>
            </a:r>
          </a:p>
          <a:p>
            <a:pPr marL="747884" lvl="1" indent="-260890" defTabSz="695706">
              <a:buBlip>
                <a:blip r:embed="rId5"/>
              </a:buBlip>
            </a:pPr>
            <a:endParaRPr lang="en-US" sz="2200" b="1" dirty="0" smtClean="0">
              <a:solidFill>
                <a:srgbClr val="0BA4E2"/>
              </a:solidFill>
              <a:latin typeface="Trebuchet MS" pitchFamily="34" charset="0"/>
            </a:endParaRPr>
          </a:p>
          <a:p>
            <a:pPr marL="323214" indent="-323214" defTabSz="695706">
              <a:buBlip>
                <a:blip r:embed="rId4"/>
              </a:buBlip>
            </a:pPr>
            <a:r>
              <a:rPr lang="ru-RU" sz="2200" b="1" dirty="0" smtClean="0">
                <a:solidFill>
                  <a:srgbClr val="0BA4E2"/>
                </a:solidFill>
                <a:latin typeface="Trebuchet MS" pitchFamily="34" charset="0"/>
              </a:rPr>
              <a:t>Правила смешения</a:t>
            </a:r>
            <a:r>
              <a:rPr lang="en-US" sz="2200" b="1" dirty="0" smtClean="0">
                <a:solidFill>
                  <a:srgbClr val="0BA4E2"/>
                </a:solidFill>
                <a:latin typeface="Trebuchet MS" pitchFamily="34" charset="0"/>
              </a:rPr>
              <a:t>:</a:t>
            </a:r>
          </a:p>
          <a:p>
            <a:pPr marL="747884" lvl="1" indent="-260890" defTabSz="695706">
              <a:buBlip>
                <a:blip r:embed="rId5"/>
              </a:buBlip>
            </a:pPr>
            <a:endParaRPr lang="en-US" sz="2200" b="1" dirty="0" smtClean="0">
              <a:solidFill>
                <a:srgbClr val="0BA4E2"/>
              </a:solidFill>
              <a:latin typeface="Trebuchet MS" pitchFamily="34" charset="0"/>
            </a:endParaRPr>
          </a:p>
          <a:p>
            <a:pPr marL="747884" lvl="1" indent="-260890" defTabSz="695706">
              <a:buFont typeface="Wingdings" pitchFamily="2" charset="2"/>
              <a:buChar char="Ø"/>
            </a:pPr>
            <a:r>
              <a:rPr lang="ru-RU" sz="2200" b="1" dirty="0" smtClean="0">
                <a:solidFill>
                  <a:srgbClr val="0BA4E2"/>
                </a:solidFill>
                <a:latin typeface="Trebuchet MS" pitchFamily="34" charset="0"/>
              </a:rPr>
              <a:t>Параметр притяжения</a:t>
            </a:r>
            <a:r>
              <a:rPr lang="en-US" sz="2200" b="1" dirty="0" smtClean="0">
                <a:solidFill>
                  <a:srgbClr val="0BA4E2"/>
                </a:solidFill>
                <a:latin typeface="Trebuchet MS" pitchFamily="34" charset="0"/>
              </a:rPr>
              <a:t>:</a:t>
            </a:r>
          </a:p>
          <a:p>
            <a:pPr marL="747884" lvl="1" indent="-260890" defTabSz="695706">
              <a:buFont typeface="Wingdings" pitchFamily="2" charset="2"/>
              <a:buChar char="Ø"/>
            </a:pPr>
            <a:endParaRPr lang="en-US" sz="2200" b="1" dirty="0" smtClean="0">
              <a:solidFill>
                <a:srgbClr val="0BA4E2"/>
              </a:solidFill>
              <a:latin typeface="Trebuchet MS" pitchFamily="34" charset="0"/>
            </a:endParaRPr>
          </a:p>
          <a:p>
            <a:pPr marL="747884" lvl="1" indent="-260890" defTabSz="695706">
              <a:buFont typeface="Wingdings" pitchFamily="2" charset="2"/>
              <a:buChar char="Ø"/>
            </a:pPr>
            <a:r>
              <a:rPr lang="ru-RU" sz="2200" b="1" dirty="0">
                <a:solidFill>
                  <a:srgbClr val="0BA4E2"/>
                </a:solidFill>
                <a:latin typeface="Trebuchet MS" pitchFamily="34" charset="0"/>
              </a:rPr>
              <a:t>Эффективный молекулярный объем </a:t>
            </a:r>
            <a:r>
              <a:rPr lang="en-US" sz="2200" b="1" dirty="0" smtClean="0">
                <a:solidFill>
                  <a:srgbClr val="0BA4E2"/>
                </a:solidFill>
                <a:latin typeface="Trebuchet MS" pitchFamily="34" charset="0"/>
              </a:rPr>
              <a:t>:</a:t>
            </a:r>
          </a:p>
          <a:p>
            <a:pPr marL="747884" lvl="1" indent="-260890" defTabSz="695706">
              <a:buBlip>
                <a:blip r:embed="rId5"/>
              </a:buBlip>
            </a:pPr>
            <a:endParaRPr lang="en-US" sz="2200" b="1" dirty="0" smtClean="0">
              <a:solidFill>
                <a:srgbClr val="0BA4E2"/>
              </a:solidFill>
              <a:latin typeface="Trebuchet MS" pitchFamily="34" charset="0"/>
            </a:endParaRPr>
          </a:p>
          <a:p>
            <a:pPr marL="323214" indent="-323214" defTabSz="695706">
              <a:buBlip>
                <a:blip r:embed="rId4"/>
              </a:buBlip>
            </a:pPr>
            <a:r>
              <a:rPr lang="ru-RU" sz="2200" b="1" dirty="0" smtClean="0">
                <a:solidFill>
                  <a:srgbClr val="0BA4E2"/>
                </a:solidFill>
                <a:latin typeface="Trebuchet MS" pitchFamily="34" charset="0"/>
              </a:rPr>
              <a:t>Модель избыточной энергии Гиббса</a:t>
            </a:r>
            <a:r>
              <a:rPr lang="en-US" sz="2200" b="1" dirty="0" smtClean="0">
                <a:solidFill>
                  <a:srgbClr val="0BA4E2"/>
                </a:solidFill>
                <a:latin typeface="Trebuchet MS" pitchFamily="34" charset="0"/>
              </a:rPr>
              <a:t>: </a:t>
            </a:r>
            <a:r>
              <a:rPr lang="ru-RU" sz="2200" b="1" dirty="0" smtClean="0">
                <a:solidFill>
                  <a:srgbClr val="D21700"/>
                </a:solidFill>
                <a:latin typeface="Trebuchet MS" pitchFamily="34" charset="0"/>
              </a:rPr>
              <a:t>типа </a:t>
            </a:r>
            <a:r>
              <a:rPr lang="en-US" sz="2200" b="1" dirty="0" smtClean="0">
                <a:solidFill>
                  <a:srgbClr val="D21700"/>
                </a:solidFill>
                <a:latin typeface="Trebuchet MS" pitchFamily="34" charset="0"/>
              </a:rPr>
              <a:t>NRTL, </a:t>
            </a:r>
            <a:r>
              <a:rPr lang="ru-RU" sz="2200" b="1" dirty="0" smtClean="0">
                <a:solidFill>
                  <a:srgbClr val="D21700"/>
                </a:solidFill>
                <a:latin typeface="Trebuchet MS" pitchFamily="34" charset="0"/>
              </a:rPr>
              <a:t>предиктивный метод групповых вкладов</a:t>
            </a:r>
            <a:endParaRPr lang="en-US" sz="2200" b="1" dirty="0" smtClean="0">
              <a:solidFill>
                <a:srgbClr val="D21700"/>
              </a:solidFill>
              <a:latin typeface="Trebuchet MS" pitchFamily="34" charset="0"/>
            </a:endParaRPr>
          </a:p>
          <a:p>
            <a:pPr marL="747884" lvl="1" indent="-260890" defTabSz="695706">
              <a:buBlip>
                <a:blip r:embed="rId5"/>
              </a:buBlip>
            </a:pPr>
            <a:endParaRPr lang="en-US" sz="2200" b="1" dirty="0" smtClean="0">
              <a:solidFill>
                <a:srgbClr val="0BA4E2"/>
              </a:solidFill>
              <a:latin typeface="Trebuchet MS" pitchFamily="34" charset="0"/>
            </a:endParaRPr>
          </a:p>
          <a:p>
            <a:pPr marL="747884" lvl="1" indent="-260890" defTabSz="695706">
              <a:buBlip>
                <a:blip r:embed="rId5"/>
              </a:buBlip>
            </a:pPr>
            <a:endParaRPr lang="en-US" sz="2200" b="1" dirty="0" smtClean="0">
              <a:solidFill>
                <a:srgbClr val="0BA4E2"/>
              </a:solidFill>
              <a:latin typeface="Trebuchet MS" pitchFamily="34" charset="0"/>
            </a:endParaRPr>
          </a:p>
          <a:p>
            <a:pPr marL="747884" lvl="1" indent="-260890" defTabSz="695706">
              <a:buBlip>
                <a:blip r:embed="rId5"/>
              </a:buBlip>
            </a:pPr>
            <a:endParaRPr lang="en-US" sz="2200" b="1" dirty="0" smtClean="0">
              <a:solidFill>
                <a:srgbClr val="0BA4E2"/>
              </a:solidFill>
              <a:latin typeface="Trebuchet MS" pitchFamily="34" charset="0"/>
            </a:endParaRPr>
          </a:p>
          <a:p>
            <a:pPr marL="747884" lvl="1" indent="-260890" defTabSz="695706">
              <a:buBlip>
                <a:blip r:embed="rId5"/>
              </a:buBlip>
            </a:pPr>
            <a:endParaRPr lang="en-US" sz="2200" b="1" dirty="0" smtClean="0">
              <a:solidFill>
                <a:srgbClr val="0BA4E2"/>
              </a:solidFill>
              <a:latin typeface="Trebuchet MS" pitchFamily="34" charset="0"/>
            </a:endParaRPr>
          </a:p>
          <a:p>
            <a:pPr marL="747884" lvl="1" indent="-260890" defTabSz="695706"/>
            <a:endParaRPr lang="en-US" sz="2200" b="1" dirty="0" smtClean="0">
              <a:solidFill>
                <a:srgbClr val="0BA4E2"/>
              </a:solidFill>
              <a:latin typeface="Trebuchet MS" pitchFamily="34" charset="0"/>
            </a:endParaRPr>
          </a:p>
          <a:p>
            <a:pPr marL="747884" lvl="1" indent="-260890" defTabSz="695706"/>
            <a:endParaRPr lang="en-US" sz="2200" b="1" dirty="0" smtClean="0">
              <a:solidFill>
                <a:srgbClr val="0BA4E2"/>
              </a:solidFill>
              <a:latin typeface="Trebuchet MS" pitchFamily="34" charset="0"/>
            </a:endParaRPr>
          </a:p>
          <a:p>
            <a:pPr marL="747884" lvl="1" indent="-260890" defTabSz="695706"/>
            <a:endParaRPr lang="en-US" sz="2200" b="1" dirty="0" smtClean="0">
              <a:solidFill>
                <a:srgbClr val="0BA4E2"/>
              </a:solidFill>
              <a:latin typeface="Trebuchet MS" pitchFamily="34" charset="0"/>
            </a:endParaRPr>
          </a:p>
          <a:p>
            <a:pPr marL="747884" lvl="1" indent="-260890" defTabSz="695706"/>
            <a:endParaRPr lang="en-US" sz="2200" b="1" dirty="0" smtClean="0">
              <a:solidFill>
                <a:srgbClr val="0BA4E2"/>
              </a:solidFill>
              <a:latin typeface="Trebuchet MS" pitchFamily="34" charset="0"/>
            </a:endParaRPr>
          </a:p>
          <a:p>
            <a:pPr marL="747884" lvl="1" indent="-260890" defTabSz="695706"/>
            <a:endParaRPr lang="en-US" sz="2200" b="1" dirty="0" smtClean="0">
              <a:solidFill>
                <a:srgbClr val="0BA4E2"/>
              </a:solidFill>
              <a:latin typeface="Trebuchet MS" pitchFamily="34" charset="0"/>
            </a:endParaRPr>
          </a:p>
          <a:p>
            <a:pPr marL="747884" lvl="1" indent="-260890" defTabSz="695706">
              <a:buBlip>
                <a:blip r:embed="rId5"/>
              </a:buBlip>
            </a:pPr>
            <a:endParaRPr lang="en-US" b="1" dirty="0" smtClean="0">
              <a:solidFill>
                <a:srgbClr val="0BA4E2"/>
              </a:solidFill>
              <a:latin typeface="Trebuchet MS" pitchFamily="34" charset="0"/>
              <a:cs typeface="Arial" charset="0"/>
            </a:endParaRPr>
          </a:p>
          <a:p>
            <a:pPr marL="323214" indent="-323214" defTabSz="695706">
              <a:buBlip>
                <a:blip r:embed="rId5"/>
              </a:buBlip>
            </a:pPr>
            <a:endParaRPr lang="en-US" sz="2200" b="1" dirty="0">
              <a:solidFill>
                <a:srgbClr val="0BA4E2"/>
              </a:solidFill>
              <a:latin typeface="Trebuchet MS" pitchFamily="34" charset="0"/>
              <a:cs typeface="Arial" charset="0"/>
            </a:endParaRPr>
          </a:p>
        </p:txBody>
      </p:sp>
      <p:sp>
        <p:nvSpPr>
          <p:cNvPr id="1332228" name="Text Box 4"/>
          <p:cNvSpPr txBox="1">
            <a:spLocks noChangeArrowheads="1"/>
          </p:cNvSpPr>
          <p:nvPr/>
        </p:nvSpPr>
        <p:spPr bwMode="auto">
          <a:xfrm>
            <a:off x="4970585" y="4724877"/>
            <a:ext cx="3641481" cy="1353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85" tIns="41742" rIns="83485" bIns="41742">
            <a:spAutoFit/>
          </a:bodyPr>
          <a:lstStyle/>
          <a:p>
            <a:pPr eaLnBrk="1" hangingPunct="1">
              <a:lnSpc>
                <a:spcPct val="100000"/>
              </a:lnSpc>
              <a:spcBef>
                <a:spcPct val="50000"/>
              </a:spcBef>
              <a:buClrTx/>
              <a:buFontTx/>
              <a:buNone/>
            </a:pPr>
            <a:r>
              <a:rPr lang="fr-FR" sz="1500" dirty="0">
                <a:solidFill>
                  <a:srgbClr val="5F5F5F"/>
                </a:solidFill>
                <a:latin typeface="Trebuchet MS" pitchFamily="34" charset="0"/>
                <a:ea typeface="Arial Unicode MS" pitchFamily="34" charset="-128"/>
                <a:cs typeface="Arial" charset="0"/>
              </a:rPr>
              <a:t>Neau et al. </a:t>
            </a:r>
            <a:r>
              <a:rPr lang="fr-FR" sz="1500" i="1" dirty="0" err="1">
                <a:solidFill>
                  <a:srgbClr val="5F5F5F"/>
                </a:solidFill>
                <a:latin typeface="Trebuchet MS" pitchFamily="34" charset="0"/>
                <a:ea typeface="Arial Unicode MS" pitchFamily="34" charset="-128"/>
                <a:cs typeface="Arial" charset="0"/>
              </a:rPr>
              <a:t>Polish</a:t>
            </a:r>
            <a:r>
              <a:rPr lang="fr-FR" sz="1500" i="1" dirty="0">
                <a:solidFill>
                  <a:srgbClr val="5F5F5F"/>
                </a:solidFill>
                <a:latin typeface="Trebuchet MS" pitchFamily="34" charset="0"/>
                <a:ea typeface="Arial Unicode MS" pitchFamily="34" charset="-128"/>
                <a:cs typeface="Arial" charset="0"/>
              </a:rPr>
              <a:t> J. </a:t>
            </a:r>
            <a:r>
              <a:rPr lang="fr-FR" sz="1500" i="1" dirty="0" err="1">
                <a:solidFill>
                  <a:srgbClr val="5F5F5F"/>
                </a:solidFill>
                <a:latin typeface="Trebuchet MS" pitchFamily="34" charset="0"/>
                <a:ea typeface="Arial Unicode MS" pitchFamily="34" charset="-128"/>
                <a:cs typeface="Arial" charset="0"/>
              </a:rPr>
              <a:t>Chem</a:t>
            </a:r>
            <a:r>
              <a:rPr lang="fr-FR" sz="1500" i="1" dirty="0">
                <a:solidFill>
                  <a:srgbClr val="5F5F5F"/>
                </a:solidFill>
                <a:latin typeface="Trebuchet MS" pitchFamily="34" charset="0"/>
                <a:ea typeface="Arial Unicode MS" pitchFamily="34" charset="-128"/>
                <a:cs typeface="Arial" charset="0"/>
              </a:rPr>
              <a:t> </a:t>
            </a:r>
            <a:r>
              <a:rPr lang="fr-FR" sz="1500" dirty="0">
                <a:solidFill>
                  <a:srgbClr val="5F5F5F"/>
                </a:solidFill>
                <a:latin typeface="Trebuchet MS" pitchFamily="34" charset="0"/>
                <a:ea typeface="Arial Unicode MS" pitchFamily="34" charset="-128"/>
                <a:cs typeface="Arial" charset="0"/>
              </a:rPr>
              <a:t>(2006)</a:t>
            </a:r>
          </a:p>
          <a:p>
            <a:pPr eaLnBrk="1" hangingPunct="1">
              <a:lnSpc>
                <a:spcPct val="100000"/>
              </a:lnSpc>
              <a:spcBef>
                <a:spcPct val="50000"/>
              </a:spcBef>
              <a:buClrTx/>
              <a:buFontTx/>
              <a:buNone/>
            </a:pPr>
            <a:r>
              <a:rPr lang="fr-FR" sz="1500" dirty="0" err="1">
                <a:solidFill>
                  <a:srgbClr val="5F5F5F"/>
                </a:solidFill>
                <a:latin typeface="Trebuchet MS" pitchFamily="34" charset="0"/>
                <a:ea typeface="Arial Unicode MS" pitchFamily="34" charset="-128"/>
                <a:cs typeface="Arial" charset="0"/>
              </a:rPr>
              <a:t>Escandell</a:t>
            </a:r>
            <a:r>
              <a:rPr lang="fr-FR" sz="1500" dirty="0">
                <a:solidFill>
                  <a:srgbClr val="5F5F5F"/>
                </a:solidFill>
                <a:latin typeface="Trebuchet MS" pitchFamily="34" charset="0"/>
                <a:ea typeface="Arial Unicode MS" pitchFamily="34" charset="-128"/>
                <a:cs typeface="Arial" charset="0"/>
              </a:rPr>
              <a:t> J., </a:t>
            </a:r>
            <a:r>
              <a:rPr lang="fr-FR" sz="1500" i="1" dirty="0" err="1">
                <a:solidFill>
                  <a:srgbClr val="5F5F5F"/>
                </a:solidFill>
                <a:latin typeface="Trebuchet MS" pitchFamily="34" charset="0"/>
                <a:ea typeface="Arial Unicode MS" pitchFamily="34" charset="-128"/>
                <a:cs typeface="Arial" charset="0"/>
              </a:rPr>
              <a:t>PhD</a:t>
            </a:r>
            <a:r>
              <a:rPr lang="fr-FR" sz="1500" i="1" dirty="0">
                <a:solidFill>
                  <a:srgbClr val="5F5F5F"/>
                </a:solidFill>
                <a:latin typeface="Trebuchet MS" pitchFamily="34" charset="0"/>
                <a:ea typeface="Arial Unicode MS" pitchFamily="34" charset="-128"/>
                <a:cs typeface="Arial" charset="0"/>
              </a:rPr>
              <a:t> </a:t>
            </a:r>
            <a:r>
              <a:rPr lang="fr-FR" sz="1500" i="1" dirty="0" err="1">
                <a:solidFill>
                  <a:srgbClr val="5F5F5F"/>
                </a:solidFill>
                <a:latin typeface="Trebuchet MS" pitchFamily="34" charset="0"/>
                <a:ea typeface="Arial Unicode MS" pitchFamily="34" charset="-128"/>
                <a:cs typeface="Arial" charset="0"/>
              </a:rPr>
              <a:t>thesis</a:t>
            </a:r>
            <a:r>
              <a:rPr lang="fr-FR" sz="1500" i="1" dirty="0">
                <a:solidFill>
                  <a:srgbClr val="5F5F5F"/>
                </a:solidFill>
                <a:latin typeface="Trebuchet MS" pitchFamily="34" charset="0"/>
                <a:ea typeface="Arial Unicode MS" pitchFamily="34" charset="-128"/>
                <a:cs typeface="Arial" charset="0"/>
              </a:rPr>
              <a:t> </a:t>
            </a:r>
            <a:r>
              <a:rPr lang="fr-FR" sz="1500" dirty="0">
                <a:solidFill>
                  <a:srgbClr val="5F5F5F"/>
                </a:solidFill>
                <a:latin typeface="Trebuchet MS" pitchFamily="34" charset="0"/>
                <a:ea typeface="Arial Unicode MS" pitchFamily="34" charset="-128"/>
                <a:cs typeface="Arial" charset="0"/>
              </a:rPr>
              <a:t>(2008)</a:t>
            </a:r>
          </a:p>
          <a:p>
            <a:pPr eaLnBrk="1" hangingPunct="1">
              <a:lnSpc>
                <a:spcPct val="100000"/>
              </a:lnSpc>
              <a:spcBef>
                <a:spcPct val="50000"/>
              </a:spcBef>
              <a:buClrTx/>
              <a:buFontTx/>
              <a:buNone/>
            </a:pPr>
            <a:r>
              <a:rPr lang="fr-FR" sz="1500" dirty="0">
                <a:solidFill>
                  <a:srgbClr val="5F5F5F"/>
                </a:solidFill>
                <a:latin typeface="Trebuchet MS" pitchFamily="34" charset="0"/>
                <a:ea typeface="Arial Unicode MS" pitchFamily="34" charset="-128"/>
                <a:cs typeface="Arial" charset="0"/>
              </a:rPr>
              <a:t>Neau et al., </a:t>
            </a:r>
            <a:r>
              <a:rPr lang="fr-FR" sz="1500" dirty="0" err="1">
                <a:solidFill>
                  <a:srgbClr val="5F5F5F"/>
                </a:solidFill>
                <a:latin typeface="Trebuchet MS" pitchFamily="34" charset="0"/>
                <a:ea typeface="Arial Unicode MS" pitchFamily="34" charset="-128"/>
                <a:cs typeface="Arial" charset="0"/>
              </a:rPr>
              <a:t>Ind</a:t>
            </a:r>
            <a:r>
              <a:rPr lang="fr-FR" sz="1500" dirty="0">
                <a:solidFill>
                  <a:srgbClr val="5F5F5F"/>
                </a:solidFill>
                <a:latin typeface="Trebuchet MS" pitchFamily="34" charset="0"/>
                <a:ea typeface="Arial Unicode MS" pitchFamily="34" charset="-128"/>
                <a:cs typeface="Arial" charset="0"/>
              </a:rPr>
              <a:t>. Eng. </a:t>
            </a:r>
            <a:r>
              <a:rPr lang="fr-FR" sz="1500" dirty="0" err="1">
                <a:solidFill>
                  <a:srgbClr val="5F5F5F"/>
                </a:solidFill>
                <a:latin typeface="Trebuchet MS" pitchFamily="34" charset="0"/>
                <a:ea typeface="Arial Unicode MS" pitchFamily="34" charset="-128"/>
                <a:cs typeface="Arial" charset="0"/>
              </a:rPr>
              <a:t>Chem</a:t>
            </a:r>
            <a:r>
              <a:rPr lang="fr-FR" sz="1500" dirty="0">
                <a:solidFill>
                  <a:srgbClr val="5F5F5F"/>
                </a:solidFill>
                <a:latin typeface="Trebuchet MS" pitchFamily="34" charset="0"/>
                <a:ea typeface="Arial Unicode MS" pitchFamily="34" charset="-128"/>
                <a:cs typeface="Arial" charset="0"/>
              </a:rPr>
              <a:t>. </a:t>
            </a:r>
            <a:r>
              <a:rPr lang="fr-FR" sz="1500" dirty="0" err="1">
                <a:solidFill>
                  <a:srgbClr val="5F5F5F"/>
                </a:solidFill>
                <a:latin typeface="Trebuchet MS" pitchFamily="34" charset="0"/>
                <a:ea typeface="Arial Unicode MS" pitchFamily="34" charset="-128"/>
                <a:cs typeface="Arial" charset="0"/>
              </a:rPr>
              <a:t>Res</a:t>
            </a:r>
            <a:r>
              <a:rPr lang="fr-FR" sz="1500" dirty="0">
                <a:solidFill>
                  <a:srgbClr val="5F5F5F"/>
                </a:solidFill>
                <a:latin typeface="Trebuchet MS" pitchFamily="34" charset="0"/>
                <a:ea typeface="Arial Unicode MS" pitchFamily="34" charset="-128"/>
                <a:cs typeface="Arial" charset="0"/>
              </a:rPr>
              <a:t>. (2010)</a:t>
            </a:r>
          </a:p>
          <a:p>
            <a:pPr eaLnBrk="1" hangingPunct="1">
              <a:lnSpc>
                <a:spcPct val="100000"/>
              </a:lnSpc>
              <a:spcBef>
                <a:spcPct val="50000"/>
              </a:spcBef>
              <a:buClrTx/>
              <a:buFontTx/>
              <a:buNone/>
            </a:pPr>
            <a:r>
              <a:rPr lang="fr-FR" sz="1500" dirty="0">
                <a:solidFill>
                  <a:srgbClr val="5F5F5F"/>
                </a:solidFill>
                <a:latin typeface="Trebuchet MS" pitchFamily="34" charset="0"/>
                <a:ea typeface="Arial Unicode MS" pitchFamily="34" charset="-128"/>
                <a:cs typeface="Arial" charset="0"/>
              </a:rPr>
              <a:t>Neau et al., </a:t>
            </a:r>
            <a:r>
              <a:rPr lang="fr-FR" sz="1500" dirty="0" err="1">
                <a:solidFill>
                  <a:srgbClr val="5F5F5F"/>
                </a:solidFill>
                <a:latin typeface="Trebuchet MS" pitchFamily="34" charset="0"/>
                <a:ea typeface="Arial Unicode MS" pitchFamily="34" charset="-128"/>
                <a:cs typeface="Arial" charset="0"/>
              </a:rPr>
              <a:t>Ind</a:t>
            </a:r>
            <a:r>
              <a:rPr lang="fr-FR" sz="1500" dirty="0">
                <a:solidFill>
                  <a:srgbClr val="5F5F5F"/>
                </a:solidFill>
                <a:latin typeface="Trebuchet MS" pitchFamily="34" charset="0"/>
                <a:ea typeface="Arial Unicode MS" pitchFamily="34" charset="-128"/>
                <a:cs typeface="Arial" charset="0"/>
              </a:rPr>
              <a:t>. Eng. </a:t>
            </a:r>
            <a:r>
              <a:rPr lang="fr-FR" sz="1500" dirty="0" err="1">
                <a:solidFill>
                  <a:srgbClr val="5F5F5F"/>
                </a:solidFill>
                <a:latin typeface="Trebuchet MS" pitchFamily="34" charset="0"/>
                <a:ea typeface="Arial Unicode MS" pitchFamily="34" charset="-128"/>
                <a:cs typeface="Arial" charset="0"/>
              </a:rPr>
              <a:t>Chem</a:t>
            </a:r>
            <a:r>
              <a:rPr lang="fr-FR" sz="1500" dirty="0">
                <a:solidFill>
                  <a:srgbClr val="5F5F5F"/>
                </a:solidFill>
                <a:latin typeface="Trebuchet MS" pitchFamily="34" charset="0"/>
                <a:ea typeface="Arial Unicode MS" pitchFamily="34" charset="-128"/>
                <a:cs typeface="Arial" charset="0"/>
              </a:rPr>
              <a:t>. </a:t>
            </a:r>
            <a:r>
              <a:rPr lang="fr-FR" sz="1500" dirty="0" err="1">
                <a:solidFill>
                  <a:srgbClr val="5F5F5F"/>
                </a:solidFill>
                <a:latin typeface="Trebuchet MS" pitchFamily="34" charset="0"/>
                <a:ea typeface="Arial Unicode MS" pitchFamily="34" charset="-128"/>
                <a:cs typeface="Arial" charset="0"/>
              </a:rPr>
              <a:t>Res</a:t>
            </a:r>
            <a:r>
              <a:rPr lang="fr-FR" sz="1500" dirty="0">
                <a:solidFill>
                  <a:srgbClr val="5F5F5F"/>
                </a:solidFill>
                <a:latin typeface="Trebuchet MS" pitchFamily="34" charset="0"/>
                <a:ea typeface="Arial Unicode MS" pitchFamily="34" charset="-128"/>
                <a:cs typeface="Arial" charset="0"/>
              </a:rPr>
              <a:t>. (2010)</a:t>
            </a:r>
          </a:p>
        </p:txBody>
      </p:sp>
      <p:graphicFrame>
        <p:nvGraphicFramePr>
          <p:cNvPr id="1332229" name="Object 5"/>
          <p:cNvGraphicFramePr>
            <a:graphicFrameLocks noChangeAspect="1"/>
          </p:cNvGraphicFramePr>
          <p:nvPr>
            <p:extLst>
              <p:ext uri="{D42A27DB-BD31-4B8C-83A1-F6EECF244321}">
                <p14:modId xmlns:p14="http://schemas.microsoft.com/office/powerpoint/2010/main" val="903885718"/>
              </p:ext>
            </p:extLst>
          </p:nvPr>
        </p:nvGraphicFramePr>
        <p:xfrm>
          <a:off x="6365631" y="2438638"/>
          <a:ext cx="2500312" cy="619125"/>
        </p:xfrm>
        <a:graphic>
          <a:graphicData uri="http://schemas.openxmlformats.org/presentationml/2006/ole">
            <mc:AlternateContent xmlns:mc="http://schemas.openxmlformats.org/markup-compatibility/2006">
              <mc:Choice xmlns:v="urn:schemas-microsoft-com:vml" Requires="v">
                <p:oleObj spid="_x0000_s641918" name="Equation" r:id="rId6" imgW="1803240" imgH="457200" progId="Equation.3">
                  <p:embed/>
                </p:oleObj>
              </mc:Choice>
              <mc:Fallback>
                <p:oleObj name="Equation" r:id="rId6" imgW="1803240" imgH="457200" progId="Equation.3">
                  <p:embed/>
                  <p:pic>
                    <p:nvPicPr>
                      <p:cNvPr id="0" name="Picture 188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65631" y="2438638"/>
                        <a:ext cx="2500312"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2230" name="Object 6"/>
          <p:cNvGraphicFramePr>
            <a:graphicFrameLocks noChangeAspect="1"/>
          </p:cNvGraphicFramePr>
          <p:nvPr>
            <p:extLst>
              <p:ext uri="{D42A27DB-BD31-4B8C-83A1-F6EECF244321}">
                <p14:modId xmlns:p14="http://schemas.microsoft.com/office/powerpoint/2010/main" val="2165949723"/>
              </p:ext>
            </p:extLst>
          </p:nvPr>
        </p:nvGraphicFramePr>
        <p:xfrm>
          <a:off x="6408204" y="3140968"/>
          <a:ext cx="967154" cy="620078"/>
        </p:xfrm>
        <a:graphic>
          <a:graphicData uri="http://schemas.openxmlformats.org/presentationml/2006/ole">
            <mc:AlternateContent xmlns:mc="http://schemas.openxmlformats.org/markup-compatibility/2006">
              <mc:Choice xmlns:v="urn:schemas-microsoft-com:vml" Requires="v">
                <p:oleObj spid="_x0000_s641919" name="Equation" r:id="rId8" imgW="698500" imgH="457200" progId="Equation.3">
                  <p:embed/>
                </p:oleObj>
              </mc:Choice>
              <mc:Fallback>
                <p:oleObj name="Equation" r:id="rId8" imgW="698500" imgH="457200" progId="Equation.3">
                  <p:embed/>
                  <p:pic>
                    <p:nvPicPr>
                      <p:cNvPr id="0" name="Picture 188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8204" y="3140968"/>
                        <a:ext cx="967154" cy="6200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2231" name="Object 7"/>
          <p:cNvGraphicFramePr>
            <a:graphicFrameLocks noChangeAspect="1"/>
          </p:cNvGraphicFramePr>
          <p:nvPr/>
        </p:nvGraphicFramePr>
        <p:xfrm>
          <a:off x="583224" y="5030629"/>
          <a:ext cx="3338146" cy="925830"/>
        </p:xfrm>
        <a:graphic>
          <a:graphicData uri="http://schemas.openxmlformats.org/presentationml/2006/ole">
            <mc:AlternateContent xmlns:mc="http://schemas.openxmlformats.org/markup-compatibility/2006">
              <mc:Choice xmlns:v="urn:schemas-microsoft-com:vml" Requires="v">
                <p:oleObj spid="_x0000_s641920" name="Equation" r:id="rId10" imgW="2413000" imgH="685800" progId="Equation.3">
                  <p:embed/>
                </p:oleObj>
              </mc:Choice>
              <mc:Fallback>
                <p:oleObj name="Equation" r:id="rId10" imgW="2413000" imgH="685800" progId="Equation.3">
                  <p:embed/>
                  <p:pic>
                    <p:nvPicPr>
                      <p:cNvPr id="0" name="Picture 188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3224" y="5030629"/>
                        <a:ext cx="3338146" cy="9258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233" name="Rectangle 9"/>
          <p:cNvSpPr>
            <a:spLocks noChangeArrowheads="1"/>
          </p:cNvSpPr>
          <p:nvPr/>
        </p:nvSpPr>
        <p:spPr bwMode="auto">
          <a:xfrm>
            <a:off x="8107363" y="2529920"/>
            <a:ext cx="863111" cy="452913"/>
          </a:xfrm>
          <a:prstGeom prst="rect">
            <a:avLst/>
          </a:prstGeom>
          <a:noFill/>
          <a:ln w="95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036" tIns="42020" rIns="84036" bIns="42020" anchor="ctr"/>
          <a:lstStyle/>
          <a:p>
            <a:endParaRPr lang="fr-FR"/>
          </a:p>
        </p:txBody>
      </p:sp>
      <p:sp>
        <p:nvSpPr>
          <p:cNvPr id="11" name="Rectangle 10"/>
          <p:cNvSpPr>
            <a:spLocks noChangeArrowheads="1"/>
          </p:cNvSpPr>
          <p:nvPr/>
        </p:nvSpPr>
        <p:spPr bwMode="auto">
          <a:xfrm>
            <a:off x="468000" y="-27384"/>
            <a:ext cx="8229600" cy="106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57" tIns="41729" rIns="83457" bIns="41729">
            <a:spAutoFit/>
          </a:bodyPr>
          <a:lstStyle/>
          <a:p>
            <a:pPr defTabSz="931957"/>
            <a:r>
              <a:rPr lang="ru-RU" sz="3200" b="1" dirty="0" smtClean="0">
                <a:solidFill>
                  <a:schemeClr val="bg1"/>
                </a:solidFill>
                <a:latin typeface="Trebuchet MS" pitchFamily="34" charset="0"/>
              </a:rPr>
              <a:t>Кубические уравнения состояния</a:t>
            </a:r>
            <a:r>
              <a:rPr lang="en-US" sz="3200" b="1" dirty="0" smtClean="0">
                <a:solidFill>
                  <a:schemeClr val="bg1"/>
                </a:solidFill>
                <a:latin typeface="Trebuchet MS" pitchFamily="34" charset="0"/>
              </a:rPr>
              <a:t>:</a:t>
            </a:r>
          </a:p>
          <a:p>
            <a:pPr defTabSz="931957"/>
            <a:r>
              <a:rPr lang="en-US" sz="3200" b="1" dirty="0" smtClean="0">
                <a:solidFill>
                  <a:schemeClr val="bg1"/>
                </a:solidFill>
                <a:latin typeface="Trebuchet MS" pitchFamily="34" charset="0"/>
              </a:rPr>
              <a:t>NRTL-PR</a:t>
            </a:r>
            <a:endParaRPr lang="en-US" sz="3200" b="1" dirty="0">
              <a:solidFill>
                <a:schemeClr val="bg1"/>
              </a:solidFill>
              <a:latin typeface="Trebuchet MS" pitchFamily="34" charset="0"/>
            </a:endParaRPr>
          </a:p>
        </p:txBody>
      </p:sp>
    </p:spTree>
    <p:extLst>
      <p:ext uri="{BB962C8B-B14F-4D97-AF65-F5344CB8AC3E}">
        <p14:creationId xmlns:p14="http://schemas.microsoft.com/office/powerpoint/2010/main" val="25768729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42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31224" t="2466"/>
          <a:stretch>
            <a:fillRect/>
          </a:stretch>
        </p:blipFill>
        <p:spPr bwMode="auto">
          <a:xfrm>
            <a:off x="52754" y="3573016"/>
            <a:ext cx="3950677"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4276" name="Picture 4" descr="NRTL-PR Water-alca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6905" y="1074420"/>
            <a:ext cx="6180992" cy="384476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468000" y="-27384"/>
            <a:ext cx="8229600" cy="106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57" tIns="41729" rIns="83457" bIns="41729">
            <a:spAutoFit/>
          </a:bodyPr>
          <a:lstStyle/>
          <a:p>
            <a:pPr defTabSz="931957"/>
            <a:r>
              <a:rPr lang="ru-RU" sz="3200" b="1" dirty="0" smtClean="0">
                <a:solidFill>
                  <a:schemeClr val="bg1"/>
                </a:solidFill>
                <a:latin typeface="Trebuchet MS" pitchFamily="34" charset="0"/>
              </a:rPr>
              <a:t>Кубические уравнения состояния</a:t>
            </a:r>
            <a:r>
              <a:rPr lang="en-US" sz="3200" b="1" dirty="0" smtClean="0">
                <a:solidFill>
                  <a:schemeClr val="bg1"/>
                </a:solidFill>
                <a:latin typeface="Trebuchet MS" pitchFamily="34" charset="0"/>
              </a:rPr>
              <a:t>:</a:t>
            </a:r>
          </a:p>
          <a:p>
            <a:pPr defTabSz="931957"/>
            <a:r>
              <a:rPr lang="en-US" sz="3200" b="1" dirty="0" smtClean="0">
                <a:solidFill>
                  <a:schemeClr val="bg1"/>
                </a:solidFill>
                <a:latin typeface="Trebuchet MS" pitchFamily="34" charset="0"/>
              </a:rPr>
              <a:t>NRTL-PR</a:t>
            </a:r>
            <a:endParaRPr lang="en-US" sz="3200" b="1" dirty="0">
              <a:solidFill>
                <a:schemeClr val="bg1"/>
              </a:solidFill>
              <a:latin typeface="Trebuchet MS" pitchFamily="34" charset="0"/>
            </a:endParaRPr>
          </a:p>
        </p:txBody>
      </p:sp>
      <p:sp>
        <p:nvSpPr>
          <p:cNvPr id="7" name="Text Box 7"/>
          <p:cNvSpPr txBox="1">
            <a:spLocks noChangeArrowheads="1"/>
          </p:cNvSpPr>
          <p:nvPr/>
        </p:nvSpPr>
        <p:spPr bwMode="auto">
          <a:xfrm>
            <a:off x="3851920" y="5013176"/>
            <a:ext cx="4313889" cy="112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485" tIns="41742" rIns="83485" bIns="41742">
            <a:spAutoFit/>
          </a:bodyPr>
          <a:lstStyle/>
          <a:p>
            <a:pPr algn="ctr" eaLnBrk="1" hangingPunct="1">
              <a:lnSpc>
                <a:spcPct val="150000"/>
              </a:lnSpc>
              <a:buClrTx/>
              <a:buFontTx/>
              <a:buNone/>
            </a:pPr>
            <a:r>
              <a:rPr lang="ru-RU" sz="1500" b="1" dirty="0" smtClean="0">
                <a:solidFill>
                  <a:srgbClr val="0BA4E2"/>
                </a:solidFill>
                <a:latin typeface="Trebuchet MS" pitchFamily="34" charset="0"/>
                <a:ea typeface="Arial Unicode MS" pitchFamily="34" charset="-128"/>
                <a:cs typeface="Arial" charset="0"/>
              </a:rPr>
              <a:t>Асимметричные смеси</a:t>
            </a:r>
            <a:r>
              <a:rPr lang="en-US" sz="1500" b="1" dirty="0" smtClean="0">
                <a:solidFill>
                  <a:srgbClr val="0BA4E2"/>
                </a:solidFill>
                <a:latin typeface="Trebuchet MS" pitchFamily="34" charset="0"/>
                <a:ea typeface="Arial Unicode MS" pitchFamily="34" charset="-128"/>
                <a:cs typeface="Arial" charset="0"/>
              </a:rPr>
              <a:t>:</a:t>
            </a:r>
          </a:p>
          <a:p>
            <a:pPr algn="ctr" eaLnBrk="1" hangingPunct="1">
              <a:lnSpc>
                <a:spcPct val="150000"/>
              </a:lnSpc>
              <a:buClrTx/>
              <a:buFontTx/>
              <a:buNone/>
            </a:pPr>
            <a:r>
              <a:rPr lang="ru-RU" sz="1500" b="1" dirty="0" smtClean="0">
                <a:solidFill>
                  <a:srgbClr val="0BA4E2"/>
                </a:solidFill>
                <a:latin typeface="Trebuchet MS" pitchFamily="34" charset="0"/>
                <a:ea typeface="Arial Unicode MS" pitchFamily="34" charset="-128"/>
                <a:cs typeface="Arial" charset="0"/>
              </a:rPr>
              <a:t>Углеводороды с водой и этиленгликолем </a:t>
            </a:r>
            <a:r>
              <a:rPr lang="en-US" sz="1500" b="1" dirty="0" smtClean="0">
                <a:solidFill>
                  <a:srgbClr val="0BA4E2"/>
                </a:solidFill>
                <a:latin typeface="Trebuchet MS" pitchFamily="34" charset="0"/>
                <a:ea typeface="Arial Unicode MS" pitchFamily="34" charset="-128"/>
                <a:cs typeface="Arial" charset="0"/>
              </a:rPr>
              <a:t>(</a:t>
            </a:r>
            <a:r>
              <a:rPr lang="ru-RU" sz="1500" b="1" dirty="0" smtClean="0">
                <a:solidFill>
                  <a:srgbClr val="0BA4E2"/>
                </a:solidFill>
                <a:latin typeface="Trebuchet MS" pitchFamily="34" charset="0"/>
                <a:ea typeface="Arial Unicode MS" pitchFamily="34" charset="-128"/>
                <a:cs typeface="Arial" charset="0"/>
              </a:rPr>
              <a:t>ингибитором </a:t>
            </a:r>
            <a:r>
              <a:rPr lang="ru-RU" sz="1500" b="1" dirty="0" err="1" smtClean="0">
                <a:solidFill>
                  <a:srgbClr val="0BA4E2"/>
                </a:solidFill>
                <a:latin typeface="Trebuchet MS" pitchFamily="34" charset="0"/>
                <a:ea typeface="Arial Unicode MS" pitchFamily="34" charset="-128"/>
                <a:cs typeface="Arial" charset="0"/>
              </a:rPr>
              <a:t>гидратообразования</a:t>
            </a:r>
            <a:r>
              <a:rPr lang="en-US" sz="1500" b="1" dirty="0" smtClean="0">
                <a:solidFill>
                  <a:srgbClr val="0BA4E2"/>
                </a:solidFill>
                <a:latin typeface="Trebuchet MS" pitchFamily="34" charset="0"/>
                <a:ea typeface="Arial Unicode MS" pitchFamily="34" charset="-128"/>
                <a:cs typeface="Arial" charset="0"/>
              </a:rPr>
              <a:t>)</a:t>
            </a:r>
            <a:endParaRPr lang="en-US" sz="1500" b="1" dirty="0">
              <a:solidFill>
                <a:srgbClr val="0BA4E2"/>
              </a:solidFill>
              <a:latin typeface="Trebuchet MS" pitchFamily="34" charset="0"/>
              <a:ea typeface="Arial Unicode MS" pitchFamily="34" charset="-128"/>
              <a:cs typeface="Arial" charset="0"/>
            </a:endParaRPr>
          </a:p>
        </p:txBody>
      </p:sp>
    </p:spTree>
    <p:extLst>
      <p:ext uri="{BB962C8B-B14F-4D97-AF65-F5344CB8AC3E}">
        <p14:creationId xmlns:p14="http://schemas.microsoft.com/office/powerpoint/2010/main" val="29902754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
          <p:cNvSpPr>
            <a:spLocks noChangeArrowheads="1"/>
          </p:cNvSpPr>
          <p:nvPr/>
        </p:nvSpPr>
        <p:spPr bwMode="auto">
          <a:xfrm>
            <a:off x="38100" y="-63388"/>
            <a:ext cx="9067292" cy="106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457" tIns="41729" rIns="83457" bIns="41729">
            <a:spAutoFit/>
          </a:bodyPr>
          <a:lstStyle/>
          <a:p>
            <a:pPr defTabSz="931957"/>
            <a:r>
              <a:rPr lang="ru-RU" sz="3200" b="1" dirty="0" smtClean="0">
                <a:solidFill>
                  <a:schemeClr val="bg1"/>
                </a:solidFill>
                <a:latin typeface="Trebuchet MS" pitchFamily="34" charset="0"/>
              </a:rPr>
              <a:t>Кубические уравнения состояния</a:t>
            </a:r>
            <a:r>
              <a:rPr lang="en-US" sz="3200" b="1" dirty="0" smtClean="0">
                <a:solidFill>
                  <a:schemeClr val="bg1"/>
                </a:solidFill>
                <a:latin typeface="Trebuchet MS" pitchFamily="34" charset="0"/>
              </a:rPr>
              <a:t>:</a:t>
            </a:r>
          </a:p>
          <a:p>
            <a:pPr defTabSz="931957"/>
            <a:r>
              <a:rPr lang="ru-RU" sz="3200" b="1" dirty="0" smtClean="0">
                <a:solidFill>
                  <a:schemeClr val="bg1"/>
                </a:solidFill>
                <a:latin typeface="Trebuchet MS" pitchFamily="34" charset="0"/>
              </a:rPr>
              <a:t>Комплексные правила смешения </a:t>
            </a:r>
            <a:r>
              <a:rPr lang="en-US" sz="3200" b="1" dirty="0" smtClean="0">
                <a:solidFill>
                  <a:schemeClr val="bg1"/>
                </a:solidFill>
                <a:latin typeface="Trebuchet MS" pitchFamily="34" charset="0"/>
              </a:rPr>
              <a:t>(</a:t>
            </a:r>
            <a:r>
              <a:rPr lang="en-US" sz="3200" b="1" dirty="0" err="1" smtClean="0">
                <a:solidFill>
                  <a:schemeClr val="bg1"/>
                </a:solidFill>
                <a:latin typeface="Trebuchet MS" pitchFamily="34" charset="0"/>
              </a:rPr>
              <a:t>CEoS</a:t>
            </a:r>
            <a:r>
              <a:rPr lang="en-US" sz="3200" b="1" dirty="0" smtClean="0">
                <a:solidFill>
                  <a:schemeClr val="bg1"/>
                </a:solidFill>
                <a:latin typeface="Trebuchet MS" pitchFamily="34" charset="0"/>
              </a:rPr>
              <a:t>/G</a:t>
            </a:r>
            <a:r>
              <a:rPr lang="en-US" sz="3200" b="1" baseline="30000" dirty="0" smtClean="0">
                <a:solidFill>
                  <a:schemeClr val="bg1"/>
                </a:solidFill>
                <a:latin typeface="Trebuchet MS" pitchFamily="34" charset="0"/>
              </a:rPr>
              <a:t>E</a:t>
            </a:r>
            <a:r>
              <a:rPr lang="en-US" sz="3200" b="1" dirty="0" smtClean="0">
                <a:solidFill>
                  <a:schemeClr val="bg1"/>
                </a:solidFill>
                <a:latin typeface="Trebuchet MS" pitchFamily="34" charset="0"/>
              </a:rPr>
              <a:t>)</a:t>
            </a:r>
            <a:endParaRPr lang="en-US" sz="3200" b="1" dirty="0">
              <a:solidFill>
                <a:schemeClr val="bg1"/>
              </a:solidFill>
              <a:latin typeface="Trebuchet MS" pitchFamily="34" charset="0"/>
            </a:endParaRPr>
          </a:p>
        </p:txBody>
      </p:sp>
      <p:sp>
        <p:nvSpPr>
          <p:cNvPr id="4" name="Rectangle 3"/>
          <p:cNvSpPr>
            <a:spLocks noChangeArrowheads="1"/>
          </p:cNvSpPr>
          <p:nvPr/>
        </p:nvSpPr>
        <p:spPr bwMode="auto">
          <a:xfrm>
            <a:off x="38100" y="1016732"/>
            <a:ext cx="9105900" cy="355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2" tIns="45717" rIns="91432" bIns="45717">
            <a:spAutoFit/>
          </a:bodyPr>
          <a:lstStyle/>
          <a:p>
            <a:pPr marL="373942" indent="-373942" defTabSz="914564">
              <a:lnSpc>
                <a:spcPct val="200000"/>
              </a:lnSpc>
              <a:spcBef>
                <a:spcPct val="10000"/>
              </a:spcBef>
              <a:buBlip>
                <a:blip r:embed="rId3"/>
              </a:buBlip>
            </a:pPr>
            <a:r>
              <a:rPr lang="en-US" b="1" dirty="0" smtClean="0">
                <a:solidFill>
                  <a:srgbClr val="0BA4E2"/>
                </a:solidFill>
                <a:latin typeface="Trebuchet MS" pitchFamily="34" charset="0"/>
              </a:rPr>
              <a:t>MHV1</a:t>
            </a:r>
          </a:p>
          <a:p>
            <a:pPr marL="373942" indent="-373942" defTabSz="914564">
              <a:lnSpc>
                <a:spcPct val="200000"/>
              </a:lnSpc>
              <a:spcBef>
                <a:spcPct val="10000"/>
              </a:spcBef>
              <a:buBlip>
                <a:blip r:embed="rId3"/>
              </a:buBlip>
            </a:pPr>
            <a:r>
              <a:rPr lang="en-US" b="1" dirty="0" smtClean="0">
                <a:solidFill>
                  <a:srgbClr val="0BA4E2"/>
                </a:solidFill>
                <a:latin typeface="Trebuchet MS" pitchFamily="34" charset="0"/>
              </a:rPr>
              <a:t>MHV2</a:t>
            </a:r>
          </a:p>
          <a:p>
            <a:pPr marL="373942" indent="-373942" defTabSz="914564">
              <a:lnSpc>
                <a:spcPct val="200000"/>
              </a:lnSpc>
              <a:spcBef>
                <a:spcPct val="10000"/>
              </a:spcBef>
              <a:buBlip>
                <a:blip r:embed="rId3"/>
              </a:buBlip>
            </a:pPr>
            <a:r>
              <a:rPr lang="en-US" b="1" dirty="0" smtClean="0">
                <a:solidFill>
                  <a:srgbClr val="0BA4E2"/>
                </a:solidFill>
                <a:latin typeface="Trebuchet MS" pitchFamily="34" charset="0"/>
              </a:rPr>
              <a:t>PSRK</a:t>
            </a:r>
          </a:p>
          <a:p>
            <a:pPr marL="373942" indent="-373942" defTabSz="914564">
              <a:lnSpc>
                <a:spcPct val="200000"/>
              </a:lnSpc>
              <a:spcBef>
                <a:spcPct val="10000"/>
              </a:spcBef>
              <a:buBlip>
                <a:blip r:embed="rId3"/>
              </a:buBlip>
            </a:pPr>
            <a:r>
              <a:rPr lang="en-US" b="1" dirty="0" smtClean="0">
                <a:solidFill>
                  <a:srgbClr val="0BA4E2"/>
                </a:solidFill>
                <a:latin typeface="Trebuchet MS" pitchFamily="34" charset="0"/>
              </a:rPr>
              <a:t>NRTL-PR</a:t>
            </a:r>
          </a:p>
          <a:p>
            <a:pPr marL="373942" indent="-373942" defTabSz="914564">
              <a:lnSpc>
                <a:spcPct val="200000"/>
              </a:lnSpc>
              <a:spcBef>
                <a:spcPct val="10000"/>
              </a:spcBef>
              <a:buBlip>
                <a:blip r:embed="rId3"/>
              </a:buBlip>
            </a:pPr>
            <a:r>
              <a:rPr lang="fr-FR" b="1" dirty="0" smtClean="0">
                <a:solidFill>
                  <a:srgbClr val="0BA4E2"/>
                </a:solidFill>
                <a:latin typeface="Trebuchet MS" pitchFamily="34" charset="0"/>
              </a:rPr>
              <a:t>VTPR</a:t>
            </a:r>
            <a:endParaRPr lang="en-US" b="1" dirty="0" smtClean="0">
              <a:solidFill>
                <a:srgbClr val="0BA4E2"/>
              </a:solidFill>
              <a:latin typeface="Trebuchet MS" pitchFamily="34" charset="0"/>
            </a:endParaRPr>
          </a:p>
          <a:p>
            <a:pPr marL="373942" indent="-373942" defTabSz="914564">
              <a:lnSpc>
                <a:spcPct val="200000"/>
              </a:lnSpc>
              <a:spcBef>
                <a:spcPct val="10000"/>
              </a:spcBef>
              <a:buBlip>
                <a:blip r:embed="rId3"/>
              </a:buBlip>
            </a:pPr>
            <a:r>
              <a:rPr lang="ru-RU" b="1" dirty="0" smtClean="0">
                <a:solidFill>
                  <a:srgbClr val="0BA4E2"/>
                </a:solidFill>
                <a:latin typeface="Trebuchet MS" pitchFamily="34" charset="0"/>
              </a:rPr>
              <a:t>Вонг</a:t>
            </a:r>
            <a:r>
              <a:rPr lang="en-US" b="1" dirty="0" smtClean="0">
                <a:solidFill>
                  <a:srgbClr val="0BA4E2"/>
                </a:solidFill>
                <a:latin typeface="Trebuchet MS" pitchFamily="34" charset="0"/>
              </a:rPr>
              <a:t>-</a:t>
            </a:r>
            <a:r>
              <a:rPr lang="ru-RU" b="1" dirty="0" err="1" smtClean="0">
                <a:solidFill>
                  <a:srgbClr val="0BA4E2"/>
                </a:solidFill>
                <a:latin typeface="Trebuchet MS" pitchFamily="34" charset="0"/>
              </a:rPr>
              <a:t>Сэндлер</a:t>
            </a:r>
            <a:endParaRPr lang="en-US" b="1" dirty="0" smtClean="0">
              <a:solidFill>
                <a:srgbClr val="0BA4E2"/>
              </a:solidFill>
              <a:latin typeface="Trebuchet MS" pitchFamily="34" charset="0"/>
            </a:endParaRPr>
          </a:p>
        </p:txBody>
      </p:sp>
      <p:sp>
        <p:nvSpPr>
          <p:cNvPr id="5" name="Rectangle 4"/>
          <p:cNvSpPr>
            <a:spLocks noChangeArrowheads="1"/>
          </p:cNvSpPr>
          <p:nvPr/>
        </p:nvSpPr>
        <p:spPr bwMode="auto">
          <a:xfrm>
            <a:off x="-508" y="4509120"/>
            <a:ext cx="9105900" cy="179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2" tIns="45717" rIns="91432" bIns="45717">
            <a:spAutoFit/>
          </a:bodyPr>
          <a:lstStyle/>
          <a:p>
            <a:pPr algn="ctr" defTabSz="914564">
              <a:lnSpc>
                <a:spcPct val="150000"/>
              </a:lnSpc>
              <a:spcBef>
                <a:spcPct val="10000"/>
              </a:spcBef>
            </a:pPr>
            <a:r>
              <a:rPr lang="ru-RU" sz="2400" b="1" dirty="0" smtClean="0">
                <a:solidFill>
                  <a:srgbClr val="D21700"/>
                </a:solidFill>
                <a:latin typeface="Trebuchet MS" pitchFamily="34" charset="0"/>
              </a:rPr>
              <a:t>Могут использоваться</a:t>
            </a:r>
            <a:r>
              <a:rPr lang="en-US" sz="2400" b="1" dirty="0" smtClean="0">
                <a:solidFill>
                  <a:srgbClr val="D21700"/>
                </a:solidFill>
                <a:latin typeface="Trebuchet MS" pitchFamily="34" charset="0"/>
              </a:rPr>
              <a:t> </a:t>
            </a:r>
            <a:r>
              <a:rPr lang="ru-RU" sz="2400" b="1" dirty="0" smtClean="0">
                <a:solidFill>
                  <a:srgbClr val="D21700"/>
                </a:solidFill>
                <a:latin typeface="Trebuchet MS" pitchFamily="34" charset="0"/>
              </a:rPr>
              <a:t>для комбинирования</a:t>
            </a:r>
            <a:r>
              <a:rPr lang="en-US" sz="2400" b="1" dirty="0" smtClean="0">
                <a:solidFill>
                  <a:srgbClr val="D21700"/>
                </a:solidFill>
                <a:latin typeface="Trebuchet MS" pitchFamily="34" charset="0"/>
              </a:rPr>
              <a:t> </a:t>
            </a:r>
            <a:r>
              <a:rPr lang="ru-RU" sz="2400" b="1" dirty="0" smtClean="0">
                <a:solidFill>
                  <a:srgbClr val="D21700"/>
                </a:solidFill>
                <a:latin typeface="Trebuchet MS" pitchFamily="34" charset="0"/>
              </a:rPr>
              <a:t/>
            </a:r>
            <a:br>
              <a:rPr lang="ru-RU" sz="2400" b="1" dirty="0" smtClean="0">
                <a:solidFill>
                  <a:srgbClr val="D21700"/>
                </a:solidFill>
                <a:latin typeface="Trebuchet MS" pitchFamily="34" charset="0"/>
              </a:rPr>
            </a:br>
            <a:r>
              <a:rPr lang="ru-RU" sz="2400" b="1" dirty="0" smtClean="0">
                <a:solidFill>
                  <a:srgbClr val="D21700"/>
                </a:solidFill>
                <a:latin typeface="Trebuchet MS" pitchFamily="34" charset="0"/>
              </a:rPr>
              <a:t>любого</a:t>
            </a:r>
            <a:r>
              <a:rPr lang="en-US" sz="2400" b="1" dirty="0" smtClean="0">
                <a:solidFill>
                  <a:srgbClr val="D21700"/>
                </a:solidFill>
                <a:latin typeface="Trebuchet MS" pitchFamily="34" charset="0"/>
              </a:rPr>
              <a:t> </a:t>
            </a:r>
            <a:r>
              <a:rPr lang="ru-RU" sz="2400" b="1" dirty="0" smtClean="0">
                <a:solidFill>
                  <a:srgbClr val="D21700"/>
                </a:solidFill>
                <a:latin typeface="Trebuchet MS" pitchFamily="34" charset="0"/>
              </a:rPr>
              <a:t>кубического уравнения состояния</a:t>
            </a:r>
            <a:r>
              <a:rPr lang="en-US" sz="2400" b="1" dirty="0" smtClean="0">
                <a:solidFill>
                  <a:srgbClr val="D21700"/>
                </a:solidFill>
                <a:latin typeface="Trebuchet MS" pitchFamily="34" charset="0"/>
              </a:rPr>
              <a:t> </a:t>
            </a:r>
          </a:p>
          <a:p>
            <a:pPr algn="ctr" defTabSz="914564">
              <a:lnSpc>
                <a:spcPct val="150000"/>
              </a:lnSpc>
              <a:spcBef>
                <a:spcPct val="10000"/>
              </a:spcBef>
            </a:pPr>
            <a:r>
              <a:rPr lang="ru-RU" sz="2400" b="1" dirty="0">
                <a:solidFill>
                  <a:srgbClr val="D21700"/>
                </a:solidFill>
                <a:latin typeface="Trebuchet MS" pitchFamily="34" charset="0"/>
              </a:rPr>
              <a:t>с</a:t>
            </a:r>
            <a:r>
              <a:rPr lang="ru-RU" sz="2400" b="1" dirty="0" smtClean="0">
                <a:solidFill>
                  <a:srgbClr val="D21700"/>
                </a:solidFill>
                <a:latin typeface="Trebuchet MS" pitchFamily="34" charset="0"/>
              </a:rPr>
              <a:t> любой моделью избыточной энергии Гиббса</a:t>
            </a:r>
            <a:endParaRPr lang="en-US" sz="2400" b="1" dirty="0" smtClean="0">
              <a:solidFill>
                <a:srgbClr val="D21700"/>
              </a:solidFill>
              <a:latin typeface="Trebuchet MS" pitchFamily="34" charset="0"/>
            </a:endParaRPr>
          </a:p>
        </p:txBody>
      </p:sp>
    </p:spTree>
    <p:extLst>
      <p:ext uri="{BB962C8B-B14F-4D97-AF65-F5344CB8AC3E}">
        <p14:creationId xmlns:p14="http://schemas.microsoft.com/office/powerpoint/2010/main" val="22753670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8100" y="1016732"/>
            <a:ext cx="9105900" cy="4468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2" tIns="45717" rIns="91432" bIns="45717">
            <a:spAutoFit/>
          </a:bodyPr>
          <a:lstStyle/>
          <a:p>
            <a:pPr defTabSz="914564">
              <a:lnSpc>
                <a:spcPct val="150000"/>
              </a:lnSpc>
              <a:spcBef>
                <a:spcPct val="10000"/>
              </a:spcBef>
            </a:pPr>
            <a:r>
              <a:rPr lang="ru-RU" b="1" dirty="0" smtClean="0">
                <a:solidFill>
                  <a:srgbClr val="D21700"/>
                </a:solidFill>
                <a:latin typeface="Trebuchet MS" pitchFamily="34" charset="0"/>
              </a:rPr>
              <a:t>Требующие параметров бинарных взаимодействий</a:t>
            </a:r>
            <a:r>
              <a:rPr lang="en-US" b="1" dirty="0" smtClean="0">
                <a:solidFill>
                  <a:srgbClr val="D21700"/>
                </a:solidFill>
                <a:latin typeface="Trebuchet MS" pitchFamily="34" charset="0"/>
              </a:rPr>
              <a:t>:</a:t>
            </a:r>
            <a:endParaRPr lang="en-US" b="1" dirty="0">
              <a:solidFill>
                <a:srgbClr val="D21700"/>
              </a:solidFill>
              <a:latin typeface="Trebuchet MS" pitchFamily="34" charset="0"/>
            </a:endParaRPr>
          </a:p>
          <a:p>
            <a:pPr marL="373942" indent="-373942" defTabSz="914564">
              <a:lnSpc>
                <a:spcPct val="150000"/>
              </a:lnSpc>
              <a:spcBef>
                <a:spcPct val="10000"/>
              </a:spcBef>
              <a:buBlip>
                <a:blip r:embed="rId3"/>
              </a:buBlip>
            </a:pPr>
            <a:r>
              <a:rPr lang="ru-RU" b="1" dirty="0" smtClean="0">
                <a:solidFill>
                  <a:srgbClr val="0BA4E2"/>
                </a:solidFill>
                <a:latin typeface="Trebuchet MS" pitchFamily="34" charset="0"/>
              </a:rPr>
              <a:t>Ли-</a:t>
            </a:r>
            <a:r>
              <a:rPr lang="ru-RU" b="1" dirty="0" err="1" smtClean="0">
                <a:solidFill>
                  <a:srgbClr val="0BA4E2"/>
                </a:solidFill>
                <a:latin typeface="Trebuchet MS" pitchFamily="34" charset="0"/>
              </a:rPr>
              <a:t>Кеслера</a:t>
            </a:r>
            <a:r>
              <a:rPr lang="ru-RU" b="1" dirty="0" smtClean="0">
                <a:solidFill>
                  <a:srgbClr val="0BA4E2"/>
                </a:solidFill>
                <a:latin typeface="Trebuchet MS" pitchFamily="34" charset="0"/>
              </a:rPr>
              <a:t> </a:t>
            </a:r>
            <a:r>
              <a:rPr lang="en-US" b="1" dirty="0" smtClean="0">
                <a:solidFill>
                  <a:srgbClr val="0BA4E2"/>
                </a:solidFill>
                <a:latin typeface="Trebuchet MS" pitchFamily="34" charset="0"/>
              </a:rPr>
              <a:t>(LK)</a:t>
            </a:r>
          </a:p>
          <a:p>
            <a:pPr marL="373942" indent="-373942" defTabSz="914564">
              <a:lnSpc>
                <a:spcPct val="150000"/>
              </a:lnSpc>
              <a:spcBef>
                <a:spcPct val="10000"/>
              </a:spcBef>
              <a:buBlip>
                <a:blip r:embed="rId3"/>
              </a:buBlip>
            </a:pPr>
            <a:r>
              <a:rPr lang="ru-RU" b="1" dirty="0" smtClean="0">
                <a:solidFill>
                  <a:srgbClr val="0BA4E2"/>
                </a:solidFill>
                <a:latin typeface="Trebuchet MS" pitchFamily="34" charset="0"/>
              </a:rPr>
              <a:t>Ли-</a:t>
            </a:r>
            <a:r>
              <a:rPr lang="ru-RU" b="1" dirty="0" err="1" smtClean="0">
                <a:solidFill>
                  <a:srgbClr val="0BA4E2"/>
                </a:solidFill>
                <a:latin typeface="Trebuchet MS" pitchFamily="34" charset="0"/>
              </a:rPr>
              <a:t>Кеслера</a:t>
            </a:r>
            <a:r>
              <a:rPr lang="ru-RU" b="1" dirty="0" smtClean="0">
                <a:solidFill>
                  <a:srgbClr val="0BA4E2"/>
                </a:solidFill>
                <a:latin typeface="Trebuchet MS" pitchFamily="34" charset="0"/>
              </a:rPr>
              <a:t>-</a:t>
            </a:r>
            <a:r>
              <a:rPr lang="ru-RU" b="1" dirty="0" err="1" smtClean="0">
                <a:solidFill>
                  <a:srgbClr val="0BA4E2"/>
                </a:solidFill>
                <a:latin typeface="Trebuchet MS" pitchFamily="34" charset="0"/>
              </a:rPr>
              <a:t>Плюкера</a:t>
            </a:r>
            <a:r>
              <a:rPr lang="en-US" b="1" dirty="0" smtClean="0">
                <a:solidFill>
                  <a:srgbClr val="0BA4E2"/>
                </a:solidFill>
                <a:latin typeface="Trebuchet MS" pitchFamily="34" charset="0"/>
              </a:rPr>
              <a:t> (LKP)</a:t>
            </a:r>
          </a:p>
          <a:p>
            <a:pPr marL="373942" indent="-373942" defTabSz="914564">
              <a:lnSpc>
                <a:spcPct val="150000"/>
              </a:lnSpc>
              <a:spcBef>
                <a:spcPct val="10000"/>
              </a:spcBef>
              <a:buBlip>
                <a:blip r:embed="rId3"/>
              </a:buBlip>
            </a:pPr>
            <a:r>
              <a:rPr lang="ru-RU" b="1" dirty="0" smtClean="0">
                <a:solidFill>
                  <a:srgbClr val="0BA4E2"/>
                </a:solidFill>
                <a:latin typeface="Trebuchet MS" pitchFamily="34" charset="0"/>
              </a:rPr>
              <a:t>Бенедикта</a:t>
            </a:r>
            <a:r>
              <a:rPr lang="en-US" b="1" dirty="0" smtClean="0">
                <a:solidFill>
                  <a:srgbClr val="0BA4E2"/>
                </a:solidFill>
                <a:latin typeface="Trebuchet MS" pitchFamily="34" charset="0"/>
              </a:rPr>
              <a:t>–</a:t>
            </a:r>
            <a:r>
              <a:rPr lang="ru-RU" b="1" dirty="0" err="1" smtClean="0">
                <a:solidFill>
                  <a:srgbClr val="0BA4E2"/>
                </a:solidFill>
                <a:latin typeface="Trebuchet MS" pitchFamily="34" charset="0"/>
              </a:rPr>
              <a:t>Вебба</a:t>
            </a:r>
            <a:r>
              <a:rPr lang="ru-RU" b="1" dirty="0" smtClean="0">
                <a:solidFill>
                  <a:srgbClr val="0BA4E2"/>
                </a:solidFill>
                <a:latin typeface="Trebuchet MS" pitchFamily="34" charset="0"/>
              </a:rPr>
              <a:t>-Рубина</a:t>
            </a:r>
            <a:r>
              <a:rPr lang="en-US" b="1" dirty="0" smtClean="0">
                <a:solidFill>
                  <a:srgbClr val="0BA4E2"/>
                </a:solidFill>
                <a:latin typeface="Trebuchet MS" pitchFamily="34" charset="0"/>
              </a:rPr>
              <a:t> </a:t>
            </a:r>
            <a:r>
              <a:rPr lang="ru-RU" b="1" dirty="0" smtClean="0">
                <a:solidFill>
                  <a:srgbClr val="0BA4E2"/>
                </a:solidFill>
                <a:latin typeface="Trebuchet MS" pitchFamily="34" charset="0"/>
              </a:rPr>
              <a:t>с модификациями </a:t>
            </a:r>
            <a:r>
              <a:rPr lang="ru-RU" b="1" dirty="0" err="1" smtClean="0">
                <a:solidFill>
                  <a:srgbClr val="0BA4E2"/>
                </a:solidFill>
                <a:latin typeface="Trebuchet MS" pitchFamily="34" charset="0"/>
              </a:rPr>
              <a:t>Старлига-Нишиуми</a:t>
            </a:r>
            <a:r>
              <a:rPr lang="en-US" b="1" dirty="0" smtClean="0">
                <a:solidFill>
                  <a:srgbClr val="0BA4E2"/>
                </a:solidFill>
                <a:latin typeface="Trebuchet MS" pitchFamily="34" charset="0"/>
              </a:rPr>
              <a:t> (BWRS)</a:t>
            </a:r>
          </a:p>
          <a:p>
            <a:pPr marL="373942" indent="-373942" defTabSz="914564">
              <a:lnSpc>
                <a:spcPct val="150000"/>
              </a:lnSpc>
              <a:spcBef>
                <a:spcPct val="10000"/>
              </a:spcBef>
              <a:buBlip>
                <a:blip r:embed="rId3"/>
              </a:buBlip>
            </a:pPr>
            <a:r>
              <a:rPr lang="ru-RU" b="1" dirty="0" err="1" smtClean="0">
                <a:solidFill>
                  <a:srgbClr val="0BA4E2"/>
                </a:solidFill>
                <a:latin typeface="Trebuchet MS" pitchFamily="34" charset="0"/>
              </a:rPr>
              <a:t>Накамуры</a:t>
            </a:r>
            <a:endParaRPr lang="en-US" b="1" dirty="0" smtClean="0">
              <a:solidFill>
                <a:srgbClr val="0BA4E2"/>
              </a:solidFill>
              <a:latin typeface="Trebuchet MS" pitchFamily="34" charset="0"/>
            </a:endParaRPr>
          </a:p>
          <a:p>
            <a:pPr marL="373942" indent="-373942" defTabSz="914564">
              <a:lnSpc>
                <a:spcPct val="150000"/>
              </a:lnSpc>
              <a:spcBef>
                <a:spcPct val="10000"/>
              </a:spcBef>
              <a:buBlip>
                <a:blip r:embed="rId3"/>
              </a:buBlip>
            </a:pPr>
            <a:r>
              <a:rPr lang="ru-RU" b="1" dirty="0" smtClean="0">
                <a:solidFill>
                  <a:srgbClr val="0BA4E2"/>
                </a:solidFill>
                <a:latin typeface="Trebuchet MS" pitchFamily="34" charset="0"/>
              </a:rPr>
              <a:t>Статистической теории возмущений в полярных цепочках </a:t>
            </a:r>
            <a:r>
              <a:rPr lang="en-US" b="1" dirty="0" smtClean="0">
                <a:solidFill>
                  <a:srgbClr val="0BA4E2"/>
                </a:solidFill>
                <a:latin typeface="Trebuchet MS" pitchFamily="34" charset="0"/>
              </a:rPr>
              <a:t>(PPC-SAFT)</a:t>
            </a:r>
          </a:p>
          <a:p>
            <a:pPr marL="373942" indent="-373942" defTabSz="914564">
              <a:lnSpc>
                <a:spcPct val="150000"/>
              </a:lnSpc>
              <a:spcBef>
                <a:spcPct val="10000"/>
              </a:spcBef>
              <a:buBlip>
                <a:blip r:embed="rId3"/>
              </a:buBlip>
            </a:pPr>
            <a:endParaRPr lang="en-US" b="1" dirty="0" smtClean="0">
              <a:solidFill>
                <a:srgbClr val="0BA4E2"/>
              </a:solidFill>
              <a:latin typeface="Trebuchet MS" pitchFamily="34" charset="0"/>
            </a:endParaRPr>
          </a:p>
          <a:p>
            <a:pPr defTabSz="914564">
              <a:lnSpc>
                <a:spcPct val="150000"/>
              </a:lnSpc>
              <a:spcBef>
                <a:spcPct val="10000"/>
              </a:spcBef>
            </a:pPr>
            <a:r>
              <a:rPr lang="ru-RU" b="1" dirty="0" smtClean="0">
                <a:solidFill>
                  <a:srgbClr val="D21700"/>
                </a:solidFill>
                <a:latin typeface="Trebuchet MS" pitchFamily="34" charset="0"/>
              </a:rPr>
              <a:t>Предиктивная модель</a:t>
            </a:r>
            <a:r>
              <a:rPr lang="en-US" b="1" dirty="0" smtClean="0">
                <a:solidFill>
                  <a:srgbClr val="D21700"/>
                </a:solidFill>
                <a:latin typeface="Trebuchet MS" pitchFamily="34" charset="0"/>
              </a:rPr>
              <a:t>:</a:t>
            </a:r>
            <a:endParaRPr lang="en-US" b="1" dirty="0" smtClean="0">
              <a:solidFill>
                <a:srgbClr val="0BA4E2"/>
              </a:solidFill>
              <a:latin typeface="Trebuchet MS" pitchFamily="34" charset="0"/>
            </a:endParaRPr>
          </a:p>
          <a:p>
            <a:pPr marL="373942" indent="-373942" defTabSz="914564">
              <a:lnSpc>
                <a:spcPct val="150000"/>
              </a:lnSpc>
              <a:spcBef>
                <a:spcPct val="10000"/>
              </a:spcBef>
              <a:buBlip>
                <a:blip r:embed="rId3"/>
              </a:buBlip>
            </a:pPr>
            <a:r>
              <a:rPr lang="ru-RU" b="1" dirty="0" smtClean="0">
                <a:solidFill>
                  <a:srgbClr val="0BA4E2"/>
                </a:solidFill>
                <a:latin typeface="Trebuchet MS" pitchFamily="34" charset="0"/>
              </a:rPr>
              <a:t>Модель группового вклада статистической теории возмущений в полярных цепочках </a:t>
            </a:r>
            <a:r>
              <a:rPr lang="en-US" b="1" dirty="0" smtClean="0">
                <a:solidFill>
                  <a:srgbClr val="0BA4E2"/>
                </a:solidFill>
                <a:latin typeface="Trebuchet MS" pitchFamily="34" charset="0"/>
              </a:rPr>
              <a:t>(GC PPC-SAFT)</a:t>
            </a:r>
          </a:p>
        </p:txBody>
      </p:sp>
      <p:sp>
        <p:nvSpPr>
          <p:cNvPr id="4" name="Rectangle 10"/>
          <p:cNvSpPr>
            <a:spLocks noChangeArrowheads="1"/>
          </p:cNvSpPr>
          <p:nvPr/>
        </p:nvSpPr>
        <p:spPr bwMode="auto">
          <a:xfrm>
            <a:off x="468000" y="151200"/>
            <a:ext cx="8229600" cy="57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57" tIns="41729" rIns="83457" bIns="41729">
            <a:spAutoFit/>
          </a:bodyPr>
          <a:lstStyle/>
          <a:p>
            <a:pPr defTabSz="931957"/>
            <a:r>
              <a:rPr lang="ru-RU" sz="3200" b="1" dirty="0" smtClean="0">
                <a:solidFill>
                  <a:schemeClr val="bg1"/>
                </a:solidFill>
                <a:latin typeface="Trebuchet MS" pitchFamily="34" charset="0"/>
              </a:rPr>
              <a:t>Не кубические уравнения состояния</a:t>
            </a:r>
            <a:endParaRPr lang="en-US" sz="3200" b="1" dirty="0">
              <a:solidFill>
                <a:schemeClr val="bg1"/>
              </a:solidFill>
              <a:latin typeface="Trebuchet MS" pitchFamily="34" charset="0"/>
            </a:endParaRPr>
          </a:p>
        </p:txBody>
      </p:sp>
    </p:spTree>
    <p:extLst>
      <p:ext uri="{BB962C8B-B14F-4D97-AF65-F5344CB8AC3E}">
        <p14:creationId xmlns:p14="http://schemas.microsoft.com/office/powerpoint/2010/main" val="28355916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tangle 3"/>
          <p:cNvSpPr>
            <a:spLocks noGrp="1" noChangeArrowheads="1"/>
          </p:cNvSpPr>
          <p:nvPr>
            <p:ph idx="1"/>
          </p:nvPr>
        </p:nvSpPr>
        <p:spPr>
          <a:xfrm>
            <a:off x="327930" y="1052736"/>
            <a:ext cx="7588946" cy="588736"/>
          </a:xfrm>
        </p:spPr>
        <p:txBody>
          <a:bodyPr>
            <a:normAutofit fontScale="70000" lnSpcReduction="20000"/>
          </a:bodyPr>
          <a:lstStyle/>
          <a:p>
            <a:pPr marL="0" indent="0">
              <a:buNone/>
            </a:pPr>
            <a:r>
              <a:rPr lang="ru-RU" b="1" dirty="0" smtClean="0">
                <a:solidFill>
                  <a:srgbClr val="5F5F5F"/>
                </a:solidFill>
              </a:rPr>
              <a:t>Статистическая теория возмущений в полярных цепочках </a:t>
            </a:r>
            <a:r>
              <a:rPr lang="en-US" b="1" dirty="0" smtClean="0">
                <a:solidFill>
                  <a:srgbClr val="5F5F5F"/>
                </a:solidFill>
              </a:rPr>
              <a:t>(Chapman </a:t>
            </a:r>
            <a:r>
              <a:rPr lang="en-US" b="1" i="1" dirty="0">
                <a:solidFill>
                  <a:srgbClr val="5F5F5F"/>
                </a:solidFill>
              </a:rPr>
              <a:t>et al.</a:t>
            </a:r>
            <a:r>
              <a:rPr lang="en-US" b="1" dirty="0">
                <a:solidFill>
                  <a:srgbClr val="5F5F5F"/>
                </a:solidFill>
              </a:rPr>
              <a:t> 1990)</a:t>
            </a:r>
          </a:p>
        </p:txBody>
      </p:sp>
      <p:sp>
        <p:nvSpPr>
          <p:cNvPr id="108" name="Rectangle 4"/>
          <p:cNvSpPr>
            <a:spLocks noChangeArrowheads="1"/>
          </p:cNvSpPr>
          <p:nvPr/>
        </p:nvSpPr>
        <p:spPr bwMode="auto">
          <a:xfrm>
            <a:off x="7146925" y="2742902"/>
            <a:ext cx="1831975" cy="2338387"/>
          </a:xfrm>
          <a:prstGeom prst="rect">
            <a:avLst/>
          </a:prstGeom>
          <a:solidFill>
            <a:srgbClr val="E9FFFB"/>
          </a:solidFill>
          <a:ln w="9525">
            <a:solidFill>
              <a:srgbClr val="0000A0"/>
            </a:solidFill>
            <a:miter lim="800000"/>
            <a:headEnd type="none" w="sm" len="sm"/>
            <a:tailEnd type="none" w="sm" len="sm"/>
          </a:ln>
        </p:spPr>
        <p:txBody>
          <a:bodyPr wrap="none" anchor="ctr"/>
          <a:lstStyle/>
          <a:p>
            <a:pPr>
              <a:spcBef>
                <a:spcPct val="50000"/>
              </a:spcBef>
            </a:pPr>
            <a:endParaRPr lang="fr-FR" sz="2000" b="1">
              <a:solidFill>
                <a:srgbClr val="00CC99"/>
              </a:solidFill>
              <a:latin typeface="Verdana" pitchFamily="34" charset="0"/>
              <a:cs typeface="Arial" charset="0"/>
            </a:endParaRPr>
          </a:p>
        </p:txBody>
      </p:sp>
      <p:grpSp>
        <p:nvGrpSpPr>
          <p:cNvPr id="109" name="Group 5"/>
          <p:cNvGrpSpPr>
            <a:grpSpLocks/>
          </p:cNvGrpSpPr>
          <p:nvPr/>
        </p:nvGrpSpPr>
        <p:grpSpPr bwMode="auto">
          <a:xfrm>
            <a:off x="6072160" y="1985474"/>
            <a:ext cx="850900" cy="387350"/>
            <a:chOff x="4150" y="1997"/>
            <a:chExt cx="536" cy="244"/>
          </a:xfrm>
        </p:grpSpPr>
        <p:sp>
          <p:nvSpPr>
            <p:cNvPr id="110" name="Rectangle 6"/>
            <p:cNvSpPr>
              <a:spLocks noChangeArrowheads="1"/>
            </p:cNvSpPr>
            <p:nvPr/>
          </p:nvSpPr>
          <p:spPr bwMode="auto">
            <a:xfrm>
              <a:off x="4150" y="2006"/>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fr-FR" sz="2400">
                  <a:solidFill>
                    <a:srgbClr val="000000"/>
                  </a:solidFill>
                  <a:latin typeface="Symbol" pitchFamily="18" charset="2"/>
                  <a:cs typeface="Arial" charset="0"/>
                </a:rPr>
                <a:t>+</a:t>
              </a:r>
              <a:endParaRPr lang="fr-FR" sz="2000" b="1">
                <a:solidFill>
                  <a:srgbClr val="00CC99"/>
                </a:solidFill>
                <a:latin typeface="Verdana" pitchFamily="34" charset="0"/>
                <a:cs typeface="Arial" charset="0"/>
              </a:endParaRPr>
            </a:p>
          </p:txBody>
        </p:sp>
        <p:grpSp>
          <p:nvGrpSpPr>
            <p:cNvPr id="111" name="Group 7"/>
            <p:cNvGrpSpPr>
              <a:grpSpLocks/>
            </p:cNvGrpSpPr>
            <p:nvPr/>
          </p:nvGrpSpPr>
          <p:grpSpPr bwMode="auto">
            <a:xfrm>
              <a:off x="4352" y="1997"/>
              <a:ext cx="334" cy="244"/>
              <a:chOff x="4928" y="2445"/>
              <a:chExt cx="334" cy="244"/>
            </a:xfrm>
          </p:grpSpPr>
          <p:sp>
            <p:nvSpPr>
              <p:cNvPr id="112" name="Rectangle 8"/>
              <p:cNvSpPr>
                <a:spLocks noChangeArrowheads="1"/>
              </p:cNvSpPr>
              <p:nvPr/>
            </p:nvSpPr>
            <p:spPr bwMode="auto">
              <a:xfrm>
                <a:off x="5030" y="2445"/>
                <a:ext cx="23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fr-FR" sz="1400" dirty="0" smtClean="0">
                    <a:solidFill>
                      <a:srgbClr val="33CC33"/>
                    </a:solidFill>
                    <a:latin typeface="Times New Roman" pitchFamily="18" charset="0"/>
                    <a:cs typeface="Arial" charset="0"/>
                  </a:rPr>
                  <a:t>polar</a:t>
                </a:r>
                <a:endParaRPr lang="fr-FR" sz="1400" dirty="0">
                  <a:solidFill>
                    <a:srgbClr val="33CC33"/>
                  </a:solidFill>
                  <a:latin typeface="Times New Roman" pitchFamily="18" charset="0"/>
                  <a:cs typeface="Arial" charset="0"/>
                </a:endParaRPr>
              </a:p>
            </p:txBody>
          </p:sp>
          <p:sp>
            <p:nvSpPr>
              <p:cNvPr id="113" name="Rectangle 9"/>
              <p:cNvSpPr>
                <a:spLocks noChangeArrowheads="1"/>
              </p:cNvSpPr>
              <p:nvPr/>
            </p:nvSpPr>
            <p:spPr bwMode="auto">
              <a:xfrm>
                <a:off x="4928" y="2459"/>
                <a:ext cx="8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fr-FR" sz="2400">
                    <a:solidFill>
                      <a:srgbClr val="33CC33"/>
                    </a:solidFill>
                    <a:latin typeface="Times New Roman" pitchFamily="18" charset="0"/>
                    <a:cs typeface="Arial" charset="0"/>
                  </a:rPr>
                  <a:t>a</a:t>
                </a:r>
              </a:p>
            </p:txBody>
          </p:sp>
        </p:grpSp>
      </p:grpSp>
      <p:sp>
        <p:nvSpPr>
          <p:cNvPr id="114" name="Line 10"/>
          <p:cNvSpPr>
            <a:spLocks noChangeShapeType="1"/>
          </p:cNvSpPr>
          <p:nvPr/>
        </p:nvSpPr>
        <p:spPr bwMode="auto">
          <a:xfrm>
            <a:off x="8204200" y="3379489"/>
            <a:ext cx="38100" cy="749300"/>
          </a:xfrm>
          <a:prstGeom prst="line">
            <a:avLst/>
          </a:prstGeom>
          <a:noFill/>
          <a:ln w="25400">
            <a:solidFill>
              <a:srgbClr val="00CC00"/>
            </a:solidFill>
            <a:prstDash val="dash"/>
            <a:round/>
            <a:headEnd type="arrow" w="sm" len="sm"/>
            <a:tailEnd type="arrow" w="sm" len="sm"/>
          </a:ln>
          <a:extLst>
            <a:ext uri="{909E8E84-426E-40DD-AFC4-6F175D3DCCD1}">
              <a14:hiddenFill xmlns:a14="http://schemas.microsoft.com/office/drawing/2010/main">
                <a:noFill/>
              </a14:hiddenFill>
            </a:ext>
          </a:extLst>
        </p:spPr>
        <p:txBody>
          <a:bodyPr wrap="none"/>
          <a:lstStyle/>
          <a:p>
            <a:endParaRPr lang="fr-FR"/>
          </a:p>
        </p:txBody>
      </p:sp>
      <p:sp>
        <p:nvSpPr>
          <p:cNvPr id="115" name="Line 11"/>
          <p:cNvSpPr>
            <a:spLocks noChangeShapeType="1"/>
          </p:cNvSpPr>
          <p:nvPr/>
        </p:nvSpPr>
        <p:spPr bwMode="auto">
          <a:xfrm flipH="1">
            <a:off x="7675563" y="3544589"/>
            <a:ext cx="441325" cy="927100"/>
          </a:xfrm>
          <a:prstGeom prst="line">
            <a:avLst/>
          </a:prstGeom>
          <a:noFill/>
          <a:ln w="25400">
            <a:solidFill>
              <a:srgbClr val="00CC00"/>
            </a:solidFill>
            <a:prstDash val="dash"/>
            <a:round/>
            <a:headEnd type="arrow" w="sm" len="sm"/>
            <a:tailEnd type="arrow" w="sm" len="sm"/>
          </a:ln>
          <a:extLst>
            <a:ext uri="{909E8E84-426E-40DD-AFC4-6F175D3DCCD1}">
              <a14:hiddenFill xmlns:a14="http://schemas.microsoft.com/office/drawing/2010/main">
                <a:noFill/>
              </a14:hiddenFill>
            </a:ext>
          </a:extLst>
        </p:spPr>
        <p:txBody>
          <a:bodyPr wrap="none"/>
          <a:lstStyle/>
          <a:p>
            <a:endParaRPr lang="fr-FR"/>
          </a:p>
        </p:txBody>
      </p:sp>
      <p:grpSp>
        <p:nvGrpSpPr>
          <p:cNvPr id="116" name="Group 12"/>
          <p:cNvGrpSpPr>
            <a:grpSpLocks/>
          </p:cNvGrpSpPr>
          <p:nvPr/>
        </p:nvGrpSpPr>
        <p:grpSpPr bwMode="auto">
          <a:xfrm rot="512524">
            <a:off x="7359650" y="2744489"/>
            <a:ext cx="1219200" cy="1397000"/>
            <a:chOff x="3696" y="1360"/>
            <a:chExt cx="768" cy="880"/>
          </a:xfrm>
        </p:grpSpPr>
        <p:grpSp>
          <p:nvGrpSpPr>
            <p:cNvPr id="117" name="Group 13"/>
            <p:cNvGrpSpPr>
              <a:grpSpLocks/>
            </p:cNvGrpSpPr>
            <p:nvPr/>
          </p:nvGrpSpPr>
          <p:grpSpPr bwMode="auto">
            <a:xfrm>
              <a:off x="3696" y="1360"/>
              <a:ext cx="768" cy="802"/>
              <a:chOff x="3696" y="1360"/>
              <a:chExt cx="768" cy="802"/>
            </a:xfrm>
          </p:grpSpPr>
          <p:sp>
            <p:nvSpPr>
              <p:cNvPr id="119" name="Oval 17"/>
              <p:cNvSpPr>
                <a:spLocks noChangeArrowheads="1"/>
              </p:cNvSpPr>
              <p:nvPr/>
            </p:nvSpPr>
            <p:spPr bwMode="auto">
              <a:xfrm>
                <a:off x="3696" y="1909"/>
                <a:ext cx="255" cy="253"/>
              </a:xfrm>
              <a:prstGeom prst="ellipse">
                <a:avLst/>
              </a:prstGeom>
              <a:gradFill rotWithShape="1">
                <a:gsLst>
                  <a:gs pos="0">
                    <a:schemeClr val="bg1"/>
                  </a:gs>
                  <a:gs pos="100000">
                    <a:srgbClr val="00CC00"/>
                  </a:gs>
                </a:gsLst>
                <a:path path="shape">
                  <a:fillToRect l="50000" t="50000" r="50000" b="50000"/>
                </a:path>
              </a:gradFill>
              <a:ln w="22225">
                <a:solidFill>
                  <a:srgbClr val="00CC00"/>
                </a:solidFill>
                <a:round/>
                <a:headEnd/>
                <a:tailEnd/>
              </a:ln>
            </p:spPr>
            <p:txBody>
              <a:bodyPr wrap="none" anchor="ctr"/>
              <a:lstStyle/>
              <a:p>
                <a:endParaRPr lang="en-US">
                  <a:latin typeface="Tahoma" pitchFamily="34" charset="0"/>
                  <a:cs typeface="Arial" charset="0"/>
                </a:endParaRPr>
              </a:p>
            </p:txBody>
          </p:sp>
          <p:sp>
            <p:nvSpPr>
              <p:cNvPr id="120" name="Oval 18"/>
              <p:cNvSpPr>
                <a:spLocks noChangeArrowheads="1"/>
              </p:cNvSpPr>
              <p:nvPr/>
            </p:nvSpPr>
            <p:spPr bwMode="auto">
              <a:xfrm>
                <a:off x="3874" y="1751"/>
                <a:ext cx="254" cy="252"/>
              </a:xfrm>
              <a:prstGeom prst="ellipse">
                <a:avLst/>
              </a:prstGeom>
              <a:gradFill rotWithShape="1">
                <a:gsLst>
                  <a:gs pos="0">
                    <a:schemeClr val="bg1"/>
                  </a:gs>
                  <a:gs pos="100000">
                    <a:srgbClr val="0033CC"/>
                  </a:gs>
                </a:gsLst>
                <a:path path="shape">
                  <a:fillToRect l="50000" t="50000" r="50000" b="50000"/>
                </a:path>
              </a:gradFill>
              <a:ln w="22225">
                <a:solidFill>
                  <a:srgbClr val="0000CC"/>
                </a:solidFill>
                <a:round/>
                <a:headEnd/>
                <a:tailEnd/>
              </a:ln>
            </p:spPr>
            <p:txBody>
              <a:bodyPr wrap="none" anchor="ctr"/>
              <a:lstStyle/>
              <a:p>
                <a:endParaRPr lang="en-US">
                  <a:latin typeface="Tahoma" pitchFamily="34" charset="0"/>
                  <a:cs typeface="Arial" charset="0"/>
                </a:endParaRPr>
              </a:p>
            </p:txBody>
          </p:sp>
          <p:sp>
            <p:nvSpPr>
              <p:cNvPr id="121" name="Oval 19"/>
              <p:cNvSpPr>
                <a:spLocks noChangeArrowheads="1"/>
              </p:cNvSpPr>
              <p:nvPr/>
            </p:nvSpPr>
            <p:spPr bwMode="auto">
              <a:xfrm>
                <a:off x="3944" y="1507"/>
                <a:ext cx="255" cy="253"/>
              </a:xfrm>
              <a:prstGeom prst="ellipse">
                <a:avLst/>
              </a:prstGeom>
              <a:gradFill rotWithShape="1">
                <a:gsLst>
                  <a:gs pos="0">
                    <a:schemeClr val="bg1"/>
                  </a:gs>
                  <a:gs pos="100000">
                    <a:srgbClr val="00CC00"/>
                  </a:gs>
                </a:gsLst>
                <a:path path="shape">
                  <a:fillToRect l="50000" t="50000" r="50000" b="50000"/>
                </a:path>
              </a:gradFill>
              <a:ln w="22225">
                <a:solidFill>
                  <a:srgbClr val="00CC00"/>
                </a:solidFill>
                <a:round/>
                <a:headEnd/>
                <a:tailEnd/>
              </a:ln>
            </p:spPr>
            <p:txBody>
              <a:bodyPr wrap="none" anchor="ctr"/>
              <a:lstStyle/>
              <a:p>
                <a:endParaRPr lang="en-US">
                  <a:latin typeface="Tahoma" pitchFamily="34" charset="0"/>
                  <a:cs typeface="Arial" charset="0"/>
                </a:endParaRPr>
              </a:p>
            </p:txBody>
          </p:sp>
          <p:sp>
            <p:nvSpPr>
              <p:cNvPr id="122" name="Oval 20"/>
              <p:cNvSpPr>
                <a:spLocks noChangeArrowheads="1"/>
              </p:cNvSpPr>
              <p:nvPr/>
            </p:nvSpPr>
            <p:spPr bwMode="auto">
              <a:xfrm>
                <a:off x="4209" y="1440"/>
                <a:ext cx="255" cy="253"/>
              </a:xfrm>
              <a:prstGeom prst="ellipse">
                <a:avLst/>
              </a:prstGeom>
              <a:gradFill rotWithShape="1">
                <a:gsLst>
                  <a:gs pos="0">
                    <a:schemeClr val="bg1"/>
                  </a:gs>
                  <a:gs pos="100000">
                    <a:srgbClr val="0033CC"/>
                  </a:gs>
                </a:gsLst>
                <a:path path="shape">
                  <a:fillToRect l="50000" t="50000" r="50000" b="50000"/>
                </a:path>
              </a:gradFill>
              <a:ln w="22225">
                <a:solidFill>
                  <a:srgbClr val="0000FF"/>
                </a:solidFill>
                <a:round/>
                <a:headEnd/>
                <a:tailEnd/>
              </a:ln>
            </p:spPr>
            <p:txBody>
              <a:bodyPr wrap="none" anchor="ctr"/>
              <a:lstStyle/>
              <a:p>
                <a:endParaRPr lang="en-US">
                  <a:latin typeface="Tahoma" pitchFamily="34" charset="0"/>
                  <a:cs typeface="Arial" charset="0"/>
                </a:endParaRPr>
              </a:p>
            </p:txBody>
          </p:sp>
          <p:sp>
            <p:nvSpPr>
              <p:cNvPr id="123" name="AutoShape 18"/>
              <p:cNvSpPr>
                <a:spLocks noChangeArrowheads="1"/>
              </p:cNvSpPr>
              <p:nvPr/>
            </p:nvSpPr>
            <p:spPr bwMode="auto">
              <a:xfrm rot="-7163560">
                <a:off x="3816" y="1552"/>
                <a:ext cx="480" cy="95"/>
              </a:xfrm>
              <a:prstGeom prst="rightArrow">
                <a:avLst>
                  <a:gd name="adj1" fmla="val 50000"/>
                  <a:gd name="adj2" fmla="val 126316"/>
                </a:avLst>
              </a:prstGeom>
              <a:solidFill>
                <a:srgbClr val="00CC00"/>
              </a:solidFill>
              <a:ln w="19050">
                <a:solidFill>
                  <a:schemeClr val="tx1"/>
                </a:solidFill>
                <a:miter lim="800000"/>
                <a:headEnd type="none" w="sm" len="sm"/>
                <a:tailEnd type="none" w="sm" len="sm"/>
              </a:ln>
            </p:spPr>
            <p:txBody>
              <a:bodyPr vert="eaVert" wrap="none" anchor="ctr"/>
              <a:lstStyle/>
              <a:p>
                <a:pPr>
                  <a:spcBef>
                    <a:spcPct val="50000"/>
                  </a:spcBef>
                </a:pPr>
                <a:endParaRPr lang="fr-FR" sz="2000" b="1">
                  <a:solidFill>
                    <a:srgbClr val="00CC99"/>
                  </a:solidFill>
                  <a:latin typeface="Verdana" pitchFamily="34" charset="0"/>
                  <a:cs typeface="Arial" charset="0"/>
                </a:endParaRPr>
              </a:p>
            </p:txBody>
          </p:sp>
        </p:grpSp>
        <p:sp>
          <p:nvSpPr>
            <p:cNvPr id="118" name="AutoShape 19"/>
            <p:cNvSpPr>
              <a:spLocks noChangeArrowheads="1"/>
            </p:cNvSpPr>
            <p:nvPr/>
          </p:nvSpPr>
          <p:spPr bwMode="auto">
            <a:xfrm rot="-7163560">
              <a:off x="3552" y="1952"/>
              <a:ext cx="480" cy="95"/>
            </a:xfrm>
            <a:prstGeom prst="rightArrow">
              <a:avLst>
                <a:gd name="adj1" fmla="val 50000"/>
                <a:gd name="adj2" fmla="val 126316"/>
              </a:avLst>
            </a:prstGeom>
            <a:solidFill>
              <a:srgbClr val="00CC00"/>
            </a:solidFill>
            <a:ln w="19050">
              <a:solidFill>
                <a:schemeClr val="tx1"/>
              </a:solidFill>
              <a:miter lim="800000"/>
              <a:headEnd type="none" w="sm" len="sm"/>
              <a:tailEnd type="none" w="sm" len="sm"/>
            </a:ln>
          </p:spPr>
          <p:txBody>
            <a:bodyPr vert="eaVert" wrap="none" anchor="ctr"/>
            <a:lstStyle/>
            <a:p>
              <a:pPr>
                <a:spcBef>
                  <a:spcPct val="50000"/>
                </a:spcBef>
              </a:pPr>
              <a:endParaRPr lang="fr-FR" sz="2000" b="1">
                <a:solidFill>
                  <a:srgbClr val="00CC99"/>
                </a:solidFill>
                <a:latin typeface="Verdana" pitchFamily="34" charset="0"/>
                <a:cs typeface="Arial" charset="0"/>
              </a:endParaRPr>
            </a:p>
          </p:txBody>
        </p:sp>
      </p:grpSp>
      <p:grpSp>
        <p:nvGrpSpPr>
          <p:cNvPr id="124" name="Group 20"/>
          <p:cNvGrpSpPr>
            <a:grpSpLocks/>
          </p:cNvGrpSpPr>
          <p:nvPr/>
        </p:nvGrpSpPr>
        <p:grpSpPr bwMode="auto">
          <a:xfrm rot="2921482">
            <a:off x="7416800" y="4019252"/>
            <a:ext cx="1219200" cy="1397000"/>
            <a:chOff x="3696" y="1360"/>
            <a:chExt cx="768" cy="880"/>
          </a:xfrm>
        </p:grpSpPr>
        <p:grpSp>
          <p:nvGrpSpPr>
            <p:cNvPr id="125" name="Group 21"/>
            <p:cNvGrpSpPr>
              <a:grpSpLocks/>
            </p:cNvGrpSpPr>
            <p:nvPr/>
          </p:nvGrpSpPr>
          <p:grpSpPr bwMode="auto">
            <a:xfrm>
              <a:off x="3696" y="1360"/>
              <a:ext cx="768" cy="802"/>
              <a:chOff x="3696" y="1360"/>
              <a:chExt cx="768" cy="802"/>
            </a:xfrm>
          </p:grpSpPr>
          <p:sp>
            <p:nvSpPr>
              <p:cNvPr id="127" name="Oval 17"/>
              <p:cNvSpPr>
                <a:spLocks noChangeArrowheads="1"/>
              </p:cNvSpPr>
              <p:nvPr/>
            </p:nvSpPr>
            <p:spPr bwMode="auto">
              <a:xfrm>
                <a:off x="3696" y="1909"/>
                <a:ext cx="255" cy="253"/>
              </a:xfrm>
              <a:prstGeom prst="ellipse">
                <a:avLst/>
              </a:prstGeom>
              <a:gradFill rotWithShape="1">
                <a:gsLst>
                  <a:gs pos="0">
                    <a:schemeClr val="bg1"/>
                  </a:gs>
                  <a:gs pos="100000">
                    <a:srgbClr val="00CC00"/>
                  </a:gs>
                </a:gsLst>
                <a:path path="shape">
                  <a:fillToRect l="50000" t="50000" r="50000" b="50000"/>
                </a:path>
              </a:gradFill>
              <a:ln w="22225">
                <a:solidFill>
                  <a:srgbClr val="00CC00"/>
                </a:solidFill>
                <a:round/>
                <a:headEnd/>
                <a:tailEnd/>
              </a:ln>
            </p:spPr>
            <p:txBody>
              <a:bodyPr wrap="none" anchor="ctr"/>
              <a:lstStyle/>
              <a:p>
                <a:endParaRPr lang="en-US">
                  <a:latin typeface="Tahoma" pitchFamily="34" charset="0"/>
                  <a:cs typeface="Arial" charset="0"/>
                </a:endParaRPr>
              </a:p>
            </p:txBody>
          </p:sp>
          <p:sp>
            <p:nvSpPr>
              <p:cNvPr id="128" name="Oval 18"/>
              <p:cNvSpPr>
                <a:spLocks noChangeArrowheads="1"/>
              </p:cNvSpPr>
              <p:nvPr/>
            </p:nvSpPr>
            <p:spPr bwMode="auto">
              <a:xfrm>
                <a:off x="3874" y="1751"/>
                <a:ext cx="254" cy="252"/>
              </a:xfrm>
              <a:prstGeom prst="ellipse">
                <a:avLst/>
              </a:prstGeom>
              <a:gradFill rotWithShape="1">
                <a:gsLst>
                  <a:gs pos="0">
                    <a:schemeClr val="bg1"/>
                  </a:gs>
                  <a:gs pos="100000">
                    <a:srgbClr val="0033CC"/>
                  </a:gs>
                </a:gsLst>
                <a:path path="shape">
                  <a:fillToRect l="50000" t="50000" r="50000" b="50000"/>
                </a:path>
              </a:gradFill>
              <a:ln w="22225">
                <a:solidFill>
                  <a:srgbClr val="0000CC"/>
                </a:solidFill>
                <a:round/>
                <a:headEnd/>
                <a:tailEnd/>
              </a:ln>
            </p:spPr>
            <p:txBody>
              <a:bodyPr wrap="none" anchor="ctr"/>
              <a:lstStyle/>
              <a:p>
                <a:endParaRPr lang="en-US">
                  <a:latin typeface="Tahoma" pitchFamily="34" charset="0"/>
                  <a:cs typeface="Arial" charset="0"/>
                </a:endParaRPr>
              </a:p>
            </p:txBody>
          </p:sp>
          <p:sp>
            <p:nvSpPr>
              <p:cNvPr id="129" name="Oval 19"/>
              <p:cNvSpPr>
                <a:spLocks noChangeArrowheads="1"/>
              </p:cNvSpPr>
              <p:nvPr/>
            </p:nvSpPr>
            <p:spPr bwMode="auto">
              <a:xfrm>
                <a:off x="3944" y="1507"/>
                <a:ext cx="255" cy="253"/>
              </a:xfrm>
              <a:prstGeom prst="ellipse">
                <a:avLst/>
              </a:prstGeom>
              <a:gradFill rotWithShape="1">
                <a:gsLst>
                  <a:gs pos="0">
                    <a:schemeClr val="bg1"/>
                  </a:gs>
                  <a:gs pos="100000">
                    <a:srgbClr val="00CC00"/>
                  </a:gs>
                </a:gsLst>
                <a:path path="shape">
                  <a:fillToRect l="50000" t="50000" r="50000" b="50000"/>
                </a:path>
              </a:gradFill>
              <a:ln w="22225">
                <a:solidFill>
                  <a:srgbClr val="00CC00"/>
                </a:solidFill>
                <a:round/>
                <a:headEnd/>
                <a:tailEnd/>
              </a:ln>
            </p:spPr>
            <p:txBody>
              <a:bodyPr wrap="none" anchor="ctr"/>
              <a:lstStyle/>
              <a:p>
                <a:endParaRPr lang="en-US">
                  <a:latin typeface="Tahoma" pitchFamily="34" charset="0"/>
                  <a:cs typeface="Arial" charset="0"/>
                </a:endParaRPr>
              </a:p>
            </p:txBody>
          </p:sp>
          <p:sp>
            <p:nvSpPr>
              <p:cNvPr id="130" name="Oval 20"/>
              <p:cNvSpPr>
                <a:spLocks noChangeArrowheads="1"/>
              </p:cNvSpPr>
              <p:nvPr/>
            </p:nvSpPr>
            <p:spPr bwMode="auto">
              <a:xfrm>
                <a:off x="4209" y="1440"/>
                <a:ext cx="255" cy="253"/>
              </a:xfrm>
              <a:prstGeom prst="ellipse">
                <a:avLst/>
              </a:prstGeom>
              <a:gradFill rotWithShape="1">
                <a:gsLst>
                  <a:gs pos="0">
                    <a:schemeClr val="bg1"/>
                  </a:gs>
                  <a:gs pos="100000">
                    <a:srgbClr val="0033CC"/>
                  </a:gs>
                </a:gsLst>
                <a:path path="shape">
                  <a:fillToRect l="50000" t="50000" r="50000" b="50000"/>
                </a:path>
              </a:gradFill>
              <a:ln w="22225">
                <a:solidFill>
                  <a:srgbClr val="0000FF"/>
                </a:solidFill>
                <a:round/>
                <a:headEnd/>
                <a:tailEnd/>
              </a:ln>
            </p:spPr>
            <p:txBody>
              <a:bodyPr wrap="none" anchor="ctr"/>
              <a:lstStyle/>
              <a:p>
                <a:endParaRPr lang="en-US">
                  <a:latin typeface="Tahoma" pitchFamily="34" charset="0"/>
                  <a:cs typeface="Arial" charset="0"/>
                </a:endParaRPr>
              </a:p>
            </p:txBody>
          </p:sp>
          <p:sp>
            <p:nvSpPr>
              <p:cNvPr id="131" name="AutoShape 26"/>
              <p:cNvSpPr>
                <a:spLocks noChangeArrowheads="1"/>
              </p:cNvSpPr>
              <p:nvPr/>
            </p:nvSpPr>
            <p:spPr bwMode="auto">
              <a:xfrm rot="-7163560">
                <a:off x="3816" y="1552"/>
                <a:ext cx="480" cy="95"/>
              </a:xfrm>
              <a:prstGeom prst="rightArrow">
                <a:avLst>
                  <a:gd name="adj1" fmla="val 50000"/>
                  <a:gd name="adj2" fmla="val 126316"/>
                </a:avLst>
              </a:prstGeom>
              <a:solidFill>
                <a:srgbClr val="00CC00"/>
              </a:solidFill>
              <a:ln w="19050">
                <a:solidFill>
                  <a:schemeClr val="tx1"/>
                </a:solidFill>
                <a:miter lim="800000"/>
                <a:headEnd type="none" w="sm" len="sm"/>
                <a:tailEnd type="none" w="sm" len="sm"/>
              </a:ln>
            </p:spPr>
            <p:txBody>
              <a:bodyPr vert="eaVert" wrap="none" anchor="ctr"/>
              <a:lstStyle/>
              <a:p>
                <a:pPr>
                  <a:spcBef>
                    <a:spcPct val="50000"/>
                  </a:spcBef>
                </a:pPr>
                <a:endParaRPr lang="fr-FR" sz="2000" b="1">
                  <a:solidFill>
                    <a:srgbClr val="00CC99"/>
                  </a:solidFill>
                  <a:latin typeface="Verdana" pitchFamily="34" charset="0"/>
                  <a:cs typeface="Arial" charset="0"/>
                </a:endParaRPr>
              </a:p>
            </p:txBody>
          </p:sp>
        </p:grpSp>
        <p:sp>
          <p:nvSpPr>
            <p:cNvPr id="126" name="AutoShape 27"/>
            <p:cNvSpPr>
              <a:spLocks noChangeArrowheads="1"/>
            </p:cNvSpPr>
            <p:nvPr/>
          </p:nvSpPr>
          <p:spPr bwMode="auto">
            <a:xfrm rot="-7163560">
              <a:off x="3552" y="1952"/>
              <a:ext cx="480" cy="95"/>
            </a:xfrm>
            <a:prstGeom prst="rightArrow">
              <a:avLst>
                <a:gd name="adj1" fmla="val 50000"/>
                <a:gd name="adj2" fmla="val 126316"/>
              </a:avLst>
            </a:prstGeom>
            <a:solidFill>
              <a:srgbClr val="00CC00"/>
            </a:solidFill>
            <a:ln w="19050">
              <a:solidFill>
                <a:schemeClr val="tx1"/>
              </a:solidFill>
              <a:miter lim="800000"/>
              <a:headEnd type="none" w="sm" len="sm"/>
              <a:tailEnd type="none" w="sm" len="sm"/>
            </a:ln>
          </p:spPr>
          <p:txBody>
            <a:bodyPr vert="eaVert" wrap="none" anchor="ctr"/>
            <a:lstStyle/>
            <a:p>
              <a:pPr>
                <a:spcBef>
                  <a:spcPct val="50000"/>
                </a:spcBef>
              </a:pPr>
              <a:endParaRPr lang="fr-FR" sz="2000" b="1">
                <a:solidFill>
                  <a:srgbClr val="00CC99"/>
                </a:solidFill>
                <a:latin typeface="Verdana" pitchFamily="34" charset="0"/>
                <a:cs typeface="Arial" charset="0"/>
              </a:endParaRPr>
            </a:p>
          </p:txBody>
        </p:sp>
      </p:grpSp>
      <p:sp>
        <p:nvSpPr>
          <p:cNvPr id="132" name="Line 28"/>
          <p:cNvSpPr>
            <a:spLocks noChangeShapeType="1"/>
          </p:cNvSpPr>
          <p:nvPr/>
        </p:nvSpPr>
        <p:spPr bwMode="auto">
          <a:xfrm flipH="1">
            <a:off x="7362825" y="4003377"/>
            <a:ext cx="58738" cy="406400"/>
          </a:xfrm>
          <a:prstGeom prst="line">
            <a:avLst/>
          </a:prstGeom>
          <a:noFill/>
          <a:ln w="25400">
            <a:solidFill>
              <a:srgbClr val="00CC00"/>
            </a:solidFill>
            <a:prstDash val="dash"/>
            <a:round/>
            <a:headEnd type="arrow" w="sm" len="sm"/>
            <a:tailEnd type="arrow" w="sm" len="sm"/>
          </a:ln>
          <a:extLst>
            <a:ext uri="{909E8E84-426E-40DD-AFC4-6F175D3DCCD1}">
              <a14:hiddenFill xmlns:a14="http://schemas.microsoft.com/office/drawing/2010/main">
                <a:noFill/>
              </a14:hiddenFill>
            </a:ext>
          </a:extLst>
        </p:spPr>
        <p:txBody>
          <a:bodyPr wrap="none"/>
          <a:lstStyle/>
          <a:p>
            <a:endParaRPr lang="fr-FR"/>
          </a:p>
        </p:txBody>
      </p:sp>
      <p:sp>
        <p:nvSpPr>
          <p:cNvPr id="133" name="Line 29"/>
          <p:cNvSpPr>
            <a:spLocks noChangeShapeType="1"/>
          </p:cNvSpPr>
          <p:nvPr/>
        </p:nvSpPr>
        <p:spPr bwMode="auto">
          <a:xfrm>
            <a:off x="7691438" y="3898602"/>
            <a:ext cx="347662" cy="433387"/>
          </a:xfrm>
          <a:prstGeom prst="line">
            <a:avLst/>
          </a:prstGeom>
          <a:noFill/>
          <a:ln w="25400">
            <a:solidFill>
              <a:srgbClr val="00CC00"/>
            </a:solidFill>
            <a:prstDash val="dash"/>
            <a:round/>
            <a:headEnd type="arrow" w="sm" len="sm"/>
            <a:tailEnd type="arrow" w="sm" len="sm"/>
          </a:ln>
          <a:extLst>
            <a:ext uri="{909E8E84-426E-40DD-AFC4-6F175D3DCCD1}">
              <a14:hiddenFill xmlns:a14="http://schemas.microsoft.com/office/drawing/2010/main">
                <a:noFill/>
              </a14:hiddenFill>
            </a:ext>
          </a:extLst>
        </p:spPr>
        <p:txBody>
          <a:bodyPr wrap="none"/>
          <a:lstStyle/>
          <a:p>
            <a:endParaRPr lang="fr-FR"/>
          </a:p>
        </p:txBody>
      </p:sp>
      <p:grpSp>
        <p:nvGrpSpPr>
          <p:cNvPr id="134" name="Group 30"/>
          <p:cNvGrpSpPr>
            <a:grpSpLocks/>
          </p:cNvGrpSpPr>
          <p:nvPr/>
        </p:nvGrpSpPr>
        <p:grpSpPr bwMode="auto">
          <a:xfrm>
            <a:off x="3813175" y="3955755"/>
            <a:ext cx="1514475" cy="1095375"/>
            <a:chOff x="2574" y="3280"/>
            <a:chExt cx="954" cy="690"/>
          </a:xfrm>
        </p:grpSpPr>
        <p:sp>
          <p:nvSpPr>
            <p:cNvPr id="135" name="Rectangle 31"/>
            <p:cNvSpPr>
              <a:spLocks noChangeArrowheads="1"/>
            </p:cNvSpPr>
            <p:nvPr/>
          </p:nvSpPr>
          <p:spPr bwMode="auto">
            <a:xfrm>
              <a:off x="2574" y="3280"/>
              <a:ext cx="954" cy="690"/>
            </a:xfrm>
            <a:prstGeom prst="rect">
              <a:avLst/>
            </a:prstGeom>
            <a:solidFill>
              <a:srgbClr val="E1F4FF"/>
            </a:solidFill>
            <a:ln w="9525">
              <a:solidFill>
                <a:srgbClr val="0000FF"/>
              </a:solidFill>
              <a:miter lim="800000"/>
              <a:headEnd type="none" w="sm" len="sm"/>
              <a:tailEnd type="none" w="sm" len="sm"/>
            </a:ln>
          </p:spPr>
          <p:txBody>
            <a:bodyPr wrap="none" anchor="ctr"/>
            <a:lstStyle/>
            <a:p>
              <a:pPr>
                <a:spcBef>
                  <a:spcPct val="50000"/>
                </a:spcBef>
              </a:pPr>
              <a:endParaRPr lang="fr-FR" sz="2000" b="1">
                <a:solidFill>
                  <a:srgbClr val="00CC99"/>
                </a:solidFill>
                <a:latin typeface="Verdana" pitchFamily="34" charset="0"/>
                <a:cs typeface="Arial" charset="0"/>
              </a:endParaRPr>
            </a:p>
          </p:txBody>
        </p:sp>
        <p:sp>
          <p:nvSpPr>
            <p:cNvPr id="136" name="Oval 32" descr="Grands confettis"/>
            <p:cNvSpPr>
              <a:spLocks noChangeArrowheads="1"/>
            </p:cNvSpPr>
            <p:nvPr/>
          </p:nvSpPr>
          <p:spPr bwMode="auto">
            <a:xfrm>
              <a:off x="2898" y="3467"/>
              <a:ext cx="312" cy="392"/>
            </a:xfrm>
            <a:prstGeom prst="ellipse">
              <a:avLst/>
            </a:prstGeom>
            <a:pattFill prst="lgConfetti">
              <a:fgClr>
                <a:srgbClr val="996633"/>
              </a:fgClr>
              <a:bgClr>
                <a:srgbClr val="FFFFFF"/>
              </a:bgClr>
            </a:pattFill>
            <a:ln w="9525">
              <a:solidFill>
                <a:srgbClr val="0000FF"/>
              </a:solidFill>
              <a:round/>
              <a:headEnd type="none" w="sm" len="sm"/>
              <a:tailEnd type="none" w="sm" len="sm"/>
            </a:ln>
          </p:spPr>
          <p:txBody>
            <a:bodyPr wrap="none" anchor="ctr"/>
            <a:lstStyle/>
            <a:p>
              <a:pPr>
                <a:spcBef>
                  <a:spcPct val="50000"/>
                </a:spcBef>
              </a:pPr>
              <a:endParaRPr lang="fr-FR" sz="2000" b="1">
                <a:solidFill>
                  <a:srgbClr val="00CC99"/>
                </a:solidFill>
                <a:latin typeface="Verdana" pitchFamily="34" charset="0"/>
                <a:cs typeface="Arial" charset="0"/>
              </a:endParaRPr>
            </a:p>
          </p:txBody>
        </p:sp>
        <p:sp>
          <p:nvSpPr>
            <p:cNvPr id="137" name="Oval 33" descr="Grands confettis"/>
            <p:cNvSpPr>
              <a:spLocks noChangeArrowheads="1"/>
            </p:cNvSpPr>
            <p:nvPr/>
          </p:nvSpPr>
          <p:spPr bwMode="auto">
            <a:xfrm>
              <a:off x="3058" y="3467"/>
              <a:ext cx="312" cy="392"/>
            </a:xfrm>
            <a:prstGeom prst="ellipse">
              <a:avLst/>
            </a:prstGeom>
            <a:pattFill prst="lgConfetti">
              <a:fgClr>
                <a:srgbClr val="996633"/>
              </a:fgClr>
              <a:bgClr>
                <a:srgbClr val="FFFFFF"/>
              </a:bgClr>
            </a:pattFill>
            <a:ln w="9525">
              <a:solidFill>
                <a:srgbClr val="0000FF"/>
              </a:solidFill>
              <a:round/>
              <a:headEnd type="none" w="sm" len="sm"/>
              <a:tailEnd type="none" w="sm" len="sm"/>
            </a:ln>
          </p:spPr>
          <p:txBody>
            <a:bodyPr wrap="none" anchor="ctr"/>
            <a:lstStyle/>
            <a:p>
              <a:pPr>
                <a:spcBef>
                  <a:spcPct val="50000"/>
                </a:spcBef>
              </a:pPr>
              <a:endParaRPr lang="fr-FR" sz="2000" b="1">
                <a:solidFill>
                  <a:srgbClr val="00CC99"/>
                </a:solidFill>
                <a:latin typeface="Verdana" pitchFamily="34" charset="0"/>
                <a:cs typeface="Arial" charset="0"/>
              </a:endParaRPr>
            </a:p>
          </p:txBody>
        </p:sp>
        <p:sp>
          <p:nvSpPr>
            <p:cNvPr id="138" name="Oval 34"/>
            <p:cNvSpPr>
              <a:spLocks noChangeArrowheads="1"/>
            </p:cNvSpPr>
            <p:nvPr/>
          </p:nvSpPr>
          <p:spPr bwMode="auto">
            <a:xfrm>
              <a:off x="2787" y="3513"/>
              <a:ext cx="279" cy="280"/>
            </a:xfrm>
            <a:prstGeom prst="ellipse">
              <a:avLst/>
            </a:prstGeom>
            <a:gradFill rotWithShape="0">
              <a:gsLst>
                <a:gs pos="0">
                  <a:srgbClr val="FFFFFF"/>
                </a:gs>
                <a:gs pos="100000">
                  <a:srgbClr val="0000CC"/>
                </a:gs>
              </a:gsLst>
              <a:path path="shape">
                <a:fillToRect l="50000" t="50000" r="50000" b="50000"/>
              </a:path>
            </a:gradFill>
            <a:ln w="12700">
              <a:solidFill>
                <a:srgbClr val="0000FF"/>
              </a:solidFill>
              <a:round/>
              <a:headEnd/>
              <a:tailEnd/>
            </a:ln>
          </p:spPr>
          <p:txBody>
            <a:bodyPr wrap="none" anchor="ctr"/>
            <a:lstStyle/>
            <a:p>
              <a:pPr>
                <a:spcBef>
                  <a:spcPct val="50000"/>
                </a:spcBef>
              </a:pPr>
              <a:endParaRPr lang="fr-FR" sz="2000" b="1">
                <a:solidFill>
                  <a:srgbClr val="00CC99"/>
                </a:solidFill>
                <a:latin typeface="Verdana" pitchFamily="34" charset="0"/>
                <a:cs typeface="Arial" charset="0"/>
              </a:endParaRPr>
            </a:p>
          </p:txBody>
        </p:sp>
        <p:sp>
          <p:nvSpPr>
            <p:cNvPr id="139" name="Oval 35"/>
            <p:cNvSpPr>
              <a:spLocks noChangeArrowheads="1"/>
            </p:cNvSpPr>
            <p:nvPr/>
          </p:nvSpPr>
          <p:spPr bwMode="auto">
            <a:xfrm>
              <a:off x="3177" y="3513"/>
              <a:ext cx="279" cy="280"/>
            </a:xfrm>
            <a:prstGeom prst="ellipse">
              <a:avLst/>
            </a:prstGeom>
            <a:gradFill rotWithShape="0">
              <a:gsLst>
                <a:gs pos="0">
                  <a:srgbClr val="FFFFFF"/>
                </a:gs>
                <a:gs pos="100000">
                  <a:srgbClr val="0000CC"/>
                </a:gs>
              </a:gsLst>
              <a:path path="shape">
                <a:fillToRect l="50000" t="50000" r="50000" b="50000"/>
              </a:path>
            </a:gradFill>
            <a:ln w="12700">
              <a:solidFill>
                <a:srgbClr val="0000FF"/>
              </a:solidFill>
              <a:round/>
              <a:headEnd/>
              <a:tailEnd/>
            </a:ln>
          </p:spPr>
          <p:txBody>
            <a:bodyPr wrap="none" anchor="ctr"/>
            <a:lstStyle/>
            <a:p>
              <a:pPr>
                <a:spcBef>
                  <a:spcPct val="50000"/>
                </a:spcBef>
              </a:pPr>
              <a:endParaRPr lang="fr-FR" sz="2000" b="1">
                <a:solidFill>
                  <a:srgbClr val="00CC99"/>
                </a:solidFill>
                <a:latin typeface="Verdana" pitchFamily="34" charset="0"/>
                <a:cs typeface="Arial" charset="0"/>
              </a:endParaRPr>
            </a:p>
          </p:txBody>
        </p:sp>
        <p:sp>
          <p:nvSpPr>
            <p:cNvPr id="140" name="Oval 36"/>
            <p:cNvSpPr>
              <a:spLocks noChangeArrowheads="1"/>
            </p:cNvSpPr>
            <p:nvPr/>
          </p:nvSpPr>
          <p:spPr bwMode="auto">
            <a:xfrm>
              <a:off x="3026" y="3605"/>
              <a:ext cx="86" cy="88"/>
            </a:xfrm>
            <a:prstGeom prst="ellipse">
              <a:avLst/>
            </a:prstGeom>
            <a:solidFill>
              <a:srgbClr val="800000"/>
            </a:solidFill>
            <a:ln w="9525">
              <a:solidFill>
                <a:srgbClr val="0000FF"/>
              </a:solidFill>
              <a:round/>
              <a:headEnd type="none" w="sm" len="sm"/>
              <a:tailEnd type="none" w="sm" len="sm"/>
            </a:ln>
          </p:spPr>
          <p:txBody>
            <a:bodyPr wrap="none" anchor="ctr"/>
            <a:lstStyle/>
            <a:p>
              <a:pPr>
                <a:spcBef>
                  <a:spcPct val="50000"/>
                </a:spcBef>
              </a:pPr>
              <a:endParaRPr lang="fr-FR" sz="2000" b="1">
                <a:solidFill>
                  <a:srgbClr val="00CC99"/>
                </a:solidFill>
                <a:latin typeface="Verdana" pitchFamily="34" charset="0"/>
                <a:cs typeface="Arial" charset="0"/>
              </a:endParaRPr>
            </a:p>
          </p:txBody>
        </p:sp>
        <p:sp>
          <p:nvSpPr>
            <p:cNvPr id="141" name="Oval 37"/>
            <p:cNvSpPr>
              <a:spLocks noChangeArrowheads="1"/>
            </p:cNvSpPr>
            <p:nvPr/>
          </p:nvSpPr>
          <p:spPr bwMode="auto">
            <a:xfrm>
              <a:off x="3133" y="3608"/>
              <a:ext cx="86" cy="88"/>
            </a:xfrm>
            <a:prstGeom prst="ellipse">
              <a:avLst/>
            </a:prstGeom>
            <a:solidFill>
              <a:srgbClr val="800000"/>
            </a:solidFill>
            <a:ln w="9525">
              <a:solidFill>
                <a:srgbClr val="0000FF"/>
              </a:solidFill>
              <a:round/>
              <a:headEnd type="none" w="sm" len="sm"/>
              <a:tailEnd type="none" w="sm" len="sm"/>
            </a:ln>
          </p:spPr>
          <p:txBody>
            <a:bodyPr wrap="none" anchor="ctr"/>
            <a:lstStyle/>
            <a:p>
              <a:pPr>
                <a:spcBef>
                  <a:spcPct val="50000"/>
                </a:spcBef>
              </a:pPr>
              <a:endParaRPr lang="fr-FR" sz="2000" b="1">
                <a:solidFill>
                  <a:srgbClr val="00CC99"/>
                </a:solidFill>
                <a:latin typeface="Verdana" pitchFamily="34" charset="0"/>
                <a:cs typeface="Arial" charset="0"/>
              </a:endParaRPr>
            </a:p>
          </p:txBody>
        </p:sp>
      </p:grpSp>
      <p:grpSp>
        <p:nvGrpSpPr>
          <p:cNvPr id="142" name="Group 38"/>
          <p:cNvGrpSpPr>
            <a:grpSpLocks/>
          </p:cNvGrpSpPr>
          <p:nvPr/>
        </p:nvGrpSpPr>
        <p:grpSpPr bwMode="auto">
          <a:xfrm>
            <a:off x="4343400" y="3914473"/>
            <a:ext cx="723900" cy="1158875"/>
            <a:chOff x="3680" y="3070"/>
            <a:chExt cx="456" cy="730"/>
          </a:xfrm>
        </p:grpSpPr>
        <p:sp>
          <p:nvSpPr>
            <p:cNvPr id="143" name="Text Box 39"/>
            <p:cNvSpPr txBox="1">
              <a:spLocks noChangeArrowheads="1"/>
            </p:cNvSpPr>
            <p:nvPr/>
          </p:nvSpPr>
          <p:spPr bwMode="auto">
            <a:xfrm>
              <a:off x="3715" y="3571"/>
              <a:ext cx="385" cy="229"/>
            </a:xfrm>
            <a:prstGeom prst="rect">
              <a:avLst/>
            </a:prstGeom>
            <a:noFill/>
            <a:ln w="9525">
              <a:noFill/>
              <a:miter lim="800000"/>
              <a:headEnd type="none" w="sm" len="sm"/>
              <a:tailEnd type="none" w="sm" len="sm"/>
            </a:ln>
            <a:effectLst/>
          </p:spPr>
          <p:txBody>
            <a:bodyPr>
              <a:spAutoFit/>
            </a:bodyPr>
            <a:lstStyle/>
            <a:p>
              <a:pPr algn="ctr" defTabSz="762000" eaLnBrk="0" hangingPunct="0">
                <a:lnSpc>
                  <a:spcPct val="89000"/>
                </a:lnSpc>
                <a:spcBef>
                  <a:spcPct val="50000"/>
                </a:spcBef>
                <a:defRPr/>
              </a:pPr>
              <a:r>
                <a:rPr lang="fr-FR" sz="2000" b="1" i="1">
                  <a:solidFill>
                    <a:srgbClr val="800000"/>
                  </a:solidFill>
                  <a:effectLst>
                    <a:outerShdw blurRad="38100" dist="38100" dir="2700000" algn="tl">
                      <a:srgbClr val="000000"/>
                    </a:outerShdw>
                  </a:effectLst>
                  <a:latin typeface="Symbol" pitchFamily="18" charset="2"/>
                  <a:cs typeface="Arial" charset="0"/>
                </a:rPr>
                <a:t>k</a:t>
              </a:r>
              <a:r>
                <a:rPr lang="fr-FR" sz="2000" b="1" i="1" baseline="30000">
                  <a:solidFill>
                    <a:srgbClr val="800000"/>
                  </a:solidFill>
                  <a:effectLst>
                    <a:outerShdw blurRad="38100" dist="38100" dir="2700000" algn="tl">
                      <a:srgbClr val="000000"/>
                    </a:outerShdw>
                  </a:effectLst>
                  <a:latin typeface="Symbol" pitchFamily="18" charset="2"/>
                  <a:cs typeface="Arial" charset="0"/>
                </a:rPr>
                <a:t>AB</a:t>
              </a:r>
            </a:p>
          </p:txBody>
        </p:sp>
        <p:sp>
          <p:nvSpPr>
            <p:cNvPr id="144" name="Line 40"/>
            <p:cNvSpPr>
              <a:spLocks noChangeShapeType="1"/>
            </p:cNvSpPr>
            <p:nvPr/>
          </p:nvSpPr>
          <p:spPr bwMode="auto">
            <a:xfrm flipH="1">
              <a:off x="3880" y="3299"/>
              <a:ext cx="208" cy="0"/>
            </a:xfrm>
            <a:prstGeom prst="line">
              <a:avLst/>
            </a:prstGeom>
            <a:noFill/>
            <a:ln w="57150">
              <a:solidFill>
                <a:srgbClr val="800000"/>
              </a:solidFill>
              <a:round/>
              <a:headEnd type="none" w="sm" len="med"/>
              <a:tailEnd type="triangle" w="sm" len="sm"/>
            </a:ln>
            <a:extLst>
              <a:ext uri="{909E8E84-426E-40DD-AFC4-6F175D3DCCD1}">
                <a14:hiddenFill xmlns:a14="http://schemas.microsoft.com/office/drawing/2010/main">
                  <a:noFill/>
                </a14:hiddenFill>
              </a:ext>
            </a:extLst>
          </p:spPr>
          <p:txBody>
            <a:bodyPr wrap="none"/>
            <a:lstStyle/>
            <a:p>
              <a:endParaRPr lang="fr-FR"/>
            </a:p>
          </p:txBody>
        </p:sp>
        <p:sp>
          <p:nvSpPr>
            <p:cNvPr id="145" name="Line 41"/>
            <p:cNvSpPr>
              <a:spLocks noChangeShapeType="1"/>
            </p:cNvSpPr>
            <p:nvPr/>
          </p:nvSpPr>
          <p:spPr bwMode="auto">
            <a:xfrm flipH="1">
              <a:off x="3680" y="3299"/>
              <a:ext cx="208" cy="0"/>
            </a:xfrm>
            <a:prstGeom prst="line">
              <a:avLst/>
            </a:prstGeom>
            <a:noFill/>
            <a:ln w="57150">
              <a:solidFill>
                <a:srgbClr val="800000"/>
              </a:solidFill>
              <a:round/>
              <a:headEnd type="triangle" w="sm" len="sm"/>
              <a:tailEnd type="none" w="sm" len="med"/>
            </a:ln>
            <a:extLst>
              <a:ext uri="{909E8E84-426E-40DD-AFC4-6F175D3DCCD1}">
                <a14:hiddenFill xmlns:a14="http://schemas.microsoft.com/office/drawing/2010/main">
                  <a:noFill/>
                </a14:hiddenFill>
              </a:ext>
            </a:extLst>
          </p:spPr>
          <p:txBody>
            <a:bodyPr wrap="none"/>
            <a:lstStyle/>
            <a:p>
              <a:endParaRPr lang="fr-FR"/>
            </a:p>
          </p:txBody>
        </p:sp>
        <p:sp>
          <p:nvSpPr>
            <p:cNvPr id="146" name="Text Box 42"/>
            <p:cNvSpPr txBox="1">
              <a:spLocks noChangeArrowheads="1"/>
            </p:cNvSpPr>
            <p:nvPr/>
          </p:nvSpPr>
          <p:spPr bwMode="auto">
            <a:xfrm>
              <a:off x="3688" y="3070"/>
              <a:ext cx="448" cy="229"/>
            </a:xfrm>
            <a:prstGeom prst="rect">
              <a:avLst/>
            </a:prstGeom>
            <a:noFill/>
            <a:ln w="9525">
              <a:noFill/>
              <a:miter lim="800000"/>
              <a:headEnd type="none" w="sm" len="sm"/>
              <a:tailEnd type="none" w="sm" len="sm"/>
            </a:ln>
            <a:effectLst/>
          </p:spPr>
          <p:txBody>
            <a:bodyPr>
              <a:spAutoFit/>
            </a:bodyPr>
            <a:lstStyle/>
            <a:p>
              <a:pPr algn="ctr" defTabSz="762000" eaLnBrk="0" hangingPunct="0">
                <a:lnSpc>
                  <a:spcPct val="89000"/>
                </a:lnSpc>
                <a:spcBef>
                  <a:spcPct val="50000"/>
                </a:spcBef>
                <a:defRPr/>
              </a:pPr>
              <a:r>
                <a:rPr lang="fr-FR" sz="2000" b="1" i="1" dirty="0">
                  <a:solidFill>
                    <a:srgbClr val="800000"/>
                  </a:solidFill>
                  <a:effectLst>
                    <a:outerShdw blurRad="38100" dist="38100" dir="2700000" algn="tl">
                      <a:srgbClr val="000000"/>
                    </a:outerShdw>
                  </a:effectLst>
                  <a:latin typeface="Symbol" pitchFamily="18" charset="2"/>
                  <a:cs typeface="Arial" charset="0"/>
                </a:rPr>
                <a:t> </a:t>
              </a:r>
              <a:r>
                <a:rPr lang="fr-FR" sz="2000" b="1" i="1" dirty="0" err="1">
                  <a:solidFill>
                    <a:srgbClr val="800000"/>
                  </a:solidFill>
                  <a:effectLst>
                    <a:outerShdw blurRad="38100" dist="38100" dir="2700000" algn="tl">
                      <a:srgbClr val="000000"/>
                    </a:outerShdw>
                  </a:effectLst>
                  <a:latin typeface="Symbol" pitchFamily="18" charset="2"/>
                  <a:cs typeface="Arial" charset="0"/>
                </a:rPr>
                <a:t>e</a:t>
              </a:r>
              <a:r>
                <a:rPr lang="fr-FR" sz="2000" b="1" i="1" baseline="30000" dirty="0" err="1">
                  <a:solidFill>
                    <a:srgbClr val="800000"/>
                  </a:solidFill>
                  <a:effectLst>
                    <a:outerShdw blurRad="38100" dist="38100" dir="2700000" algn="tl">
                      <a:srgbClr val="000000"/>
                    </a:outerShdw>
                  </a:effectLst>
                  <a:latin typeface="Symbol" pitchFamily="18" charset="2"/>
                  <a:cs typeface="Arial" charset="0"/>
                </a:rPr>
                <a:t>AB</a:t>
              </a:r>
              <a:endParaRPr lang="fr-FR" sz="2000" b="1" i="1" baseline="30000" dirty="0">
                <a:solidFill>
                  <a:srgbClr val="800000"/>
                </a:solidFill>
                <a:effectLst>
                  <a:outerShdw blurRad="38100" dist="38100" dir="2700000" algn="tl">
                    <a:srgbClr val="000000"/>
                  </a:outerShdw>
                </a:effectLst>
                <a:latin typeface="Comic Sans MS" pitchFamily="66" charset="0"/>
                <a:cs typeface="Arial" charset="0"/>
              </a:endParaRPr>
            </a:p>
          </p:txBody>
        </p:sp>
      </p:grpSp>
      <p:grpSp>
        <p:nvGrpSpPr>
          <p:cNvPr id="147" name="Group 43"/>
          <p:cNvGrpSpPr>
            <a:grpSpLocks/>
          </p:cNvGrpSpPr>
          <p:nvPr/>
        </p:nvGrpSpPr>
        <p:grpSpPr bwMode="auto">
          <a:xfrm>
            <a:off x="2003425" y="3904952"/>
            <a:ext cx="1641475" cy="1147762"/>
            <a:chOff x="1263" y="3264"/>
            <a:chExt cx="1034" cy="723"/>
          </a:xfrm>
        </p:grpSpPr>
        <p:sp>
          <p:nvSpPr>
            <p:cNvPr id="148" name="Rectangle 44"/>
            <p:cNvSpPr>
              <a:spLocks noChangeArrowheads="1"/>
            </p:cNvSpPr>
            <p:nvPr/>
          </p:nvSpPr>
          <p:spPr bwMode="auto">
            <a:xfrm>
              <a:off x="1263" y="3290"/>
              <a:ext cx="1034" cy="697"/>
            </a:xfrm>
            <a:prstGeom prst="rect">
              <a:avLst/>
            </a:prstGeom>
            <a:solidFill>
              <a:srgbClr val="E9FFFB"/>
            </a:solidFill>
            <a:ln w="9525">
              <a:solidFill>
                <a:srgbClr val="0000A0"/>
              </a:solidFill>
              <a:miter lim="800000"/>
              <a:headEnd type="none" w="sm" len="sm"/>
              <a:tailEnd type="none" w="sm" len="sm"/>
            </a:ln>
          </p:spPr>
          <p:txBody>
            <a:bodyPr wrap="none" anchor="ctr"/>
            <a:lstStyle/>
            <a:p>
              <a:pPr>
                <a:spcBef>
                  <a:spcPct val="50000"/>
                </a:spcBef>
              </a:pPr>
              <a:endParaRPr lang="fr-FR" sz="2000" b="1">
                <a:solidFill>
                  <a:srgbClr val="00CC99"/>
                </a:solidFill>
                <a:latin typeface="Verdana" pitchFamily="34" charset="0"/>
                <a:cs typeface="Arial" charset="0"/>
              </a:endParaRPr>
            </a:p>
          </p:txBody>
        </p:sp>
        <p:sp>
          <p:nvSpPr>
            <p:cNvPr id="149" name="Oval 45"/>
            <p:cNvSpPr>
              <a:spLocks noChangeArrowheads="1"/>
            </p:cNvSpPr>
            <p:nvPr/>
          </p:nvSpPr>
          <p:spPr bwMode="auto">
            <a:xfrm>
              <a:off x="1964" y="3340"/>
              <a:ext cx="280" cy="280"/>
            </a:xfrm>
            <a:prstGeom prst="ellipse">
              <a:avLst/>
            </a:prstGeom>
            <a:gradFill rotWithShape="0">
              <a:gsLst>
                <a:gs pos="0">
                  <a:schemeClr val="bg1"/>
                </a:gs>
                <a:gs pos="100000">
                  <a:srgbClr val="0000AC"/>
                </a:gs>
              </a:gsLst>
              <a:path path="shape">
                <a:fillToRect l="50000" t="50000" r="50000" b="50000"/>
              </a:path>
            </a:gradFill>
            <a:ln w="12700">
              <a:solidFill>
                <a:schemeClr val="bg1"/>
              </a:solidFill>
              <a:round/>
              <a:headEnd/>
              <a:tailEnd/>
            </a:ln>
          </p:spPr>
          <p:txBody>
            <a:bodyPr wrap="none" anchor="ctr"/>
            <a:lstStyle/>
            <a:p>
              <a:pPr>
                <a:spcBef>
                  <a:spcPct val="50000"/>
                </a:spcBef>
              </a:pPr>
              <a:endParaRPr lang="fr-FR" sz="2000" b="1">
                <a:solidFill>
                  <a:srgbClr val="00CC99"/>
                </a:solidFill>
                <a:latin typeface="Verdana" pitchFamily="34" charset="0"/>
                <a:cs typeface="Arial" charset="0"/>
              </a:endParaRPr>
            </a:p>
          </p:txBody>
        </p:sp>
        <p:sp>
          <p:nvSpPr>
            <p:cNvPr id="150" name="Oval 46"/>
            <p:cNvSpPr>
              <a:spLocks noChangeArrowheads="1"/>
            </p:cNvSpPr>
            <p:nvPr/>
          </p:nvSpPr>
          <p:spPr bwMode="auto">
            <a:xfrm>
              <a:off x="1305" y="3340"/>
              <a:ext cx="279" cy="280"/>
            </a:xfrm>
            <a:prstGeom prst="ellipse">
              <a:avLst/>
            </a:prstGeom>
            <a:gradFill rotWithShape="0">
              <a:gsLst>
                <a:gs pos="0">
                  <a:schemeClr val="bg1"/>
                </a:gs>
                <a:gs pos="100000">
                  <a:srgbClr val="0000AC"/>
                </a:gs>
              </a:gsLst>
              <a:path path="shape">
                <a:fillToRect l="50000" t="50000" r="50000" b="50000"/>
              </a:path>
            </a:gradFill>
            <a:ln w="12700">
              <a:solidFill>
                <a:schemeClr val="bg1"/>
              </a:solidFill>
              <a:round/>
              <a:headEnd/>
              <a:tailEnd/>
            </a:ln>
          </p:spPr>
          <p:txBody>
            <a:bodyPr wrap="none" anchor="ctr"/>
            <a:lstStyle/>
            <a:p>
              <a:pPr>
                <a:spcBef>
                  <a:spcPct val="50000"/>
                </a:spcBef>
              </a:pPr>
              <a:endParaRPr lang="fr-FR" sz="2000" b="1">
                <a:solidFill>
                  <a:srgbClr val="00CC99"/>
                </a:solidFill>
                <a:latin typeface="Verdana" pitchFamily="34" charset="0"/>
                <a:cs typeface="Arial" charset="0"/>
              </a:endParaRPr>
            </a:p>
          </p:txBody>
        </p:sp>
        <p:sp>
          <p:nvSpPr>
            <p:cNvPr id="151" name="Oval 47"/>
            <p:cNvSpPr>
              <a:spLocks noChangeArrowheads="1"/>
            </p:cNvSpPr>
            <p:nvPr/>
          </p:nvSpPr>
          <p:spPr bwMode="auto">
            <a:xfrm>
              <a:off x="1665" y="3676"/>
              <a:ext cx="279" cy="280"/>
            </a:xfrm>
            <a:prstGeom prst="ellipse">
              <a:avLst/>
            </a:prstGeom>
            <a:gradFill rotWithShape="0">
              <a:gsLst>
                <a:gs pos="0">
                  <a:schemeClr val="bg1"/>
                </a:gs>
                <a:gs pos="100000">
                  <a:srgbClr val="0000AC"/>
                </a:gs>
              </a:gsLst>
              <a:path path="shape">
                <a:fillToRect l="50000" t="50000" r="50000" b="50000"/>
              </a:path>
            </a:gradFill>
            <a:ln w="12700">
              <a:solidFill>
                <a:schemeClr val="bg1"/>
              </a:solidFill>
              <a:round/>
              <a:headEnd/>
              <a:tailEnd/>
            </a:ln>
          </p:spPr>
          <p:txBody>
            <a:bodyPr wrap="none" anchor="ctr"/>
            <a:lstStyle/>
            <a:p>
              <a:pPr>
                <a:spcBef>
                  <a:spcPct val="50000"/>
                </a:spcBef>
              </a:pPr>
              <a:endParaRPr lang="fr-FR" sz="2000" b="1">
                <a:solidFill>
                  <a:srgbClr val="00CC99"/>
                </a:solidFill>
                <a:latin typeface="Verdana" pitchFamily="34" charset="0"/>
                <a:cs typeface="Arial" charset="0"/>
              </a:endParaRPr>
            </a:p>
          </p:txBody>
        </p:sp>
        <p:sp>
          <p:nvSpPr>
            <p:cNvPr id="152" name="Text Box 48"/>
            <p:cNvSpPr txBox="1">
              <a:spLocks noChangeArrowheads="1"/>
            </p:cNvSpPr>
            <p:nvPr/>
          </p:nvSpPr>
          <p:spPr bwMode="auto">
            <a:xfrm>
              <a:off x="1537" y="3264"/>
              <a:ext cx="400" cy="212"/>
            </a:xfrm>
            <a:prstGeom prst="rect">
              <a:avLst/>
            </a:prstGeom>
            <a:noFill/>
            <a:ln w="9525">
              <a:noFill/>
              <a:miter lim="800000"/>
              <a:headEnd type="none" w="sm" len="sm"/>
              <a:tailEnd type="none" w="sm" len="sm"/>
            </a:ln>
            <a:effectLst/>
          </p:spPr>
          <p:txBody>
            <a:bodyPr>
              <a:spAutoFit/>
            </a:bodyPr>
            <a:lstStyle/>
            <a:p>
              <a:pPr algn="ctr" defTabSz="762000" eaLnBrk="0" hangingPunct="0">
                <a:lnSpc>
                  <a:spcPct val="89000"/>
                </a:lnSpc>
                <a:spcBef>
                  <a:spcPct val="50000"/>
                </a:spcBef>
                <a:defRPr/>
              </a:pPr>
              <a:r>
                <a:rPr lang="fr-FR" b="1" i="1">
                  <a:solidFill>
                    <a:srgbClr val="FF00FF"/>
                  </a:solidFill>
                  <a:effectLst>
                    <a:outerShdw blurRad="38100" dist="38100" dir="2700000" algn="tl">
                      <a:srgbClr val="000000"/>
                    </a:outerShdw>
                  </a:effectLst>
                  <a:latin typeface="Symbol" pitchFamily="18" charset="2"/>
                  <a:cs typeface="Arial" charset="0"/>
                </a:rPr>
                <a:t> e</a:t>
              </a:r>
              <a:r>
                <a:rPr lang="fr-FR" b="1" i="1">
                  <a:solidFill>
                    <a:srgbClr val="FF00FF"/>
                  </a:solidFill>
                  <a:effectLst>
                    <a:outerShdw blurRad="38100" dist="38100" dir="2700000" algn="tl">
                      <a:srgbClr val="000000"/>
                    </a:outerShdw>
                  </a:effectLst>
                  <a:latin typeface="Comic Sans MS" pitchFamily="66" charset="0"/>
                  <a:cs typeface="Arial" charset="0"/>
                </a:rPr>
                <a:t>/k</a:t>
              </a:r>
            </a:p>
          </p:txBody>
        </p:sp>
        <p:sp>
          <p:nvSpPr>
            <p:cNvPr id="153" name="Line 49"/>
            <p:cNvSpPr>
              <a:spLocks noChangeShapeType="1"/>
            </p:cNvSpPr>
            <p:nvPr/>
          </p:nvSpPr>
          <p:spPr bwMode="auto">
            <a:xfrm>
              <a:off x="1438" y="3468"/>
              <a:ext cx="322" cy="346"/>
            </a:xfrm>
            <a:prstGeom prst="line">
              <a:avLst/>
            </a:prstGeom>
            <a:noFill/>
            <a:ln w="50800">
              <a:solidFill>
                <a:srgbClr val="FF00FF"/>
              </a:solidFill>
              <a:round/>
              <a:headEnd type="triangle" w="sm" len="sm"/>
              <a:tailEnd type="triangle" w="sm" len="sm"/>
            </a:ln>
            <a:extLst>
              <a:ext uri="{909E8E84-426E-40DD-AFC4-6F175D3DCCD1}">
                <a14:hiddenFill xmlns:a14="http://schemas.microsoft.com/office/drawing/2010/main">
                  <a:noFill/>
                </a14:hiddenFill>
              </a:ext>
            </a:extLst>
          </p:spPr>
          <p:txBody>
            <a:bodyPr wrap="none"/>
            <a:lstStyle/>
            <a:p>
              <a:endParaRPr lang="fr-FR"/>
            </a:p>
          </p:txBody>
        </p:sp>
        <p:sp>
          <p:nvSpPr>
            <p:cNvPr id="154" name="Line 50"/>
            <p:cNvSpPr>
              <a:spLocks noChangeShapeType="1"/>
            </p:cNvSpPr>
            <p:nvPr/>
          </p:nvSpPr>
          <p:spPr bwMode="auto">
            <a:xfrm rot="-5400000">
              <a:off x="1803" y="3464"/>
              <a:ext cx="322" cy="346"/>
            </a:xfrm>
            <a:prstGeom prst="line">
              <a:avLst/>
            </a:prstGeom>
            <a:noFill/>
            <a:ln w="50800">
              <a:solidFill>
                <a:srgbClr val="FF00FF"/>
              </a:solidFill>
              <a:round/>
              <a:headEnd type="triangle" w="sm" len="sm"/>
              <a:tailEnd type="triangle" w="sm" len="sm"/>
            </a:ln>
            <a:extLst>
              <a:ext uri="{909E8E84-426E-40DD-AFC4-6F175D3DCCD1}">
                <a14:hiddenFill xmlns:a14="http://schemas.microsoft.com/office/drawing/2010/main">
                  <a:noFill/>
                </a14:hiddenFill>
              </a:ext>
            </a:extLst>
          </p:spPr>
          <p:txBody>
            <a:bodyPr wrap="none"/>
            <a:lstStyle/>
            <a:p>
              <a:endParaRPr lang="fr-FR"/>
            </a:p>
          </p:txBody>
        </p:sp>
        <p:sp>
          <p:nvSpPr>
            <p:cNvPr id="155" name="Line 51"/>
            <p:cNvSpPr>
              <a:spLocks noChangeShapeType="1"/>
            </p:cNvSpPr>
            <p:nvPr/>
          </p:nvSpPr>
          <p:spPr bwMode="auto">
            <a:xfrm rot="-2897441">
              <a:off x="1605" y="3297"/>
              <a:ext cx="321" cy="357"/>
            </a:xfrm>
            <a:prstGeom prst="line">
              <a:avLst/>
            </a:prstGeom>
            <a:noFill/>
            <a:ln w="50800">
              <a:solidFill>
                <a:srgbClr val="FF00FF"/>
              </a:solidFill>
              <a:round/>
              <a:headEnd type="triangle" w="sm" len="sm"/>
              <a:tailEnd type="triangle" w="sm" len="sm"/>
            </a:ln>
            <a:extLst>
              <a:ext uri="{909E8E84-426E-40DD-AFC4-6F175D3DCCD1}">
                <a14:hiddenFill xmlns:a14="http://schemas.microsoft.com/office/drawing/2010/main">
                  <a:noFill/>
                </a14:hiddenFill>
              </a:ext>
            </a:extLst>
          </p:spPr>
          <p:txBody>
            <a:bodyPr wrap="none"/>
            <a:lstStyle/>
            <a:p>
              <a:endParaRPr lang="fr-FR"/>
            </a:p>
          </p:txBody>
        </p:sp>
      </p:grpSp>
      <p:grpSp>
        <p:nvGrpSpPr>
          <p:cNvPr id="156" name="Group 52"/>
          <p:cNvGrpSpPr>
            <a:grpSpLocks/>
          </p:cNvGrpSpPr>
          <p:nvPr/>
        </p:nvGrpSpPr>
        <p:grpSpPr bwMode="auto">
          <a:xfrm>
            <a:off x="180975" y="3958929"/>
            <a:ext cx="1641475" cy="1093788"/>
            <a:chOff x="970" y="3298"/>
            <a:chExt cx="1034" cy="689"/>
          </a:xfrm>
        </p:grpSpPr>
        <p:grpSp>
          <p:nvGrpSpPr>
            <p:cNvPr id="157" name="Group 53"/>
            <p:cNvGrpSpPr>
              <a:grpSpLocks/>
            </p:cNvGrpSpPr>
            <p:nvPr/>
          </p:nvGrpSpPr>
          <p:grpSpPr bwMode="auto">
            <a:xfrm>
              <a:off x="970" y="3298"/>
              <a:ext cx="1034" cy="689"/>
              <a:chOff x="22" y="3304"/>
              <a:chExt cx="1034" cy="689"/>
            </a:xfrm>
          </p:grpSpPr>
          <p:sp>
            <p:nvSpPr>
              <p:cNvPr id="161" name="Rectangle 54"/>
              <p:cNvSpPr>
                <a:spLocks noChangeArrowheads="1"/>
              </p:cNvSpPr>
              <p:nvPr/>
            </p:nvSpPr>
            <p:spPr bwMode="auto">
              <a:xfrm>
                <a:off x="22" y="3304"/>
                <a:ext cx="1034" cy="689"/>
              </a:xfrm>
              <a:prstGeom prst="rect">
                <a:avLst/>
              </a:prstGeom>
              <a:solidFill>
                <a:srgbClr val="E9FFFB"/>
              </a:solidFill>
              <a:ln w="9525">
                <a:solidFill>
                  <a:srgbClr val="0000A0"/>
                </a:solidFill>
                <a:miter lim="800000"/>
                <a:headEnd type="none" w="sm" len="sm"/>
                <a:tailEnd type="none" w="sm" len="sm"/>
              </a:ln>
            </p:spPr>
            <p:txBody>
              <a:bodyPr wrap="none" anchor="ctr"/>
              <a:lstStyle/>
              <a:p>
                <a:pPr>
                  <a:spcBef>
                    <a:spcPct val="50000"/>
                  </a:spcBef>
                </a:pPr>
                <a:endParaRPr lang="fr-FR" sz="2000" b="1">
                  <a:solidFill>
                    <a:srgbClr val="00CC99"/>
                  </a:solidFill>
                  <a:latin typeface="Verdana" pitchFamily="34" charset="0"/>
                  <a:cs typeface="Arial" charset="0"/>
                </a:endParaRPr>
              </a:p>
            </p:txBody>
          </p:sp>
          <p:sp>
            <p:nvSpPr>
              <p:cNvPr id="162" name="Oval 55"/>
              <p:cNvSpPr>
                <a:spLocks noChangeArrowheads="1"/>
              </p:cNvSpPr>
              <p:nvPr/>
            </p:nvSpPr>
            <p:spPr bwMode="auto">
              <a:xfrm>
                <a:off x="231" y="3647"/>
                <a:ext cx="280" cy="280"/>
              </a:xfrm>
              <a:prstGeom prst="ellipse">
                <a:avLst/>
              </a:prstGeom>
              <a:gradFill rotWithShape="0">
                <a:gsLst>
                  <a:gs pos="0">
                    <a:schemeClr val="bg1"/>
                  </a:gs>
                  <a:gs pos="100000">
                    <a:srgbClr val="0000AC"/>
                  </a:gs>
                </a:gsLst>
                <a:path path="shape">
                  <a:fillToRect l="50000" t="50000" r="50000" b="50000"/>
                </a:path>
              </a:gradFill>
              <a:ln w="12700">
                <a:solidFill>
                  <a:schemeClr val="bg1"/>
                </a:solidFill>
                <a:round/>
                <a:headEnd/>
                <a:tailEnd/>
              </a:ln>
            </p:spPr>
            <p:txBody>
              <a:bodyPr wrap="none" anchor="ctr"/>
              <a:lstStyle/>
              <a:p>
                <a:pPr>
                  <a:spcBef>
                    <a:spcPct val="50000"/>
                  </a:spcBef>
                </a:pPr>
                <a:endParaRPr lang="fr-FR" sz="2000" b="1">
                  <a:solidFill>
                    <a:srgbClr val="00CC99"/>
                  </a:solidFill>
                  <a:latin typeface="Verdana" pitchFamily="34" charset="0"/>
                  <a:cs typeface="Arial" charset="0"/>
                </a:endParaRPr>
              </a:p>
            </p:txBody>
          </p:sp>
          <p:sp>
            <p:nvSpPr>
              <p:cNvPr id="163" name="Oval 56"/>
              <p:cNvSpPr>
                <a:spLocks noChangeArrowheads="1"/>
              </p:cNvSpPr>
              <p:nvPr/>
            </p:nvSpPr>
            <p:spPr bwMode="auto">
              <a:xfrm>
                <a:off x="112" y="3383"/>
                <a:ext cx="279" cy="280"/>
              </a:xfrm>
              <a:prstGeom prst="ellipse">
                <a:avLst/>
              </a:prstGeom>
              <a:gradFill rotWithShape="0">
                <a:gsLst>
                  <a:gs pos="0">
                    <a:schemeClr val="bg1"/>
                  </a:gs>
                  <a:gs pos="100000">
                    <a:srgbClr val="0000AC"/>
                  </a:gs>
                </a:gsLst>
                <a:path path="shape">
                  <a:fillToRect l="50000" t="50000" r="50000" b="50000"/>
                </a:path>
              </a:gradFill>
              <a:ln w="12700">
                <a:solidFill>
                  <a:schemeClr val="bg1"/>
                </a:solidFill>
                <a:round/>
                <a:headEnd/>
                <a:tailEnd/>
              </a:ln>
            </p:spPr>
            <p:txBody>
              <a:bodyPr wrap="none" anchor="ctr"/>
              <a:lstStyle/>
              <a:p>
                <a:pPr>
                  <a:spcBef>
                    <a:spcPct val="50000"/>
                  </a:spcBef>
                </a:pPr>
                <a:endParaRPr lang="fr-FR" sz="2000" b="1">
                  <a:solidFill>
                    <a:srgbClr val="00CC99"/>
                  </a:solidFill>
                  <a:latin typeface="Verdana" pitchFamily="34" charset="0"/>
                  <a:cs typeface="Arial" charset="0"/>
                </a:endParaRPr>
              </a:p>
            </p:txBody>
          </p:sp>
          <p:sp>
            <p:nvSpPr>
              <p:cNvPr id="164" name="Oval 57"/>
              <p:cNvSpPr>
                <a:spLocks noChangeArrowheads="1"/>
              </p:cNvSpPr>
              <p:nvPr/>
            </p:nvSpPr>
            <p:spPr bwMode="auto">
              <a:xfrm>
                <a:off x="703" y="3431"/>
                <a:ext cx="279" cy="280"/>
              </a:xfrm>
              <a:prstGeom prst="ellipse">
                <a:avLst/>
              </a:prstGeom>
              <a:gradFill rotWithShape="0">
                <a:gsLst>
                  <a:gs pos="0">
                    <a:schemeClr val="bg1"/>
                  </a:gs>
                  <a:gs pos="100000">
                    <a:srgbClr val="0000AC"/>
                  </a:gs>
                </a:gsLst>
                <a:path path="shape">
                  <a:fillToRect l="50000" t="50000" r="50000" b="50000"/>
                </a:path>
              </a:gradFill>
              <a:ln w="12700">
                <a:solidFill>
                  <a:schemeClr val="bg1"/>
                </a:solidFill>
                <a:round/>
                <a:headEnd/>
                <a:tailEnd/>
              </a:ln>
            </p:spPr>
            <p:txBody>
              <a:bodyPr wrap="none" anchor="ctr"/>
              <a:lstStyle/>
              <a:p>
                <a:pPr>
                  <a:spcBef>
                    <a:spcPct val="50000"/>
                  </a:spcBef>
                </a:pPr>
                <a:endParaRPr lang="fr-FR" sz="2000" b="1">
                  <a:solidFill>
                    <a:srgbClr val="00CC99"/>
                  </a:solidFill>
                  <a:latin typeface="Verdana" pitchFamily="34" charset="0"/>
                  <a:cs typeface="Arial" charset="0"/>
                </a:endParaRPr>
              </a:p>
            </p:txBody>
          </p:sp>
          <p:sp>
            <p:nvSpPr>
              <p:cNvPr id="165" name="Oval 58"/>
              <p:cNvSpPr>
                <a:spLocks noChangeArrowheads="1"/>
              </p:cNvSpPr>
              <p:nvPr/>
            </p:nvSpPr>
            <p:spPr bwMode="auto">
              <a:xfrm>
                <a:off x="407" y="3415"/>
                <a:ext cx="280" cy="280"/>
              </a:xfrm>
              <a:prstGeom prst="ellipse">
                <a:avLst/>
              </a:prstGeom>
              <a:gradFill rotWithShape="0">
                <a:gsLst>
                  <a:gs pos="0">
                    <a:schemeClr val="bg1"/>
                  </a:gs>
                  <a:gs pos="100000">
                    <a:srgbClr val="0000AC"/>
                  </a:gs>
                </a:gsLst>
                <a:path path="shape">
                  <a:fillToRect l="50000" t="50000" r="50000" b="50000"/>
                </a:path>
              </a:gradFill>
              <a:ln w="12700">
                <a:solidFill>
                  <a:schemeClr val="bg1"/>
                </a:solidFill>
                <a:round/>
                <a:headEnd/>
                <a:tailEnd/>
              </a:ln>
            </p:spPr>
            <p:txBody>
              <a:bodyPr wrap="none" anchor="ctr"/>
              <a:lstStyle/>
              <a:p>
                <a:pPr>
                  <a:spcBef>
                    <a:spcPct val="50000"/>
                  </a:spcBef>
                </a:pPr>
                <a:endParaRPr lang="fr-FR" sz="2000" b="1">
                  <a:solidFill>
                    <a:srgbClr val="00CC99"/>
                  </a:solidFill>
                  <a:latin typeface="Verdana" pitchFamily="34" charset="0"/>
                  <a:cs typeface="Arial" charset="0"/>
                </a:endParaRPr>
              </a:p>
            </p:txBody>
          </p:sp>
          <p:sp>
            <p:nvSpPr>
              <p:cNvPr id="166" name="Line 59"/>
              <p:cNvSpPr>
                <a:spLocks noChangeShapeType="1"/>
              </p:cNvSpPr>
              <p:nvPr/>
            </p:nvSpPr>
            <p:spPr bwMode="auto">
              <a:xfrm>
                <a:off x="247" y="3517"/>
                <a:ext cx="120" cy="280"/>
              </a:xfrm>
              <a:prstGeom prst="line">
                <a:avLst/>
              </a:prstGeom>
              <a:noFill/>
              <a:ln w="38100">
                <a:solidFill>
                  <a:srgbClr val="0000FF"/>
                </a:solidFill>
                <a:round/>
                <a:headEnd type="stealth" w="sm" len="med"/>
                <a:tailEnd type="stealth" w="sm" len="med"/>
              </a:ln>
              <a:extLst>
                <a:ext uri="{909E8E84-426E-40DD-AFC4-6F175D3DCCD1}">
                  <a14:hiddenFill xmlns:a14="http://schemas.microsoft.com/office/drawing/2010/main">
                    <a:noFill/>
                  </a14:hiddenFill>
                </a:ext>
              </a:extLst>
            </p:spPr>
            <p:txBody>
              <a:bodyPr wrap="none"/>
              <a:lstStyle/>
              <a:p>
                <a:endParaRPr lang="fr-FR"/>
              </a:p>
            </p:txBody>
          </p:sp>
          <p:sp>
            <p:nvSpPr>
              <p:cNvPr id="167" name="Line 60"/>
              <p:cNvSpPr>
                <a:spLocks noChangeShapeType="1"/>
              </p:cNvSpPr>
              <p:nvPr/>
            </p:nvSpPr>
            <p:spPr bwMode="auto">
              <a:xfrm flipH="1">
                <a:off x="399" y="3573"/>
                <a:ext cx="128" cy="216"/>
              </a:xfrm>
              <a:prstGeom prst="line">
                <a:avLst/>
              </a:prstGeom>
              <a:noFill/>
              <a:ln w="38100">
                <a:solidFill>
                  <a:srgbClr val="0000FF"/>
                </a:solidFill>
                <a:round/>
                <a:headEnd type="stealth" w="sm" len="med"/>
                <a:tailEnd type="stealth" w="sm" len="med"/>
              </a:ln>
              <a:extLst>
                <a:ext uri="{909E8E84-426E-40DD-AFC4-6F175D3DCCD1}">
                  <a14:hiddenFill xmlns:a14="http://schemas.microsoft.com/office/drawing/2010/main">
                    <a:noFill/>
                  </a14:hiddenFill>
                </a:ext>
              </a:extLst>
            </p:spPr>
            <p:txBody>
              <a:bodyPr wrap="none"/>
              <a:lstStyle/>
              <a:p>
                <a:endParaRPr lang="fr-FR"/>
              </a:p>
            </p:txBody>
          </p:sp>
          <p:sp>
            <p:nvSpPr>
              <p:cNvPr id="168" name="Line 61"/>
              <p:cNvSpPr>
                <a:spLocks noChangeShapeType="1"/>
              </p:cNvSpPr>
              <p:nvPr/>
            </p:nvSpPr>
            <p:spPr bwMode="auto">
              <a:xfrm>
                <a:off x="567" y="3541"/>
                <a:ext cx="304" cy="24"/>
              </a:xfrm>
              <a:prstGeom prst="line">
                <a:avLst/>
              </a:prstGeom>
              <a:noFill/>
              <a:ln w="38100">
                <a:solidFill>
                  <a:srgbClr val="0000FF"/>
                </a:solidFill>
                <a:round/>
                <a:headEnd type="stealth" w="sm" len="med"/>
                <a:tailEnd type="stealth" w="sm" len="med"/>
              </a:ln>
              <a:extLst>
                <a:ext uri="{909E8E84-426E-40DD-AFC4-6F175D3DCCD1}">
                  <a14:hiddenFill xmlns:a14="http://schemas.microsoft.com/office/drawing/2010/main">
                    <a:noFill/>
                  </a14:hiddenFill>
                </a:ext>
              </a:extLst>
            </p:spPr>
            <p:txBody>
              <a:bodyPr wrap="none"/>
              <a:lstStyle/>
              <a:p>
                <a:endParaRPr lang="fr-FR"/>
              </a:p>
            </p:txBody>
          </p:sp>
          <p:sp>
            <p:nvSpPr>
              <p:cNvPr id="169" name="Line 62"/>
              <p:cNvSpPr>
                <a:spLocks noChangeShapeType="1"/>
              </p:cNvSpPr>
              <p:nvPr/>
            </p:nvSpPr>
            <p:spPr bwMode="auto">
              <a:xfrm>
                <a:off x="263" y="3501"/>
                <a:ext cx="304" cy="32"/>
              </a:xfrm>
              <a:prstGeom prst="line">
                <a:avLst/>
              </a:prstGeom>
              <a:noFill/>
              <a:ln w="38100">
                <a:solidFill>
                  <a:srgbClr val="0000FF"/>
                </a:solidFill>
                <a:round/>
                <a:headEnd type="stealth" w="sm" len="med"/>
                <a:tailEnd type="stealth" w="sm" len="med"/>
              </a:ln>
              <a:extLst>
                <a:ext uri="{909E8E84-426E-40DD-AFC4-6F175D3DCCD1}">
                  <a14:hiddenFill xmlns:a14="http://schemas.microsoft.com/office/drawing/2010/main">
                    <a:noFill/>
                  </a14:hiddenFill>
                </a:ext>
              </a:extLst>
            </p:spPr>
            <p:txBody>
              <a:bodyPr wrap="none"/>
              <a:lstStyle/>
              <a:p>
                <a:endParaRPr lang="fr-FR"/>
              </a:p>
            </p:txBody>
          </p:sp>
        </p:grpSp>
        <p:grpSp>
          <p:nvGrpSpPr>
            <p:cNvPr id="158" name="Group 63"/>
            <p:cNvGrpSpPr>
              <a:grpSpLocks/>
            </p:cNvGrpSpPr>
            <p:nvPr/>
          </p:nvGrpSpPr>
          <p:grpSpPr bwMode="auto">
            <a:xfrm>
              <a:off x="1377" y="3741"/>
              <a:ext cx="268" cy="231"/>
              <a:chOff x="1377" y="3741"/>
              <a:chExt cx="268" cy="231"/>
            </a:xfrm>
          </p:grpSpPr>
          <p:sp>
            <p:nvSpPr>
              <p:cNvPr id="159" name="Text Box 64"/>
              <p:cNvSpPr txBox="1">
                <a:spLocks noChangeArrowheads="1"/>
              </p:cNvSpPr>
              <p:nvPr/>
            </p:nvSpPr>
            <p:spPr bwMode="auto">
              <a:xfrm>
                <a:off x="1432" y="3741"/>
                <a:ext cx="21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b="1" dirty="0">
                    <a:solidFill>
                      <a:srgbClr val="000099"/>
                    </a:solidFill>
                    <a:latin typeface="Symbol" pitchFamily="18" charset="2"/>
                    <a:cs typeface="Arial" charset="0"/>
                  </a:rPr>
                  <a:t>s</a:t>
                </a:r>
              </a:p>
            </p:txBody>
          </p:sp>
          <p:sp>
            <p:nvSpPr>
              <p:cNvPr id="160" name="Line 65"/>
              <p:cNvSpPr>
                <a:spLocks noChangeShapeType="1"/>
              </p:cNvSpPr>
              <p:nvPr/>
            </p:nvSpPr>
            <p:spPr bwMode="auto">
              <a:xfrm flipH="1">
                <a:off x="1377" y="3760"/>
                <a:ext cx="146" cy="204"/>
              </a:xfrm>
              <a:prstGeom prst="line">
                <a:avLst/>
              </a:prstGeom>
              <a:noFill/>
              <a:ln w="25400">
                <a:solidFill>
                  <a:srgbClr val="000080"/>
                </a:solidFill>
                <a:round/>
                <a:headEnd type="arrow" w="sm" len="sm"/>
                <a:tailEnd type="arrow" w="sm" len="sm"/>
              </a:ln>
              <a:extLst>
                <a:ext uri="{909E8E84-426E-40DD-AFC4-6F175D3DCCD1}">
                  <a14:hiddenFill xmlns:a14="http://schemas.microsoft.com/office/drawing/2010/main">
                    <a:noFill/>
                  </a14:hiddenFill>
                </a:ext>
              </a:extLst>
            </p:spPr>
            <p:txBody>
              <a:bodyPr wrap="none"/>
              <a:lstStyle/>
              <a:p>
                <a:endParaRPr lang="fr-FR"/>
              </a:p>
            </p:txBody>
          </p:sp>
        </p:grpSp>
      </p:grpSp>
      <p:grpSp>
        <p:nvGrpSpPr>
          <p:cNvPr id="170" name="Group 67"/>
          <p:cNvGrpSpPr>
            <a:grpSpLocks/>
          </p:cNvGrpSpPr>
          <p:nvPr/>
        </p:nvGrpSpPr>
        <p:grpSpPr bwMode="auto">
          <a:xfrm>
            <a:off x="5492073" y="3954164"/>
            <a:ext cx="1501775" cy="1093788"/>
            <a:chOff x="3630" y="3351"/>
            <a:chExt cx="946" cy="689"/>
          </a:xfrm>
        </p:grpSpPr>
        <p:sp>
          <p:nvSpPr>
            <p:cNvPr id="171" name="Rectangle 68"/>
            <p:cNvSpPr>
              <a:spLocks noChangeArrowheads="1"/>
            </p:cNvSpPr>
            <p:nvPr/>
          </p:nvSpPr>
          <p:spPr bwMode="auto">
            <a:xfrm>
              <a:off x="3630" y="3351"/>
              <a:ext cx="946" cy="689"/>
            </a:xfrm>
            <a:prstGeom prst="rect">
              <a:avLst/>
            </a:prstGeom>
            <a:solidFill>
              <a:srgbClr val="E9FFFB"/>
            </a:solidFill>
            <a:ln w="9525">
              <a:solidFill>
                <a:srgbClr val="0000A0"/>
              </a:solidFill>
              <a:miter lim="800000"/>
              <a:headEnd type="none" w="sm" len="sm"/>
              <a:tailEnd type="none" w="sm" len="sm"/>
            </a:ln>
          </p:spPr>
          <p:txBody>
            <a:bodyPr wrap="none" anchor="ctr"/>
            <a:lstStyle/>
            <a:p>
              <a:pPr>
                <a:spcBef>
                  <a:spcPct val="50000"/>
                </a:spcBef>
              </a:pPr>
              <a:endParaRPr lang="fr-FR" sz="2000" b="1">
                <a:solidFill>
                  <a:srgbClr val="00CC99"/>
                </a:solidFill>
                <a:latin typeface="Verdana" pitchFamily="34" charset="0"/>
                <a:cs typeface="Arial" charset="0"/>
              </a:endParaRPr>
            </a:p>
          </p:txBody>
        </p:sp>
        <p:sp>
          <p:nvSpPr>
            <p:cNvPr id="172" name="Oval 69"/>
            <p:cNvSpPr>
              <a:spLocks noChangeArrowheads="1"/>
            </p:cNvSpPr>
            <p:nvPr/>
          </p:nvSpPr>
          <p:spPr bwMode="auto">
            <a:xfrm>
              <a:off x="3784" y="3433"/>
              <a:ext cx="280" cy="280"/>
            </a:xfrm>
            <a:prstGeom prst="ellipse">
              <a:avLst/>
            </a:prstGeom>
            <a:gradFill rotWithShape="0">
              <a:gsLst>
                <a:gs pos="0">
                  <a:schemeClr val="bg1"/>
                </a:gs>
                <a:gs pos="100000">
                  <a:srgbClr val="0000AC"/>
                </a:gs>
              </a:gsLst>
              <a:path path="shape">
                <a:fillToRect l="50000" t="50000" r="50000" b="50000"/>
              </a:path>
            </a:gradFill>
            <a:ln w="12700">
              <a:solidFill>
                <a:schemeClr val="bg1"/>
              </a:solidFill>
              <a:round/>
              <a:headEnd/>
              <a:tailEnd/>
            </a:ln>
            <a:effectLst/>
          </p:spPr>
          <p:txBody>
            <a:bodyPr wrap="none" anchor="ctr"/>
            <a:lstStyle/>
            <a:p>
              <a:pPr algn="ctr" defTabSz="762000" eaLnBrk="0" hangingPunct="0">
                <a:lnSpc>
                  <a:spcPct val="89000"/>
                </a:lnSpc>
                <a:defRPr/>
              </a:pPr>
              <a:r>
                <a:rPr lang="fr-FR" sz="1600" b="1">
                  <a:solidFill>
                    <a:srgbClr val="FF0000"/>
                  </a:solidFill>
                  <a:effectLst>
                    <a:outerShdw blurRad="38100" dist="38100" dir="2700000" algn="tl">
                      <a:srgbClr val="000000"/>
                    </a:outerShdw>
                  </a:effectLst>
                  <a:latin typeface="Comic Sans MS" pitchFamily="66" charset="0"/>
                  <a:cs typeface="Arial" charset="0"/>
                </a:rPr>
                <a:t>2</a:t>
              </a:r>
            </a:p>
          </p:txBody>
        </p:sp>
        <p:sp>
          <p:nvSpPr>
            <p:cNvPr id="173" name="Oval 70"/>
            <p:cNvSpPr>
              <a:spLocks noChangeArrowheads="1"/>
            </p:cNvSpPr>
            <p:nvPr/>
          </p:nvSpPr>
          <p:spPr bwMode="auto">
            <a:xfrm>
              <a:off x="3656" y="3677"/>
              <a:ext cx="279" cy="280"/>
            </a:xfrm>
            <a:prstGeom prst="ellipse">
              <a:avLst/>
            </a:prstGeom>
            <a:gradFill rotWithShape="0">
              <a:gsLst>
                <a:gs pos="0">
                  <a:schemeClr val="bg1"/>
                </a:gs>
                <a:gs pos="100000">
                  <a:srgbClr val="0000AC"/>
                </a:gs>
              </a:gsLst>
              <a:path path="shape">
                <a:fillToRect l="50000" t="50000" r="50000" b="50000"/>
              </a:path>
            </a:gradFill>
            <a:ln w="12700">
              <a:solidFill>
                <a:schemeClr val="bg1"/>
              </a:solidFill>
              <a:round/>
              <a:headEnd/>
              <a:tailEnd/>
            </a:ln>
            <a:effectLst/>
          </p:spPr>
          <p:txBody>
            <a:bodyPr wrap="none" anchor="ctr"/>
            <a:lstStyle/>
            <a:p>
              <a:pPr algn="ctr" defTabSz="762000" eaLnBrk="0" hangingPunct="0">
                <a:lnSpc>
                  <a:spcPct val="89000"/>
                </a:lnSpc>
                <a:defRPr/>
              </a:pPr>
              <a:r>
                <a:rPr lang="fr-FR" sz="1600" b="1">
                  <a:solidFill>
                    <a:srgbClr val="FF0000"/>
                  </a:solidFill>
                  <a:effectLst>
                    <a:outerShdw blurRad="38100" dist="38100" dir="2700000" algn="tl">
                      <a:srgbClr val="000000"/>
                    </a:outerShdw>
                  </a:effectLst>
                  <a:latin typeface="Comic Sans MS" pitchFamily="66" charset="0"/>
                  <a:cs typeface="Arial" charset="0"/>
                </a:rPr>
                <a:t>1</a:t>
              </a:r>
            </a:p>
          </p:txBody>
        </p:sp>
        <p:sp>
          <p:nvSpPr>
            <p:cNvPr id="174" name="Oval 71"/>
            <p:cNvSpPr>
              <a:spLocks noChangeArrowheads="1"/>
            </p:cNvSpPr>
            <p:nvPr/>
          </p:nvSpPr>
          <p:spPr bwMode="auto">
            <a:xfrm>
              <a:off x="4272" y="3695"/>
              <a:ext cx="280" cy="280"/>
            </a:xfrm>
            <a:prstGeom prst="ellipse">
              <a:avLst/>
            </a:prstGeom>
            <a:gradFill rotWithShape="0">
              <a:gsLst>
                <a:gs pos="0">
                  <a:schemeClr val="bg1"/>
                </a:gs>
                <a:gs pos="100000">
                  <a:srgbClr val="0000AC"/>
                </a:gs>
              </a:gsLst>
              <a:path path="shape">
                <a:fillToRect l="50000" t="50000" r="50000" b="50000"/>
              </a:path>
            </a:gradFill>
            <a:ln w="12700">
              <a:solidFill>
                <a:schemeClr val="bg1"/>
              </a:solidFill>
              <a:round/>
              <a:headEnd/>
              <a:tailEnd/>
            </a:ln>
            <a:effectLst/>
          </p:spPr>
          <p:txBody>
            <a:bodyPr wrap="none" anchor="ctr"/>
            <a:lstStyle/>
            <a:p>
              <a:pPr algn="ctr" defTabSz="762000" eaLnBrk="0" hangingPunct="0">
                <a:lnSpc>
                  <a:spcPct val="89000"/>
                </a:lnSpc>
                <a:defRPr/>
              </a:pPr>
              <a:r>
                <a:rPr lang="fr-FR" sz="1600" b="1">
                  <a:solidFill>
                    <a:srgbClr val="FF0000"/>
                  </a:solidFill>
                  <a:effectLst>
                    <a:outerShdw blurRad="38100" dist="38100" dir="2700000" algn="tl">
                      <a:srgbClr val="000000"/>
                    </a:outerShdw>
                  </a:effectLst>
                  <a:latin typeface="Comic Sans MS" pitchFamily="66" charset="0"/>
                  <a:cs typeface="Arial" charset="0"/>
                </a:rPr>
                <a:t>m</a:t>
              </a:r>
            </a:p>
          </p:txBody>
        </p:sp>
        <p:sp>
          <p:nvSpPr>
            <p:cNvPr id="175" name="Oval 72"/>
            <p:cNvSpPr>
              <a:spLocks noChangeArrowheads="1"/>
            </p:cNvSpPr>
            <p:nvPr/>
          </p:nvSpPr>
          <p:spPr bwMode="auto">
            <a:xfrm>
              <a:off x="4048" y="3377"/>
              <a:ext cx="280" cy="280"/>
            </a:xfrm>
            <a:prstGeom prst="ellipse">
              <a:avLst/>
            </a:prstGeom>
            <a:gradFill rotWithShape="0">
              <a:gsLst>
                <a:gs pos="0">
                  <a:schemeClr val="bg1"/>
                </a:gs>
                <a:gs pos="100000">
                  <a:srgbClr val="0000AC"/>
                </a:gs>
              </a:gsLst>
              <a:path path="shape">
                <a:fillToRect l="50000" t="50000" r="50000" b="50000"/>
              </a:path>
            </a:gradFill>
            <a:ln w="12700">
              <a:solidFill>
                <a:schemeClr val="bg1"/>
              </a:solidFill>
              <a:round/>
              <a:headEnd/>
              <a:tailEnd/>
            </a:ln>
            <a:effectLst/>
          </p:spPr>
          <p:txBody>
            <a:bodyPr wrap="none" anchor="ctr"/>
            <a:lstStyle/>
            <a:p>
              <a:pPr algn="ctr" defTabSz="762000" eaLnBrk="0" hangingPunct="0">
                <a:lnSpc>
                  <a:spcPct val="89000"/>
                </a:lnSpc>
                <a:defRPr/>
              </a:pPr>
              <a:r>
                <a:rPr lang="fr-FR" sz="1600" b="1">
                  <a:solidFill>
                    <a:srgbClr val="FF0000"/>
                  </a:solidFill>
                  <a:effectLst>
                    <a:outerShdw blurRad="38100" dist="38100" dir="2700000" algn="tl">
                      <a:srgbClr val="000000"/>
                    </a:outerShdw>
                  </a:effectLst>
                  <a:latin typeface="Comic Sans MS" pitchFamily="66" charset="0"/>
                  <a:cs typeface="Arial" charset="0"/>
                </a:rPr>
                <a:t>3</a:t>
              </a:r>
            </a:p>
          </p:txBody>
        </p:sp>
        <p:sp>
          <p:nvSpPr>
            <p:cNvPr id="176" name="Line 73"/>
            <p:cNvSpPr>
              <a:spLocks noChangeShapeType="1"/>
            </p:cNvSpPr>
            <p:nvPr/>
          </p:nvSpPr>
          <p:spPr bwMode="auto">
            <a:xfrm rot="5400000">
              <a:off x="3800" y="3671"/>
              <a:ext cx="112" cy="40"/>
            </a:xfrm>
            <a:prstGeom prst="line">
              <a:avLst/>
            </a:prstGeom>
            <a:noFill/>
            <a:ln w="5715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fr-FR"/>
            </a:p>
          </p:txBody>
        </p:sp>
        <p:sp>
          <p:nvSpPr>
            <p:cNvPr id="177" name="Line 74"/>
            <p:cNvSpPr>
              <a:spLocks noChangeShapeType="1"/>
            </p:cNvSpPr>
            <p:nvPr/>
          </p:nvSpPr>
          <p:spPr bwMode="auto">
            <a:xfrm>
              <a:off x="4248" y="3559"/>
              <a:ext cx="104" cy="248"/>
            </a:xfrm>
            <a:prstGeom prst="line">
              <a:avLst/>
            </a:prstGeom>
            <a:noFill/>
            <a:ln w="57150">
              <a:solidFill>
                <a:srgbClr val="FF00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lstStyle/>
            <a:p>
              <a:endParaRPr lang="fr-FR"/>
            </a:p>
          </p:txBody>
        </p:sp>
        <p:sp>
          <p:nvSpPr>
            <p:cNvPr id="178" name="Line 75"/>
            <p:cNvSpPr>
              <a:spLocks noChangeShapeType="1"/>
            </p:cNvSpPr>
            <p:nvPr/>
          </p:nvSpPr>
          <p:spPr bwMode="auto">
            <a:xfrm rot="5400000">
              <a:off x="4024" y="3487"/>
              <a:ext cx="24" cy="112"/>
            </a:xfrm>
            <a:prstGeom prst="line">
              <a:avLst/>
            </a:prstGeom>
            <a:noFill/>
            <a:ln w="5715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fr-FR"/>
            </a:p>
          </p:txBody>
        </p:sp>
      </p:grpSp>
      <p:grpSp>
        <p:nvGrpSpPr>
          <p:cNvPr id="179" name="Group 77"/>
          <p:cNvGrpSpPr>
            <a:grpSpLocks/>
          </p:cNvGrpSpPr>
          <p:nvPr/>
        </p:nvGrpSpPr>
        <p:grpSpPr bwMode="auto">
          <a:xfrm>
            <a:off x="5068860" y="1960074"/>
            <a:ext cx="868362" cy="387350"/>
            <a:chOff x="2550" y="1133"/>
            <a:chExt cx="547" cy="244"/>
          </a:xfrm>
        </p:grpSpPr>
        <p:sp>
          <p:nvSpPr>
            <p:cNvPr id="180" name="Rectangle 78"/>
            <p:cNvSpPr>
              <a:spLocks noChangeArrowheads="1"/>
            </p:cNvSpPr>
            <p:nvPr/>
          </p:nvSpPr>
          <p:spPr bwMode="auto">
            <a:xfrm>
              <a:off x="2550" y="1142"/>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fr-FR" sz="2400">
                  <a:solidFill>
                    <a:srgbClr val="000000"/>
                  </a:solidFill>
                  <a:latin typeface="Symbol" pitchFamily="18" charset="2"/>
                  <a:cs typeface="Arial" charset="0"/>
                </a:rPr>
                <a:t>+</a:t>
              </a:r>
              <a:endParaRPr lang="fr-FR" sz="2000" b="1">
                <a:solidFill>
                  <a:srgbClr val="00CC99"/>
                </a:solidFill>
                <a:latin typeface="Verdana" pitchFamily="34" charset="0"/>
                <a:cs typeface="Arial" charset="0"/>
              </a:endParaRPr>
            </a:p>
          </p:txBody>
        </p:sp>
        <p:grpSp>
          <p:nvGrpSpPr>
            <p:cNvPr id="181" name="Group 79"/>
            <p:cNvGrpSpPr>
              <a:grpSpLocks/>
            </p:cNvGrpSpPr>
            <p:nvPr/>
          </p:nvGrpSpPr>
          <p:grpSpPr bwMode="auto">
            <a:xfrm>
              <a:off x="2752" y="1133"/>
              <a:ext cx="345" cy="244"/>
              <a:chOff x="4928" y="2445"/>
              <a:chExt cx="345" cy="244"/>
            </a:xfrm>
          </p:grpSpPr>
          <p:sp>
            <p:nvSpPr>
              <p:cNvPr id="182" name="Rectangle 80"/>
              <p:cNvSpPr>
                <a:spLocks noChangeArrowheads="1"/>
              </p:cNvSpPr>
              <p:nvPr/>
            </p:nvSpPr>
            <p:spPr bwMode="auto">
              <a:xfrm>
                <a:off x="5030" y="2445"/>
                <a:ext cx="24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fr-FR" sz="1400">
                    <a:solidFill>
                      <a:srgbClr val="FF0000"/>
                    </a:solidFill>
                    <a:latin typeface="Times New Roman" pitchFamily="18" charset="0"/>
                    <a:cs typeface="Arial" charset="0"/>
                  </a:rPr>
                  <a:t>chain</a:t>
                </a:r>
              </a:p>
            </p:txBody>
          </p:sp>
          <p:sp>
            <p:nvSpPr>
              <p:cNvPr id="183" name="Rectangle 81"/>
              <p:cNvSpPr>
                <a:spLocks noChangeArrowheads="1"/>
              </p:cNvSpPr>
              <p:nvPr/>
            </p:nvSpPr>
            <p:spPr bwMode="auto">
              <a:xfrm>
                <a:off x="4928" y="2459"/>
                <a:ext cx="8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fr-FR" sz="2400">
                    <a:solidFill>
                      <a:srgbClr val="FF0000"/>
                    </a:solidFill>
                    <a:latin typeface="Times New Roman" pitchFamily="18" charset="0"/>
                    <a:cs typeface="Arial" charset="0"/>
                  </a:rPr>
                  <a:t>a</a:t>
                </a:r>
                <a:endParaRPr lang="fr-FR" sz="2000" b="1">
                  <a:solidFill>
                    <a:srgbClr val="FF0000"/>
                  </a:solidFill>
                  <a:latin typeface="Verdana" pitchFamily="34" charset="0"/>
                  <a:cs typeface="Arial" charset="0"/>
                </a:endParaRPr>
              </a:p>
            </p:txBody>
          </p:sp>
        </p:grpSp>
      </p:grpSp>
      <p:sp>
        <p:nvSpPr>
          <p:cNvPr id="184" name="Rectangle 83"/>
          <p:cNvSpPr>
            <a:spLocks noChangeArrowheads="1"/>
          </p:cNvSpPr>
          <p:nvPr/>
        </p:nvSpPr>
        <p:spPr bwMode="auto">
          <a:xfrm>
            <a:off x="2524552" y="1802912"/>
            <a:ext cx="1603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fr-FR" sz="3800" dirty="0">
                <a:solidFill>
                  <a:srgbClr val="FF0000"/>
                </a:solidFill>
                <a:latin typeface="Symbol" pitchFamily="18" charset="2"/>
                <a:cs typeface="Arial" charset="0"/>
              </a:rPr>
              <a:t>(</a:t>
            </a:r>
          </a:p>
        </p:txBody>
      </p:sp>
      <p:sp>
        <p:nvSpPr>
          <p:cNvPr id="185" name="Rectangle 84"/>
          <p:cNvSpPr>
            <a:spLocks noChangeArrowheads="1"/>
          </p:cNvSpPr>
          <p:nvPr/>
        </p:nvSpPr>
        <p:spPr bwMode="auto">
          <a:xfrm>
            <a:off x="3866443" y="1802912"/>
            <a:ext cx="1603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fr-FR" sz="3800" dirty="0">
                <a:solidFill>
                  <a:srgbClr val="FF0000"/>
                </a:solidFill>
                <a:latin typeface="Symbol" pitchFamily="18" charset="2"/>
                <a:cs typeface="Arial" charset="0"/>
              </a:rPr>
              <a:t>)</a:t>
            </a:r>
            <a:endParaRPr lang="fr-FR" sz="2000" b="1" dirty="0">
              <a:solidFill>
                <a:srgbClr val="FF0000"/>
              </a:solidFill>
              <a:latin typeface="Verdana" pitchFamily="34" charset="0"/>
              <a:cs typeface="Arial" charset="0"/>
            </a:endParaRPr>
          </a:p>
        </p:txBody>
      </p:sp>
      <p:sp>
        <p:nvSpPr>
          <p:cNvPr id="186" name="Rectangle 85"/>
          <p:cNvSpPr>
            <a:spLocks noChangeArrowheads="1"/>
          </p:cNvSpPr>
          <p:nvPr/>
        </p:nvSpPr>
        <p:spPr bwMode="auto">
          <a:xfrm>
            <a:off x="2269193" y="1969600"/>
            <a:ext cx="238848" cy="402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fr-FR" sz="2400" dirty="0" smtClean="0">
                <a:solidFill>
                  <a:srgbClr val="FF0000"/>
                </a:solidFill>
                <a:latin typeface="Times New Roman" pitchFamily="18" charset="0"/>
                <a:cs typeface="Arial" charset="0"/>
              </a:rPr>
              <a:t>m</a:t>
            </a:r>
            <a:endParaRPr lang="fr-FR" sz="2000" b="1" dirty="0">
              <a:solidFill>
                <a:srgbClr val="FF0000"/>
              </a:solidFill>
              <a:latin typeface="Verdana" pitchFamily="34" charset="0"/>
              <a:cs typeface="Arial" charset="0"/>
            </a:endParaRPr>
          </a:p>
        </p:txBody>
      </p:sp>
      <p:grpSp>
        <p:nvGrpSpPr>
          <p:cNvPr id="187" name="Group 87"/>
          <p:cNvGrpSpPr>
            <a:grpSpLocks/>
          </p:cNvGrpSpPr>
          <p:nvPr/>
        </p:nvGrpSpPr>
        <p:grpSpPr bwMode="auto">
          <a:xfrm>
            <a:off x="4106837" y="1960074"/>
            <a:ext cx="887413" cy="387350"/>
            <a:chOff x="1944" y="1133"/>
            <a:chExt cx="559" cy="244"/>
          </a:xfrm>
        </p:grpSpPr>
        <p:grpSp>
          <p:nvGrpSpPr>
            <p:cNvPr id="188" name="Group 88"/>
            <p:cNvGrpSpPr>
              <a:grpSpLocks/>
            </p:cNvGrpSpPr>
            <p:nvPr/>
          </p:nvGrpSpPr>
          <p:grpSpPr bwMode="auto">
            <a:xfrm>
              <a:off x="2170" y="1133"/>
              <a:ext cx="333" cy="244"/>
              <a:chOff x="4362" y="2445"/>
              <a:chExt cx="333" cy="244"/>
            </a:xfrm>
          </p:grpSpPr>
          <p:sp>
            <p:nvSpPr>
              <p:cNvPr id="190" name="Rectangle 89"/>
              <p:cNvSpPr>
                <a:spLocks noChangeArrowheads="1"/>
              </p:cNvSpPr>
              <p:nvPr/>
            </p:nvSpPr>
            <p:spPr bwMode="auto">
              <a:xfrm>
                <a:off x="4451" y="2445"/>
                <a:ext cx="24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fr-FR" sz="1400" dirty="0" err="1">
                    <a:solidFill>
                      <a:srgbClr val="800000"/>
                    </a:solidFill>
                    <a:latin typeface="Times New Roman" pitchFamily="18" charset="0"/>
                    <a:cs typeface="Arial" charset="0"/>
                  </a:rPr>
                  <a:t>assoc</a:t>
                </a:r>
                <a:endParaRPr lang="fr-FR" sz="2000" b="1" dirty="0">
                  <a:solidFill>
                    <a:srgbClr val="800000"/>
                  </a:solidFill>
                  <a:latin typeface="Verdana" pitchFamily="34" charset="0"/>
                  <a:cs typeface="Arial" charset="0"/>
                </a:endParaRPr>
              </a:p>
            </p:txBody>
          </p:sp>
          <p:sp>
            <p:nvSpPr>
              <p:cNvPr id="191" name="Rectangle 90"/>
              <p:cNvSpPr>
                <a:spLocks noChangeArrowheads="1"/>
              </p:cNvSpPr>
              <p:nvPr/>
            </p:nvSpPr>
            <p:spPr bwMode="auto">
              <a:xfrm>
                <a:off x="4362" y="2459"/>
                <a:ext cx="8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fr-FR" sz="2400">
                    <a:solidFill>
                      <a:srgbClr val="800000"/>
                    </a:solidFill>
                    <a:latin typeface="Times New Roman" pitchFamily="18" charset="0"/>
                    <a:cs typeface="Arial" charset="0"/>
                  </a:rPr>
                  <a:t>a</a:t>
                </a:r>
                <a:endParaRPr lang="fr-FR" sz="2000" b="1">
                  <a:solidFill>
                    <a:srgbClr val="800000"/>
                  </a:solidFill>
                  <a:latin typeface="Verdana" pitchFamily="34" charset="0"/>
                  <a:cs typeface="Arial" charset="0"/>
                </a:endParaRPr>
              </a:p>
            </p:txBody>
          </p:sp>
        </p:grpSp>
        <p:sp>
          <p:nvSpPr>
            <p:cNvPr id="189" name="Rectangle 91"/>
            <p:cNvSpPr>
              <a:spLocks noChangeArrowheads="1"/>
            </p:cNvSpPr>
            <p:nvPr/>
          </p:nvSpPr>
          <p:spPr bwMode="auto">
            <a:xfrm>
              <a:off x="1944" y="1142"/>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fr-FR" sz="2400" dirty="0">
                  <a:solidFill>
                    <a:srgbClr val="000000"/>
                  </a:solidFill>
                  <a:latin typeface="Symbol" pitchFamily="18" charset="2"/>
                  <a:cs typeface="Arial" charset="0"/>
                </a:rPr>
                <a:t>+</a:t>
              </a:r>
              <a:endParaRPr lang="fr-FR" sz="2000" b="1" dirty="0">
                <a:solidFill>
                  <a:srgbClr val="00CC99"/>
                </a:solidFill>
                <a:latin typeface="Verdana" pitchFamily="34" charset="0"/>
                <a:cs typeface="Arial" charset="0"/>
              </a:endParaRPr>
            </a:p>
          </p:txBody>
        </p:sp>
      </p:grpSp>
      <p:grpSp>
        <p:nvGrpSpPr>
          <p:cNvPr id="192" name="Group 94"/>
          <p:cNvGrpSpPr>
            <a:grpSpLocks/>
          </p:cNvGrpSpPr>
          <p:nvPr/>
        </p:nvGrpSpPr>
        <p:grpSpPr bwMode="auto">
          <a:xfrm>
            <a:off x="3368652" y="1960074"/>
            <a:ext cx="461963" cy="387350"/>
            <a:chOff x="3807" y="2445"/>
            <a:chExt cx="291" cy="244"/>
          </a:xfrm>
        </p:grpSpPr>
        <p:sp>
          <p:nvSpPr>
            <p:cNvPr id="193" name="Rectangle 95"/>
            <p:cNvSpPr>
              <a:spLocks noChangeArrowheads="1"/>
            </p:cNvSpPr>
            <p:nvPr/>
          </p:nvSpPr>
          <p:spPr bwMode="auto">
            <a:xfrm>
              <a:off x="3911" y="2445"/>
              <a:ext cx="1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fr-FR" sz="1400">
                  <a:solidFill>
                    <a:srgbClr val="FF00FF"/>
                  </a:solidFill>
                  <a:latin typeface="Times New Roman" pitchFamily="18" charset="0"/>
                  <a:cs typeface="Arial" charset="0"/>
                </a:rPr>
                <a:t>disp</a:t>
              </a:r>
              <a:endParaRPr lang="fr-FR" sz="2000" b="1">
                <a:solidFill>
                  <a:srgbClr val="FF00FF"/>
                </a:solidFill>
                <a:latin typeface="Verdana" pitchFamily="34" charset="0"/>
                <a:cs typeface="Arial" charset="0"/>
              </a:endParaRPr>
            </a:p>
          </p:txBody>
        </p:sp>
        <p:sp>
          <p:nvSpPr>
            <p:cNvPr id="194" name="Rectangle 96"/>
            <p:cNvSpPr>
              <a:spLocks noChangeArrowheads="1"/>
            </p:cNvSpPr>
            <p:nvPr/>
          </p:nvSpPr>
          <p:spPr bwMode="auto">
            <a:xfrm>
              <a:off x="3807" y="2459"/>
              <a:ext cx="8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fr-FR" sz="2400" dirty="0">
                  <a:solidFill>
                    <a:srgbClr val="FF00FF"/>
                  </a:solidFill>
                  <a:latin typeface="Times New Roman" pitchFamily="18" charset="0"/>
                  <a:cs typeface="Arial" charset="0"/>
                </a:rPr>
                <a:t>a</a:t>
              </a:r>
              <a:endParaRPr lang="fr-FR" sz="2000" b="1" dirty="0">
                <a:solidFill>
                  <a:srgbClr val="FF00FF"/>
                </a:solidFill>
                <a:latin typeface="Verdana" pitchFamily="34" charset="0"/>
                <a:cs typeface="Arial" charset="0"/>
              </a:endParaRPr>
            </a:p>
          </p:txBody>
        </p:sp>
      </p:grpSp>
      <p:sp>
        <p:nvSpPr>
          <p:cNvPr id="195" name="Rectangle 97"/>
          <p:cNvSpPr>
            <a:spLocks noChangeArrowheads="1"/>
          </p:cNvSpPr>
          <p:nvPr/>
        </p:nvSpPr>
        <p:spPr bwMode="auto">
          <a:xfrm>
            <a:off x="3075189" y="1974362"/>
            <a:ext cx="1666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fr-FR" sz="2400" dirty="0">
                <a:solidFill>
                  <a:srgbClr val="000000"/>
                </a:solidFill>
                <a:latin typeface="Symbol" pitchFamily="18" charset="2"/>
                <a:cs typeface="Arial" charset="0"/>
              </a:rPr>
              <a:t>+</a:t>
            </a:r>
            <a:endParaRPr lang="fr-FR" sz="2000" b="1" dirty="0">
              <a:solidFill>
                <a:srgbClr val="00CC99"/>
              </a:solidFill>
              <a:latin typeface="Verdana" pitchFamily="34" charset="0"/>
              <a:cs typeface="Arial" charset="0"/>
            </a:endParaRPr>
          </a:p>
        </p:txBody>
      </p:sp>
      <p:grpSp>
        <p:nvGrpSpPr>
          <p:cNvPr id="196" name="Group 99"/>
          <p:cNvGrpSpPr>
            <a:grpSpLocks/>
          </p:cNvGrpSpPr>
          <p:nvPr/>
        </p:nvGrpSpPr>
        <p:grpSpPr bwMode="auto">
          <a:xfrm>
            <a:off x="2655860" y="1960074"/>
            <a:ext cx="322263" cy="387350"/>
            <a:chOff x="3374" y="2445"/>
            <a:chExt cx="203" cy="244"/>
          </a:xfrm>
        </p:grpSpPr>
        <p:sp>
          <p:nvSpPr>
            <p:cNvPr id="197" name="Rectangle 100"/>
            <p:cNvSpPr>
              <a:spLocks noChangeArrowheads="1"/>
            </p:cNvSpPr>
            <p:nvPr/>
          </p:nvSpPr>
          <p:spPr bwMode="auto">
            <a:xfrm>
              <a:off x="3477" y="2445"/>
              <a:ext cx="10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fr-FR" sz="1400">
                  <a:solidFill>
                    <a:srgbClr val="0000CC"/>
                  </a:solidFill>
                  <a:latin typeface="Times New Roman" pitchFamily="18" charset="0"/>
                  <a:cs typeface="Arial" charset="0"/>
                </a:rPr>
                <a:t>hs</a:t>
              </a:r>
            </a:p>
          </p:txBody>
        </p:sp>
        <p:sp>
          <p:nvSpPr>
            <p:cNvPr id="198" name="Rectangle 101"/>
            <p:cNvSpPr>
              <a:spLocks noChangeArrowheads="1"/>
            </p:cNvSpPr>
            <p:nvPr/>
          </p:nvSpPr>
          <p:spPr bwMode="auto">
            <a:xfrm>
              <a:off x="3374" y="2459"/>
              <a:ext cx="8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fr-FR" sz="2400" dirty="0">
                  <a:solidFill>
                    <a:srgbClr val="0000CC"/>
                  </a:solidFill>
                  <a:latin typeface="Times New Roman" pitchFamily="18" charset="0"/>
                  <a:cs typeface="Arial" charset="0"/>
                </a:rPr>
                <a:t>a</a:t>
              </a:r>
              <a:endParaRPr lang="fr-FR" sz="2000" b="1" dirty="0">
                <a:solidFill>
                  <a:srgbClr val="0000CC"/>
                </a:solidFill>
                <a:latin typeface="Verdana" pitchFamily="34" charset="0"/>
                <a:cs typeface="Arial" charset="0"/>
              </a:endParaRPr>
            </a:p>
          </p:txBody>
        </p:sp>
      </p:grpSp>
      <p:grpSp>
        <p:nvGrpSpPr>
          <p:cNvPr id="199" name="Group 102"/>
          <p:cNvGrpSpPr>
            <a:grpSpLocks/>
          </p:cNvGrpSpPr>
          <p:nvPr/>
        </p:nvGrpSpPr>
        <p:grpSpPr bwMode="auto">
          <a:xfrm>
            <a:off x="1109184" y="1782274"/>
            <a:ext cx="1117600" cy="828675"/>
            <a:chOff x="2422" y="2317"/>
            <a:chExt cx="704" cy="522"/>
          </a:xfrm>
        </p:grpSpPr>
        <p:sp>
          <p:nvSpPr>
            <p:cNvPr id="200" name="Line 103"/>
            <p:cNvSpPr>
              <a:spLocks noChangeShapeType="1"/>
            </p:cNvSpPr>
            <p:nvPr/>
          </p:nvSpPr>
          <p:spPr bwMode="auto">
            <a:xfrm>
              <a:off x="2422" y="2583"/>
              <a:ext cx="54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1" name="Rectangle 104"/>
            <p:cNvSpPr>
              <a:spLocks noChangeArrowheads="1"/>
            </p:cNvSpPr>
            <p:nvPr/>
          </p:nvSpPr>
          <p:spPr bwMode="auto">
            <a:xfrm>
              <a:off x="2523" y="2609"/>
              <a:ext cx="35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fr-FR" sz="2400">
                  <a:solidFill>
                    <a:srgbClr val="000000"/>
                  </a:solidFill>
                  <a:latin typeface="Times New Roman" pitchFamily="18" charset="0"/>
                  <a:cs typeface="Arial" charset="0"/>
                </a:rPr>
                <a:t>NkT</a:t>
              </a:r>
              <a:endParaRPr lang="fr-FR" sz="2000" b="1">
                <a:solidFill>
                  <a:srgbClr val="00CC99"/>
                </a:solidFill>
                <a:latin typeface="Verdana" pitchFamily="34" charset="0"/>
                <a:cs typeface="Arial" charset="0"/>
              </a:endParaRPr>
            </a:p>
          </p:txBody>
        </p:sp>
        <p:sp>
          <p:nvSpPr>
            <p:cNvPr id="202" name="Rectangle 105"/>
            <p:cNvSpPr>
              <a:spLocks noChangeArrowheads="1"/>
            </p:cNvSpPr>
            <p:nvPr/>
          </p:nvSpPr>
          <p:spPr bwMode="auto">
            <a:xfrm>
              <a:off x="2747" y="2338"/>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fr-FR" sz="2400">
                  <a:solidFill>
                    <a:srgbClr val="000000"/>
                  </a:solidFill>
                  <a:latin typeface="Times New Roman" pitchFamily="18" charset="0"/>
                  <a:cs typeface="Arial" charset="0"/>
                </a:rPr>
                <a:t>A</a:t>
              </a:r>
              <a:endParaRPr lang="fr-FR" sz="2000" b="1">
                <a:solidFill>
                  <a:srgbClr val="00CC99"/>
                </a:solidFill>
                <a:latin typeface="Verdana" pitchFamily="34" charset="0"/>
                <a:cs typeface="Arial" charset="0"/>
              </a:endParaRPr>
            </a:p>
          </p:txBody>
        </p:sp>
        <p:sp>
          <p:nvSpPr>
            <p:cNvPr id="203" name="Rectangle 106"/>
            <p:cNvSpPr>
              <a:spLocks noChangeArrowheads="1"/>
            </p:cNvSpPr>
            <p:nvPr/>
          </p:nvSpPr>
          <p:spPr bwMode="auto">
            <a:xfrm>
              <a:off x="2435" y="2338"/>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fr-FR" sz="2400">
                  <a:solidFill>
                    <a:srgbClr val="000000"/>
                  </a:solidFill>
                  <a:latin typeface="Times New Roman" pitchFamily="18" charset="0"/>
                  <a:cs typeface="Arial" charset="0"/>
                </a:rPr>
                <a:t>A</a:t>
              </a:r>
              <a:endParaRPr lang="fr-FR" sz="2000" b="1">
                <a:solidFill>
                  <a:srgbClr val="00CC99"/>
                </a:solidFill>
                <a:latin typeface="Verdana" pitchFamily="34" charset="0"/>
                <a:cs typeface="Arial" charset="0"/>
              </a:endParaRPr>
            </a:p>
          </p:txBody>
        </p:sp>
        <p:sp>
          <p:nvSpPr>
            <p:cNvPr id="204" name="Rectangle 107"/>
            <p:cNvSpPr>
              <a:spLocks noChangeArrowheads="1"/>
            </p:cNvSpPr>
            <p:nvPr/>
          </p:nvSpPr>
          <p:spPr bwMode="auto">
            <a:xfrm>
              <a:off x="3021" y="2438"/>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fr-FR" sz="2400">
                  <a:solidFill>
                    <a:srgbClr val="000000"/>
                  </a:solidFill>
                  <a:latin typeface="Symbol" pitchFamily="18" charset="2"/>
                  <a:cs typeface="Arial" charset="0"/>
                </a:rPr>
                <a:t>=</a:t>
              </a:r>
              <a:endParaRPr lang="fr-FR" sz="2000" b="1">
                <a:solidFill>
                  <a:srgbClr val="00CC99"/>
                </a:solidFill>
                <a:latin typeface="Verdana" pitchFamily="34" charset="0"/>
                <a:cs typeface="Arial" charset="0"/>
              </a:endParaRPr>
            </a:p>
          </p:txBody>
        </p:sp>
        <p:sp>
          <p:nvSpPr>
            <p:cNvPr id="205" name="Rectangle 108"/>
            <p:cNvSpPr>
              <a:spLocks noChangeArrowheads="1"/>
            </p:cNvSpPr>
            <p:nvPr/>
          </p:nvSpPr>
          <p:spPr bwMode="auto">
            <a:xfrm>
              <a:off x="2888" y="2317"/>
              <a:ext cx="7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fr-FR" sz="2400">
                  <a:solidFill>
                    <a:srgbClr val="000000"/>
                  </a:solidFill>
                  <a:latin typeface="Symbol" pitchFamily="18" charset="2"/>
                  <a:cs typeface="Arial" charset="0"/>
                </a:rPr>
                <a:t>°</a:t>
              </a:r>
              <a:endParaRPr lang="fr-FR" sz="2000" b="1">
                <a:solidFill>
                  <a:srgbClr val="00CC99"/>
                </a:solidFill>
                <a:latin typeface="Verdana" pitchFamily="34" charset="0"/>
                <a:cs typeface="Arial" charset="0"/>
              </a:endParaRPr>
            </a:p>
          </p:txBody>
        </p:sp>
        <p:sp>
          <p:nvSpPr>
            <p:cNvPr id="206" name="Rectangle 109"/>
            <p:cNvSpPr>
              <a:spLocks noChangeArrowheads="1"/>
            </p:cNvSpPr>
            <p:nvPr/>
          </p:nvSpPr>
          <p:spPr bwMode="auto">
            <a:xfrm>
              <a:off x="2609" y="2317"/>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fr-FR" sz="2400">
                  <a:solidFill>
                    <a:srgbClr val="000000"/>
                  </a:solidFill>
                  <a:latin typeface="Symbol" pitchFamily="18" charset="2"/>
                  <a:cs typeface="Arial" charset="0"/>
                </a:rPr>
                <a:t>-</a:t>
              </a:r>
              <a:endParaRPr lang="fr-FR" sz="2000" b="1">
                <a:solidFill>
                  <a:srgbClr val="00CC99"/>
                </a:solidFill>
                <a:latin typeface="Verdana" pitchFamily="34" charset="0"/>
                <a:cs typeface="Arial" charset="0"/>
              </a:endParaRPr>
            </a:p>
          </p:txBody>
        </p:sp>
      </p:grpSp>
      <p:sp>
        <p:nvSpPr>
          <p:cNvPr id="207" name="Text Box 112"/>
          <p:cNvSpPr txBox="1">
            <a:spLocks noChangeArrowheads="1"/>
          </p:cNvSpPr>
          <p:nvPr/>
        </p:nvSpPr>
        <p:spPr bwMode="auto">
          <a:xfrm>
            <a:off x="107504" y="5195589"/>
            <a:ext cx="18025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ru-RU" sz="1800" dirty="0" smtClean="0">
                <a:solidFill>
                  <a:srgbClr val="0000CC"/>
                </a:solidFill>
                <a:latin typeface="Comic Sans MS" pitchFamily="66" charset="0"/>
                <a:cs typeface="Arial" charset="0"/>
              </a:rPr>
              <a:t>Отталкивание</a:t>
            </a:r>
            <a:endParaRPr lang="en-US" sz="1800" dirty="0">
              <a:solidFill>
                <a:srgbClr val="0000CC"/>
              </a:solidFill>
              <a:latin typeface="Comic Sans MS" pitchFamily="66" charset="0"/>
              <a:cs typeface="Arial" charset="0"/>
            </a:endParaRPr>
          </a:p>
        </p:txBody>
      </p:sp>
      <p:sp>
        <p:nvSpPr>
          <p:cNvPr id="208" name="Text Box 113"/>
          <p:cNvSpPr txBox="1">
            <a:spLocks noChangeArrowheads="1"/>
          </p:cNvSpPr>
          <p:nvPr/>
        </p:nvSpPr>
        <p:spPr bwMode="auto">
          <a:xfrm>
            <a:off x="2060097" y="5181302"/>
            <a:ext cx="15848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ru-RU" sz="1800" dirty="0" smtClean="0">
                <a:solidFill>
                  <a:srgbClr val="FF33CC"/>
                </a:solidFill>
                <a:latin typeface="Comic Sans MS" pitchFamily="66" charset="0"/>
                <a:cs typeface="Arial" charset="0"/>
              </a:rPr>
              <a:t>Притяжение</a:t>
            </a:r>
            <a:endParaRPr lang="fr-FR" sz="1800" dirty="0">
              <a:solidFill>
                <a:srgbClr val="FF33CC"/>
              </a:solidFill>
              <a:latin typeface="Comic Sans MS" pitchFamily="66" charset="0"/>
              <a:cs typeface="Arial" charset="0"/>
            </a:endParaRPr>
          </a:p>
        </p:txBody>
      </p:sp>
      <p:sp>
        <p:nvSpPr>
          <p:cNvPr id="209" name="Text Box 114"/>
          <p:cNvSpPr txBox="1">
            <a:spLocks noChangeArrowheads="1"/>
          </p:cNvSpPr>
          <p:nvPr/>
        </p:nvSpPr>
        <p:spPr bwMode="auto">
          <a:xfrm>
            <a:off x="3813175" y="5181302"/>
            <a:ext cx="15763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ru-RU" sz="1800" dirty="0" smtClean="0">
                <a:solidFill>
                  <a:srgbClr val="CC3300"/>
                </a:solidFill>
                <a:latin typeface="Comic Sans MS" pitchFamily="66" charset="0"/>
                <a:cs typeface="Arial" charset="0"/>
              </a:rPr>
              <a:t>Ассоциация</a:t>
            </a:r>
            <a:endParaRPr lang="fr-FR" sz="1800" dirty="0">
              <a:solidFill>
                <a:srgbClr val="CC3300"/>
              </a:solidFill>
              <a:latin typeface="Comic Sans MS" pitchFamily="66" charset="0"/>
              <a:cs typeface="Arial" charset="0"/>
            </a:endParaRPr>
          </a:p>
        </p:txBody>
      </p:sp>
      <p:sp>
        <p:nvSpPr>
          <p:cNvPr id="210" name="Text Box 115"/>
          <p:cNvSpPr txBox="1">
            <a:spLocks noChangeArrowheads="1"/>
          </p:cNvSpPr>
          <p:nvPr/>
        </p:nvSpPr>
        <p:spPr bwMode="auto">
          <a:xfrm>
            <a:off x="5252360" y="5195589"/>
            <a:ext cx="1981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ru-RU" dirty="0" smtClean="0">
                <a:solidFill>
                  <a:srgbClr val="FF0000"/>
                </a:solidFill>
                <a:latin typeface="Comic Sans MS" pitchFamily="66" charset="0"/>
                <a:cs typeface="Arial" charset="0"/>
              </a:rPr>
              <a:t>Твердая цепочка</a:t>
            </a:r>
            <a:endParaRPr lang="en-US" sz="1800" dirty="0">
              <a:solidFill>
                <a:srgbClr val="FF0000"/>
              </a:solidFill>
              <a:latin typeface="Comic Sans MS" pitchFamily="66" charset="0"/>
              <a:cs typeface="Arial" charset="0"/>
            </a:endParaRPr>
          </a:p>
        </p:txBody>
      </p:sp>
      <p:sp>
        <p:nvSpPr>
          <p:cNvPr id="211" name="Text Box 116"/>
          <p:cNvSpPr txBox="1">
            <a:spLocks noChangeArrowheads="1"/>
          </p:cNvSpPr>
          <p:nvPr/>
        </p:nvSpPr>
        <p:spPr bwMode="auto">
          <a:xfrm>
            <a:off x="7289609" y="5195589"/>
            <a:ext cx="1568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ru-RU" sz="1800" dirty="0" smtClean="0">
                <a:solidFill>
                  <a:srgbClr val="009900"/>
                </a:solidFill>
                <a:latin typeface="Comic Sans MS" pitchFamily="66" charset="0"/>
                <a:cs typeface="Arial" charset="0"/>
              </a:rPr>
              <a:t>Полярность</a:t>
            </a:r>
            <a:endParaRPr lang="en-US" sz="1800" dirty="0">
              <a:solidFill>
                <a:srgbClr val="009900"/>
              </a:solidFill>
              <a:latin typeface="Comic Sans MS" pitchFamily="66" charset="0"/>
              <a:cs typeface="Arial" charset="0"/>
            </a:endParaRPr>
          </a:p>
        </p:txBody>
      </p:sp>
      <p:sp>
        <p:nvSpPr>
          <p:cNvPr id="212" name="Rectangle 10"/>
          <p:cNvSpPr>
            <a:spLocks noChangeArrowheads="1"/>
          </p:cNvSpPr>
          <p:nvPr/>
        </p:nvSpPr>
        <p:spPr bwMode="auto">
          <a:xfrm>
            <a:off x="468000" y="-27384"/>
            <a:ext cx="8229600" cy="106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57" tIns="41729" rIns="83457" bIns="41729">
            <a:spAutoFit/>
          </a:bodyPr>
          <a:lstStyle/>
          <a:p>
            <a:pPr defTabSz="931957"/>
            <a:r>
              <a:rPr lang="ru-RU" sz="3200" b="1" dirty="0" smtClean="0">
                <a:solidFill>
                  <a:schemeClr val="bg1"/>
                </a:solidFill>
                <a:latin typeface="Trebuchet MS" pitchFamily="34" charset="0"/>
              </a:rPr>
              <a:t>Не кубические уравнения состояния</a:t>
            </a:r>
            <a:endParaRPr lang="en-US" sz="3200" b="1" dirty="0">
              <a:solidFill>
                <a:schemeClr val="bg1"/>
              </a:solidFill>
              <a:latin typeface="Trebuchet MS" pitchFamily="34" charset="0"/>
            </a:endParaRPr>
          </a:p>
          <a:p>
            <a:pPr defTabSz="931957"/>
            <a:r>
              <a:rPr lang="en-US" sz="3200" b="1" dirty="0" smtClean="0">
                <a:solidFill>
                  <a:schemeClr val="bg1"/>
                </a:solidFill>
                <a:latin typeface="Trebuchet MS" pitchFamily="34" charset="0"/>
              </a:rPr>
              <a:t>PPC-SAFT (Polar Perturbed Chained-SAFT)</a:t>
            </a:r>
            <a:endParaRPr lang="en-US" sz="3200" b="1" dirty="0">
              <a:solidFill>
                <a:schemeClr val="bg1"/>
              </a:solidFill>
              <a:latin typeface="Trebuchet MS" pitchFamily="34" charset="0"/>
            </a:endParaRPr>
          </a:p>
        </p:txBody>
      </p:sp>
    </p:spTree>
    <p:extLst>
      <p:ext uri="{BB962C8B-B14F-4D97-AF65-F5344CB8AC3E}">
        <p14:creationId xmlns:p14="http://schemas.microsoft.com/office/powerpoint/2010/main" val="3196049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719572" y="5177347"/>
            <a:ext cx="8316924" cy="10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485" tIns="41742" rIns="83485" bIns="41742">
            <a:spAutoFit/>
          </a:bodyPr>
          <a:lstStyle>
            <a:lvl1pPr>
              <a:defRPr b="1">
                <a:solidFill>
                  <a:schemeClr val="accent2"/>
                </a:solidFill>
                <a:latin typeface="Arial" charset="0"/>
              </a:defRPr>
            </a:lvl1pPr>
            <a:lvl2pPr marL="742950" indent="-285750">
              <a:defRPr b="1">
                <a:solidFill>
                  <a:schemeClr val="accent2"/>
                </a:solidFill>
                <a:latin typeface="Arial" charset="0"/>
              </a:defRPr>
            </a:lvl2pPr>
            <a:lvl3pPr marL="1143000" indent="-228600">
              <a:defRPr b="1">
                <a:solidFill>
                  <a:schemeClr val="accent2"/>
                </a:solidFill>
                <a:latin typeface="Arial" charset="0"/>
              </a:defRPr>
            </a:lvl3pPr>
            <a:lvl4pPr marL="1600200" indent="-228600">
              <a:defRPr b="1">
                <a:solidFill>
                  <a:schemeClr val="accent2"/>
                </a:solidFill>
                <a:latin typeface="Arial" charset="0"/>
              </a:defRPr>
            </a:lvl4pPr>
            <a:lvl5pPr marL="2057400" indent="-228600">
              <a:defRPr b="1">
                <a:solidFill>
                  <a:schemeClr val="accent2"/>
                </a:solidFill>
                <a:latin typeface="Arial" charset="0"/>
              </a:defRPr>
            </a:lvl5pPr>
            <a:lvl6pPr marL="25146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718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290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8862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pPr>
              <a:lnSpc>
                <a:spcPct val="100000"/>
              </a:lnSpc>
              <a:spcBef>
                <a:spcPct val="40000"/>
              </a:spcBef>
              <a:buClrTx/>
              <a:buFont typeface="Wingdings" pitchFamily="2" charset="2"/>
              <a:buChar char="ð"/>
            </a:pPr>
            <a:r>
              <a:rPr lang="ru-RU" sz="2400" dirty="0" smtClean="0">
                <a:solidFill>
                  <a:srgbClr val="D21700"/>
                </a:solidFill>
                <a:latin typeface="Trebuchet MS" pitchFamily="34" charset="0"/>
              </a:rPr>
              <a:t>Расчет теплофизических свойств (ТФС) смесей</a:t>
            </a:r>
            <a:endParaRPr lang="en-US" sz="2400" dirty="0">
              <a:solidFill>
                <a:srgbClr val="D21700"/>
              </a:solidFill>
              <a:latin typeface="Trebuchet MS" pitchFamily="34" charset="0"/>
            </a:endParaRPr>
          </a:p>
          <a:p>
            <a:pPr algn="ctr">
              <a:lnSpc>
                <a:spcPct val="100000"/>
              </a:lnSpc>
              <a:spcBef>
                <a:spcPct val="40000"/>
              </a:spcBef>
              <a:buClrTx/>
              <a:buFont typeface="Wingdings" pitchFamily="2" charset="2"/>
              <a:buNone/>
            </a:pPr>
            <a:r>
              <a:rPr lang="en-US" sz="1600" dirty="0" smtClean="0">
                <a:solidFill>
                  <a:srgbClr val="D21700"/>
                </a:solidFill>
                <a:latin typeface="Trebuchet MS" pitchFamily="34" charset="0"/>
              </a:rPr>
              <a:t>      (</a:t>
            </a:r>
            <a:r>
              <a:rPr lang="ru-RU" sz="1600" dirty="0" smtClean="0">
                <a:solidFill>
                  <a:srgbClr val="D21700"/>
                </a:solidFill>
                <a:latin typeface="Trebuchet MS" pitchFamily="34" charset="0"/>
              </a:rPr>
              <a:t>Транспортных</a:t>
            </a:r>
            <a:r>
              <a:rPr lang="en-US" sz="1600" dirty="0" smtClean="0">
                <a:solidFill>
                  <a:srgbClr val="D21700"/>
                </a:solidFill>
                <a:latin typeface="Trebuchet MS" pitchFamily="34" charset="0"/>
              </a:rPr>
              <a:t>, </a:t>
            </a:r>
            <a:r>
              <a:rPr lang="ru-RU" sz="1600" dirty="0" smtClean="0">
                <a:solidFill>
                  <a:srgbClr val="D21700"/>
                </a:solidFill>
                <a:latin typeface="Trebuchet MS" pitchFamily="34" charset="0"/>
              </a:rPr>
              <a:t>сжимаемости</a:t>
            </a:r>
            <a:r>
              <a:rPr lang="en-US" sz="1600" dirty="0" smtClean="0">
                <a:solidFill>
                  <a:srgbClr val="D21700"/>
                </a:solidFill>
                <a:latin typeface="Trebuchet MS" pitchFamily="34" charset="0"/>
              </a:rPr>
              <a:t>, </a:t>
            </a:r>
            <a:r>
              <a:rPr lang="ru-RU" sz="1600" dirty="0" smtClean="0">
                <a:solidFill>
                  <a:srgbClr val="D21700"/>
                </a:solidFill>
                <a:latin typeface="Trebuchet MS" pitchFamily="34" charset="0"/>
              </a:rPr>
              <a:t>термодинамических</a:t>
            </a:r>
            <a:r>
              <a:rPr lang="en-US" sz="1600" dirty="0" smtClean="0">
                <a:solidFill>
                  <a:srgbClr val="D21700"/>
                </a:solidFill>
                <a:latin typeface="Trebuchet MS" pitchFamily="34" charset="0"/>
              </a:rPr>
              <a:t>, </a:t>
            </a:r>
            <a:r>
              <a:rPr lang="ru-RU" sz="1600" dirty="0" smtClean="0">
                <a:solidFill>
                  <a:srgbClr val="D21700"/>
                </a:solidFill>
                <a:latin typeface="Trebuchet MS" pitchFamily="34" charset="0"/>
              </a:rPr>
              <a:t/>
            </a:r>
            <a:br>
              <a:rPr lang="ru-RU" sz="1600" dirty="0" smtClean="0">
                <a:solidFill>
                  <a:srgbClr val="D21700"/>
                </a:solidFill>
                <a:latin typeface="Trebuchet MS" pitchFamily="34" charset="0"/>
              </a:rPr>
            </a:br>
            <a:r>
              <a:rPr lang="ru-RU" sz="1600" dirty="0" smtClean="0">
                <a:solidFill>
                  <a:srgbClr val="D21700"/>
                </a:solidFill>
                <a:latin typeface="Trebuchet MS" pitchFamily="34" charset="0"/>
              </a:rPr>
              <a:t>характеристик </a:t>
            </a:r>
            <a:r>
              <a:rPr lang="ru-RU" sz="1600" dirty="0" err="1" smtClean="0">
                <a:solidFill>
                  <a:srgbClr val="D21700"/>
                </a:solidFill>
                <a:latin typeface="Trebuchet MS" pitchFamily="34" charset="0"/>
              </a:rPr>
              <a:t>неидеальности</a:t>
            </a:r>
            <a:r>
              <a:rPr lang="ru-RU" sz="1600" dirty="0" smtClean="0">
                <a:solidFill>
                  <a:srgbClr val="D21700"/>
                </a:solidFill>
                <a:latin typeface="Trebuchet MS" pitchFamily="34" charset="0"/>
              </a:rPr>
              <a:t> смеси</a:t>
            </a:r>
            <a:r>
              <a:rPr lang="en-US" sz="1600" dirty="0" smtClean="0">
                <a:solidFill>
                  <a:srgbClr val="D21700"/>
                </a:solidFill>
                <a:latin typeface="Trebuchet MS" pitchFamily="34" charset="0"/>
              </a:rPr>
              <a:t>)</a:t>
            </a:r>
            <a:endParaRPr lang="en-US" sz="1600" dirty="0">
              <a:solidFill>
                <a:srgbClr val="D21700"/>
              </a:solidFill>
              <a:latin typeface="Trebuchet MS" pitchFamily="34" charset="0"/>
            </a:endParaRPr>
          </a:p>
        </p:txBody>
      </p:sp>
      <p:sp>
        <p:nvSpPr>
          <p:cNvPr id="9" name="Text Box 2"/>
          <p:cNvSpPr txBox="1">
            <a:spLocks noChangeArrowheads="1"/>
          </p:cNvSpPr>
          <p:nvPr/>
        </p:nvSpPr>
        <p:spPr bwMode="auto">
          <a:xfrm>
            <a:off x="468000" y="151200"/>
            <a:ext cx="6822831" cy="57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57" tIns="41729" rIns="83457" bIns="41729">
            <a:spAutoFit/>
          </a:bodyPr>
          <a:lstStyle>
            <a:lvl1pPr defTabSz="1020763">
              <a:defRPr b="1">
                <a:solidFill>
                  <a:schemeClr val="accent2"/>
                </a:solidFill>
                <a:latin typeface="Arial" charset="0"/>
              </a:defRPr>
            </a:lvl1pPr>
            <a:lvl2pPr marL="742950" indent="-285750" defTabSz="1020763">
              <a:defRPr b="1">
                <a:solidFill>
                  <a:schemeClr val="accent2"/>
                </a:solidFill>
                <a:latin typeface="Arial" charset="0"/>
              </a:defRPr>
            </a:lvl2pPr>
            <a:lvl3pPr marL="1143000" indent="-228600" defTabSz="1020763">
              <a:defRPr b="1">
                <a:solidFill>
                  <a:schemeClr val="accent2"/>
                </a:solidFill>
                <a:latin typeface="Arial" charset="0"/>
              </a:defRPr>
            </a:lvl3pPr>
            <a:lvl4pPr marL="1600200" indent="-228600" defTabSz="1020763">
              <a:defRPr b="1">
                <a:solidFill>
                  <a:schemeClr val="accent2"/>
                </a:solidFill>
                <a:latin typeface="Arial" charset="0"/>
              </a:defRPr>
            </a:lvl4pPr>
            <a:lvl5pPr marL="2057400" indent="-228600" defTabSz="1020763">
              <a:defRPr b="1">
                <a:solidFill>
                  <a:schemeClr val="accent2"/>
                </a:solidFill>
                <a:latin typeface="Arial" charset="0"/>
              </a:defRPr>
            </a:lvl5pPr>
            <a:lvl6pPr marL="25146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718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290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8862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pPr eaLnBrk="1" hangingPunct="1">
              <a:lnSpc>
                <a:spcPct val="100000"/>
              </a:lnSpc>
              <a:buClrTx/>
              <a:buFontTx/>
              <a:buNone/>
            </a:pPr>
            <a:r>
              <a:rPr lang="ru-RU" sz="3200" dirty="0" smtClean="0">
                <a:solidFill>
                  <a:schemeClr val="bg1"/>
                </a:solidFill>
                <a:latin typeface="Trebuchet MS" pitchFamily="34" charset="0"/>
              </a:rPr>
              <a:t>Термодинамические функции</a:t>
            </a:r>
            <a:endParaRPr lang="en-US" sz="3200" dirty="0">
              <a:solidFill>
                <a:schemeClr val="bg1"/>
              </a:solidFill>
              <a:latin typeface="Trebuchet MS" pitchFamily="34" charset="0"/>
            </a:endParaRPr>
          </a:p>
        </p:txBody>
      </p:sp>
      <p:sp>
        <p:nvSpPr>
          <p:cNvPr id="36" name="Freeform 16"/>
          <p:cNvSpPr>
            <a:spLocks/>
          </p:cNvSpPr>
          <p:nvPr/>
        </p:nvSpPr>
        <p:spPr bwMode="gray">
          <a:xfrm rot="1800000">
            <a:off x="2615712" y="3006090"/>
            <a:ext cx="1543050" cy="1740218"/>
          </a:xfrm>
          <a:custGeom>
            <a:avLst/>
            <a:gdLst>
              <a:gd name="T0" fmla="*/ 0 w 243"/>
              <a:gd name="T1" fmla="*/ 2147483647 h 281"/>
              <a:gd name="T2" fmla="*/ 2147483647 w 243"/>
              <a:gd name="T3" fmla="*/ 2147483647 h 281"/>
              <a:gd name="T4" fmla="*/ 2147483647 w 243"/>
              <a:gd name="T5" fmla="*/ 0 h 281"/>
              <a:gd name="T6" fmla="*/ 0 w 243"/>
              <a:gd name="T7" fmla="*/ 2147483647 h 281"/>
              <a:gd name="T8" fmla="*/ 0 60000 65536"/>
              <a:gd name="T9" fmla="*/ 0 60000 65536"/>
              <a:gd name="T10" fmla="*/ 0 60000 65536"/>
              <a:gd name="T11" fmla="*/ 0 60000 65536"/>
              <a:gd name="T12" fmla="*/ 0 w 243"/>
              <a:gd name="T13" fmla="*/ 0 h 281"/>
              <a:gd name="T14" fmla="*/ 243 w 243"/>
              <a:gd name="T15" fmla="*/ 281 h 281"/>
            </a:gdLst>
            <a:ahLst/>
            <a:cxnLst>
              <a:cxn ang="T8">
                <a:pos x="T0" y="T1"/>
              </a:cxn>
              <a:cxn ang="T9">
                <a:pos x="T2" y="T3"/>
              </a:cxn>
              <a:cxn ang="T10">
                <a:pos x="T4" y="T5"/>
              </a:cxn>
              <a:cxn ang="T11">
                <a:pos x="T6" y="T7"/>
              </a:cxn>
            </a:cxnLst>
            <a:rect l="T12" t="T13" r="T14" b="T15"/>
            <a:pathLst>
              <a:path w="243" h="281">
                <a:moveTo>
                  <a:pt x="0" y="141"/>
                </a:moveTo>
                <a:cubicBezTo>
                  <a:pt x="50" y="223"/>
                  <a:pt x="140" y="278"/>
                  <a:pt x="243" y="281"/>
                </a:cubicBezTo>
                <a:cubicBezTo>
                  <a:pt x="243" y="0"/>
                  <a:pt x="243" y="0"/>
                  <a:pt x="243" y="0"/>
                </a:cubicBezTo>
                <a:lnTo>
                  <a:pt x="0" y="141"/>
                </a:lnTo>
                <a:close/>
              </a:path>
            </a:pathLst>
          </a:custGeom>
          <a:solidFill>
            <a:srgbClr val="4D0255"/>
          </a:solidFill>
          <a:ln w="3175">
            <a:solidFill>
              <a:schemeClr val="bg1"/>
            </a:solidFill>
            <a:miter lim="800000"/>
            <a:headEnd/>
            <a:tailEnd/>
          </a:ln>
          <a:effectLst>
            <a:outerShdw dist="45791" dir="2021404" algn="ctr" rotWithShape="0">
              <a:srgbClr val="969696">
                <a:alpha val="50000"/>
              </a:srgbClr>
            </a:outerShdw>
          </a:effectLst>
        </p:spPr>
        <p:txBody>
          <a:bodyPr lIns="83485" tIns="41742" rIns="83485" bIns="41742"/>
          <a:lstStyle/>
          <a:p>
            <a:endParaRPr lang="fr-FR"/>
          </a:p>
        </p:txBody>
      </p:sp>
      <p:sp>
        <p:nvSpPr>
          <p:cNvPr id="37" name="Rectangle 176"/>
          <p:cNvSpPr>
            <a:spLocks noChangeArrowheads="1"/>
          </p:cNvSpPr>
          <p:nvPr/>
        </p:nvSpPr>
        <p:spPr bwMode="gray">
          <a:xfrm>
            <a:off x="2743201" y="3634740"/>
            <a:ext cx="1599061" cy="776797"/>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485" tIns="41742" rIns="83485" bIns="41742">
            <a:spAutoFit/>
          </a:bodyPr>
          <a:lstStyle/>
          <a:p>
            <a:pPr algn="ctr" eaLnBrk="1" hangingPunct="1">
              <a:lnSpc>
                <a:spcPct val="100000"/>
              </a:lnSpc>
              <a:buClrTx/>
              <a:buFontTx/>
              <a:buNone/>
            </a:pPr>
            <a:r>
              <a:rPr lang="ru-RU" sz="1500" dirty="0" err="1" smtClean="0">
                <a:solidFill>
                  <a:schemeClr val="bg1"/>
                </a:solidFill>
                <a:latin typeface="Trebuchet MS" pitchFamily="34" charset="0"/>
                <a:cs typeface="Arial" charset="0"/>
              </a:rPr>
              <a:t>Термо</a:t>
            </a:r>
            <a:r>
              <a:rPr lang="ru-RU" sz="1500" dirty="0" smtClean="0">
                <a:solidFill>
                  <a:schemeClr val="bg1"/>
                </a:solidFill>
                <a:latin typeface="Trebuchet MS" pitchFamily="34" charset="0"/>
                <a:cs typeface="Arial" charset="0"/>
              </a:rPr>
              <a:t>-динамические </a:t>
            </a:r>
            <a:br>
              <a:rPr lang="ru-RU" sz="1500" dirty="0" smtClean="0">
                <a:solidFill>
                  <a:schemeClr val="bg1"/>
                </a:solidFill>
                <a:latin typeface="Trebuchet MS" pitchFamily="34" charset="0"/>
                <a:cs typeface="Arial" charset="0"/>
              </a:rPr>
            </a:br>
            <a:r>
              <a:rPr lang="ru-RU" sz="1500" dirty="0" smtClean="0">
                <a:solidFill>
                  <a:schemeClr val="bg1"/>
                </a:solidFill>
                <a:latin typeface="Trebuchet MS" pitchFamily="34" charset="0"/>
                <a:cs typeface="Arial" charset="0"/>
              </a:rPr>
              <a:t>функции</a:t>
            </a:r>
            <a:endParaRPr lang="en-US" sz="1500" dirty="0">
              <a:solidFill>
                <a:schemeClr val="bg1"/>
              </a:solidFill>
              <a:latin typeface="Trebuchet MS" pitchFamily="34" charset="0"/>
              <a:cs typeface="Arial" charset="0"/>
            </a:endParaRPr>
          </a:p>
        </p:txBody>
      </p:sp>
      <p:sp>
        <p:nvSpPr>
          <p:cNvPr id="38" name="Freeform 14" descr="80 %"/>
          <p:cNvSpPr>
            <a:spLocks/>
          </p:cNvSpPr>
          <p:nvPr/>
        </p:nvSpPr>
        <p:spPr bwMode="gray">
          <a:xfrm rot="1800000">
            <a:off x="3570737" y="1371600"/>
            <a:ext cx="1543050" cy="1733074"/>
          </a:xfrm>
          <a:custGeom>
            <a:avLst/>
            <a:gdLst>
              <a:gd name="T0" fmla="*/ 2147483647 w 243"/>
              <a:gd name="T1" fmla="*/ 0 h 280"/>
              <a:gd name="T2" fmla="*/ 0 w 243"/>
              <a:gd name="T3" fmla="*/ 2147483647 h 280"/>
              <a:gd name="T4" fmla="*/ 2147483647 w 243"/>
              <a:gd name="T5" fmla="*/ 2147483647 h 280"/>
              <a:gd name="T6" fmla="*/ 2147483647 w 243"/>
              <a:gd name="T7" fmla="*/ 0 h 280"/>
              <a:gd name="T8" fmla="*/ 0 60000 65536"/>
              <a:gd name="T9" fmla="*/ 0 60000 65536"/>
              <a:gd name="T10" fmla="*/ 0 60000 65536"/>
              <a:gd name="T11" fmla="*/ 0 60000 65536"/>
              <a:gd name="T12" fmla="*/ 0 w 243"/>
              <a:gd name="T13" fmla="*/ 0 h 280"/>
              <a:gd name="T14" fmla="*/ 243 w 243"/>
              <a:gd name="T15" fmla="*/ 280 h 280"/>
            </a:gdLst>
            <a:ahLst/>
            <a:cxnLst>
              <a:cxn ang="T8">
                <a:pos x="T0" y="T1"/>
              </a:cxn>
              <a:cxn ang="T9">
                <a:pos x="T2" y="T3"/>
              </a:cxn>
              <a:cxn ang="T10">
                <a:pos x="T4" y="T5"/>
              </a:cxn>
              <a:cxn ang="T11">
                <a:pos x="T6" y="T7"/>
              </a:cxn>
            </a:cxnLst>
            <a:rect l="T12" t="T13" r="T14" b="T15"/>
            <a:pathLst>
              <a:path w="243" h="280">
                <a:moveTo>
                  <a:pt x="243" y="0"/>
                </a:moveTo>
                <a:cubicBezTo>
                  <a:pt x="140" y="3"/>
                  <a:pt x="50" y="58"/>
                  <a:pt x="0" y="140"/>
                </a:cubicBezTo>
                <a:cubicBezTo>
                  <a:pt x="243" y="280"/>
                  <a:pt x="243" y="280"/>
                  <a:pt x="243" y="280"/>
                </a:cubicBezTo>
                <a:lnTo>
                  <a:pt x="243" y="0"/>
                </a:lnTo>
                <a:close/>
              </a:path>
            </a:pathLst>
          </a:custGeom>
          <a:pattFill prst="pct80">
            <a:fgClr>
              <a:schemeClr val="bg1">
                <a:lumMod val="50000"/>
              </a:schemeClr>
            </a:fgClr>
            <a:bgClr>
              <a:srgbClr val="FFFFFF"/>
            </a:bgClr>
          </a:pattFill>
          <a:ln w="3175">
            <a:solidFill>
              <a:schemeClr val="bg1"/>
            </a:solidFill>
            <a:miter lim="800000"/>
            <a:headEnd/>
            <a:tailEnd/>
          </a:ln>
          <a:effectLst>
            <a:outerShdw dist="45791" dir="2021404" algn="ctr" rotWithShape="0">
              <a:srgbClr val="969696">
                <a:alpha val="50000"/>
              </a:srgbClr>
            </a:outerShdw>
          </a:effectLst>
        </p:spPr>
        <p:txBody>
          <a:bodyPr lIns="83485" tIns="41742" rIns="83485" bIns="41742"/>
          <a:lstStyle/>
          <a:p>
            <a:endParaRPr lang="fr-FR">
              <a:latin typeface="Trebuchet MS" pitchFamily="34" charset="0"/>
            </a:endParaRPr>
          </a:p>
        </p:txBody>
      </p:sp>
      <p:sp>
        <p:nvSpPr>
          <p:cNvPr id="39" name="Freeform 17" descr="80 %"/>
          <p:cNvSpPr>
            <a:spLocks/>
          </p:cNvSpPr>
          <p:nvPr/>
        </p:nvSpPr>
        <p:spPr bwMode="gray">
          <a:xfrm rot="1800000">
            <a:off x="4520306" y="3066098"/>
            <a:ext cx="1771650" cy="1730217"/>
          </a:xfrm>
          <a:custGeom>
            <a:avLst/>
            <a:gdLst>
              <a:gd name="T0" fmla="*/ 2147483647 w 279"/>
              <a:gd name="T1" fmla="*/ 2147483647 h 280"/>
              <a:gd name="T2" fmla="*/ 2147483647 w 279"/>
              <a:gd name="T3" fmla="*/ 2147483647 h 280"/>
              <a:gd name="T4" fmla="*/ 2147483647 w 279"/>
              <a:gd name="T5" fmla="*/ 0 h 280"/>
              <a:gd name="T6" fmla="*/ 0 w 279"/>
              <a:gd name="T7" fmla="*/ 2147483647 h 280"/>
              <a:gd name="T8" fmla="*/ 2147483647 w 279"/>
              <a:gd name="T9" fmla="*/ 2147483647 h 280"/>
              <a:gd name="T10" fmla="*/ 0 60000 65536"/>
              <a:gd name="T11" fmla="*/ 0 60000 65536"/>
              <a:gd name="T12" fmla="*/ 0 60000 65536"/>
              <a:gd name="T13" fmla="*/ 0 60000 65536"/>
              <a:gd name="T14" fmla="*/ 0 60000 65536"/>
              <a:gd name="T15" fmla="*/ 0 w 279"/>
              <a:gd name="T16" fmla="*/ 0 h 280"/>
              <a:gd name="T17" fmla="*/ 279 w 279"/>
              <a:gd name="T18" fmla="*/ 280 h 280"/>
            </a:gdLst>
            <a:ahLst/>
            <a:cxnLst>
              <a:cxn ang="T10">
                <a:pos x="T0" y="T1"/>
              </a:cxn>
              <a:cxn ang="T11">
                <a:pos x="T2" y="T3"/>
              </a:cxn>
              <a:cxn ang="T12">
                <a:pos x="T4" y="T5"/>
              </a:cxn>
              <a:cxn ang="T13">
                <a:pos x="T6" y="T7"/>
              </a:cxn>
              <a:cxn ang="T14">
                <a:pos x="T8" y="T9"/>
              </a:cxn>
            </a:cxnLst>
            <a:rect l="T15" t="T16" r="T17" b="T18"/>
            <a:pathLst>
              <a:path w="279" h="280">
                <a:moveTo>
                  <a:pt x="243" y="280"/>
                </a:moveTo>
                <a:cubicBezTo>
                  <a:pt x="266" y="238"/>
                  <a:pt x="279" y="191"/>
                  <a:pt x="279" y="140"/>
                </a:cubicBezTo>
                <a:cubicBezTo>
                  <a:pt x="279" y="89"/>
                  <a:pt x="266" y="41"/>
                  <a:pt x="243" y="0"/>
                </a:cubicBezTo>
                <a:cubicBezTo>
                  <a:pt x="0" y="140"/>
                  <a:pt x="0" y="140"/>
                  <a:pt x="0" y="140"/>
                </a:cubicBezTo>
                <a:lnTo>
                  <a:pt x="243" y="280"/>
                </a:lnTo>
                <a:close/>
              </a:path>
            </a:pathLst>
          </a:custGeom>
          <a:pattFill prst="pct80">
            <a:fgClr>
              <a:schemeClr val="bg1">
                <a:lumMod val="50000"/>
              </a:schemeClr>
            </a:fgClr>
            <a:bgClr>
              <a:srgbClr val="FFFFFF"/>
            </a:bgClr>
          </a:pattFill>
          <a:ln w="3175">
            <a:solidFill>
              <a:schemeClr val="bg1"/>
            </a:solidFill>
            <a:miter lim="800000"/>
            <a:headEnd/>
            <a:tailEnd/>
          </a:ln>
          <a:effectLst>
            <a:outerShdw dist="45791" dir="2021404" algn="ctr" rotWithShape="0">
              <a:srgbClr val="969696">
                <a:alpha val="50000"/>
              </a:srgbClr>
            </a:outerShdw>
          </a:effectLst>
        </p:spPr>
        <p:txBody>
          <a:bodyPr lIns="83485" tIns="41742" rIns="83485" bIns="41742"/>
          <a:lstStyle/>
          <a:p>
            <a:endParaRPr lang="fr-FR">
              <a:latin typeface="Trebuchet MS" pitchFamily="34" charset="0"/>
            </a:endParaRPr>
          </a:p>
        </p:txBody>
      </p:sp>
      <p:sp>
        <p:nvSpPr>
          <p:cNvPr id="40" name="Freeform 18" descr="80 %"/>
          <p:cNvSpPr>
            <a:spLocks/>
          </p:cNvSpPr>
          <p:nvPr/>
        </p:nvSpPr>
        <p:spPr bwMode="gray">
          <a:xfrm rot="1800000">
            <a:off x="2833648" y="2115979"/>
            <a:ext cx="1771650" cy="1730216"/>
          </a:xfrm>
          <a:custGeom>
            <a:avLst/>
            <a:gdLst>
              <a:gd name="T0" fmla="*/ 2147483647 w 279"/>
              <a:gd name="T1" fmla="*/ 0 h 280"/>
              <a:gd name="T2" fmla="*/ 0 w 279"/>
              <a:gd name="T3" fmla="*/ 2147483647 h 280"/>
              <a:gd name="T4" fmla="*/ 2147483647 w 279"/>
              <a:gd name="T5" fmla="*/ 2147483647 h 280"/>
              <a:gd name="T6" fmla="*/ 2147483647 w 279"/>
              <a:gd name="T7" fmla="*/ 2147483647 h 280"/>
              <a:gd name="T8" fmla="*/ 2147483647 w 279"/>
              <a:gd name="T9" fmla="*/ 0 h 280"/>
              <a:gd name="T10" fmla="*/ 0 60000 65536"/>
              <a:gd name="T11" fmla="*/ 0 60000 65536"/>
              <a:gd name="T12" fmla="*/ 0 60000 65536"/>
              <a:gd name="T13" fmla="*/ 0 60000 65536"/>
              <a:gd name="T14" fmla="*/ 0 60000 65536"/>
              <a:gd name="T15" fmla="*/ 0 w 279"/>
              <a:gd name="T16" fmla="*/ 0 h 280"/>
              <a:gd name="T17" fmla="*/ 279 w 279"/>
              <a:gd name="T18" fmla="*/ 280 h 280"/>
            </a:gdLst>
            <a:ahLst/>
            <a:cxnLst>
              <a:cxn ang="T10">
                <a:pos x="T0" y="T1"/>
              </a:cxn>
              <a:cxn ang="T11">
                <a:pos x="T2" y="T3"/>
              </a:cxn>
              <a:cxn ang="T12">
                <a:pos x="T4" y="T5"/>
              </a:cxn>
              <a:cxn ang="T13">
                <a:pos x="T6" y="T7"/>
              </a:cxn>
              <a:cxn ang="T14">
                <a:pos x="T8" y="T9"/>
              </a:cxn>
            </a:cxnLst>
            <a:rect l="T15" t="T16" r="T17" b="T18"/>
            <a:pathLst>
              <a:path w="279" h="280">
                <a:moveTo>
                  <a:pt x="36" y="0"/>
                </a:moveTo>
                <a:cubicBezTo>
                  <a:pt x="13" y="41"/>
                  <a:pt x="0" y="89"/>
                  <a:pt x="0" y="140"/>
                </a:cubicBezTo>
                <a:cubicBezTo>
                  <a:pt x="0" y="191"/>
                  <a:pt x="13" y="239"/>
                  <a:pt x="35" y="280"/>
                </a:cubicBezTo>
                <a:cubicBezTo>
                  <a:pt x="279" y="140"/>
                  <a:pt x="279" y="140"/>
                  <a:pt x="279" y="140"/>
                </a:cubicBezTo>
                <a:lnTo>
                  <a:pt x="36" y="0"/>
                </a:lnTo>
                <a:close/>
              </a:path>
            </a:pathLst>
          </a:custGeom>
          <a:pattFill prst="pct80">
            <a:fgClr>
              <a:schemeClr val="bg1">
                <a:lumMod val="50000"/>
              </a:schemeClr>
            </a:fgClr>
            <a:bgClr>
              <a:srgbClr val="FFFFFF"/>
            </a:bgClr>
          </a:pattFill>
          <a:ln>
            <a:noFill/>
          </a:ln>
          <a:extLst/>
        </p:spPr>
        <p:txBody>
          <a:bodyPr lIns="83485" tIns="41742" rIns="83485" bIns="41742"/>
          <a:lstStyle/>
          <a:p>
            <a:endParaRPr lang="fr-FR">
              <a:latin typeface="Trebuchet MS" pitchFamily="34" charset="0"/>
            </a:endParaRPr>
          </a:p>
        </p:txBody>
      </p:sp>
      <p:sp>
        <p:nvSpPr>
          <p:cNvPr id="41" name="Freeform 19" descr="80 %"/>
          <p:cNvSpPr>
            <a:spLocks/>
          </p:cNvSpPr>
          <p:nvPr/>
        </p:nvSpPr>
        <p:spPr bwMode="gray">
          <a:xfrm rot="1800000">
            <a:off x="4030818" y="3801904"/>
            <a:ext cx="1543050" cy="1740218"/>
          </a:xfrm>
          <a:custGeom>
            <a:avLst/>
            <a:gdLst>
              <a:gd name="T0" fmla="*/ 0 w 243"/>
              <a:gd name="T1" fmla="*/ 2147483647 h 281"/>
              <a:gd name="T2" fmla="*/ 2147483647 w 243"/>
              <a:gd name="T3" fmla="*/ 2147483647 h 281"/>
              <a:gd name="T4" fmla="*/ 0 w 243"/>
              <a:gd name="T5" fmla="*/ 0 h 281"/>
              <a:gd name="T6" fmla="*/ 0 w 243"/>
              <a:gd name="T7" fmla="*/ 2147483647 h 281"/>
              <a:gd name="T8" fmla="*/ 0 60000 65536"/>
              <a:gd name="T9" fmla="*/ 0 60000 65536"/>
              <a:gd name="T10" fmla="*/ 0 60000 65536"/>
              <a:gd name="T11" fmla="*/ 0 60000 65536"/>
              <a:gd name="T12" fmla="*/ 0 w 243"/>
              <a:gd name="T13" fmla="*/ 0 h 281"/>
              <a:gd name="T14" fmla="*/ 243 w 243"/>
              <a:gd name="T15" fmla="*/ 281 h 281"/>
            </a:gdLst>
            <a:ahLst/>
            <a:cxnLst>
              <a:cxn ang="T8">
                <a:pos x="T0" y="T1"/>
              </a:cxn>
              <a:cxn ang="T9">
                <a:pos x="T2" y="T3"/>
              </a:cxn>
              <a:cxn ang="T10">
                <a:pos x="T4" y="T5"/>
              </a:cxn>
              <a:cxn ang="T11">
                <a:pos x="T6" y="T7"/>
              </a:cxn>
            </a:cxnLst>
            <a:rect l="T12" t="T13" r="T14" b="T15"/>
            <a:pathLst>
              <a:path w="243" h="281">
                <a:moveTo>
                  <a:pt x="0" y="281"/>
                </a:moveTo>
                <a:cubicBezTo>
                  <a:pt x="103" y="278"/>
                  <a:pt x="193" y="223"/>
                  <a:pt x="243" y="140"/>
                </a:cubicBezTo>
                <a:cubicBezTo>
                  <a:pt x="0" y="0"/>
                  <a:pt x="0" y="0"/>
                  <a:pt x="0" y="0"/>
                </a:cubicBezTo>
                <a:lnTo>
                  <a:pt x="0" y="281"/>
                </a:lnTo>
                <a:close/>
              </a:path>
            </a:pathLst>
          </a:custGeom>
          <a:pattFill prst="pct80">
            <a:fgClr>
              <a:schemeClr val="bg1">
                <a:lumMod val="50000"/>
              </a:schemeClr>
            </a:fgClr>
            <a:bgClr>
              <a:srgbClr val="FFFFFF"/>
            </a:bgClr>
          </a:pattFill>
          <a:ln w="3175">
            <a:solidFill>
              <a:schemeClr val="bg1"/>
            </a:solidFill>
            <a:miter lim="800000"/>
            <a:headEnd/>
            <a:tailEnd/>
          </a:ln>
          <a:effectLst>
            <a:outerShdw dist="45791" dir="2021404" algn="ctr" rotWithShape="0">
              <a:srgbClr val="969696">
                <a:alpha val="50000"/>
              </a:srgbClr>
            </a:outerShdw>
          </a:effectLst>
        </p:spPr>
        <p:txBody>
          <a:bodyPr lIns="83485" tIns="41742" rIns="83485" bIns="41742"/>
          <a:lstStyle/>
          <a:p>
            <a:endParaRPr lang="fr-FR">
              <a:latin typeface="Trebuchet MS" pitchFamily="34" charset="0"/>
            </a:endParaRPr>
          </a:p>
        </p:txBody>
      </p:sp>
      <p:sp>
        <p:nvSpPr>
          <p:cNvPr id="42" name="Rectangle 56"/>
          <p:cNvSpPr>
            <a:spLocks noChangeArrowheads="1"/>
          </p:cNvSpPr>
          <p:nvPr/>
        </p:nvSpPr>
        <p:spPr bwMode="gray">
          <a:xfrm>
            <a:off x="3891655" y="1808798"/>
            <a:ext cx="1400908" cy="946074"/>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lIns="83485" tIns="41742" rIns="83485" bIns="41742">
            <a:spAutoFit/>
          </a:bodyPr>
          <a:lstStyle/>
          <a:p>
            <a:pPr algn="ctr"/>
            <a:r>
              <a:rPr lang="ru-RU" altLang="ru-RU" sz="1400" b="1" dirty="0" err="1">
                <a:solidFill>
                  <a:schemeClr val="bg1"/>
                </a:solidFill>
                <a:cs typeface="Arial" charset="0"/>
              </a:rPr>
              <a:t>Графическ</a:t>
            </a:r>
            <a:r>
              <a:rPr lang="ru-RU" altLang="ru-RU" sz="1400" b="1" dirty="0">
                <a:solidFill>
                  <a:schemeClr val="bg1"/>
                </a:solidFill>
                <a:cs typeface="Arial" charset="0"/>
              </a:rPr>
              <a:t>.</a:t>
            </a:r>
            <a:r>
              <a:rPr lang="de-DE" altLang="ru-RU" sz="1400" b="1" dirty="0">
                <a:solidFill>
                  <a:schemeClr val="bg1"/>
                </a:solidFill>
                <a:cs typeface="Arial" charset="0"/>
              </a:rPr>
              <a:t> </a:t>
            </a:r>
            <a:r>
              <a:rPr lang="ru-RU" altLang="ru-RU" sz="1400" b="1" dirty="0">
                <a:solidFill>
                  <a:schemeClr val="bg1"/>
                </a:solidFill>
                <a:cs typeface="Arial" charset="0"/>
              </a:rPr>
              <a:t>Интерфейс</a:t>
            </a:r>
            <a:r>
              <a:rPr lang="de-DE" altLang="ru-RU" sz="1400" b="1" dirty="0">
                <a:solidFill>
                  <a:schemeClr val="bg1"/>
                </a:solidFill>
                <a:cs typeface="Arial" charset="0"/>
              </a:rPr>
              <a:t> </a:t>
            </a:r>
            <a:r>
              <a:rPr lang="ru-RU" altLang="ru-RU" sz="1400" b="1" dirty="0" err="1" smtClean="0">
                <a:solidFill>
                  <a:schemeClr val="bg1"/>
                </a:solidFill>
                <a:cs typeface="Arial" charset="0"/>
              </a:rPr>
              <a:t>Пользо</a:t>
            </a:r>
            <a:r>
              <a:rPr lang="ru-RU" altLang="ru-RU" sz="1400" b="1" dirty="0" smtClean="0">
                <a:solidFill>
                  <a:schemeClr val="bg1"/>
                </a:solidFill>
                <a:cs typeface="Arial" charset="0"/>
              </a:rPr>
              <a:t>-</a:t>
            </a:r>
            <a:br>
              <a:rPr lang="ru-RU" altLang="ru-RU" sz="1400" b="1" dirty="0" smtClean="0">
                <a:solidFill>
                  <a:schemeClr val="bg1"/>
                </a:solidFill>
                <a:cs typeface="Arial" charset="0"/>
              </a:rPr>
            </a:br>
            <a:r>
              <a:rPr lang="ru-RU" altLang="ru-RU" sz="1400" b="1" dirty="0" err="1" smtClean="0">
                <a:solidFill>
                  <a:schemeClr val="bg1"/>
                </a:solidFill>
                <a:cs typeface="Arial" charset="0"/>
              </a:rPr>
              <a:t>вателя</a:t>
            </a:r>
            <a:endParaRPr lang="de-DE" altLang="ru-RU" sz="1400" b="1" dirty="0">
              <a:solidFill>
                <a:schemeClr val="bg1"/>
              </a:solidFill>
              <a:cs typeface="Arial" charset="0"/>
            </a:endParaRPr>
          </a:p>
        </p:txBody>
      </p:sp>
      <p:sp>
        <p:nvSpPr>
          <p:cNvPr id="43" name="Freeform 15"/>
          <p:cNvSpPr>
            <a:spLocks/>
          </p:cNvSpPr>
          <p:nvPr/>
        </p:nvSpPr>
        <p:spPr bwMode="gray">
          <a:xfrm rot="1800000">
            <a:off x="4983368" y="2167417"/>
            <a:ext cx="1543050" cy="1733074"/>
          </a:xfrm>
          <a:custGeom>
            <a:avLst/>
            <a:gdLst>
              <a:gd name="T0" fmla="*/ 30212243 w 243"/>
              <a:gd name="T1" fmla="*/ 17385500 h 280"/>
              <a:gd name="T2" fmla="*/ 0 w 243"/>
              <a:gd name="T3" fmla="*/ 0 h 280"/>
              <a:gd name="T4" fmla="*/ 0 w 243"/>
              <a:gd name="T5" fmla="*/ 34736040 h 280"/>
              <a:gd name="T6" fmla="*/ 30212243 w 243"/>
              <a:gd name="T7" fmla="*/ 17385500 h 280"/>
              <a:gd name="T8" fmla="*/ 0 60000 65536"/>
              <a:gd name="T9" fmla="*/ 0 60000 65536"/>
              <a:gd name="T10" fmla="*/ 0 60000 65536"/>
              <a:gd name="T11" fmla="*/ 0 60000 65536"/>
              <a:gd name="T12" fmla="*/ 0 w 243"/>
              <a:gd name="T13" fmla="*/ 0 h 280"/>
              <a:gd name="T14" fmla="*/ 243 w 243"/>
              <a:gd name="T15" fmla="*/ 280 h 280"/>
            </a:gdLst>
            <a:ahLst/>
            <a:cxnLst>
              <a:cxn ang="T8">
                <a:pos x="T0" y="T1"/>
              </a:cxn>
              <a:cxn ang="T9">
                <a:pos x="T2" y="T3"/>
              </a:cxn>
              <a:cxn ang="T10">
                <a:pos x="T4" y="T5"/>
              </a:cxn>
              <a:cxn ang="T11">
                <a:pos x="T6" y="T7"/>
              </a:cxn>
            </a:cxnLst>
            <a:rect l="T12" t="T13" r="T14" b="T15"/>
            <a:pathLst>
              <a:path w="243" h="280">
                <a:moveTo>
                  <a:pt x="243" y="140"/>
                </a:moveTo>
                <a:cubicBezTo>
                  <a:pt x="192" y="58"/>
                  <a:pt x="103" y="3"/>
                  <a:pt x="0" y="0"/>
                </a:cubicBezTo>
                <a:cubicBezTo>
                  <a:pt x="0" y="280"/>
                  <a:pt x="0" y="280"/>
                  <a:pt x="0" y="280"/>
                </a:cubicBezTo>
                <a:lnTo>
                  <a:pt x="243" y="140"/>
                </a:lnTo>
                <a:close/>
              </a:path>
            </a:pathLst>
          </a:custGeom>
          <a:pattFill prst="pct80">
            <a:fgClr>
              <a:schemeClr val="bg1">
                <a:lumMod val="50000"/>
              </a:schemeClr>
            </a:fgClr>
            <a:bgClr>
              <a:schemeClr val="bg1"/>
            </a:bgClr>
          </a:pattFill>
          <a:ln w="3175">
            <a:solidFill>
              <a:schemeClr val="bg1"/>
            </a:solidFill>
            <a:miter lim="800000"/>
            <a:headEnd/>
            <a:tailEnd/>
          </a:ln>
          <a:effectLst>
            <a:outerShdw dist="45791" dir="2021404" algn="ctr" rotWithShape="0">
              <a:srgbClr val="969696">
                <a:alpha val="50000"/>
              </a:srgbClr>
            </a:outerShdw>
          </a:effectLst>
        </p:spPr>
        <p:txBody>
          <a:bodyPr/>
          <a:lstStyle/>
          <a:p>
            <a:endParaRPr lang="fr-FR">
              <a:latin typeface="Trebuchet MS" pitchFamily="34" charset="0"/>
            </a:endParaRPr>
          </a:p>
        </p:txBody>
      </p:sp>
      <p:sp>
        <p:nvSpPr>
          <p:cNvPr id="44" name="Rectangle 57"/>
          <p:cNvSpPr>
            <a:spLocks noChangeArrowheads="1"/>
          </p:cNvSpPr>
          <p:nvPr/>
        </p:nvSpPr>
        <p:spPr bwMode="gray">
          <a:xfrm>
            <a:off x="5178264" y="2768921"/>
            <a:ext cx="1074127" cy="553998"/>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00000"/>
              </a:lnSpc>
              <a:buClrTx/>
              <a:buFontTx/>
              <a:buNone/>
            </a:pPr>
            <a:r>
              <a:rPr lang="ru-RU" sz="1500" dirty="0" smtClean="0">
                <a:solidFill>
                  <a:schemeClr val="bg1"/>
                </a:solidFill>
                <a:latin typeface="Trebuchet MS" pitchFamily="34" charset="0"/>
                <a:cs typeface="Arial" charset="0"/>
              </a:rPr>
              <a:t>Набор сервисов</a:t>
            </a:r>
            <a:endParaRPr lang="de-DE" sz="1500" dirty="0">
              <a:solidFill>
                <a:schemeClr val="bg1"/>
              </a:solidFill>
              <a:latin typeface="Trebuchet MS" pitchFamily="34" charset="0"/>
              <a:cs typeface="Arial" charset="0"/>
            </a:endParaRPr>
          </a:p>
        </p:txBody>
      </p:sp>
      <p:sp>
        <p:nvSpPr>
          <p:cNvPr id="45" name="Rectangle 172"/>
          <p:cNvSpPr>
            <a:spLocks noChangeArrowheads="1"/>
          </p:cNvSpPr>
          <p:nvPr/>
        </p:nvSpPr>
        <p:spPr bwMode="gray">
          <a:xfrm>
            <a:off x="2807804" y="2768918"/>
            <a:ext cx="1534458" cy="545964"/>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485" tIns="41742" rIns="83485" bIns="41742">
            <a:spAutoFit/>
          </a:bodyPr>
          <a:lstStyle/>
          <a:p>
            <a:pPr eaLnBrk="1" hangingPunct="1">
              <a:lnSpc>
                <a:spcPct val="100000"/>
              </a:lnSpc>
              <a:buClrTx/>
              <a:buFontTx/>
              <a:buNone/>
            </a:pPr>
            <a:r>
              <a:rPr lang="ru-RU" sz="1500" dirty="0" smtClean="0">
                <a:solidFill>
                  <a:schemeClr val="bg1"/>
                </a:solidFill>
                <a:latin typeface="Trebuchet MS" pitchFamily="34" charset="0"/>
                <a:cs typeface="Arial" charset="0"/>
              </a:rPr>
              <a:t>БД</a:t>
            </a:r>
            <a:endParaRPr lang="de-DE" sz="1500" dirty="0">
              <a:solidFill>
                <a:schemeClr val="bg1"/>
              </a:solidFill>
              <a:latin typeface="Trebuchet MS" pitchFamily="34" charset="0"/>
              <a:cs typeface="Arial" charset="0"/>
            </a:endParaRPr>
          </a:p>
          <a:p>
            <a:pPr eaLnBrk="1" hangingPunct="1">
              <a:lnSpc>
                <a:spcPct val="100000"/>
              </a:lnSpc>
              <a:buClrTx/>
              <a:buFontTx/>
              <a:buNone/>
            </a:pPr>
            <a:r>
              <a:rPr lang="de-DE" sz="1500" dirty="0" smtClean="0">
                <a:solidFill>
                  <a:schemeClr val="bg1"/>
                </a:solidFill>
                <a:latin typeface="Trebuchet MS" pitchFamily="34" charset="0"/>
                <a:cs typeface="Arial" charset="0"/>
              </a:rPr>
              <a:t>(</a:t>
            </a:r>
            <a:r>
              <a:rPr lang="ru-RU" sz="1500" dirty="0" smtClean="0">
                <a:solidFill>
                  <a:schemeClr val="bg1"/>
                </a:solidFill>
                <a:latin typeface="Trebuchet MS" pitchFamily="34" charset="0"/>
                <a:cs typeface="Arial" charset="0"/>
              </a:rPr>
              <a:t>веществ</a:t>
            </a:r>
            <a:r>
              <a:rPr lang="de-DE" sz="1500" dirty="0" smtClean="0">
                <a:solidFill>
                  <a:schemeClr val="bg1"/>
                </a:solidFill>
                <a:latin typeface="Trebuchet MS" pitchFamily="34" charset="0"/>
                <a:cs typeface="Arial" charset="0"/>
              </a:rPr>
              <a:t>, </a:t>
            </a:r>
            <a:r>
              <a:rPr lang="de-DE" sz="1500" dirty="0">
                <a:solidFill>
                  <a:schemeClr val="bg1"/>
                </a:solidFill>
                <a:latin typeface="Trebuchet MS" pitchFamily="34" charset="0"/>
                <a:cs typeface="Arial" charset="0"/>
              </a:rPr>
              <a:t>BIP)</a:t>
            </a:r>
          </a:p>
        </p:txBody>
      </p:sp>
      <p:sp>
        <p:nvSpPr>
          <p:cNvPr id="46" name="Rectangle 175"/>
          <p:cNvSpPr>
            <a:spLocks noChangeArrowheads="1"/>
          </p:cNvSpPr>
          <p:nvPr/>
        </p:nvSpPr>
        <p:spPr bwMode="gray">
          <a:xfrm>
            <a:off x="4919173" y="3634740"/>
            <a:ext cx="1466567" cy="776797"/>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485" tIns="41742" rIns="83485" bIns="41742">
            <a:spAutoFit/>
          </a:bodyPr>
          <a:lstStyle/>
          <a:p>
            <a:pPr algn="ctr" eaLnBrk="1" hangingPunct="1">
              <a:lnSpc>
                <a:spcPct val="100000"/>
              </a:lnSpc>
              <a:buClrTx/>
              <a:buFontTx/>
              <a:buNone/>
            </a:pPr>
            <a:r>
              <a:rPr lang="ru-RU" sz="1500" dirty="0" err="1" smtClean="0">
                <a:solidFill>
                  <a:schemeClr val="bg1"/>
                </a:solidFill>
                <a:latin typeface="Trebuchet MS" pitchFamily="34" charset="0"/>
                <a:cs typeface="Arial" charset="0"/>
              </a:rPr>
              <a:t>Термо</a:t>
            </a:r>
            <a:r>
              <a:rPr lang="ru-RU" sz="1500" dirty="0" smtClean="0">
                <a:solidFill>
                  <a:schemeClr val="bg1"/>
                </a:solidFill>
                <a:latin typeface="Trebuchet MS" pitchFamily="34" charset="0"/>
                <a:cs typeface="Arial" charset="0"/>
              </a:rPr>
              <a:t>-динамические модели</a:t>
            </a:r>
            <a:endParaRPr lang="de-DE" sz="1500" dirty="0">
              <a:solidFill>
                <a:schemeClr val="tx2"/>
              </a:solidFill>
              <a:latin typeface="Trebuchet MS" pitchFamily="34" charset="0"/>
              <a:cs typeface="Arial" charset="0"/>
            </a:endParaRPr>
          </a:p>
        </p:txBody>
      </p:sp>
      <p:sp>
        <p:nvSpPr>
          <p:cNvPr id="47" name="Rectangle 179"/>
          <p:cNvSpPr>
            <a:spLocks noChangeArrowheads="1"/>
          </p:cNvSpPr>
          <p:nvPr/>
        </p:nvSpPr>
        <p:spPr bwMode="gray">
          <a:xfrm>
            <a:off x="3944409" y="4400550"/>
            <a:ext cx="1261697" cy="776797"/>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lIns="83485" tIns="41742" rIns="83485" bIns="41742">
            <a:spAutoFit/>
          </a:bodyPr>
          <a:lstStyle/>
          <a:p>
            <a:pPr algn="ctr" eaLnBrk="1" hangingPunct="1">
              <a:lnSpc>
                <a:spcPct val="100000"/>
              </a:lnSpc>
              <a:buClrTx/>
              <a:buFontTx/>
              <a:buNone/>
            </a:pPr>
            <a:r>
              <a:rPr lang="ru-RU" sz="1500" dirty="0" smtClean="0">
                <a:solidFill>
                  <a:schemeClr val="bg1"/>
                </a:solidFill>
                <a:latin typeface="Trebuchet MS" pitchFamily="34" charset="0"/>
                <a:cs typeface="Arial" charset="0"/>
              </a:rPr>
              <a:t>Равновесие</a:t>
            </a:r>
            <a:endParaRPr lang="de-DE" sz="1500" dirty="0">
              <a:solidFill>
                <a:schemeClr val="bg1"/>
              </a:solidFill>
              <a:latin typeface="Trebuchet MS" pitchFamily="34" charset="0"/>
              <a:cs typeface="Arial" charset="0"/>
            </a:endParaRPr>
          </a:p>
          <a:p>
            <a:pPr algn="ctr" eaLnBrk="1" hangingPunct="1">
              <a:lnSpc>
                <a:spcPct val="100000"/>
              </a:lnSpc>
              <a:buClrTx/>
              <a:buFontTx/>
              <a:buNone/>
            </a:pPr>
            <a:r>
              <a:rPr lang="de-DE" sz="1500" dirty="0">
                <a:solidFill>
                  <a:schemeClr val="bg1"/>
                </a:solidFill>
                <a:latin typeface="Trebuchet MS" pitchFamily="34" charset="0"/>
                <a:cs typeface="Arial" charset="0"/>
              </a:rPr>
              <a:t>(LV, LLV, LL,...)</a:t>
            </a:r>
          </a:p>
        </p:txBody>
      </p:sp>
    </p:spTree>
    <p:extLst>
      <p:ext uri="{BB962C8B-B14F-4D97-AF65-F5344CB8AC3E}">
        <p14:creationId xmlns:p14="http://schemas.microsoft.com/office/powerpoint/2010/main" val="23984566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25" y="1216496"/>
            <a:ext cx="9067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3"/>
          <p:cNvSpPr txBox="1">
            <a:spLocks noChangeArrowheads="1"/>
          </p:cNvSpPr>
          <p:nvPr/>
        </p:nvSpPr>
        <p:spPr bwMode="auto">
          <a:xfrm>
            <a:off x="327929" y="1068615"/>
            <a:ext cx="8489499" cy="5887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just" rtl="0" fontAlgn="base">
              <a:spcBef>
                <a:spcPct val="20000"/>
              </a:spcBef>
              <a:spcAft>
                <a:spcPct val="0"/>
              </a:spcAft>
              <a:buBlip>
                <a:blip r:embed="rId4"/>
              </a:buBlip>
              <a:defRPr sz="2000">
                <a:solidFill>
                  <a:schemeClr val="tx1"/>
                </a:solidFill>
                <a:latin typeface="+mn-lt"/>
                <a:ea typeface="+mn-ea"/>
                <a:cs typeface="+mn-cs"/>
              </a:defRPr>
            </a:lvl1pPr>
            <a:lvl2pPr marL="742950" indent="-285750" algn="just" rtl="0" fontAlgn="base">
              <a:spcBef>
                <a:spcPct val="20000"/>
              </a:spcBef>
              <a:spcAft>
                <a:spcPct val="0"/>
              </a:spcAft>
              <a:buSzPct val="75000"/>
              <a:buBlip>
                <a:blip r:embed="rId5"/>
              </a:buBlip>
              <a:defRPr>
                <a:solidFill>
                  <a:schemeClr val="tx1"/>
                </a:solidFill>
                <a:latin typeface="+mn-lt"/>
              </a:defRPr>
            </a:lvl2pPr>
            <a:lvl3pPr marL="1143000" indent="-228600" algn="just" rtl="0" fontAlgn="base">
              <a:spcBef>
                <a:spcPct val="20000"/>
              </a:spcBef>
              <a:spcAft>
                <a:spcPct val="0"/>
              </a:spcAft>
              <a:buChar char="•"/>
              <a:defRPr sz="1600">
                <a:solidFill>
                  <a:schemeClr val="tx1"/>
                </a:solidFill>
                <a:latin typeface="+mn-lt"/>
              </a:defRPr>
            </a:lvl3pPr>
            <a:lvl4pPr marL="1600200" indent="-228600" algn="just" rtl="0" fontAlgn="base">
              <a:spcBef>
                <a:spcPct val="20000"/>
              </a:spcBef>
              <a:spcAft>
                <a:spcPct val="0"/>
              </a:spcAft>
              <a:buChar char="–"/>
              <a:defRPr sz="1400">
                <a:solidFill>
                  <a:schemeClr val="tx1"/>
                </a:solidFill>
                <a:latin typeface="+mn-lt"/>
              </a:defRPr>
            </a:lvl4pPr>
            <a:lvl5pPr marL="2057400" indent="-228600" algn="just" rtl="0" fontAlgn="base">
              <a:spcBef>
                <a:spcPct val="20000"/>
              </a:spcBef>
              <a:spcAft>
                <a:spcPct val="0"/>
              </a:spcAft>
              <a:buClr>
                <a:schemeClr val="tx2"/>
              </a:buClr>
              <a:buChar char="–"/>
              <a:defRPr sz="1400">
                <a:solidFill>
                  <a:schemeClr val="tx1"/>
                </a:solidFill>
                <a:latin typeface="+mn-lt"/>
              </a:defRPr>
            </a:lvl5pPr>
            <a:lvl6pPr marL="2514600" indent="-228600" algn="just" rtl="0" fontAlgn="base">
              <a:spcBef>
                <a:spcPct val="20000"/>
              </a:spcBef>
              <a:spcAft>
                <a:spcPct val="0"/>
              </a:spcAft>
              <a:buClr>
                <a:schemeClr val="tx2"/>
              </a:buClr>
              <a:buChar char="–"/>
              <a:defRPr sz="1400">
                <a:solidFill>
                  <a:schemeClr val="tx1"/>
                </a:solidFill>
                <a:latin typeface="+mn-lt"/>
              </a:defRPr>
            </a:lvl6pPr>
            <a:lvl7pPr marL="2971800" indent="-228600" algn="just" rtl="0" fontAlgn="base">
              <a:spcBef>
                <a:spcPct val="20000"/>
              </a:spcBef>
              <a:spcAft>
                <a:spcPct val="0"/>
              </a:spcAft>
              <a:buClr>
                <a:schemeClr val="tx2"/>
              </a:buClr>
              <a:buChar char="–"/>
              <a:defRPr sz="1400">
                <a:solidFill>
                  <a:schemeClr val="tx1"/>
                </a:solidFill>
                <a:latin typeface="+mn-lt"/>
              </a:defRPr>
            </a:lvl7pPr>
            <a:lvl8pPr marL="3429000" indent="-228600" algn="just" rtl="0" fontAlgn="base">
              <a:spcBef>
                <a:spcPct val="20000"/>
              </a:spcBef>
              <a:spcAft>
                <a:spcPct val="0"/>
              </a:spcAft>
              <a:buClr>
                <a:schemeClr val="tx2"/>
              </a:buClr>
              <a:buChar char="–"/>
              <a:defRPr sz="1400">
                <a:solidFill>
                  <a:schemeClr val="tx1"/>
                </a:solidFill>
                <a:latin typeface="+mn-lt"/>
              </a:defRPr>
            </a:lvl8pPr>
            <a:lvl9pPr marL="3886200" indent="-228600" algn="just" rtl="0" fontAlgn="base">
              <a:spcBef>
                <a:spcPct val="20000"/>
              </a:spcBef>
              <a:spcAft>
                <a:spcPct val="0"/>
              </a:spcAft>
              <a:buClr>
                <a:schemeClr val="tx2"/>
              </a:buClr>
              <a:buChar char="–"/>
              <a:defRPr sz="1400">
                <a:solidFill>
                  <a:schemeClr val="tx1"/>
                </a:solidFill>
                <a:latin typeface="+mn-lt"/>
              </a:defRPr>
            </a:lvl9pPr>
          </a:lstStyle>
          <a:p>
            <a:pPr marL="0" indent="0">
              <a:buNone/>
            </a:pPr>
            <a:r>
              <a:rPr lang="ru-RU" b="1" dirty="0" smtClean="0">
                <a:solidFill>
                  <a:srgbClr val="5F5F5F"/>
                </a:solidFill>
                <a:latin typeface="Trebuchet MS" pitchFamily="34" charset="0"/>
              </a:rPr>
              <a:t>Параметры индивидуального компонента</a:t>
            </a:r>
            <a:endParaRPr lang="en-US" b="1" dirty="0">
              <a:solidFill>
                <a:srgbClr val="5F5F5F"/>
              </a:solidFill>
              <a:latin typeface="Trebuchet MS" pitchFamily="34" charset="0"/>
            </a:endParaRPr>
          </a:p>
        </p:txBody>
      </p:sp>
      <p:sp>
        <p:nvSpPr>
          <p:cNvPr id="34" name="Rectangle 3"/>
          <p:cNvSpPr txBox="1">
            <a:spLocks noChangeArrowheads="1"/>
          </p:cNvSpPr>
          <p:nvPr/>
        </p:nvSpPr>
        <p:spPr bwMode="auto">
          <a:xfrm>
            <a:off x="4752972" y="1798017"/>
            <a:ext cx="2123284" cy="3682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just" rtl="0" fontAlgn="base">
              <a:spcBef>
                <a:spcPct val="20000"/>
              </a:spcBef>
              <a:spcAft>
                <a:spcPct val="0"/>
              </a:spcAft>
              <a:buBlip>
                <a:blip r:embed="rId4"/>
              </a:buBlip>
              <a:defRPr sz="2000">
                <a:solidFill>
                  <a:schemeClr val="tx1"/>
                </a:solidFill>
                <a:latin typeface="+mn-lt"/>
                <a:ea typeface="+mn-ea"/>
                <a:cs typeface="+mn-cs"/>
              </a:defRPr>
            </a:lvl1pPr>
            <a:lvl2pPr marL="742950" indent="-285750" algn="just" rtl="0" fontAlgn="base">
              <a:spcBef>
                <a:spcPct val="20000"/>
              </a:spcBef>
              <a:spcAft>
                <a:spcPct val="0"/>
              </a:spcAft>
              <a:buSzPct val="75000"/>
              <a:buBlip>
                <a:blip r:embed="rId5"/>
              </a:buBlip>
              <a:defRPr>
                <a:solidFill>
                  <a:schemeClr val="tx1"/>
                </a:solidFill>
                <a:latin typeface="+mn-lt"/>
              </a:defRPr>
            </a:lvl2pPr>
            <a:lvl3pPr marL="1143000" indent="-228600" algn="just" rtl="0" fontAlgn="base">
              <a:spcBef>
                <a:spcPct val="20000"/>
              </a:spcBef>
              <a:spcAft>
                <a:spcPct val="0"/>
              </a:spcAft>
              <a:buChar char="•"/>
              <a:defRPr sz="1600">
                <a:solidFill>
                  <a:schemeClr val="tx1"/>
                </a:solidFill>
                <a:latin typeface="+mn-lt"/>
              </a:defRPr>
            </a:lvl3pPr>
            <a:lvl4pPr marL="1600200" indent="-228600" algn="just" rtl="0" fontAlgn="base">
              <a:spcBef>
                <a:spcPct val="20000"/>
              </a:spcBef>
              <a:spcAft>
                <a:spcPct val="0"/>
              </a:spcAft>
              <a:buChar char="–"/>
              <a:defRPr sz="1400">
                <a:solidFill>
                  <a:schemeClr val="tx1"/>
                </a:solidFill>
                <a:latin typeface="+mn-lt"/>
              </a:defRPr>
            </a:lvl4pPr>
            <a:lvl5pPr marL="2057400" indent="-228600" algn="just" rtl="0" fontAlgn="base">
              <a:spcBef>
                <a:spcPct val="20000"/>
              </a:spcBef>
              <a:spcAft>
                <a:spcPct val="0"/>
              </a:spcAft>
              <a:buClr>
                <a:schemeClr val="tx2"/>
              </a:buClr>
              <a:buChar char="–"/>
              <a:defRPr sz="1400">
                <a:solidFill>
                  <a:schemeClr val="tx1"/>
                </a:solidFill>
                <a:latin typeface="+mn-lt"/>
              </a:defRPr>
            </a:lvl5pPr>
            <a:lvl6pPr marL="2514600" indent="-228600" algn="just" rtl="0" fontAlgn="base">
              <a:spcBef>
                <a:spcPct val="20000"/>
              </a:spcBef>
              <a:spcAft>
                <a:spcPct val="0"/>
              </a:spcAft>
              <a:buClr>
                <a:schemeClr val="tx2"/>
              </a:buClr>
              <a:buChar char="–"/>
              <a:defRPr sz="1400">
                <a:solidFill>
                  <a:schemeClr val="tx1"/>
                </a:solidFill>
                <a:latin typeface="+mn-lt"/>
              </a:defRPr>
            </a:lvl6pPr>
            <a:lvl7pPr marL="2971800" indent="-228600" algn="just" rtl="0" fontAlgn="base">
              <a:spcBef>
                <a:spcPct val="20000"/>
              </a:spcBef>
              <a:spcAft>
                <a:spcPct val="0"/>
              </a:spcAft>
              <a:buClr>
                <a:schemeClr val="tx2"/>
              </a:buClr>
              <a:buChar char="–"/>
              <a:defRPr sz="1400">
                <a:solidFill>
                  <a:schemeClr val="tx1"/>
                </a:solidFill>
                <a:latin typeface="+mn-lt"/>
              </a:defRPr>
            </a:lvl7pPr>
            <a:lvl8pPr marL="3429000" indent="-228600" algn="just" rtl="0" fontAlgn="base">
              <a:spcBef>
                <a:spcPct val="20000"/>
              </a:spcBef>
              <a:spcAft>
                <a:spcPct val="0"/>
              </a:spcAft>
              <a:buClr>
                <a:schemeClr val="tx2"/>
              </a:buClr>
              <a:buChar char="–"/>
              <a:defRPr sz="1400">
                <a:solidFill>
                  <a:schemeClr val="tx1"/>
                </a:solidFill>
                <a:latin typeface="+mn-lt"/>
              </a:defRPr>
            </a:lvl8pPr>
            <a:lvl9pPr marL="3886200" indent="-228600" algn="just" rtl="0" fontAlgn="base">
              <a:spcBef>
                <a:spcPct val="20000"/>
              </a:spcBef>
              <a:spcAft>
                <a:spcPct val="0"/>
              </a:spcAft>
              <a:buClr>
                <a:schemeClr val="tx2"/>
              </a:buClr>
              <a:buChar char="–"/>
              <a:defRPr sz="1400">
                <a:solidFill>
                  <a:schemeClr val="tx1"/>
                </a:solidFill>
                <a:latin typeface="+mn-lt"/>
              </a:defRPr>
            </a:lvl9pPr>
          </a:lstStyle>
          <a:p>
            <a:pPr marL="0" indent="0">
              <a:buNone/>
            </a:pPr>
            <a:r>
              <a:rPr lang="ru-RU" sz="1400" dirty="0" smtClean="0">
                <a:solidFill>
                  <a:srgbClr val="CC00CC"/>
                </a:solidFill>
              </a:rPr>
              <a:t>Энергия взаимодействия</a:t>
            </a:r>
            <a:endParaRPr lang="fr-FR" sz="1400" dirty="0">
              <a:solidFill>
                <a:srgbClr val="CC00CC"/>
              </a:solidFill>
            </a:endParaRPr>
          </a:p>
        </p:txBody>
      </p:sp>
      <p:sp>
        <p:nvSpPr>
          <p:cNvPr id="35" name="Rectangle 3"/>
          <p:cNvSpPr txBox="1">
            <a:spLocks noChangeArrowheads="1"/>
          </p:cNvSpPr>
          <p:nvPr/>
        </p:nvSpPr>
        <p:spPr bwMode="auto">
          <a:xfrm>
            <a:off x="4752973" y="2276986"/>
            <a:ext cx="1843770" cy="3682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just" rtl="0" fontAlgn="base">
              <a:spcBef>
                <a:spcPct val="20000"/>
              </a:spcBef>
              <a:spcAft>
                <a:spcPct val="0"/>
              </a:spcAft>
              <a:buBlip>
                <a:blip r:embed="rId4"/>
              </a:buBlip>
              <a:defRPr sz="2000">
                <a:solidFill>
                  <a:schemeClr val="tx1"/>
                </a:solidFill>
                <a:latin typeface="+mn-lt"/>
                <a:ea typeface="+mn-ea"/>
                <a:cs typeface="+mn-cs"/>
              </a:defRPr>
            </a:lvl1pPr>
            <a:lvl2pPr marL="742950" indent="-285750" algn="just" rtl="0" fontAlgn="base">
              <a:spcBef>
                <a:spcPct val="20000"/>
              </a:spcBef>
              <a:spcAft>
                <a:spcPct val="0"/>
              </a:spcAft>
              <a:buSzPct val="75000"/>
              <a:buBlip>
                <a:blip r:embed="rId5"/>
              </a:buBlip>
              <a:defRPr>
                <a:solidFill>
                  <a:schemeClr val="tx1"/>
                </a:solidFill>
                <a:latin typeface="+mn-lt"/>
              </a:defRPr>
            </a:lvl2pPr>
            <a:lvl3pPr marL="1143000" indent="-228600" algn="just" rtl="0" fontAlgn="base">
              <a:spcBef>
                <a:spcPct val="20000"/>
              </a:spcBef>
              <a:spcAft>
                <a:spcPct val="0"/>
              </a:spcAft>
              <a:buChar char="•"/>
              <a:defRPr sz="1600">
                <a:solidFill>
                  <a:schemeClr val="tx1"/>
                </a:solidFill>
                <a:latin typeface="+mn-lt"/>
              </a:defRPr>
            </a:lvl3pPr>
            <a:lvl4pPr marL="1600200" indent="-228600" algn="just" rtl="0" fontAlgn="base">
              <a:spcBef>
                <a:spcPct val="20000"/>
              </a:spcBef>
              <a:spcAft>
                <a:spcPct val="0"/>
              </a:spcAft>
              <a:buChar char="–"/>
              <a:defRPr sz="1400">
                <a:solidFill>
                  <a:schemeClr val="tx1"/>
                </a:solidFill>
                <a:latin typeface="+mn-lt"/>
              </a:defRPr>
            </a:lvl4pPr>
            <a:lvl5pPr marL="2057400" indent="-228600" algn="just" rtl="0" fontAlgn="base">
              <a:spcBef>
                <a:spcPct val="20000"/>
              </a:spcBef>
              <a:spcAft>
                <a:spcPct val="0"/>
              </a:spcAft>
              <a:buClr>
                <a:schemeClr val="tx2"/>
              </a:buClr>
              <a:buChar char="–"/>
              <a:defRPr sz="1400">
                <a:solidFill>
                  <a:schemeClr val="tx1"/>
                </a:solidFill>
                <a:latin typeface="+mn-lt"/>
              </a:defRPr>
            </a:lvl5pPr>
            <a:lvl6pPr marL="2514600" indent="-228600" algn="just" rtl="0" fontAlgn="base">
              <a:spcBef>
                <a:spcPct val="20000"/>
              </a:spcBef>
              <a:spcAft>
                <a:spcPct val="0"/>
              </a:spcAft>
              <a:buClr>
                <a:schemeClr val="tx2"/>
              </a:buClr>
              <a:buChar char="–"/>
              <a:defRPr sz="1400">
                <a:solidFill>
                  <a:schemeClr val="tx1"/>
                </a:solidFill>
                <a:latin typeface="+mn-lt"/>
              </a:defRPr>
            </a:lvl6pPr>
            <a:lvl7pPr marL="2971800" indent="-228600" algn="just" rtl="0" fontAlgn="base">
              <a:spcBef>
                <a:spcPct val="20000"/>
              </a:spcBef>
              <a:spcAft>
                <a:spcPct val="0"/>
              </a:spcAft>
              <a:buClr>
                <a:schemeClr val="tx2"/>
              </a:buClr>
              <a:buChar char="–"/>
              <a:defRPr sz="1400">
                <a:solidFill>
                  <a:schemeClr val="tx1"/>
                </a:solidFill>
                <a:latin typeface="+mn-lt"/>
              </a:defRPr>
            </a:lvl7pPr>
            <a:lvl8pPr marL="3429000" indent="-228600" algn="just" rtl="0" fontAlgn="base">
              <a:spcBef>
                <a:spcPct val="20000"/>
              </a:spcBef>
              <a:spcAft>
                <a:spcPct val="0"/>
              </a:spcAft>
              <a:buClr>
                <a:schemeClr val="tx2"/>
              </a:buClr>
              <a:buChar char="–"/>
              <a:defRPr sz="1400">
                <a:solidFill>
                  <a:schemeClr val="tx1"/>
                </a:solidFill>
                <a:latin typeface="+mn-lt"/>
              </a:defRPr>
            </a:lvl8pPr>
            <a:lvl9pPr marL="3886200" indent="-228600" algn="just" rtl="0" fontAlgn="base">
              <a:spcBef>
                <a:spcPct val="20000"/>
              </a:spcBef>
              <a:spcAft>
                <a:spcPct val="0"/>
              </a:spcAft>
              <a:buClr>
                <a:schemeClr val="tx2"/>
              </a:buClr>
              <a:buChar char="–"/>
              <a:defRPr sz="1400">
                <a:solidFill>
                  <a:schemeClr val="tx1"/>
                </a:solidFill>
                <a:latin typeface="+mn-lt"/>
              </a:defRPr>
            </a:lvl9pPr>
          </a:lstStyle>
          <a:p>
            <a:pPr marL="0" indent="0">
              <a:buNone/>
            </a:pPr>
            <a:r>
              <a:rPr lang="ru-RU" sz="1400" dirty="0" smtClean="0">
                <a:solidFill>
                  <a:srgbClr val="CC00CC"/>
                </a:solidFill>
              </a:rPr>
              <a:t>Диаметр сегмента</a:t>
            </a:r>
            <a:endParaRPr lang="fr-FR" sz="1400" dirty="0">
              <a:solidFill>
                <a:srgbClr val="CC00CC"/>
              </a:solidFill>
            </a:endParaRPr>
          </a:p>
        </p:txBody>
      </p:sp>
      <p:sp>
        <p:nvSpPr>
          <p:cNvPr id="36" name="Rectangle 3"/>
          <p:cNvSpPr txBox="1">
            <a:spLocks noChangeArrowheads="1"/>
          </p:cNvSpPr>
          <p:nvPr/>
        </p:nvSpPr>
        <p:spPr bwMode="auto">
          <a:xfrm>
            <a:off x="4752973" y="2791339"/>
            <a:ext cx="1843770" cy="3682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just" rtl="0" fontAlgn="base">
              <a:spcBef>
                <a:spcPct val="20000"/>
              </a:spcBef>
              <a:spcAft>
                <a:spcPct val="0"/>
              </a:spcAft>
              <a:buBlip>
                <a:blip r:embed="rId4"/>
              </a:buBlip>
              <a:defRPr sz="2000">
                <a:solidFill>
                  <a:schemeClr val="tx1"/>
                </a:solidFill>
                <a:latin typeface="+mn-lt"/>
                <a:ea typeface="+mn-ea"/>
                <a:cs typeface="+mn-cs"/>
              </a:defRPr>
            </a:lvl1pPr>
            <a:lvl2pPr marL="742950" indent="-285750" algn="just" rtl="0" fontAlgn="base">
              <a:spcBef>
                <a:spcPct val="20000"/>
              </a:spcBef>
              <a:spcAft>
                <a:spcPct val="0"/>
              </a:spcAft>
              <a:buSzPct val="75000"/>
              <a:buBlip>
                <a:blip r:embed="rId5"/>
              </a:buBlip>
              <a:defRPr>
                <a:solidFill>
                  <a:schemeClr val="tx1"/>
                </a:solidFill>
                <a:latin typeface="+mn-lt"/>
              </a:defRPr>
            </a:lvl2pPr>
            <a:lvl3pPr marL="1143000" indent="-228600" algn="just" rtl="0" fontAlgn="base">
              <a:spcBef>
                <a:spcPct val="20000"/>
              </a:spcBef>
              <a:spcAft>
                <a:spcPct val="0"/>
              </a:spcAft>
              <a:buChar char="•"/>
              <a:defRPr sz="1600">
                <a:solidFill>
                  <a:schemeClr val="tx1"/>
                </a:solidFill>
                <a:latin typeface="+mn-lt"/>
              </a:defRPr>
            </a:lvl3pPr>
            <a:lvl4pPr marL="1600200" indent="-228600" algn="just" rtl="0" fontAlgn="base">
              <a:spcBef>
                <a:spcPct val="20000"/>
              </a:spcBef>
              <a:spcAft>
                <a:spcPct val="0"/>
              </a:spcAft>
              <a:buChar char="–"/>
              <a:defRPr sz="1400">
                <a:solidFill>
                  <a:schemeClr val="tx1"/>
                </a:solidFill>
                <a:latin typeface="+mn-lt"/>
              </a:defRPr>
            </a:lvl4pPr>
            <a:lvl5pPr marL="2057400" indent="-228600" algn="just" rtl="0" fontAlgn="base">
              <a:spcBef>
                <a:spcPct val="20000"/>
              </a:spcBef>
              <a:spcAft>
                <a:spcPct val="0"/>
              </a:spcAft>
              <a:buClr>
                <a:schemeClr val="tx2"/>
              </a:buClr>
              <a:buChar char="–"/>
              <a:defRPr sz="1400">
                <a:solidFill>
                  <a:schemeClr val="tx1"/>
                </a:solidFill>
                <a:latin typeface="+mn-lt"/>
              </a:defRPr>
            </a:lvl5pPr>
            <a:lvl6pPr marL="2514600" indent="-228600" algn="just" rtl="0" fontAlgn="base">
              <a:spcBef>
                <a:spcPct val="20000"/>
              </a:spcBef>
              <a:spcAft>
                <a:spcPct val="0"/>
              </a:spcAft>
              <a:buClr>
                <a:schemeClr val="tx2"/>
              </a:buClr>
              <a:buChar char="–"/>
              <a:defRPr sz="1400">
                <a:solidFill>
                  <a:schemeClr val="tx1"/>
                </a:solidFill>
                <a:latin typeface="+mn-lt"/>
              </a:defRPr>
            </a:lvl6pPr>
            <a:lvl7pPr marL="2971800" indent="-228600" algn="just" rtl="0" fontAlgn="base">
              <a:spcBef>
                <a:spcPct val="20000"/>
              </a:spcBef>
              <a:spcAft>
                <a:spcPct val="0"/>
              </a:spcAft>
              <a:buClr>
                <a:schemeClr val="tx2"/>
              </a:buClr>
              <a:buChar char="–"/>
              <a:defRPr sz="1400">
                <a:solidFill>
                  <a:schemeClr val="tx1"/>
                </a:solidFill>
                <a:latin typeface="+mn-lt"/>
              </a:defRPr>
            </a:lvl7pPr>
            <a:lvl8pPr marL="3429000" indent="-228600" algn="just" rtl="0" fontAlgn="base">
              <a:spcBef>
                <a:spcPct val="20000"/>
              </a:spcBef>
              <a:spcAft>
                <a:spcPct val="0"/>
              </a:spcAft>
              <a:buClr>
                <a:schemeClr val="tx2"/>
              </a:buClr>
              <a:buChar char="–"/>
              <a:defRPr sz="1400">
                <a:solidFill>
                  <a:schemeClr val="tx1"/>
                </a:solidFill>
                <a:latin typeface="+mn-lt"/>
              </a:defRPr>
            </a:lvl8pPr>
            <a:lvl9pPr marL="3886200" indent="-228600" algn="just" rtl="0" fontAlgn="base">
              <a:spcBef>
                <a:spcPct val="20000"/>
              </a:spcBef>
              <a:spcAft>
                <a:spcPct val="0"/>
              </a:spcAft>
              <a:buClr>
                <a:schemeClr val="tx2"/>
              </a:buClr>
              <a:buChar char="–"/>
              <a:defRPr sz="1400">
                <a:solidFill>
                  <a:schemeClr val="tx1"/>
                </a:solidFill>
                <a:latin typeface="+mn-lt"/>
              </a:defRPr>
            </a:lvl9pPr>
          </a:lstStyle>
          <a:p>
            <a:pPr marL="0" indent="0">
              <a:buNone/>
            </a:pPr>
            <a:r>
              <a:rPr lang="ru-RU" sz="1400" dirty="0" smtClean="0">
                <a:solidFill>
                  <a:srgbClr val="FF0000"/>
                </a:solidFill>
              </a:rPr>
              <a:t>Число сегментов</a:t>
            </a:r>
            <a:endParaRPr lang="fr-FR" sz="1400" dirty="0">
              <a:solidFill>
                <a:srgbClr val="FF0000"/>
              </a:solidFill>
            </a:endParaRPr>
          </a:p>
        </p:txBody>
      </p:sp>
      <p:sp>
        <p:nvSpPr>
          <p:cNvPr id="37" name="Rectangle 3"/>
          <p:cNvSpPr txBox="1">
            <a:spLocks noChangeArrowheads="1"/>
          </p:cNvSpPr>
          <p:nvPr/>
        </p:nvSpPr>
        <p:spPr bwMode="auto">
          <a:xfrm>
            <a:off x="5117643" y="3527894"/>
            <a:ext cx="1843770" cy="3682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just" rtl="0" fontAlgn="base">
              <a:spcBef>
                <a:spcPct val="20000"/>
              </a:spcBef>
              <a:spcAft>
                <a:spcPct val="0"/>
              </a:spcAft>
              <a:buBlip>
                <a:blip r:embed="rId4"/>
              </a:buBlip>
              <a:defRPr sz="2000">
                <a:solidFill>
                  <a:schemeClr val="tx1"/>
                </a:solidFill>
                <a:latin typeface="+mn-lt"/>
                <a:ea typeface="+mn-ea"/>
                <a:cs typeface="+mn-cs"/>
              </a:defRPr>
            </a:lvl1pPr>
            <a:lvl2pPr marL="742950" indent="-285750" algn="just" rtl="0" fontAlgn="base">
              <a:spcBef>
                <a:spcPct val="20000"/>
              </a:spcBef>
              <a:spcAft>
                <a:spcPct val="0"/>
              </a:spcAft>
              <a:buSzPct val="75000"/>
              <a:buBlip>
                <a:blip r:embed="rId5"/>
              </a:buBlip>
              <a:defRPr>
                <a:solidFill>
                  <a:schemeClr val="tx1"/>
                </a:solidFill>
                <a:latin typeface="+mn-lt"/>
              </a:defRPr>
            </a:lvl2pPr>
            <a:lvl3pPr marL="1143000" indent="-228600" algn="just" rtl="0" fontAlgn="base">
              <a:spcBef>
                <a:spcPct val="20000"/>
              </a:spcBef>
              <a:spcAft>
                <a:spcPct val="0"/>
              </a:spcAft>
              <a:buChar char="•"/>
              <a:defRPr sz="1600">
                <a:solidFill>
                  <a:schemeClr val="tx1"/>
                </a:solidFill>
                <a:latin typeface="+mn-lt"/>
              </a:defRPr>
            </a:lvl3pPr>
            <a:lvl4pPr marL="1600200" indent="-228600" algn="just" rtl="0" fontAlgn="base">
              <a:spcBef>
                <a:spcPct val="20000"/>
              </a:spcBef>
              <a:spcAft>
                <a:spcPct val="0"/>
              </a:spcAft>
              <a:buChar char="–"/>
              <a:defRPr sz="1400">
                <a:solidFill>
                  <a:schemeClr val="tx1"/>
                </a:solidFill>
                <a:latin typeface="+mn-lt"/>
              </a:defRPr>
            </a:lvl4pPr>
            <a:lvl5pPr marL="2057400" indent="-228600" algn="just" rtl="0" fontAlgn="base">
              <a:spcBef>
                <a:spcPct val="20000"/>
              </a:spcBef>
              <a:spcAft>
                <a:spcPct val="0"/>
              </a:spcAft>
              <a:buClr>
                <a:schemeClr val="tx2"/>
              </a:buClr>
              <a:buChar char="–"/>
              <a:defRPr sz="1400">
                <a:solidFill>
                  <a:schemeClr val="tx1"/>
                </a:solidFill>
                <a:latin typeface="+mn-lt"/>
              </a:defRPr>
            </a:lvl5pPr>
            <a:lvl6pPr marL="2514600" indent="-228600" algn="just" rtl="0" fontAlgn="base">
              <a:spcBef>
                <a:spcPct val="20000"/>
              </a:spcBef>
              <a:spcAft>
                <a:spcPct val="0"/>
              </a:spcAft>
              <a:buClr>
                <a:schemeClr val="tx2"/>
              </a:buClr>
              <a:buChar char="–"/>
              <a:defRPr sz="1400">
                <a:solidFill>
                  <a:schemeClr val="tx1"/>
                </a:solidFill>
                <a:latin typeface="+mn-lt"/>
              </a:defRPr>
            </a:lvl6pPr>
            <a:lvl7pPr marL="2971800" indent="-228600" algn="just" rtl="0" fontAlgn="base">
              <a:spcBef>
                <a:spcPct val="20000"/>
              </a:spcBef>
              <a:spcAft>
                <a:spcPct val="0"/>
              </a:spcAft>
              <a:buClr>
                <a:schemeClr val="tx2"/>
              </a:buClr>
              <a:buChar char="–"/>
              <a:defRPr sz="1400">
                <a:solidFill>
                  <a:schemeClr val="tx1"/>
                </a:solidFill>
                <a:latin typeface="+mn-lt"/>
              </a:defRPr>
            </a:lvl7pPr>
            <a:lvl8pPr marL="3429000" indent="-228600" algn="just" rtl="0" fontAlgn="base">
              <a:spcBef>
                <a:spcPct val="20000"/>
              </a:spcBef>
              <a:spcAft>
                <a:spcPct val="0"/>
              </a:spcAft>
              <a:buClr>
                <a:schemeClr val="tx2"/>
              </a:buClr>
              <a:buChar char="–"/>
              <a:defRPr sz="1400">
                <a:solidFill>
                  <a:schemeClr val="tx1"/>
                </a:solidFill>
                <a:latin typeface="+mn-lt"/>
              </a:defRPr>
            </a:lvl8pPr>
            <a:lvl9pPr marL="3886200" indent="-228600" algn="just" rtl="0" fontAlgn="base">
              <a:spcBef>
                <a:spcPct val="20000"/>
              </a:spcBef>
              <a:spcAft>
                <a:spcPct val="0"/>
              </a:spcAft>
              <a:buClr>
                <a:schemeClr val="tx2"/>
              </a:buClr>
              <a:buChar char="–"/>
              <a:defRPr sz="1400">
                <a:solidFill>
                  <a:schemeClr val="tx1"/>
                </a:solidFill>
                <a:latin typeface="+mn-lt"/>
              </a:defRPr>
            </a:lvl9pPr>
          </a:lstStyle>
          <a:p>
            <a:pPr marL="0" indent="0">
              <a:buNone/>
            </a:pPr>
            <a:r>
              <a:rPr lang="ru-RU" sz="1400" dirty="0" smtClean="0">
                <a:solidFill>
                  <a:srgbClr val="800000"/>
                </a:solidFill>
              </a:rPr>
              <a:t>Энергия ассоциации</a:t>
            </a:r>
            <a:endParaRPr lang="fr-FR" sz="1400" dirty="0">
              <a:solidFill>
                <a:srgbClr val="800000"/>
              </a:solidFill>
            </a:endParaRPr>
          </a:p>
        </p:txBody>
      </p:sp>
      <p:sp>
        <p:nvSpPr>
          <p:cNvPr id="38" name="Rectangle 3"/>
          <p:cNvSpPr txBox="1">
            <a:spLocks noChangeArrowheads="1"/>
          </p:cNvSpPr>
          <p:nvPr/>
        </p:nvSpPr>
        <p:spPr bwMode="auto">
          <a:xfrm>
            <a:off x="5117643" y="4118397"/>
            <a:ext cx="1843770" cy="3682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just" rtl="0" fontAlgn="base">
              <a:spcBef>
                <a:spcPct val="20000"/>
              </a:spcBef>
              <a:spcAft>
                <a:spcPct val="0"/>
              </a:spcAft>
              <a:buBlip>
                <a:blip r:embed="rId4"/>
              </a:buBlip>
              <a:defRPr sz="2000">
                <a:solidFill>
                  <a:schemeClr val="tx1"/>
                </a:solidFill>
                <a:latin typeface="+mn-lt"/>
                <a:ea typeface="+mn-ea"/>
                <a:cs typeface="+mn-cs"/>
              </a:defRPr>
            </a:lvl1pPr>
            <a:lvl2pPr marL="742950" indent="-285750" algn="just" rtl="0" fontAlgn="base">
              <a:spcBef>
                <a:spcPct val="20000"/>
              </a:spcBef>
              <a:spcAft>
                <a:spcPct val="0"/>
              </a:spcAft>
              <a:buSzPct val="75000"/>
              <a:buBlip>
                <a:blip r:embed="rId5"/>
              </a:buBlip>
              <a:defRPr>
                <a:solidFill>
                  <a:schemeClr val="tx1"/>
                </a:solidFill>
                <a:latin typeface="+mn-lt"/>
              </a:defRPr>
            </a:lvl2pPr>
            <a:lvl3pPr marL="1143000" indent="-228600" algn="just" rtl="0" fontAlgn="base">
              <a:spcBef>
                <a:spcPct val="20000"/>
              </a:spcBef>
              <a:spcAft>
                <a:spcPct val="0"/>
              </a:spcAft>
              <a:buChar char="•"/>
              <a:defRPr sz="1600">
                <a:solidFill>
                  <a:schemeClr val="tx1"/>
                </a:solidFill>
                <a:latin typeface="+mn-lt"/>
              </a:defRPr>
            </a:lvl3pPr>
            <a:lvl4pPr marL="1600200" indent="-228600" algn="just" rtl="0" fontAlgn="base">
              <a:spcBef>
                <a:spcPct val="20000"/>
              </a:spcBef>
              <a:spcAft>
                <a:spcPct val="0"/>
              </a:spcAft>
              <a:buChar char="–"/>
              <a:defRPr sz="1400">
                <a:solidFill>
                  <a:schemeClr val="tx1"/>
                </a:solidFill>
                <a:latin typeface="+mn-lt"/>
              </a:defRPr>
            </a:lvl4pPr>
            <a:lvl5pPr marL="2057400" indent="-228600" algn="just" rtl="0" fontAlgn="base">
              <a:spcBef>
                <a:spcPct val="20000"/>
              </a:spcBef>
              <a:spcAft>
                <a:spcPct val="0"/>
              </a:spcAft>
              <a:buClr>
                <a:schemeClr val="tx2"/>
              </a:buClr>
              <a:buChar char="–"/>
              <a:defRPr sz="1400">
                <a:solidFill>
                  <a:schemeClr val="tx1"/>
                </a:solidFill>
                <a:latin typeface="+mn-lt"/>
              </a:defRPr>
            </a:lvl5pPr>
            <a:lvl6pPr marL="2514600" indent="-228600" algn="just" rtl="0" fontAlgn="base">
              <a:spcBef>
                <a:spcPct val="20000"/>
              </a:spcBef>
              <a:spcAft>
                <a:spcPct val="0"/>
              </a:spcAft>
              <a:buClr>
                <a:schemeClr val="tx2"/>
              </a:buClr>
              <a:buChar char="–"/>
              <a:defRPr sz="1400">
                <a:solidFill>
                  <a:schemeClr val="tx1"/>
                </a:solidFill>
                <a:latin typeface="+mn-lt"/>
              </a:defRPr>
            </a:lvl6pPr>
            <a:lvl7pPr marL="2971800" indent="-228600" algn="just" rtl="0" fontAlgn="base">
              <a:spcBef>
                <a:spcPct val="20000"/>
              </a:spcBef>
              <a:spcAft>
                <a:spcPct val="0"/>
              </a:spcAft>
              <a:buClr>
                <a:schemeClr val="tx2"/>
              </a:buClr>
              <a:buChar char="–"/>
              <a:defRPr sz="1400">
                <a:solidFill>
                  <a:schemeClr val="tx1"/>
                </a:solidFill>
                <a:latin typeface="+mn-lt"/>
              </a:defRPr>
            </a:lvl7pPr>
            <a:lvl8pPr marL="3429000" indent="-228600" algn="just" rtl="0" fontAlgn="base">
              <a:spcBef>
                <a:spcPct val="20000"/>
              </a:spcBef>
              <a:spcAft>
                <a:spcPct val="0"/>
              </a:spcAft>
              <a:buClr>
                <a:schemeClr val="tx2"/>
              </a:buClr>
              <a:buChar char="–"/>
              <a:defRPr sz="1400">
                <a:solidFill>
                  <a:schemeClr val="tx1"/>
                </a:solidFill>
                <a:latin typeface="+mn-lt"/>
              </a:defRPr>
            </a:lvl8pPr>
            <a:lvl9pPr marL="3886200" indent="-228600" algn="just" rtl="0" fontAlgn="base">
              <a:spcBef>
                <a:spcPct val="20000"/>
              </a:spcBef>
              <a:spcAft>
                <a:spcPct val="0"/>
              </a:spcAft>
              <a:buClr>
                <a:schemeClr val="tx2"/>
              </a:buClr>
              <a:buChar char="–"/>
              <a:defRPr sz="1400">
                <a:solidFill>
                  <a:schemeClr val="tx1"/>
                </a:solidFill>
                <a:latin typeface="+mn-lt"/>
              </a:defRPr>
            </a:lvl9pPr>
          </a:lstStyle>
          <a:p>
            <a:pPr marL="0" indent="0">
              <a:buNone/>
            </a:pPr>
            <a:r>
              <a:rPr lang="ru-RU" sz="1400" dirty="0" smtClean="0">
                <a:solidFill>
                  <a:srgbClr val="800000"/>
                </a:solidFill>
              </a:rPr>
              <a:t>Объем ассоциации</a:t>
            </a:r>
            <a:endParaRPr lang="fr-FR" sz="1400" dirty="0">
              <a:solidFill>
                <a:srgbClr val="800000"/>
              </a:solidFill>
            </a:endParaRPr>
          </a:p>
        </p:txBody>
      </p:sp>
      <p:sp>
        <p:nvSpPr>
          <p:cNvPr id="39" name="Rectangle 3"/>
          <p:cNvSpPr txBox="1">
            <a:spLocks noChangeArrowheads="1"/>
          </p:cNvSpPr>
          <p:nvPr/>
        </p:nvSpPr>
        <p:spPr bwMode="auto">
          <a:xfrm>
            <a:off x="5580286" y="4994747"/>
            <a:ext cx="1800000" cy="8128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just" rtl="0" fontAlgn="base">
              <a:spcBef>
                <a:spcPct val="20000"/>
              </a:spcBef>
              <a:spcAft>
                <a:spcPct val="0"/>
              </a:spcAft>
              <a:buBlip>
                <a:blip r:embed="rId4"/>
              </a:buBlip>
              <a:defRPr sz="2000">
                <a:solidFill>
                  <a:schemeClr val="tx1"/>
                </a:solidFill>
                <a:latin typeface="+mn-lt"/>
                <a:ea typeface="+mn-ea"/>
                <a:cs typeface="+mn-cs"/>
              </a:defRPr>
            </a:lvl1pPr>
            <a:lvl2pPr marL="742950" indent="-285750" algn="just" rtl="0" fontAlgn="base">
              <a:spcBef>
                <a:spcPct val="20000"/>
              </a:spcBef>
              <a:spcAft>
                <a:spcPct val="0"/>
              </a:spcAft>
              <a:buSzPct val="75000"/>
              <a:buBlip>
                <a:blip r:embed="rId5"/>
              </a:buBlip>
              <a:defRPr>
                <a:solidFill>
                  <a:schemeClr val="tx1"/>
                </a:solidFill>
                <a:latin typeface="+mn-lt"/>
              </a:defRPr>
            </a:lvl2pPr>
            <a:lvl3pPr marL="1143000" indent="-228600" algn="just" rtl="0" fontAlgn="base">
              <a:spcBef>
                <a:spcPct val="20000"/>
              </a:spcBef>
              <a:spcAft>
                <a:spcPct val="0"/>
              </a:spcAft>
              <a:buChar char="•"/>
              <a:defRPr sz="1600">
                <a:solidFill>
                  <a:schemeClr val="tx1"/>
                </a:solidFill>
                <a:latin typeface="+mn-lt"/>
              </a:defRPr>
            </a:lvl3pPr>
            <a:lvl4pPr marL="1600200" indent="-228600" algn="just" rtl="0" fontAlgn="base">
              <a:spcBef>
                <a:spcPct val="20000"/>
              </a:spcBef>
              <a:spcAft>
                <a:spcPct val="0"/>
              </a:spcAft>
              <a:buChar char="–"/>
              <a:defRPr sz="1400">
                <a:solidFill>
                  <a:schemeClr val="tx1"/>
                </a:solidFill>
                <a:latin typeface="+mn-lt"/>
              </a:defRPr>
            </a:lvl4pPr>
            <a:lvl5pPr marL="2057400" indent="-228600" algn="just" rtl="0" fontAlgn="base">
              <a:spcBef>
                <a:spcPct val="20000"/>
              </a:spcBef>
              <a:spcAft>
                <a:spcPct val="0"/>
              </a:spcAft>
              <a:buClr>
                <a:schemeClr val="tx2"/>
              </a:buClr>
              <a:buChar char="–"/>
              <a:defRPr sz="1400">
                <a:solidFill>
                  <a:schemeClr val="tx1"/>
                </a:solidFill>
                <a:latin typeface="+mn-lt"/>
              </a:defRPr>
            </a:lvl5pPr>
            <a:lvl6pPr marL="2514600" indent="-228600" algn="just" rtl="0" fontAlgn="base">
              <a:spcBef>
                <a:spcPct val="20000"/>
              </a:spcBef>
              <a:spcAft>
                <a:spcPct val="0"/>
              </a:spcAft>
              <a:buClr>
                <a:schemeClr val="tx2"/>
              </a:buClr>
              <a:buChar char="–"/>
              <a:defRPr sz="1400">
                <a:solidFill>
                  <a:schemeClr val="tx1"/>
                </a:solidFill>
                <a:latin typeface="+mn-lt"/>
              </a:defRPr>
            </a:lvl6pPr>
            <a:lvl7pPr marL="2971800" indent="-228600" algn="just" rtl="0" fontAlgn="base">
              <a:spcBef>
                <a:spcPct val="20000"/>
              </a:spcBef>
              <a:spcAft>
                <a:spcPct val="0"/>
              </a:spcAft>
              <a:buClr>
                <a:schemeClr val="tx2"/>
              </a:buClr>
              <a:buChar char="–"/>
              <a:defRPr sz="1400">
                <a:solidFill>
                  <a:schemeClr val="tx1"/>
                </a:solidFill>
                <a:latin typeface="+mn-lt"/>
              </a:defRPr>
            </a:lvl7pPr>
            <a:lvl8pPr marL="3429000" indent="-228600" algn="just" rtl="0" fontAlgn="base">
              <a:spcBef>
                <a:spcPct val="20000"/>
              </a:spcBef>
              <a:spcAft>
                <a:spcPct val="0"/>
              </a:spcAft>
              <a:buClr>
                <a:schemeClr val="tx2"/>
              </a:buClr>
              <a:buChar char="–"/>
              <a:defRPr sz="1400">
                <a:solidFill>
                  <a:schemeClr val="tx1"/>
                </a:solidFill>
                <a:latin typeface="+mn-lt"/>
              </a:defRPr>
            </a:lvl8pPr>
            <a:lvl9pPr marL="3886200" indent="-228600" algn="just" rtl="0" fontAlgn="base">
              <a:spcBef>
                <a:spcPct val="20000"/>
              </a:spcBef>
              <a:spcAft>
                <a:spcPct val="0"/>
              </a:spcAft>
              <a:buClr>
                <a:schemeClr val="tx2"/>
              </a:buClr>
              <a:buChar char="–"/>
              <a:defRPr sz="1400">
                <a:solidFill>
                  <a:schemeClr val="tx1"/>
                </a:solidFill>
                <a:latin typeface="+mn-lt"/>
              </a:defRPr>
            </a:lvl9pPr>
          </a:lstStyle>
          <a:p>
            <a:pPr marL="0" indent="0" algn="ctr">
              <a:lnSpc>
                <a:spcPct val="100000"/>
              </a:lnSpc>
              <a:spcBef>
                <a:spcPts val="0"/>
              </a:spcBef>
              <a:buNone/>
            </a:pPr>
            <a:r>
              <a:rPr lang="ru-RU" sz="1400" dirty="0" smtClean="0">
                <a:solidFill>
                  <a:srgbClr val="009900"/>
                </a:solidFill>
              </a:rPr>
              <a:t>Дипольные или квадрупольные моменты или доли</a:t>
            </a:r>
            <a:endParaRPr lang="fr-FR" sz="1400" dirty="0">
              <a:solidFill>
                <a:srgbClr val="009900"/>
              </a:solidFill>
            </a:endParaRPr>
          </a:p>
        </p:txBody>
      </p:sp>
      <p:sp>
        <p:nvSpPr>
          <p:cNvPr id="2" name="Rectangle 1"/>
          <p:cNvSpPr/>
          <p:nvPr/>
        </p:nvSpPr>
        <p:spPr>
          <a:xfrm>
            <a:off x="378273" y="5062483"/>
            <a:ext cx="1856859" cy="5328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
          <p:cNvSpPr txBox="1">
            <a:spLocks noChangeArrowheads="1"/>
          </p:cNvSpPr>
          <p:nvPr/>
        </p:nvSpPr>
        <p:spPr bwMode="auto">
          <a:xfrm>
            <a:off x="297074" y="5121132"/>
            <a:ext cx="1800000" cy="4064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just" rtl="0" fontAlgn="base">
              <a:spcBef>
                <a:spcPct val="20000"/>
              </a:spcBef>
              <a:spcAft>
                <a:spcPct val="0"/>
              </a:spcAft>
              <a:buBlip>
                <a:blip r:embed="rId4"/>
              </a:buBlip>
              <a:defRPr sz="2000">
                <a:solidFill>
                  <a:schemeClr val="tx1"/>
                </a:solidFill>
                <a:latin typeface="+mn-lt"/>
                <a:ea typeface="+mn-ea"/>
                <a:cs typeface="+mn-cs"/>
              </a:defRPr>
            </a:lvl1pPr>
            <a:lvl2pPr marL="742950" indent="-285750" algn="just" rtl="0" fontAlgn="base">
              <a:spcBef>
                <a:spcPct val="20000"/>
              </a:spcBef>
              <a:spcAft>
                <a:spcPct val="0"/>
              </a:spcAft>
              <a:buSzPct val="75000"/>
              <a:buBlip>
                <a:blip r:embed="rId5"/>
              </a:buBlip>
              <a:defRPr>
                <a:solidFill>
                  <a:schemeClr val="tx1"/>
                </a:solidFill>
                <a:latin typeface="+mn-lt"/>
              </a:defRPr>
            </a:lvl2pPr>
            <a:lvl3pPr marL="1143000" indent="-228600" algn="just" rtl="0" fontAlgn="base">
              <a:spcBef>
                <a:spcPct val="20000"/>
              </a:spcBef>
              <a:spcAft>
                <a:spcPct val="0"/>
              </a:spcAft>
              <a:buChar char="•"/>
              <a:defRPr sz="1600">
                <a:solidFill>
                  <a:schemeClr val="tx1"/>
                </a:solidFill>
                <a:latin typeface="+mn-lt"/>
              </a:defRPr>
            </a:lvl3pPr>
            <a:lvl4pPr marL="1600200" indent="-228600" algn="just" rtl="0" fontAlgn="base">
              <a:spcBef>
                <a:spcPct val="20000"/>
              </a:spcBef>
              <a:spcAft>
                <a:spcPct val="0"/>
              </a:spcAft>
              <a:buChar char="–"/>
              <a:defRPr sz="1400">
                <a:solidFill>
                  <a:schemeClr val="tx1"/>
                </a:solidFill>
                <a:latin typeface="+mn-lt"/>
              </a:defRPr>
            </a:lvl4pPr>
            <a:lvl5pPr marL="2057400" indent="-228600" algn="just" rtl="0" fontAlgn="base">
              <a:spcBef>
                <a:spcPct val="20000"/>
              </a:spcBef>
              <a:spcAft>
                <a:spcPct val="0"/>
              </a:spcAft>
              <a:buClr>
                <a:schemeClr val="tx2"/>
              </a:buClr>
              <a:buChar char="–"/>
              <a:defRPr sz="1400">
                <a:solidFill>
                  <a:schemeClr val="tx1"/>
                </a:solidFill>
                <a:latin typeface="+mn-lt"/>
              </a:defRPr>
            </a:lvl5pPr>
            <a:lvl6pPr marL="2514600" indent="-228600" algn="just" rtl="0" fontAlgn="base">
              <a:spcBef>
                <a:spcPct val="20000"/>
              </a:spcBef>
              <a:spcAft>
                <a:spcPct val="0"/>
              </a:spcAft>
              <a:buClr>
                <a:schemeClr val="tx2"/>
              </a:buClr>
              <a:buChar char="–"/>
              <a:defRPr sz="1400">
                <a:solidFill>
                  <a:schemeClr val="tx1"/>
                </a:solidFill>
                <a:latin typeface="+mn-lt"/>
              </a:defRPr>
            </a:lvl6pPr>
            <a:lvl7pPr marL="2971800" indent="-228600" algn="just" rtl="0" fontAlgn="base">
              <a:spcBef>
                <a:spcPct val="20000"/>
              </a:spcBef>
              <a:spcAft>
                <a:spcPct val="0"/>
              </a:spcAft>
              <a:buClr>
                <a:schemeClr val="tx2"/>
              </a:buClr>
              <a:buChar char="–"/>
              <a:defRPr sz="1400">
                <a:solidFill>
                  <a:schemeClr val="tx1"/>
                </a:solidFill>
                <a:latin typeface="+mn-lt"/>
              </a:defRPr>
            </a:lvl7pPr>
            <a:lvl8pPr marL="3429000" indent="-228600" algn="just" rtl="0" fontAlgn="base">
              <a:spcBef>
                <a:spcPct val="20000"/>
              </a:spcBef>
              <a:spcAft>
                <a:spcPct val="0"/>
              </a:spcAft>
              <a:buClr>
                <a:schemeClr val="tx2"/>
              </a:buClr>
              <a:buChar char="–"/>
              <a:defRPr sz="1400">
                <a:solidFill>
                  <a:schemeClr val="tx1"/>
                </a:solidFill>
                <a:latin typeface="+mn-lt"/>
              </a:defRPr>
            </a:lvl8pPr>
            <a:lvl9pPr marL="3886200" indent="-228600" algn="just" rtl="0" fontAlgn="base">
              <a:spcBef>
                <a:spcPct val="20000"/>
              </a:spcBef>
              <a:spcAft>
                <a:spcPct val="0"/>
              </a:spcAft>
              <a:buClr>
                <a:schemeClr val="tx2"/>
              </a:buClr>
              <a:buChar char="–"/>
              <a:defRPr sz="1400">
                <a:solidFill>
                  <a:schemeClr val="tx1"/>
                </a:solidFill>
                <a:latin typeface="+mn-lt"/>
              </a:defRPr>
            </a:lvl9pPr>
          </a:lstStyle>
          <a:p>
            <a:pPr marL="0" indent="0" algn="ctr">
              <a:lnSpc>
                <a:spcPct val="100000"/>
              </a:lnSpc>
              <a:spcBef>
                <a:spcPts val="0"/>
              </a:spcBef>
              <a:buNone/>
            </a:pPr>
            <a:r>
              <a:rPr lang="ru-RU" b="1" dirty="0" smtClean="0">
                <a:solidFill>
                  <a:srgbClr val="009900"/>
                </a:solidFill>
              </a:rPr>
              <a:t>Полярность</a:t>
            </a:r>
            <a:endParaRPr lang="fr-FR" b="1" dirty="0">
              <a:solidFill>
                <a:srgbClr val="009900"/>
              </a:solidFill>
            </a:endParaRPr>
          </a:p>
        </p:txBody>
      </p:sp>
      <p:sp>
        <p:nvSpPr>
          <p:cNvPr id="42" name="Rectangle 41"/>
          <p:cNvSpPr/>
          <p:nvPr/>
        </p:nvSpPr>
        <p:spPr>
          <a:xfrm>
            <a:off x="685917" y="2010865"/>
            <a:ext cx="2319750" cy="6344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
          <p:cNvSpPr txBox="1">
            <a:spLocks noChangeArrowheads="1"/>
          </p:cNvSpPr>
          <p:nvPr/>
        </p:nvSpPr>
        <p:spPr bwMode="auto">
          <a:xfrm>
            <a:off x="759798" y="2093118"/>
            <a:ext cx="2804090" cy="4505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just" rtl="0" fontAlgn="base">
              <a:spcBef>
                <a:spcPct val="20000"/>
              </a:spcBef>
              <a:spcAft>
                <a:spcPct val="0"/>
              </a:spcAft>
              <a:buBlip>
                <a:blip r:embed="rId4"/>
              </a:buBlip>
              <a:defRPr sz="2000">
                <a:solidFill>
                  <a:schemeClr val="tx1"/>
                </a:solidFill>
                <a:latin typeface="+mn-lt"/>
                <a:ea typeface="+mn-ea"/>
                <a:cs typeface="+mn-cs"/>
              </a:defRPr>
            </a:lvl1pPr>
            <a:lvl2pPr marL="742950" indent="-285750" algn="just" rtl="0" fontAlgn="base">
              <a:spcBef>
                <a:spcPct val="20000"/>
              </a:spcBef>
              <a:spcAft>
                <a:spcPct val="0"/>
              </a:spcAft>
              <a:buSzPct val="75000"/>
              <a:buBlip>
                <a:blip r:embed="rId5"/>
              </a:buBlip>
              <a:defRPr>
                <a:solidFill>
                  <a:schemeClr val="tx1"/>
                </a:solidFill>
                <a:latin typeface="+mn-lt"/>
              </a:defRPr>
            </a:lvl2pPr>
            <a:lvl3pPr marL="1143000" indent="-228600" algn="just" rtl="0" fontAlgn="base">
              <a:spcBef>
                <a:spcPct val="20000"/>
              </a:spcBef>
              <a:spcAft>
                <a:spcPct val="0"/>
              </a:spcAft>
              <a:buChar char="•"/>
              <a:defRPr sz="1600">
                <a:solidFill>
                  <a:schemeClr val="tx1"/>
                </a:solidFill>
                <a:latin typeface="+mn-lt"/>
              </a:defRPr>
            </a:lvl3pPr>
            <a:lvl4pPr marL="1600200" indent="-228600" algn="just" rtl="0" fontAlgn="base">
              <a:spcBef>
                <a:spcPct val="20000"/>
              </a:spcBef>
              <a:spcAft>
                <a:spcPct val="0"/>
              </a:spcAft>
              <a:buChar char="–"/>
              <a:defRPr sz="1400">
                <a:solidFill>
                  <a:schemeClr val="tx1"/>
                </a:solidFill>
                <a:latin typeface="+mn-lt"/>
              </a:defRPr>
            </a:lvl4pPr>
            <a:lvl5pPr marL="2057400" indent="-228600" algn="just" rtl="0" fontAlgn="base">
              <a:spcBef>
                <a:spcPct val="20000"/>
              </a:spcBef>
              <a:spcAft>
                <a:spcPct val="0"/>
              </a:spcAft>
              <a:buClr>
                <a:schemeClr val="tx2"/>
              </a:buClr>
              <a:buChar char="–"/>
              <a:defRPr sz="1400">
                <a:solidFill>
                  <a:schemeClr val="tx1"/>
                </a:solidFill>
                <a:latin typeface="+mn-lt"/>
              </a:defRPr>
            </a:lvl5pPr>
            <a:lvl6pPr marL="2514600" indent="-228600" algn="just" rtl="0" fontAlgn="base">
              <a:spcBef>
                <a:spcPct val="20000"/>
              </a:spcBef>
              <a:spcAft>
                <a:spcPct val="0"/>
              </a:spcAft>
              <a:buClr>
                <a:schemeClr val="tx2"/>
              </a:buClr>
              <a:buChar char="–"/>
              <a:defRPr sz="1400">
                <a:solidFill>
                  <a:schemeClr val="tx1"/>
                </a:solidFill>
                <a:latin typeface="+mn-lt"/>
              </a:defRPr>
            </a:lvl6pPr>
            <a:lvl7pPr marL="2971800" indent="-228600" algn="just" rtl="0" fontAlgn="base">
              <a:spcBef>
                <a:spcPct val="20000"/>
              </a:spcBef>
              <a:spcAft>
                <a:spcPct val="0"/>
              </a:spcAft>
              <a:buClr>
                <a:schemeClr val="tx2"/>
              </a:buClr>
              <a:buChar char="–"/>
              <a:defRPr sz="1400">
                <a:solidFill>
                  <a:schemeClr val="tx1"/>
                </a:solidFill>
                <a:latin typeface="+mn-lt"/>
              </a:defRPr>
            </a:lvl7pPr>
            <a:lvl8pPr marL="3429000" indent="-228600" algn="just" rtl="0" fontAlgn="base">
              <a:spcBef>
                <a:spcPct val="20000"/>
              </a:spcBef>
              <a:spcAft>
                <a:spcPct val="0"/>
              </a:spcAft>
              <a:buClr>
                <a:schemeClr val="tx2"/>
              </a:buClr>
              <a:buChar char="–"/>
              <a:defRPr sz="1400">
                <a:solidFill>
                  <a:schemeClr val="tx1"/>
                </a:solidFill>
                <a:latin typeface="+mn-lt"/>
              </a:defRPr>
            </a:lvl8pPr>
            <a:lvl9pPr marL="3886200" indent="-228600" algn="just" rtl="0" fontAlgn="base">
              <a:spcBef>
                <a:spcPct val="20000"/>
              </a:spcBef>
              <a:spcAft>
                <a:spcPct val="0"/>
              </a:spcAft>
              <a:buClr>
                <a:schemeClr val="tx2"/>
              </a:buClr>
              <a:buChar char="–"/>
              <a:defRPr sz="1400">
                <a:solidFill>
                  <a:schemeClr val="tx1"/>
                </a:solidFill>
                <a:latin typeface="+mn-lt"/>
              </a:defRPr>
            </a:lvl9pPr>
          </a:lstStyle>
          <a:p>
            <a:pPr marL="0" indent="0">
              <a:buNone/>
            </a:pPr>
            <a:r>
              <a:rPr lang="ru-RU" b="1" dirty="0" smtClean="0">
                <a:solidFill>
                  <a:srgbClr val="D21700"/>
                </a:solidFill>
              </a:rPr>
              <a:t>Сегментов в цепочке</a:t>
            </a:r>
            <a:endParaRPr lang="fr-FR" b="1" dirty="0">
              <a:solidFill>
                <a:srgbClr val="D21700"/>
              </a:solidFill>
            </a:endParaRPr>
          </a:p>
        </p:txBody>
      </p:sp>
      <p:sp>
        <p:nvSpPr>
          <p:cNvPr id="16" name="Rectangle 10"/>
          <p:cNvSpPr>
            <a:spLocks noChangeArrowheads="1"/>
          </p:cNvSpPr>
          <p:nvPr/>
        </p:nvSpPr>
        <p:spPr bwMode="auto">
          <a:xfrm>
            <a:off x="468000" y="-27384"/>
            <a:ext cx="8229600" cy="106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57" tIns="41729" rIns="83457" bIns="41729">
            <a:spAutoFit/>
          </a:bodyPr>
          <a:lstStyle/>
          <a:p>
            <a:pPr defTabSz="931957"/>
            <a:r>
              <a:rPr lang="ru-RU" sz="3200" b="1" dirty="0" smtClean="0">
                <a:solidFill>
                  <a:schemeClr val="bg1"/>
                </a:solidFill>
                <a:latin typeface="Trebuchet MS" pitchFamily="34" charset="0"/>
              </a:rPr>
              <a:t>Не кубические уравнения состояния</a:t>
            </a:r>
            <a:endParaRPr lang="en-US" sz="3200" b="1" dirty="0">
              <a:solidFill>
                <a:schemeClr val="bg1"/>
              </a:solidFill>
              <a:latin typeface="Trebuchet MS" pitchFamily="34" charset="0"/>
            </a:endParaRPr>
          </a:p>
          <a:p>
            <a:pPr defTabSz="931957"/>
            <a:r>
              <a:rPr lang="en-US" sz="3200" b="1" dirty="0" smtClean="0">
                <a:solidFill>
                  <a:schemeClr val="bg1"/>
                </a:solidFill>
                <a:latin typeface="Trebuchet MS" pitchFamily="34" charset="0"/>
              </a:rPr>
              <a:t>PPC-SAFT</a:t>
            </a:r>
            <a:endParaRPr lang="en-US" sz="3200" b="1" dirty="0">
              <a:solidFill>
                <a:schemeClr val="bg1"/>
              </a:solidFill>
              <a:latin typeface="Trebuchet MS" pitchFamily="34" charset="0"/>
            </a:endParaRPr>
          </a:p>
        </p:txBody>
      </p:sp>
      <p:sp>
        <p:nvSpPr>
          <p:cNvPr id="18" name="Rectangle 3"/>
          <p:cNvSpPr txBox="1">
            <a:spLocks noChangeArrowheads="1"/>
          </p:cNvSpPr>
          <p:nvPr/>
        </p:nvSpPr>
        <p:spPr bwMode="auto">
          <a:xfrm>
            <a:off x="539552" y="3712043"/>
            <a:ext cx="1800000" cy="406421"/>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just" rtl="0" fontAlgn="base">
              <a:spcBef>
                <a:spcPct val="20000"/>
              </a:spcBef>
              <a:spcAft>
                <a:spcPct val="0"/>
              </a:spcAft>
              <a:buBlip>
                <a:blip r:embed="rId4"/>
              </a:buBlip>
              <a:defRPr sz="2000">
                <a:solidFill>
                  <a:schemeClr val="tx1"/>
                </a:solidFill>
                <a:latin typeface="+mn-lt"/>
                <a:ea typeface="+mn-ea"/>
                <a:cs typeface="+mn-cs"/>
              </a:defRPr>
            </a:lvl1pPr>
            <a:lvl2pPr marL="742950" indent="-285750" algn="just" rtl="0" fontAlgn="base">
              <a:spcBef>
                <a:spcPct val="20000"/>
              </a:spcBef>
              <a:spcAft>
                <a:spcPct val="0"/>
              </a:spcAft>
              <a:buSzPct val="75000"/>
              <a:buBlip>
                <a:blip r:embed="rId5"/>
              </a:buBlip>
              <a:defRPr>
                <a:solidFill>
                  <a:schemeClr val="tx1"/>
                </a:solidFill>
                <a:latin typeface="+mn-lt"/>
              </a:defRPr>
            </a:lvl2pPr>
            <a:lvl3pPr marL="1143000" indent="-228600" algn="just" rtl="0" fontAlgn="base">
              <a:spcBef>
                <a:spcPct val="20000"/>
              </a:spcBef>
              <a:spcAft>
                <a:spcPct val="0"/>
              </a:spcAft>
              <a:buChar char="•"/>
              <a:defRPr sz="1600">
                <a:solidFill>
                  <a:schemeClr val="tx1"/>
                </a:solidFill>
                <a:latin typeface="+mn-lt"/>
              </a:defRPr>
            </a:lvl3pPr>
            <a:lvl4pPr marL="1600200" indent="-228600" algn="just" rtl="0" fontAlgn="base">
              <a:spcBef>
                <a:spcPct val="20000"/>
              </a:spcBef>
              <a:spcAft>
                <a:spcPct val="0"/>
              </a:spcAft>
              <a:buChar char="–"/>
              <a:defRPr sz="1400">
                <a:solidFill>
                  <a:schemeClr val="tx1"/>
                </a:solidFill>
                <a:latin typeface="+mn-lt"/>
              </a:defRPr>
            </a:lvl4pPr>
            <a:lvl5pPr marL="2057400" indent="-228600" algn="just" rtl="0" fontAlgn="base">
              <a:spcBef>
                <a:spcPct val="20000"/>
              </a:spcBef>
              <a:spcAft>
                <a:spcPct val="0"/>
              </a:spcAft>
              <a:buClr>
                <a:schemeClr val="tx2"/>
              </a:buClr>
              <a:buChar char="–"/>
              <a:defRPr sz="1400">
                <a:solidFill>
                  <a:schemeClr val="tx1"/>
                </a:solidFill>
                <a:latin typeface="+mn-lt"/>
              </a:defRPr>
            </a:lvl5pPr>
            <a:lvl6pPr marL="2514600" indent="-228600" algn="just" rtl="0" fontAlgn="base">
              <a:spcBef>
                <a:spcPct val="20000"/>
              </a:spcBef>
              <a:spcAft>
                <a:spcPct val="0"/>
              </a:spcAft>
              <a:buClr>
                <a:schemeClr val="tx2"/>
              </a:buClr>
              <a:buChar char="–"/>
              <a:defRPr sz="1400">
                <a:solidFill>
                  <a:schemeClr val="tx1"/>
                </a:solidFill>
                <a:latin typeface="+mn-lt"/>
              </a:defRPr>
            </a:lvl6pPr>
            <a:lvl7pPr marL="2971800" indent="-228600" algn="just" rtl="0" fontAlgn="base">
              <a:spcBef>
                <a:spcPct val="20000"/>
              </a:spcBef>
              <a:spcAft>
                <a:spcPct val="0"/>
              </a:spcAft>
              <a:buClr>
                <a:schemeClr val="tx2"/>
              </a:buClr>
              <a:buChar char="–"/>
              <a:defRPr sz="1400">
                <a:solidFill>
                  <a:schemeClr val="tx1"/>
                </a:solidFill>
                <a:latin typeface="+mn-lt"/>
              </a:defRPr>
            </a:lvl7pPr>
            <a:lvl8pPr marL="3429000" indent="-228600" algn="just" rtl="0" fontAlgn="base">
              <a:spcBef>
                <a:spcPct val="20000"/>
              </a:spcBef>
              <a:spcAft>
                <a:spcPct val="0"/>
              </a:spcAft>
              <a:buClr>
                <a:schemeClr val="tx2"/>
              </a:buClr>
              <a:buChar char="–"/>
              <a:defRPr sz="1400">
                <a:solidFill>
                  <a:schemeClr val="tx1"/>
                </a:solidFill>
                <a:latin typeface="+mn-lt"/>
              </a:defRPr>
            </a:lvl8pPr>
            <a:lvl9pPr marL="3886200" indent="-228600" algn="just" rtl="0" fontAlgn="base">
              <a:spcBef>
                <a:spcPct val="20000"/>
              </a:spcBef>
              <a:spcAft>
                <a:spcPct val="0"/>
              </a:spcAft>
              <a:buClr>
                <a:schemeClr val="tx2"/>
              </a:buClr>
              <a:buChar char="–"/>
              <a:defRPr sz="1400">
                <a:solidFill>
                  <a:schemeClr val="tx1"/>
                </a:solidFill>
                <a:latin typeface="+mn-lt"/>
              </a:defRPr>
            </a:lvl9pPr>
          </a:lstStyle>
          <a:p>
            <a:pPr marL="0" indent="0" algn="ctr">
              <a:lnSpc>
                <a:spcPct val="100000"/>
              </a:lnSpc>
              <a:spcBef>
                <a:spcPts val="0"/>
              </a:spcBef>
              <a:buNone/>
            </a:pPr>
            <a:r>
              <a:rPr lang="ru-RU" b="1" dirty="0" smtClean="0">
                <a:solidFill>
                  <a:schemeClr val="accent2">
                    <a:lumMod val="75000"/>
                  </a:schemeClr>
                </a:solidFill>
              </a:rPr>
              <a:t>Ассоциация</a:t>
            </a:r>
            <a:endParaRPr lang="fr-FR" b="1" dirty="0">
              <a:solidFill>
                <a:schemeClr val="accent2">
                  <a:lumMod val="75000"/>
                </a:schemeClr>
              </a:solidFill>
            </a:endParaRPr>
          </a:p>
        </p:txBody>
      </p:sp>
    </p:spTree>
    <p:extLst>
      <p:ext uri="{BB962C8B-B14F-4D97-AF65-F5344CB8AC3E}">
        <p14:creationId xmlns:p14="http://schemas.microsoft.com/office/powerpoint/2010/main" val="20637567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3" cstate="print"/>
          <a:srcRect t="7412" r="7616"/>
          <a:stretch>
            <a:fillRect/>
          </a:stretch>
        </p:blipFill>
        <p:spPr bwMode="auto">
          <a:xfrm>
            <a:off x="636176" y="1616093"/>
            <a:ext cx="7225332" cy="4497710"/>
          </a:xfrm>
          <a:prstGeom prst="rect">
            <a:avLst/>
          </a:prstGeom>
          <a:noFill/>
          <a:ln w="25400" algn="ctr">
            <a:noFill/>
            <a:miter lim="800000"/>
            <a:headEnd/>
            <a:tailEnd/>
          </a:ln>
          <a:effectLst/>
        </p:spPr>
      </p:pic>
      <p:sp>
        <p:nvSpPr>
          <p:cNvPr id="5" name="ZoneTexte 4"/>
          <p:cNvSpPr txBox="1"/>
          <p:nvPr/>
        </p:nvSpPr>
        <p:spPr>
          <a:xfrm>
            <a:off x="1619672" y="1124744"/>
            <a:ext cx="7077928" cy="453631"/>
          </a:xfrm>
          <a:prstGeom prst="rect">
            <a:avLst/>
          </a:prstGeom>
          <a:noFill/>
        </p:spPr>
        <p:txBody>
          <a:bodyPr wrap="square" lIns="83485" tIns="41742" rIns="83485" bIns="41742" rtlCol="0">
            <a:spAutoFit/>
          </a:bodyPr>
          <a:lstStyle/>
          <a:p>
            <a:r>
              <a:rPr lang="ru-RU" sz="2400" dirty="0" smtClean="0">
                <a:solidFill>
                  <a:srgbClr val="0BA4E2"/>
                </a:solidFill>
                <a:latin typeface="Trebuchet MS" pitchFamily="34" charset="0"/>
              </a:rPr>
              <a:t>Парожидкостное равновесие</a:t>
            </a:r>
            <a:r>
              <a:rPr lang="en-US" sz="2400" dirty="0" smtClean="0">
                <a:solidFill>
                  <a:srgbClr val="0BA4E2"/>
                </a:solidFill>
                <a:latin typeface="Trebuchet MS" pitchFamily="34" charset="0"/>
              </a:rPr>
              <a:t> </a:t>
            </a:r>
            <a:r>
              <a:rPr lang="ru-RU" sz="2400" dirty="0" smtClean="0">
                <a:solidFill>
                  <a:srgbClr val="0BA4E2"/>
                </a:solidFill>
                <a:latin typeface="Trebuchet MS" pitchFamily="34" charset="0"/>
              </a:rPr>
              <a:t>Водород </a:t>
            </a:r>
            <a:r>
              <a:rPr lang="en-US" sz="2400" dirty="0" smtClean="0">
                <a:solidFill>
                  <a:srgbClr val="0BA4E2"/>
                </a:solidFill>
                <a:latin typeface="Trebuchet MS" pitchFamily="34" charset="0"/>
              </a:rPr>
              <a:t>– </a:t>
            </a:r>
            <a:r>
              <a:rPr lang="ru-RU" sz="2400" dirty="0" smtClean="0">
                <a:solidFill>
                  <a:srgbClr val="0BA4E2"/>
                </a:solidFill>
                <a:latin typeface="Trebuchet MS" pitchFamily="34" charset="0"/>
              </a:rPr>
              <a:t>Толуол</a:t>
            </a:r>
            <a:endParaRPr lang="en-US" sz="2000" baseline="-25000" dirty="0">
              <a:solidFill>
                <a:srgbClr val="0BA4E2"/>
              </a:solidFill>
              <a:latin typeface="Trebuchet MS" pitchFamily="34" charset="0"/>
            </a:endParaRPr>
          </a:p>
        </p:txBody>
      </p:sp>
      <p:sp>
        <p:nvSpPr>
          <p:cNvPr id="7" name="Rectangle 10"/>
          <p:cNvSpPr>
            <a:spLocks noChangeArrowheads="1"/>
          </p:cNvSpPr>
          <p:nvPr/>
        </p:nvSpPr>
        <p:spPr bwMode="auto">
          <a:xfrm>
            <a:off x="468000" y="-27384"/>
            <a:ext cx="8229600" cy="106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57" tIns="41729" rIns="83457" bIns="41729">
            <a:spAutoFit/>
          </a:bodyPr>
          <a:lstStyle/>
          <a:p>
            <a:pPr defTabSz="931957"/>
            <a:r>
              <a:rPr lang="ru-RU" sz="3200" b="1" dirty="0" smtClean="0">
                <a:solidFill>
                  <a:schemeClr val="bg1"/>
                </a:solidFill>
                <a:latin typeface="Trebuchet MS" pitchFamily="34" charset="0"/>
              </a:rPr>
              <a:t>Не кубические уравнения состояния</a:t>
            </a:r>
            <a:endParaRPr lang="en-US" sz="3200" b="1" dirty="0">
              <a:solidFill>
                <a:schemeClr val="bg1"/>
              </a:solidFill>
              <a:latin typeface="Trebuchet MS" pitchFamily="34" charset="0"/>
            </a:endParaRPr>
          </a:p>
          <a:p>
            <a:pPr defTabSz="931957"/>
            <a:r>
              <a:rPr lang="en-US" sz="3200" b="1" dirty="0" smtClean="0">
                <a:solidFill>
                  <a:schemeClr val="bg1"/>
                </a:solidFill>
                <a:latin typeface="Trebuchet MS" pitchFamily="34" charset="0"/>
              </a:rPr>
              <a:t>PPC-SAFT</a:t>
            </a:r>
            <a:endParaRPr lang="en-US" sz="3200" b="1" dirty="0">
              <a:solidFill>
                <a:schemeClr val="bg1"/>
              </a:solidFill>
              <a:latin typeface="Trebuchet MS" pitchFamily="34" charset="0"/>
            </a:endParaRPr>
          </a:p>
        </p:txBody>
      </p:sp>
    </p:spTree>
    <p:extLst>
      <p:ext uri="{BB962C8B-B14F-4D97-AF65-F5344CB8AC3E}">
        <p14:creationId xmlns:p14="http://schemas.microsoft.com/office/powerpoint/2010/main" val="828297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rotWithShape="1">
          <a:blip r:embed="rId3" cstate="print"/>
          <a:srcRect t="11422" r="6770"/>
          <a:stretch/>
        </p:blipFill>
        <p:spPr bwMode="auto">
          <a:xfrm>
            <a:off x="575556" y="1645302"/>
            <a:ext cx="7720385" cy="4556006"/>
          </a:xfrm>
          <a:prstGeom prst="rect">
            <a:avLst/>
          </a:prstGeom>
          <a:noFill/>
          <a:ln w="9525" algn="ctr">
            <a:noFill/>
            <a:miter lim="800000"/>
            <a:headEnd/>
            <a:tailEnd/>
          </a:ln>
          <a:effectLst/>
        </p:spPr>
      </p:pic>
      <p:sp>
        <p:nvSpPr>
          <p:cNvPr id="5" name="ZoneTexte 4"/>
          <p:cNvSpPr txBox="1"/>
          <p:nvPr/>
        </p:nvSpPr>
        <p:spPr>
          <a:xfrm>
            <a:off x="755576" y="1052736"/>
            <a:ext cx="7308812" cy="453631"/>
          </a:xfrm>
          <a:prstGeom prst="rect">
            <a:avLst/>
          </a:prstGeom>
          <a:noFill/>
        </p:spPr>
        <p:txBody>
          <a:bodyPr wrap="square" lIns="83485" tIns="41742" rIns="83485" bIns="41742" rtlCol="0">
            <a:spAutoFit/>
          </a:bodyPr>
          <a:lstStyle/>
          <a:p>
            <a:r>
              <a:rPr lang="en-US" sz="2400" dirty="0" smtClean="0">
                <a:solidFill>
                  <a:srgbClr val="0BA4E2"/>
                </a:solidFill>
                <a:latin typeface="Trebuchet MS" pitchFamily="34" charset="0"/>
              </a:rPr>
              <a:t>VLLE </a:t>
            </a:r>
            <a:r>
              <a:rPr lang="ru-RU" sz="2400" dirty="0" smtClean="0">
                <a:solidFill>
                  <a:srgbClr val="0BA4E2"/>
                </a:solidFill>
                <a:latin typeface="Trebuchet MS" pitchFamily="34" charset="0"/>
              </a:rPr>
              <a:t>метанол </a:t>
            </a:r>
            <a:r>
              <a:rPr lang="en-US" sz="2400" dirty="0" smtClean="0">
                <a:solidFill>
                  <a:srgbClr val="0BA4E2"/>
                </a:solidFill>
                <a:latin typeface="Trebuchet MS" pitchFamily="34" charset="0"/>
              </a:rPr>
              <a:t>– </a:t>
            </a:r>
            <a:r>
              <a:rPr lang="ru-RU" sz="2400" dirty="0" smtClean="0">
                <a:solidFill>
                  <a:srgbClr val="0BA4E2"/>
                </a:solidFill>
                <a:latin typeface="Trebuchet MS" pitchFamily="34" charset="0"/>
              </a:rPr>
              <a:t>н</a:t>
            </a:r>
            <a:r>
              <a:rPr lang="en-US" sz="2400" dirty="0" smtClean="0">
                <a:solidFill>
                  <a:srgbClr val="0BA4E2"/>
                </a:solidFill>
                <a:latin typeface="Trebuchet MS" pitchFamily="34" charset="0"/>
              </a:rPr>
              <a:t>-</a:t>
            </a:r>
            <a:r>
              <a:rPr lang="ru-RU" sz="2400" dirty="0" smtClean="0">
                <a:solidFill>
                  <a:srgbClr val="0BA4E2"/>
                </a:solidFill>
                <a:latin typeface="Trebuchet MS" pitchFamily="34" charset="0"/>
              </a:rPr>
              <a:t>гептан</a:t>
            </a:r>
            <a:r>
              <a:rPr lang="en-US" sz="2400" dirty="0" smtClean="0">
                <a:solidFill>
                  <a:srgbClr val="0BA4E2"/>
                </a:solidFill>
                <a:latin typeface="Trebuchet MS" pitchFamily="34" charset="0"/>
              </a:rPr>
              <a:t> (</a:t>
            </a:r>
            <a:r>
              <a:rPr lang="ru-RU" sz="2400" dirty="0" smtClean="0">
                <a:solidFill>
                  <a:srgbClr val="0BA4E2"/>
                </a:solidFill>
                <a:latin typeface="Trebuchet MS" pitchFamily="34" charset="0"/>
              </a:rPr>
              <a:t>атмосферное давление</a:t>
            </a:r>
            <a:r>
              <a:rPr lang="en-US" sz="2400" dirty="0" smtClean="0">
                <a:solidFill>
                  <a:srgbClr val="0BA4E2"/>
                </a:solidFill>
                <a:latin typeface="Trebuchet MS" pitchFamily="34" charset="0"/>
              </a:rPr>
              <a:t>)</a:t>
            </a:r>
            <a:endParaRPr lang="en-US" sz="2000" baseline="-25000" dirty="0">
              <a:solidFill>
                <a:srgbClr val="0BA4E2"/>
              </a:solidFill>
              <a:latin typeface="Trebuchet MS" pitchFamily="34" charset="0"/>
            </a:endParaRPr>
          </a:p>
        </p:txBody>
      </p:sp>
      <p:sp>
        <p:nvSpPr>
          <p:cNvPr id="7" name="Rectangle 10"/>
          <p:cNvSpPr>
            <a:spLocks noChangeArrowheads="1"/>
          </p:cNvSpPr>
          <p:nvPr/>
        </p:nvSpPr>
        <p:spPr bwMode="auto">
          <a:xfrm>
            <a:off x="468000" y="-27384"/>
            <a:ext cx="8229600" cy="106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57" tIns="41729" rIns="83457" bIns="41729">
            <a:spAutoFit/>
          </a:bodyPr>
          <a:lstStyle/>
          <a:p>
            <a:pPr defTabSz="931957"/>
            <a:r>
              <a:rPr lang="ru-RU" sz="3200" b="1" dirty="0" smtClean="0">
                <a:solidFill>
                  <a:schemeClr val="bg1"/>
                </a:solidFill>
                <a:latin typeface="Trebuchet MS" pitchFamily="34" charset="0"/>
              </a:rPr>
              <a:t>Не кубические уравнения состояния</a:t>
            </a:r>
            <a:endParaRPr lang="en-US" sz="3200" b="1" dirty="0">
              <a:solidFill>
                <a:schemeClr val="bg1"/>
              </a:solidFill>
              <a:latin typeface="Trebuchet MS" pitchFamily="34" charset="0"/>
            </a:endParaRPr>
          </a:p>
          <a:p>
            <a:pPr defTabSz="931957"/>
            <a:r>
              <a:rPr lang="en-US" sz="3200" b="1" dirty="0" smtClean="0">
                <a:solidFill>
                  <a:schemeClr val="bg1"/>
                </a:solidFill>
                <a:latin typeface="Trebuchet MS" pitchFamily="34" charset="0"/>
              </a:rPr>
              <a:t>PPC-SAFT</a:t>
            </a:r>
            <a:endParaRPr lang="en-US" sz="3200" b="1" dirty="0">
              <a:solidFill>
                <a:schemeClr val="bg1"/>
              </a:solidFill>
              <a:latin typeface="Trebuchet MS" pitchFamily="34" charset="0"/>
            </a:endParaRPr>
          </a:p>
        </p:txBody>
      </p:sp>
    </p:spTree>
    <p:extLst>
      <p:ext uri="{BB962C8B-B14F-4D97-AF65-F5344CB8AC3E}">
        <p14:creationId xmlns:p14="http://schemas.microsoft.com/office/powerpoint/2010/main" val="11498087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
          <p:cNvSpPr>
            <a:spLocks noChangeArrowheads="1"/>
          </p:cNvSpPr>
          <p:nvPr/>
        </p:nvSpPr>
        <p:spPr bwMode="auto">
          <a:xfrm>
            <a:off x="468000" y="151200"/>
            <a:ext cx="8229600" cy="57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57" tIns="41729" rIns="83457" bIns="41729">
            <a:spAutoFit/>
          </a:bodyPr>
          <a:lstStyle/>
          <a:p>
            <a:pPr defTabSz="931957"/>
            <a:r>
              <a:rPr lang="ru-RU" sz="3200" b="1" dirty="0" smtClean="0">
                <a:solidFill>
                  <a:schemeClr val="bg1"/>
                </a:solidFill>
                <a:latin typeface="Trebuchet MS" pitchFamily="34" charset="0"/>
              </a:rPr>
              <a:t>Специальные системы</a:t>
            </a:r>
            <a:endParaRPr lang="en-US" sz="3200" b="1" dirty="0">
              <a:solidFill>
                <a:schemeClr val="bg1"/>
              </a:solidFill>
              <a:latin typeface="Trebuchet MS" pitchFamily="34" charset="0"/>
            </a:endParaRPr>
          </a:p>
        </p:txBody>
      </p:sp>
      <p:sp>
        <p:nvSpPr>
          <p:cNvPr id="4" name="Rectangle 2"/>
          <p:cNvSpPr>
            <a:spLocks noChangeArrowheads="1"/>
          </p:cNvSpPr>
          <p:nvPr/>
        </p:nvSpPr>
        <p:spPr bwMode="auto">
          <a:xfrm>
            <a:off x="38100" y="944724"/>
            <a:ext cx="9105900" cy="5272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2" tIns="45717" rIns="91432" bIns="45717">
            <a:spAutoFit/>
          </a:bodyPr>
          <a:lstStyle/>
          <a:p>
            <a:pPr marL="373942" indent="-373942" defTabSz="914564">
              <a:lnSpc>
                <a:spcPct val="200000"/>
              </a:lnSpc>
              <a:spcBef>
                <a:spcPct val="10000"/>
              </a:spcBef>
              <a:buBlip>
                <a:blip r:embed="rId3"/>
              </a:buBlip>
            </a:pPr>
            <a:r>
              <a:rPr lang="ru-RU" b="1" dirty="0" smtClean="0">
                <a:solidFill>
                  <a:srgbClr val="0BA4E2"/>
                </a:solidFill>
                <a:latin typeface="Trebuchet MS" pitchFamily="34" charset="0"/>
              </a:rPr>
              <a:t>Карбоновые кислоты </a:t>
            </a:r>
            <a:r>
              <a:rPr lang="en-US" b="1" dirty="0" smtClean="0">
                <a:solidFill>
                  <a:srgbClr val="0BA4E2"/>
                </a:solidFill>
                <a:latin typeface="Trebuchet MS" pitchFamily="34" charset="0"/>
              </a:rPr>
              <a:t>(</a:t>
            </a:r>
            <a:r>
              <a:rPr lang="ru-RU" b="1" dirty="0" smtClean="0">
                <a:solidFill>
                  <a:srgbClr val="0BA4E2"/>
                </a:solidFill>
                <a:latin typeface="Trebuchet MS" pitchFamily="34" charset="0"/>
              </a:rPr>
              <a:t>собственная разработка</a:t>
            </a:r>
            <a:r>
              <a:rPr lang="en-US" b="1" dirty="0" smtClean="0">
                <a:solidFill>
                  <a:srgbClr val="0BA4E2"/>
                </a:solidFill>
                <a:latin typeface="Trebuchet MS" pitchFamily="34" charset="0"/>
              </a:rPr>
              <a:t>)</a:t>
            </a:r>
          </a:p>
          <a:p>
            <a:pPr marL="373942" indent="-373942" defTabSz="914564">
              <a:lnSpc>
                <a:spcPct val="200000"/>
              </a:lnSpc>
              <a:spcBef>
                <a:spcPct val="10000"/>
              </a:spcBef>
              <a:buBlip>
                <a:blip r:embed="rId3"/>
              </a:buBlip>
            </a:pPr>
            <a:r>
              <a:rPr lang="ru-RU" b="1" dirty="0" smtClean="0">
                <a:solidFill>
                  <a:srgbClr val="0BA4E2"/>
                </a:solidFill>
                <a:latin typeface="Trebuchet MS" pitchFamily="34" charset="0"/>
              </a:rPr>
              <a:t>Углеводороды с легкими компонентами</a:t>
            </a:r>
            <a:r>
              <a:rPr lang="en-US" b="1" dirty="0" smtClean="0">
                <a:solidFill>
                  <a:srgbClr val="0BA4E2"/>
                </a:solidFill>
                <a:latin typeface="Trebuchet MS" pitchFamily="34" charset="0"/>
              </a:rPr>
              <a:t> (</a:t>
            </a:r>
            <a:r>
              <a:rPr lang="ru-RU" b="1" dirty="0" err="1" smtClean="0">
                <a:solidFill>
                  <a:srgbClr val="0BA4E2"/>
                </a:solidFill>
                <a:latin typeface="Trebuchet MS" pitchFamily="34" charset="0"/>
              </a:rPr>
              <a:t>Чао</a:t>
            </a:r>
            <a:r>
              <a:rPr lang="en-US" b="1" dirty="0" smtClean="0">
                <a:solidFill>
                  <a:srgbClr val="0BA4E2"/>
                </a:solidFill>
                <a:latin typeface="Trebuchet MS" pitchFamily="34" charset="0"/>
              </a:rPr>
              <a:t>-</a:t>
            </a:r>
            <a:r>
              <a:rPr lang="ru-RU" b="1" dirty="0" err="1" smtClean="0">
                <a:solidFill>
                  <a:srgbClr val="0BA4E2"/>
                </a:solidFill>
                <a:latin typeface="Trebuchet MS" pitchFamily="34" charset="0"/>
              </a:rPr>
              <a:t>Сидер</a:t>
            </a:r>
            <a:r>
              <a:rPr lang="en-US" b="1" dirty="0" smtClean="0">
                <a:solidFill>
                  <a:srgbClr val="0BA4E2"/>
                </a:solidFill>
                <a:latin typeface="Trebuchet MS" pitchFamily="34" charset="0"/>
              </a:rPr>
              <a:t>, </a:t>
            </a:r>
            <a:r>
              <a:rPr lang="ru-RU" b="1" dirty="0" err="1" smtClean="0">
                <a:solidFill>
                  <a:srgbClr val="0BA4E2"/>
                </a:solidFill>
                <a:latin typeface="Trebuchet MS" pitchFamily="34" charset="0"/>
              </a:rPr>
              <a:t>Грейсон</a:t>
            </a:r>
            <a:r>
              <a:rPr lang="en-US" b="1" dirty="0" smtClean="0">
                <a:solidFill>
                  <a:srgbClr val="0BA4E2"/>
                </a:solidFill>
                <a:latin typeface="Trebuchet MS" pitchFamily="34" charset="0"/>
              </a:rPr>
              <a:t>-</a:t>
            </a:r>
            <a:r>
              <a:rPr lang="ru-RU" b="1" dirty="0" err="1" smtClean="0">
                <a:solidFill>
                  <a:srgbClr val="0BA4E2"/>
                </a:solidFill>
                <a:latin typeface="Trebuchet MS" pitchFamily="34" charset="0"/>
              </a:rPr>
              <a:t>Стрид</a:t>
            </a:r>
            <a:r>
              <a:rPr lang="en-US" b="1" dirty="0" smtClean="0">
                <a:solidFill>
                  <a:srgbClr val="0BA4E2"/>
                </a:solidFill>
                <a:latin typeface="Trebuchet MS" pitchFamily="34" charset="0"/>
              </a:rPr>
              <a:t>)</a:t>
            </a:r>
            <a:endParaRPr lang="en-US" b="1" dirty="0">
              <a:solidFill>
                <a:srgbClr val="0BA4E2"/>
              </a:solidFill>
              <a:latin typeface="Trebuchet MS" pitchFamily="34" charset="0"/>
            </a:endParaRPr>
          </a:p>
          <a:p>
            <a:pPr marL="373942" indent="-373942" defTabSz="914564">
              <a:lnSpc>
                <a:spcPct val="200000"/>
              </a:lnSpc>
              <a:spcBef>
                <a:spcPct val="10000"/>
              </a:spcBef>
              <a:buBlip>
                <a:blip r:embed="rId3"/>
              </a:buBlip>
            </a:pPr>
            <a:r>
              <a:rPr lang="ru-RU" b="1" dirty="0" smtClean="0">
                <a:solidFill>
                  <a:srgbClr val="0BA4E2"/>
                </a:solidFill>
                <a:latin typeface="Trebuchet MS" pitchFamily="34" charset="0"/>
              </a:rPr>
              <a:t>Формальдегид – метанол – вода </a:t>
            </a:r>
            <a:r>
              <a:rPr lang="en-US" b="1" dirty="0" smtClean="0">
                <a:solidFill>
                  <a:srgbClr val="0BA4E2"/>
                </a:solidFill>
                <a:latin typeface="Trebuchet MS" pitchFamily="34" charset="0"/>
              </a:rPr>
              <a:t>(</a:t>
            </a:r>
            <a:r>
              <a:rPr lang="ru-RU" b="1" dirty="0" err="1" smtClean="0">
                <a:solidFill>
                  <a:srgbClr val="0BA4E2"/>
                </a:solidFill>
                <a:latin typeface="Trebuchet MS" pitchFamily="34" charset="0"/>
              </a:rPr>
              <a:t>Маурер</a:t>
            </a:r>
            <a:r>
              <a:rPr lang="en-US" b="1" dirty="0" smtClean="0">
                <a:solidFill>
                  <a:srgbClr val="0BA4E2"/>
                </a:solidFill>
                <a:latin typeface="Trebuchet MS" pitchFamily="34" charset="0"/>
              </a:rPr>
              <a:t>)</a:t>
            </a:r>
          </a:p>
          <a:p>
            <a:pPr marL="373942" indent="-373942" defTabSz="914564">
              <a:lnSpc>
                <a:spcPct val="200000"/>
              </a:lnSpc>
              <a:spcBef>
                <a:spcPct val="10000"/>
              </a:spcBef>
              <a:buBlip>
                <a:blip r:embed="rId3"/>
              </a:buBlip>
            </a:pPr>
            <a:r>
              <a:rPr lang="ru-RU" b="1" dirty="0" smtClean="0">
                <a:solidFill>
                  <a:srgbClr val="0BA4E2"/>
                </a:solidFill>
                <a:latin typeface="Trebuchet MS" pitchFamily="34" charset="0"/>
              </a:rPr>
              <a:t>Смеси с </a:t>
            </a:r>
            <a:r>
              <a:rPr lang="en-US" b="1" dirty="0" smtClean="0">
                <a:solidFill>
                  <a:srgbClr val="0BA4E2"/>
                </a:solidFill>
                <a:latin typeface="Trebuchet MS" pitchFamily="34" charset="0"/>
              </a:rPr>
              <a:t>HF (</a:t>
            </a:r>
            <a:r>
              <a:rPr lang="ru-RU" b="1" dirty="0" smtClean="0">
                <a:solidFill>
                  <a:srgbClr val="0BA4E2"/>
                </a:solidFill>
                <a:latin typeface="Trebuchet MS" pitchFamily="34" charset="0"/>
              </a:rPr>
              <a:t>модель </a:t>
            </a:r>
            <a:r>
              <a:rPr lang="ru-RU" b="1" dirty="0" err="1" smtClean="0">
                <a:solidFill>
                  <a:srgbClr val="0BA4E2"/>
                </a:solidFill>
                <a:latin typeface="Trebuchet MS" pitchFamily="34" charset="0"/>
              </a:rPr>
              <a:t>Андерко</a:t>
            </a:r>
            <a:r>
              <a:rPr lang="ru-RU" b="1" dirty="0" smtClean="0">
                <a:solidFill>
                  <a:srgbClr val="0BA4E2"/>
                </a:solidFill>
                <a:latin typeface="Trebuchet MS" pitchFamily="34" charset="0"/>
              </a:rPr>
              <a:t> с модификациями Ли</a:t>
            </a:r>
            <a:r>
              <a:rPr lang="en-US" b="1" dirty="0" smtClean="0">
                <a:solidFill>
                  <a:srgbClr val="0BA4E2"/>
                </a:solidFill>
                <a:latin typeface="Trebuchet MS" pitchFamily="34" charset="0"/>
              </a:rPr>
              <a:t>-</a:t>
            </a:r>
            <a:r>
              <a:rPr lang="ru-RU" b="1" dirty="0" smtClean="0">
                <a:solidFill>
                  <a:srgbClr val="0BA4E2"/>
                </a:solidFill>
                <a:latin typeface="Trebuchet MS" pitchFamily="34" charset="0"/>
              </a:rPr>
              <a:t>Кима и</a:t>
            </a:r>
            <a:r>
              <a:rPr lang="en-US" b="1" dirty="0" smtClean="0">
                <a:solidFill>
                  <a:srgbClr val="0BA4E2"/>
                </a:solidFill>
                <a:latin typeface="Trebuchet MS" pitchFamily="34" charset="0"/>
              </a:rPr>
              <a:t> </a:t>
            </a:r>
            <a:r>
              <a:rPr lang="ru-RU" b="1" dirty="0" err="1" smtClean="0">
                <a:solidFill>
                  <a:srgbClr val="0BA4E2"/>
                </a:solidFill>
                <a:latin typeface="Trebuchet MS" pitchFamily="34" charset="0"/>
              </a:rPr>
              <a:t>Виско</a:t>
            </a:r>
            <a:r>
              <a:rPr lang="en-US" b="1" dirty="0" smtClean="0">
                <a:solidFill>
                  <a:srgbClr val="0BA4E2"/>
                </a:solidFill>
                <a:latin typeface="Trebuchet MS" pitchFamily="34" charset="0"/>
              </a:rPr>
              <a:t>-</a:t>
            </a:r>
            <a:r>
              <a:rPr lang="ru-RU" b="1" dirty="0" err="1" smtClean="0">
                <a:solidFill>
                  <a:srgbClr val="0BA4E2"/>
                </a:solidFill>
                <a:latin typeface="Trebuchet MS" pitchFamily="34" charset="0"/>
              </a:rPr>
              <a:t>Кофке</a:t>
            </a:r>
            <a:r>
              <a:rPr lang="en-US" b="1" dirty="0" smtClean="0">
                <a:solidFill>
                  <a:srgbClr val="0BA4E2"/>
                </a:solidFill>
                <a:latin typeface="Trebuchet MS" pitchFamily="34" charset="0"/>
              </a:rPr>
              <a:t>)</a:t>
            </a:r>
            <a:endParaRPr lang="en-US" b="1" dirty="0">
              <a:solidFill>
                <a:srgbClr val="0BA4E2"/>
              </a:solidFill>
              <a:latin typeface="Trebuchet MS" pitchFamily="34" charset="0"/>
            </a:endParaRPr>
          </a:p>
          <a:p>
            <a:pPr marL="373942" indent="-373942" defTabSz="914564">
              <a:lnSpc>
                <a:spcPct val="200000"/>
              </a:lnSpc>
              <a:spcBef>
                <a:spcPct val="10000"/>
              </a:spcBef>
              <a:buBlip>
                <a:blip r:embed="rId3"/>
              </a:buBlip>
            </a:pPr>
            <a:r>
              <a:rPr lang="ru-RU" b="1" dirty="0" smtClean="0">
                <a:solidFill>
                  <a:srgbClr val="0BA4E2"/>
                </a:solidFill>
                <a:latin typeface="Trebuchet MS" pitchFamily="34" charset="0"/>
              </a:rPr>
              <a:t>Чистая вода </a:t>
            </a:r>
            <a:r>
              <a:rPr lang="en-US" b="1" dirty="0" smtClean="0">
                <a:solidFill>
                  <a:srgbClr val="0BA4E2"/>
                </a:solidFill>
                <a:latin typeface="Trebuchet MS" pitchFamily="34" charset="0"/>
              </a:rPr>
              <a:t>(</a:t>
            </a:r>
            <a:r>
              <a:rPr lang="ru-RU" b="1" dirty="0" smtClean="0">
                <a:solidFill>
                  <a:srgbClr val="0BA4E2"/>
                </a:solidFill>
                <a:latin typeface="Trebuchet MS" pitchFamily="34" charset="0"/>
              </a:rPr>
              <a:t>таблицы для пара </a:t>
            </a:r>
            <a:r>
              <a:rPr lang="en-US" b="1" dirty="0" smtClean="0">
                <a:solidFill>
                  <a:srgbClr val="0BA4E2"/>
                </a:solidFill>
                <a:latin typeface="Trebuchet MS" pitchFamily="34" charset="0"/>
              </a:rPr>
              <a:t>NBS/NRC)</a:t>
            </a:r>
            <a:endParaRPr lang="en-US" b="1" dirty="0">
              <a:solidFill>
                <a:srgbClr val="0BA4E2"/>
              </a:solidFill>
              <a:latin typeface="Trebuchet MS" pitchFamily="34" charset="0"/>
            </a:endParaRPr>
          </a:p>
          <a:p>
            <a:pPr marL="373942" indent="-373942" defTabSz="914564">
              <a:lnSpc>
                <a:spcPct val="200000"/>
              </a:lnSpc>
              <a:spcBef>
                <a:spcPct val="10000"/>
              </a:spcBef>
              <a:buBlip>
                <a:blip r:embed="rId3"/>
              </a:buBlip>
            </a:pPr>
            <a:r>
              <a:rPr lang="ru-RU" b="1" dirty="0" smtClean="0">
                <a:solidFill>
                  <a:srgbClr val="0BA4E2"/>
                </a:solidFill>
                <a:latin typeface="Trebuchet MS" pitchFamily="34" charset="0"/>
              </a:rPr>
              <a:t>Изотопы водорода </a:t>
            </a:r>
            <a:r>
              <a:rPr lang="en-US" b="1" dirty="0" smtClean="0">
                <a:solidFill>
                  <a:srgbClr val="0BA4E2"/>
                </a:solidFill>
                <a:latin typeface="Trebuchet MS" pitchFamily="34" charset="0"/>
              </a:rPr>
              <a:t>(</a:t>
            </a:r>
            <a:r>
              <a:rPr lang="ru-RU" b="1" dirty="0" err="1" smtClean="0">
                <a:solidFill>
                  <a:srgbClr val="0BA4E2"/>
                </a:solidFill>
                <a:latin typeface="Trebuchet MS" pitchFamily="34" charset="0"/>
              </a:rPr>
              <a:t>Соуэрс</a:t>
            </a:r>
            <a:r>
              <a:rPr lang="en-US" b="1" dirty="0" smtClean="0">
                <a:solidFill>
                  <a:srgbClr val="0BA4E2"/>
                </a:solidFill>
                <a:latin typeface="Trebuchet MS" pitchFamily="34" charset="0"/>
              </a:rPr>
              <a:t>)</a:t>
            </a:r>
            <a:endParaRPr lang="en-US" b="1" dirty="0">
              <a:solidFill>
                <a:srgbClr val="0BA4E2"/>
              </a:solidFill>
              <a:latin typeface="Trebuchet MS" pitchFamily="34" charset="0"/>
            </a:endParaRPr>
          </a:p>
          <a:p>
            <a:pPr marL="373942" indent="-373942" defTabSz="914564">
              <a:lnSpc>
                <a:spcPct val="200000"/>
              </a:lnSpc>
              <a:spcBef>
                <a:spcPct val="10000"/>
              </a:spcBef>
              <a:buBlip>
                <a:blip r:embed="rId3"/>
              </a:buBlip>
            </a:pPr>
            <a:r>
              <a:rPr lang="ru-RU" b="1" dirty="0" err="1" smtClean="0">
                <a:solidFill>
                  <a:srgbClr val="0BA4E2"/>
                </a:solidFill>
                <a:latin typeface="Trebuchet MS" pitchFamily="34" charset="0"/>
              </a:rPr>
              <a:t>Водно</a:t>
            </a:r>
            <a:r>
              <a:rPr lang="en-US" b="1" dirty="0" smtClean="0">
                <a:solidFill>
                  <a:srgbClr val="0BA4E2"/>
                </a:solidFill>
                <a:latin typeface="Trebuchet MS" pitchFamily="34" charset="0"/>
              </a:rPr>
              <a:t>-</a:t>
            </a:r>
            <a:r>
              <a:rPr lang="ru-RU" b="1" dirty="0" smtClean="0">
                <a:solidFill>
                  <a:srgbClr val="0BA4E2"/>
                </a:solidFill>
                <a:latin typeface="Trebuchet MS" pitchFamily="34" charset="0"/>
              </a:rPr>
              <a:t>углеродные</a:t>
            </a:r>
            <a:r>
              <a:rPr lang="en-US" b="1" dirty="0" smtClean="0">
                <a:solidFill>
                  <a:srgbClr val="0BA4E2"/>
                </a:solidFill>
                <a:latin typeface="Trebuchet MS" pitchFamily="34" charset="0"/>
              </a:rPr>
              <a:t> </a:t>
            </a:r>
            <a:r>
              <a:rPr lang="ru-RU" b="1" dirty="0" smtClean="0">
                <a:solidFill>
                  <a:srgbClr val="0BA4E2"/>
                </a:solidFill>
                <a:latin typeface="Trebuchet MS" pitchFamily="34" charset="0"/>
              </a:rPr>
              <a:t>смеси</a:t>
            </a:r>
            <a:r>
              <a:rPr lang="en-US" b="1" dirty="0" smtClean="0">
                <a:solidFill>
                  <a:srgbClr val="0BA4E2"/>
                </a:solidFill>
                <a:latin typeface="Trebuchet MS" pitchFamily="34" charset="0"/>
              </a:rPr>
              <a:t> </a:t>
            </a:r>
            <a:r>
              <a:rPr lang="en-US" b="1" dirty="0">
                <a:solidFill>
                  <a:srgbClr val="0BA4E2"/>
                </a:solidFill>
                <a:latin typeface="Trebuchet MS" pitchFamily="34" charset="0"/>
              </a:rPr>
              <a:t>(API 9A1-4) </a:t>
            </a:r>
          </a:p>
          <a:p>
            <a:pPr marL="373942" indent="-373942" defTabSz="914564">
              <a:lnSpc>
                <a:spcPct val="200000"/>
              </a:lnSpc>
              <a:spcBef>
                <a:spcPct val="10000"/>
              </a:spcBef>
              <a:buBlip>
                <a:blip r:embed="rId3"/>
              </a:buBlip>
            </a:pPr>
            <a:r>
              <a:rPr lang="ru-RU" b="1" dirty="0" smtClean="0">
                <a:solidFill>
                  <a:srgbClr val="0BA4E2"/>
                </a:solidFill>
                <a:latin typeface="Trebuchet MS" pitchFamily="34" charset="0"/>
              </a:rPr>
              <a:t>Модель растворимости продувочных газов в криогенных топливах </a:t>
            </a:r>
            <a:r>
              <a:rPr lang="en-US" b="1" dirty="0" smtClean="0">
                <a:solidFill>
                  <a:srgbClr val="0BA4E2"/>
                </a:solidFill>
                <a:latin typeface="Trebuchet MS" pitchFamily="34" charset="0"/>
              </a:rPr>
              <a:t>(</a:t>
            </a:r>
            <a:r>
              <a:rPr lang="ru-RU" b="1" dirty="0" err="1" smtClean="0">
                <a:solidFill>
                  <a:srgbClr val="0BA4E2"/>
                </a:solidFill>
                <a:latin typeface="Trebuchet MS" pitchFamily="34" charset="0"/>
              </a:rPr>
              <a:t>Циммерли</a:t>
            </a:r>
            <a:r>
              <a:rPr lang="en-US" b="1" dirty="0" smtClean="0">
                <a:solidFill>
                  <a:srgbClr val="0BA4E2"/>
                </a:solidFill>
                <a:latin typeface="Trebuchet MS" pitchFamily="34" charset="0"/>
              </a:rPr>
              <a:t>)</a:t>
            </a:r>
            <a:endParaRPr lang="en-US" b="1" dirty="0">
              <a:solidFill>
                <a:srgbClr val="0BA4E2"/>
              </a:solidFill>
              <a:latin typeface="Trebuchet MS" pitchFamily="34" charset="0"/>
            </a:endParaRPr>
          </a:p>
        </p:txBody>
      </p:sp>
    </p:spTree>
    <p:extLst>
      <p:ext uri="{BB962C8B-B14F-4D97-AF65-F5344CB8AC3E}">
        <p14:creationId xmlns:p14="http://schemas.microsoft.com/office/powerpoint/2010/main" val="6761472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
          <p:cNvSpPr>
            <a:spLocks noChangeArrowheads="1"/>
          </p:cNvSpPr>
          <p:nvPr/>
        </p:nvSpPr>
        <p:spPr bwMode="auto">
          <a:xfrm>
            <a:off x="468000" y="151200"/>
            <a:ext cx="8229600" cy="57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57" tIns="41729" rIns="83457" bIns="41729">
            <a:spAutoFit/>
          </a:bodyPr>
          <a:lstStyle/>
          <a:p>
            <a:pPr defTabSz="931957"/>
            <a:r>
              <a:rPr lang="ru-RU" sz="3200" b="1" dirty="0" smtClean="0">
                <a:solidFill>
                  <a:schemeClr val="bg1"/>
                </a:solidFill>
                <a:latin typeface="Trebuchet MS" pitchFamily="34" charset="0"/>
              </a:rPr>
              <a:t>Электролиты</a:t>
            </a:r>
            <a:endParaRPr lang="en-US" sz="3200" b="1" dirty="0">
              <a:solidFill>
                <a:schemeClr val="bg1"/>
              </a:solidFill>
              <a:latin typeface="Trebuchet MS" pitchFamily="34" charset="0"/>
            </a:endParaRPr>
          </a:p>
        </p:txBody>
      </p:sp>
      <p:sp>
        <p:nvSpPr>
          <p:cNvPr id="4" name="Rectangle 2"/>
          <p:cNvSpPr>
            <a:spLocks noChangeArrowheads="1"/>
          </p:cNvSpPr>
          <p:nvPr/>
        </p:nvSpPr>
        <p:spPr bwMode="auto">
          <a:xfrm>
            <a:off x="16848" y="758870"/>
            <a:ext cx="9105900" cy="5244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2" tIns="45717" rIns="91432" bIns="45717">
            <a:spAutoFit/>
          </a:bodyPr>
          <a:lstStyle/>
          <a:p>
            <a:pPr marL="373942" indent="-373942" defTabSz="914564">
              <a:lnSpc>
                <a:spcPct val="200000"/>
              </a:lnSpc>
              <a:spcBef>
                <a:spcPct val="10000"/>
              </a:spcBef>
              <a:buBlip>
                <a:blip r:embed="rId3"/>
              </a:buBlip>
            </a:pPr>
            <a:r>
              <a:rPr lang="ru-RU" b="1" dirty="0" smtClean="0">
                <a:solidFill>
                  <a:srgbClr val="0BA4E2"/>
                </a:solidFill>
                <a:latin typeface="Trebuchet MS" pitchFamily="34" charset="0"/>
              </a:rPr>
              <a:t>Водные растворы электролитов</a:t>
            </a:r>
            <a:r>
              <a:rPr lang="en-US" b="1" dirty="0" smtClean="0">
                <a:solidFill>
                  <a:srgbClr val="0BA4E2"/>
                </a:solidFill>
                <a:latin typeface="Trebuchet MS" pitchFamily="34" charset="0"/>
              </a:rPr>
              <a:t>:</a:t>
            </a:r>
          </a:p>
          <a:p>
            <a:pPr marL="831142" lvl="1" indent="-373942" defTabSz="914564">
              <a:lnSpc>
                <a:spcPct val="200000"/>
              </a:lnSpc>
              <a:spcBef>
                <a:spcPct val="10000"/>
              </a:spcBef>
              <a:buFont typeface="Wingdings" pitchFamily="2" charset="2"/>
              <a:buChar char="Ø"/>
            </a:pPr>
            <a:r>
              <a:rPr lang="ru-RU" b="1" dirty="0" smtClean="0">
                <a:solidFill>
                  <a:srgbClr val="0BA4E2"/>
                </a:solidFill>
                <a:latin typeface="Trebuchet MS" pitchFamily="34" charset="0"/>
              </a:rPr>
              <a:t>Модель кислой воды Эдвардса (метод </a:t>
            </a:r>
            <a:r>
              <a:rPr lang="ru-RU" b="1" dirty="0" err="1" smtClean="0">
                <a:solidFill>
                  <a:srgbClr val="0BA4E2"/>
                </a:solidFill>
                <a:latin typeface="Trebuchet MS" pitchFamily="34" charset="0"/>
              </a:rPr>
              <a:t>Питцера</a:t>
            </a:r>
            <a:r>
              <a:rPr lang="ru-RU" b="1" dirty="0" smtClean="0">
                <a:solidFill>
                  <a:srgbClr val="0BA4E2"/>
                </a:solidFill>
                <a:latin typeface="Trebuchet MS" pitchFamily="34" charset="0"/>
              </a:rPr>
              <a:t> с модификациями Эдвардса и </a:t>
            </a:r>
            <a:r>
              <a:rPr lang="ru-RU" b="1" dirty="0" err="1" smtClean="0">
                <a:solidFill>
                  <a:srgbClr val="0BA4E2"/>
                </a:solidFill>
                <a:latin typeface="Trebuchet MS" pitchFamily="34" charset="0"/>
              </a:rPr>
              <a:t>Маурера</a:t>
            </a:r>
            <a:r>
              <a:rPr lang="ru-RU" b="1" dirty="0" smtClean="0">
                <a:solidFill>
                  <a:srgbClr val="0BA4E2"/>
                </a:solidFill>
                <a:latin typeface="Trebuchet MS" pitchFamily="34" charset="0"/>
              </a:rPr>
              <a:t>)</a:t>
            </a:r>
            <a:endParaRPr lang="en-US" b="1" dirty="0" smtClean="0">
              <a:solidFill>
                <a:srgbClr val="0BA4E2"/>
              </a:solidFill>
              <a:latin typeface="Trebuchet MS" pitchFamily="34" charset="0"/>
            </a:endParaRPr>
          </a:p>
          <a:p>
            <a:pPr marL="831142" lvl="1" indent="-373942" defTabSz="914564">
              <a:lnSpc>
                <a:spcPct val="200000"/>
              </a:lnSpc>
              <a:spcBef>
                <a:spcPct val="10000"/>
              </a:spcBef>
              <a:buFont typeface="Wingdings" pitchFamily="2" charset="2"/>
              <a:buChar char="Ø"/>
            </a:pPr>
            <a:r>
              <a:rPr lang="ru-RU" b="1" dirty="0" smtClean="0">
                <a:solidFill>
                  <a:srgbClr val="0BA4E2"/>
                </a:solidFill>
                <a:latin typeface="Trebuchet MS" pitchFamily="34" charset="0"/>
              </a:rPr>
              <a:t>Электролитическая модель </a:t>
            </a:r>
            <a:r>
              <a:rPr lang="en-US" b="1" dirty="0" smtClean="0">
                <a:solidFill>
                  <a:srgbClr val="0BA4E2"/>
                </a:solidFill>
                <a:latin typeface="Trebuchet MS" pitchFamily="34" charset="0"/>
              </a:rPr>
              <a:t>UNIQUAC </a:t>
            </a:r>
            <a:r>
              <a:rPr lang="ru-RU" b="1" dirty="0" smtClean="0">
                <a:solidFill>
                  <a:srgbClr val="0BA4E2"/>
                </a:solidFill>
                <a:latin typeface="Trebuchet MS" pitchFamily="34" charset="0"/>
              </a:rPr>
              <a:t>для кислой воды</a:t>
            </a:r>
            <a:endParaRPr lang="en-US" b="1" dirty="0" smtClean="0">
              <a:solidFill>
                <a:srgbClr val="0BA4E2"/>
              </a:solidFill>
              <a:latin typeface="Trebuchet MS" pitchFamily="34" charset="0"/>
            </a:endParaRPr>
          </a:p>
          <a:p>
            <a:pPr marL="831142" lvl="1" indent="-373942" defTabSz="914564">
              <a:lnSpc>
                <a:spcPct val="200000"/>
              </a:lnSpc>
              <a:spcBef>
                <a:spcPct val="10000"/>
              </a:spcBef>
              <a:buFont typeface="Wingdings" pitchFamily="2" charset="2"/>
              <a:buChar char="Ø"/>
            </a:pPr>
            <a:r>
              <a:rPr lang="ru-RU" b="1" dirty="0" smtClean="0">
                <a:solidFill>
                  <a:srgbClr val="0BA4E2"/>
                </a:solidFill>
                <a:latin typeface="Trebuchet MS" pitchFamily="34" charset="0"/>
              </a:rPr>
              <a:t>Модель </a:t>
            </a:r>
            <a:r>
              <a:rPr lang="en-US" b="1" dirty="0" smtClean="0">
                <a:solidFill>
                  <a:srgbClr val="0BA4E2"/>
                </a:solidFill>
                <a:latin typeface="Trebuchet MS" pitchFamily="34" charset="0"/>
              </a:rPr>
              <a:t>ULPDHS </a:t>
            </a:r>
            <a:r>
              <a:rPr lang="en-US" b="1" dirty="0">
                <a:solidFill>
                  <a:srgbClr val="0BA4E2"/>
                </a:solidFill>
                <a:latin typeface="Trebuchet MS" pitchFamily="34" charset="0"/>
              </a:rPr>
              <a:t>(</a:t>
            </a:r>
            <a:r>
              <a:rPr lang="en-US" b="1" dirty="0" err="1">
                <a:solidFill>
                  <a:srgbClr val="0BA4E2"/>
                </a:solidFill>
                <a:latin typeface="Trebuchet MS" pitchFamily="34" charset="0"/>
              </a:rPr>
              <a:t>Unifac</a:t>
            </a:r>
            <a:r>
              <a:rPr lang="en-US" b="1" dirty="0">
                <a:solidFill>
                  <a:srgbClr val="0BA4E2"/>
                </a:solidFill>
                <a:latin typeface="Trebuchet MS" pitchFamily="34" charset="0"/>
              </a:rPr>
              <a:t> </a:t>
            </a:r>
            <a:r>
              <a:rPr lang="ru-RU" b="1" dirty="0" smtClean="0">
                <a:solidFill>
                  <a:srgbClr val="0BA4E2"/>
                </a:solidFill>
                <a:latin typeface="Trebuchet MS" pitchFamily="34" charset="0"/>
              </a:rPr>
              <a:t>Ларсен с </a:t>
            </a:r>
            <a:r>
              <a:rPr lang="ru-RU" b="1" dirty="0" err="1" smtClean="0">
                <a:solidFill>
                  <a:srgbClr val="0BA4E2"/>
                </a:solidFill>
                <a:latin typeface="Trebuchet MS" pitchFamily="34" charset="0"/>
              </a:rPr>
              <a:t>сольвацией</a:t>
            </a:r>
            <a:r>
              <a:rPr lang="ru-RU" b="1" dirty="0" smtClean="0">
                <a:solidFill>
                  <a:srgbClr val="0BA4E2"/>
                </a:solidFill>
                <a:latin typeface="Trebuchet MS" pitchFamily="34" charset="0"/>
              </a:rPr>
              <a:t> и составляющей</a:t>
            </a:r>
            <a:r>
              <a:rPr lang="en-US" b="1" dirty="0" smtClean="0">
                <a:solidFill>
                  <a:srgbClr val="0BA4E2"/>
                </a:solidFill>
                <a:latin typeface="Trebuchet MS" pitchFamily="34" charset="0"/>
              </a:rPr>
              <a:t> </a:t>
            </a:r>
            <a:r>
              <a:rPr lang="ru-RU" b="1" dirty="0" err="1" smtClean="0">
                <a:solidFill>
                  <a:srgbClr val="0BA4E2"/>
                </a:solidFill>
                <a:latin typeface="Trebuchet MS" pitchFamily="34" charset="0"/>
              </a:rPr>
              <a:t>Питцера</a:t>
            </a:r>
            <a:r>
              <a:rPr lang="ru-RU" b="1" dirty="0" smtClean="0">
                <a:solidFill>
                  <a:srgbClr val="0BA4E2"/>
                </a:solidFill>
                <a:latin typeface="Trebuchet MS" pitchFamily="34" charset="0"/>
              </a:rPr>
              <a:t>-Дебая-Хюккеля для электролитов</a:t>
            </a:r>
            <a:r>
              <a:rPr lang="en-US" b="1" dirty="0" smtClean="0">
                <a:solidFill>
                  <a:srgbClr val="0BA4E2"/>
                </a:solidFill>
                <a:latin typeface="Trebuchet MS" pitchFamily="34" charset="0"/>
              </a:rPr>
              <a:t>)</a:t>
            </a:r>
            <a:endParaRPr lang="en-US" b="1" dirty="0">
              <a:solidFill>
                <a:srgbClr val="0BA4E2"/>
              </a:solidFill>
              <a:latin typeface="Trebuchet MS" pitchFamily="34" charset="0"/>
            </a:endParaRPr>
          </a:p>
          <a:p>
            <a:pPr marL="373942" indent="-373942" defTabSz="914564">
              <a:lnSpc>
                <a:spcPct val="200000"/>
              </a:lnSpc>
              <a:spcBef>
                <a:spcPct val="10000"/>
              </a:spcBef>
              <a:buBlip>
                <a:blip r:embed="rId3"/>
              </a:buBlip>
            </a:pPr>
            <a:r>
              <a:rPr lang="ru-RU" b="1" dirty="0" smtClean="0">
                <a:solidFill>
                  <a:srgbClr val="0BA4E2"/>
                </a:solidFill>
                <a:latin typeface="Trebuchet MS" pitchFamily="34" charset="0"/>
              </a:rPr>
              <a:t>Водные растворы сильных кислот </a:t>
            </a:r>
            <a:r>
              <a:rPr lang="en-US" b="1" dirty="0" smtClean="0">
                <a:solidFill>
                  <a:srgbClr val="0BA4E2"/>
                </a:solidFill>
                <a:latin typeface="Trebuchet MS" pitchFamily="34" charset="0"/>
              </a:rPr>
              <a:t>(</a:t>
            </a:r>
            <a:r>
              <a:rPr lang="ru-RU" b="1" dirty="0" smtClean="0">
                <a:solidFill>
                  <a:srgbClr val="0BA4E2"/>
                </a:solidFill>
                <a:latin typeface="Trebuchet MS" pitchFamily="34" charset="0"/>
              </a:rPr>
              <a:t>Энгельс</a:t>
            </a:r>
            <a:r>
              <a:rPr lang="en-US" b="1" dirty="0" smtClean="0">
                <a:solidFill>
                  <a:srgbClr val="0BA4E2"/>
                </a:solidFill>
                <a:latin typeface="Trebuchet MS" pitchFamily="34" charset="0"/>
              </a:rPr>
              <a:t>)</a:t>
            </a:r>
          </a:p>
          <a:p>
            <a:pPr marL="373942" indent="-373942" defTabSz="914564">
              <a:lnSpc>
                <a:spcPct val="200000"/>
              </a:lnSpc>
              <a:spcBef>
                <a:spcPct val="10000"/>
              </a:spcBef>
              <a:buBlip>
                <a:blip r:embed="rId3"/>
              </a:buBlip>
            </a:pPr>
            <a:r>
              <a:rPr lang="ru-RU" b="1" dirty="0" smtClean="0">
                <a:solidFill>
                  <a:srgbClr val="0BA4E2"/>
                </a:solidFill>
                <a:latin typeface="Trebuchet MS" pitchFamily="34" charset="0"/>
              </a:rPr>
              <a:t>Электролитическая модель </a:t>
            </a:r>
            <a:r>
              <a:rPr lang="en-US" b="1" dirty="0" smtClean="0">
                <a:solidFill>
                  <a:srgbClr val="0BA4E2"/>
                </a:solidFill>
                <a:latin typeface="Trebuchet MS" pitchFamily="34" charset="0"/>
              </a:rPr>
              <a:t>UNIQUAC</a:t>
            </a:r>
            <a:r>
              <a:rPr lang="ru-RU" b="1" dirty="0" smtClean="0">
                <a:solidFill>
                  <a:srgbClr val="0BA4E2"/>
                </a:solidFill>
                <a:latin typeface="Trebuchet MS" pitchFamily="34" charset="0"/>
              </a:rPr>
              <a:t> для смесей сольвентов</a:t>
            </a:r>
            <a:endParaRPr lang="en-US" b="1" dirty="0">
              <a:solidFill>
                <a:srgbClr val="0BA4E2"/>
              </a:solidFill>
              <a:latin typeface="Trebuchet MS" pitchFamily="34" charset="0"/>
            </a:endParaRPr>
          </a:p>
          <a:p>
            <a:pPr marL="373942" indent="-373942" defTabSz="914564">
              <a:lnSpc>
                <a:spcPct val="200000"/>
              </a:lnSpc>
              <a:spcBef>
                <a:spcPct val="10000"/>
              </a:spcBef>
              <a:buBlip>
                <a:blip r:embed="rId3"/>
              </a:buBlip>
            </a:pPr>
            <a:r>
              <a:rPr lang="ru-RU" b="1" dirty="0" smtClean="0">
                <a:solidFill>
                  <a:srgbClr val="0BA4E2"/>
                </a:solidFill>
                <a:latin typeface="Trebuchet MS" pitchFamily="34" charset="0"/>
              </a:rPr>
              <a:t>Модель для аминов и кислотных газов </a:t>
            </a:r>
            <a:r>
              <a:rPr lang="en-US" b="1" dirty="0" smtClean="0">
                <a:solidFill>
                  <a:srgbClr val="0BA4E2"/>
                </a:solidFill>
                <a:latin typeface="Trebuchet MS" pitchFamily="34" charset="0"/>
              </a:rPr>
              <a:t>(</a:t>
            </a:r>
            <a:r>
              <a:rPr lang="ru-RU" b="1" dirty="0" err="1" smtClean="0">
                <a:solidFill>
                  <a:srgbClr val="0BA4E2"/>
                </a:solidFill>
                <a:latin typeface="Trebuchet MS" pitchFamily="34" charset="0"/>
              </a:rPr>
              <a:t>Дешмукх</a:t>
            </a:r>
            <a:r>
              <a:rPr lang="en-US" b="1" dirty="0" smtClean="0">
                <a:solidFill>
                  <a:srgbClr val="0BA4E2"/>
                </a:solidFill>
                <a:latin typeface="Trebuchet MS" pitchFamily="34" charset="0"/>
              </a:rPr>
              <a:t>-</a:t>
            </a:r>
            <a:r>
              <a:rPr lang="ru-RU" b="1" dirty="0" smtClean="0">
                <a:solidFill>
                  <a:srgbClr val="0BA4E2"/>
                </a:solidFill>
                <a:latin typeface="Trebuchet MS" pitchFamily="34" charset="0"/>
              </a:rPr>
              <a:t>Мазер</a:t>
            </a:r>
            <a:r>
              <a:rPr lang="en-US" b="1" dirty="0" smtClean="0">
                <a:solidFill>
                  <a:srgbClr val="0BA4E2"/>
                </a:solidFill>
                <a:latin typeface="Trebuchet MS" pitchFamily="34" charset="0"/>
              </a:rPr>
              <a:t>)</a:t>
            </a:r>
            <a:endParaRPr lang="en-US" b="1" dirty="0">
              <a:solidFill>
                <a:srgbClr val="0BA4E2"/>
              </a:solidFill>
              <a:latin typeface="Trebuchet MS" pitchFamily="34" charset="0"/>
            </a:endParaRPr>
          </a:p>
        </p:txBody>
      </p:sp>
    </p:spTree>
    <p:extLst>
      <p:ext uri="{BB962C8B-B14F-4D97-AF65-F5344CB8AC3E}">
        <p14:creationId xmlns:p14="http://schemas.microsoft.com/office/powerpoint/2010/main" val="29748698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2"/>
          <p:cNvSpPr txBox="1">
            <a:spLocks noChangeArrowheads="1"/>
          </p:cNvSpPr>
          <p:nvPr/>
        </p:nvSpPr>
        <p:spPr bwMode="auto">
          <a:xfrm>
            <a:off x="468000" y="151200"/>
            <a:ext cx="6822831" cy="57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57" tIns="41729" rIns="83457" bIns="41729">
            <a:spAutoFit/>
          </a:bodyPr>
          <a:lstStyle>
            <a:lvl1pPr defTabSz="1020763">
              <a:defRPr b="1">
                <a:solidFill>
                  <a:schemeClr val="accent2"/>
                </a:solidFill>
                <a:latin typeface="Arial" charset="0"/>
              </a:defRPr>
            </a:lvl1pPr>
            <a:lvl2pPr marL="742950" indent="-285750" defTabSz="1020763">
              <a:defRPr b="1">
                <a:solidFill>
                  <a:schemeClr val="accent2"/>
                </a:solidFill>
                <a:latin typeface="Arial" charset="0"/>
              </a:defRPr>
            </a:lvl2pPr>
            <a:lvl3pPr marL="1143000" indent="-228600" defTabSz="1020763">
              <a:defRPr b="1">
                <a:solidFill>
                  <a:schemeClr val="accent2"/>
                </a:solidFill>
                <a:latin typeface="Arial" charset="0"/>
              </a:defRPr>
            </a:lvl3pPr>
            <a:lvl4pPr marL="1600200" indent="-228600" defTabSz="1020763">
              <a:defRPr b="1">
                <a:solidFill>
                  <a:schemeClr val="accent2"/>
                </a:solidFill>
                <a:latin typeface="Arial" charset="0"/>
              </a:defRPr>
            </a:lvl4pPr>
            <a:lvl5pPr marL="2057400" indent="-228600" defTabSz="1020763">
              <a:defRPr b="1">
                <a:solidFill>
                  <a:schemeClr val="accent2"/>
                </a:solidFill>
                <a:latin typeface="Arial" charset="0"/>
              </a:defRPr>
            </a:lvl5pPr>
            <a:lvl6pPr marL="25146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718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290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8862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pPr eaLnBrk="1" hangingPunct="1">
              <a:lnSpc>
                <a:spcPct val="100000"/>
              </a:lnSpc>
              <a:buClrTx/>
              <a:buFontTx/>
              <a:buNone/>
            </a:pPr>
            <a:r>
              <a:rPr lang="ru-RU" sz="3200" dirty="0" smtClean="0">
                <a:solidFill>
                  <a:schemeClr val="bg1"/>
                </a:solidFill>
                <a:latin typeface="Trebuchet MS" pitchFamily="34" charset="0"/>
              </a:rPr>
              <a:t>Термодинамические модели</a:t>
            </a:r>
            <a:endParaRPr lang="en-US" sz="3200" dirty="0">
              <a:solidFill>
                <a:schemeClr val="bg1"/>
              </a:solidFill>
              <a:latin typeface="Trebuchet MS" pitchFamily="34" charset="0"/>
            </a:endParaRPr>
          </a:p>
        </p:txBody>
      </p:sp>
      <p:sp>
        <p:nvSpPr>
          <p:cNvPr id="14" name="Text Box 7"/>
          <p:cNvSpPr txBox="1">
            <a:spLocks noChangeArrowheads="1"/>
          </p:cNvSpPr>
          <p:nvPr/>
        </p:nvSpPr>
        <p:spPr bwMode="auto">
          <a:xfrm>
            <a:off x="1511660" y="5553236"/>
            <a:ext cx="74556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74650" indent="-374650">
              <a:defRPr b="1">
                <a:solidFill>
                  <a:schemeClr val="accent2"/>
                </a:solidFill>
                <a:latin typeface="Arial" charset="0"/>
              </a:defRPr>
            </a:lvl1pPr>
            <a:lvl2pPr marL="742950" indent="-285750">
              <a:defRPr b="1">
                <a:solidFill>
                  <a:schemeClr val="accent2"/>
                </a:solidFill>
                <a:latin typeface="Arial" charset="0"/>
              </a:defRPr>
            </a:lvl2pPr>
            <a:lvl3pPr marL="1143000" indent="-228600">
              <a:defRPr b="1">
                <a:solidFill>
                  <a:schemeClr val="accent2"/>
                </a:solidFill>
                <a:latin typeface="Arial" charset="0"/>
              </a:defRPr>
            </a:lvl3pPr>
            <a:lvl4pPr marL="1600200" indent="-228600">
              <a:defRPr b="1">
                <a:solidFill>
                  <a:schemeClr val="accent2"/>
                </a:solidFill>
                <a:latin typeface="Arial" charset="0"/>
              </a:defRPr>
            </a:lvl4pPr>
            <a:lvl5pPr marL="2057400" indent="-228600">
              <a:defRPr b="1">
                <a:solidFill>
                  <a:schemeClr val="accent2"/>
                </a:solidFill>
                <a:latin typeface="Arial" charset="0"/>
              </a:defRPr>
            </a:lvl5pPr>
            <a:lvl6pPr marL="25146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718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290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8862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pPr>
              <a:lnSpc>
                <a:spcPct val="100000"/>
              </a:lnSpc>
              <a:spcBef>
                <a:spcPct val="40000"/>
              </a:spcBef>
              <a:buClrTx/>
              <a:buFont typeface="Wingdings" pitchFamily="2" charset="2"/>
              <a:buChar char="ð"/>
            </a:pPr>
            <a:r>
              <a:rPr lang="ru-RU" dirty="0" smtClean="0">
                <a:solidFill>
                  <a:srgbClr val="D21700"/>
                </a:solidFill>
                <a:latin typeface="Trebuchet MS" pitchFamily="34" charset="0"/>
              </a:rPr>
              <a:t>Главная часть системы</a:t>
            </a:r>
            <a:endParaRPr lang="en-US" sz="1300" dirty="0">
              <a:solidFill>
                <a:srgbClr val="D21700"/>
              </a:solidFill>
              <a:latin typeface="Trebuchet MS" pitchFamily="34" charset="0"/>
            </a:endParaRPr>
          </a:p>
        </p:txBody>
      </p:sp>
      <p:sp>
        <p:nvSpPr>
          <p:cNvPr id="13" name="Freeform 16" descr="80 %"/>
          <p:cNvSpPr>
            <a:spLocks/>
          </p:cNvSpPr>
          <p:nvPr/>
        </p:nvSpPr>
        <p:spPr bwMode="gray">
          <a:xfrm rot="1800000">
            <a:off x="2615712" y="3006090"/>
            <a:ext cx="1543050" cy="1740218"/>
          </a:xfrm>
          <a:custGeom>
            <a:avLst/>
            <a:gdLst>
              <a:gd name="T0" fmla="*/ 0 w 243"/>
              <a:gd name="T1" fmla="*/ 2147483647 h 281"/>
              <a:gd name="T2" fmla="*/ 2147483647 w 243"/>
              <a:gd name="T3" fmla="*/ 2147483647 h 281"/>
              <a:gd name="T4" fmla="*/ 2147483647 w 243"/>
              <a:gd name="T5" fmla="*/ 0 h 281"/>
              <a:gd name="T6" fmla="*/ 0 w 243"/>
              <a:gd name="T7" fmla="*/ 2147483647 h 281"/>
              <a:gd name="T8" fmla="*/ 0 60000 65536"/>
              <a:gd name="T9" fmla="*/ 0 60000 65536"/>
              <a:gd name="T10" fmla="*/ 0 60000 65536"/>
              <a:gd name="T11" fmla="*/ 0 60000 65536"/>
              <a:gd name="T12" fmla="*/ 0 w 243"/>
              <a:gd name="T13" fmla="*/ 0 h 281"/>
              <a:gd name="T14" fmla="*/ 243 w 243"/>
              <a:gd name="T15" fmla="*/ 281 h 281"/>
            </a:gdLst>
            <a:ahLst/>
            <a:cxnLst>
              <a:cxn ang="T8">
                <a:pos x="T0" y="T1"/>
              </a:cxn>
              <a:cxn ang="T9">
                <a:pos x="T2" y="T3"/>
              </a:cxn>
              <a:cxn ang="T10">
                <a:pos x="T4" y="T5"/>
              </a:cxn>
              <a:cxn ang="T11">
                <a:pos x="T6" y="T7"/>
              </a:cxn>
            </a:cxnLst>
            <a:rect l="T12" t="T13" r="T14" b="T15"/>
            <a:pathLst>
              <a:path w="243" h="281">
                <a:moveTo>
                  <a:pt x="0" y="141"/>
                </a:moveTo>
                <a:cubicBezTo>
                  <a:pt x="50" y="223"/>
                  <a:pt x="140" y="278"/>
                  <a:pt x="243" y="281"/>
                </a:cubicBezTo>
                <a:cubicBezTo>
                  <a:pt x="243" y="0"/>
                  <a:pt x="243" y="0"/>
                  <a:pt x="243" y="0"/>
                </a:cubicBezTo>
                <a:lnTo>
                  <a:pt x="0" y="141"/>
                </a:lnTo>
                <a:close/>
              </a:path>
            </a:pathLst>
          </a:custGeom>
          <a:pattFill prst="pct80">
            <a:fgClr>
              <a:srgbClr val="4D0255"/>
            </a:fgClr>
            <a:bgClr>
              <a:srgbClr val="FFFFFF"/>
            </a:bgClr>
          </a:pattFill>
          <a:ln w="3175">
            <a:solidFill>
              <a:schemeClr val="bg1"/>
            </a:solidFill>
            <a:miter lim="800000"/>
            <a:headEnd/>
            <a:tailEnd/>
          </a:ln>
          <a:effectLst>
            <a:outerShdw dist="45791" dir="2021404" algn="ctr" rotWithShape="0">
              <a:srgbClr val="969696">
                <a:alpha val="50000"/>
              </a:srgbClr>
            </a:outerShdw>
          </a:effectLst>
        </p:spPr>
        <p:txBody>
          <a:bodyPr lIns="83485" tIns="41742" rIns="83485" bIns="41742"/>
          <a:lstStyle/>
          <a:p>
            <a:endParaRPr lang="fr-FR">
              <a:latin typeface="Trebuchet MS" pitchFamily="34" charset="0"/>
            </a:endParaRPr>
          </a:p>
        </p:txBody>
      </p:sp>
      <p:sp>
        <p:nvSpPr>
          <p:cNvPr id="16" name="Freeform 19" descr="80 %"/>
          <p:cNvSpPr>
            <a:spLocks/>
          </p:cNvSpPr>
          <p:nvPr/>
        </p:nvSpPr>
        <p:spPr bwMode="gray">
          <a:xfrm rot="1800000">
            <a:off x="4029808" y="3801904"/>
            <a:ext cx="1543050" cy="1740218"/>
          </a:xfrm>
          <a:custGeom>
            <a:avLst/>
            <a:gdLst>
              <a:gd name="T0" fmla="*/ 0 w 243"/>
              <a:gd name="T1" fmla="*/ 2147483647 h 281"/>
              <a:gd name="T2" fmla="*/ 2147483647 w 243"/>
              <a:gd name="T3" fmla="*/ 2147483647 h 281"/>
              <a:gd name="T4" fmla="*/ 0 w 243"/>
              <a:gd name="T5" fmla="*/ 0 h 281"/>
              <a:gd name="T6" fmla="*/ 0 w 243"/>
              <a:gd name="T7" fmla="*/ 2147483647 h 281"/>
              <a:gd name="T8" fmla="*/ 0 60000 65536"/>
              <a:gd name="T9" fmla="*/ 0 60000 65536"/>
              <a:gd name="T10" fmla="*/ 0 60000 65536"/>
              <a:gd name="T11" fmla="*/ 0 60000 65536"/>
              <a:gd name="T12" fmla="*/ 0 w 243"/>
              <a:gd name="T13" fmla="*/ 0 h 281"/>
              <a:gd name="T14" fmla="*/ 243 w 243"/>
              <a:gd name="T15" fmla="*/ 281 h 281"/>
            </a:gdLst>
            <a:ahLst/>
            <a:cxnLst>
              <a:cxn ang="T8">
                <a:pos x="T0" y="T1"/>
              </a:cxn>
              <a:cxn ang="T9">
                <a:pos x="T2" y="T3"/>
              </a:cxn>
              <a:cxn ang="T10">
                <a:pos x="T4" y="T5"/>
              </a:cxn>
              <a:cxn ang="T11">
                <a:pos x="T6" y="T7"/>
              </a:cxn>
            </a:cxnLst>
            <a:rect l="T12" t="T13" r="T14" b="T15"/>
            <a:pathLst>
              <a:path w="243" h="281">
                <a:moveTo>
                  <a:pt x="0" y="281"/>
                </a:moveTo>
                <a:cubicBezTo>
                  <a:pt x="103" y="278"/>
                  <a:pt x="193" y="223"/>
                  <a:pt x="243" y="140"/>
                </a:cubicBezTo>
                <a:cubicBezTo>
                  <a:pt x="0" y="0"/>
                  <a:pt x="0" y="0"/>
                  <a:pt x="0" y="0"/>
                </a:cubicBezTo>
                <a:lnTo>
                  <a:pt x="0" y="281"/>
                </a:lnTo>
                <a:close/>
              </a:path>
            </a:pathLst>
          </a:custGeom>
          <a:pattFill prst="pct80">
            <a:fgClr>
              <a:srgbClr val="4D0255"/>
            </a:fgClr>
            <a:bgClr>
              <a:srgbClr val="FFFFFF"/>
            </a:bgClr>
          </a:pattFill>
          <a:ln w="3175">
            <a:solidFill>
              <a:schemeClr val="bg1"/>
            </a:solidFill>
            <a:miter lim="800000"/>
            <a:headEnd/>
            <a:tailEnd/>
          </a:ln>
          <a:effectLst>
            <a:outerShdw dist="45791" dir="2021404" algn="ctr" rotWithShape="0">
              <a:srgbClr val="969696">
                <a:alpha val="50000"/>
              </a:srgbClr>
            </a:outerShdw>
          </a:effectLst>
        </p:spPr>
        <p:txBody>
          <a:bodyPr lIns="83485" tIns="41742" rIns="83485" bIns="41742"/>
          <a:lstStyle/>
          <a:p>
            <a:endParaRPr lang="fr-FR">
              <a:latin typeface="Trebuchet MS" pitchFamily="34" charset="0"/>
            </a:endParaRPr>
          </a:p>
        </p:txBody>
      </p:sp>
      <p:sp>
        <p:nvSpPr>
          <p:cNvPr id="17" name="Freeform 17"/>
          <p:cNvSpPr>
            <a:spLocks/>
          </p:cNvSpPr>
          <p:nvPr/>
        </p:nvSpPr>
        <p:spPr bwMode="gray">
          <a:xfrm rot="1800000">
            <a:off x="4535366" y="3066098"/>
            <a:ext cx="1771649" cy="1730217"/>
          </a:xfrm>
          <a:custGeom>
            <a:avLst/>
            <a:gdLst>
              <a:gd name="T0" fmla="*/ 30212243 w 279"/>
              <a:gd name="T1" fmla="*/ 34282882 h 280"/>
              <a:gd name="T2" fmla="*/ 34687532 w 279"/>
              <a:gd name="T3" fmla="*/ 17154909 h 280"/>
              <a:gd name="T4" fmla="*/ 30212243 w 279"/>
              <a:gd name="T5" fmla="*/ 0 h 280"/>
              <a:gd name="T6" fmla="*/ 0 w 279"/>
              <a:gd name="T7" fmla="*/ 17154909 h 280"/>
              <a:gd name="T8" fmla="*/ 30212243 w 279"/>
              <a:gd name="T9" fmla="*/ 34282882 h 280"/>
              <a:gd name="T10" fmla="*/ 0 60000 65536"/>
              <a:gd name="T11" fmla="*/ 0 60000 65536"/>
              <a:gd name="T12" fmla="*/ 0 60000 65536"/>
              <a:gd name="T13" fmla="*/ 0 60000 65536"/>
              <a:gd name="T14" fmla="*/ 0 60000 65536"/>
              <a:gd name="T15" fmla="*/ 0 w 279"/>
              <a:gd name="T16" fmla="*/ 0 h 280"/>
              <a:gd name="T17" fmla="*/ 279 w 279"/>
              <a:gd name="T18" fmla="*/ 280 h 280"/>
            </a:gdLst>
            <a:ahLst/>
            <a:cxnLst>
              <a:cxn ang="T10">
                <a:pos x="T0" y="T1"/>
              </a:cxn>
              <a:cxn ang="T11">
                <a:pos x="T2" y="T3"/>
              </a:cxn>
              <a:cxn ang="T12">
                <a:pos x="T4" y="T5"/>
              </a:cxn>
              <a:cxn ang="T13">
                <a:pos x="T6" y="T7"/>
              </a:cxn>
              <a:cxn ang="T14">
                <a:pos x="T8" y="T9"/>
              </a:cxn>
            </a:cxnLst>
            <a:rect l="T15" t="T16" r="T17" b="T18"/>
            <a:pathLst>
              <a:path w="279" h="280">
                <a:moveTo>
                  <a:pt x="243" y="280"/>
                </a:moveTo>
                <a:cubicBezTo>
                  <a:pt x="266" y="238"/>
                  <a:pt x="279" y="191"/>
                  <a:pt x="279" y="140"/>
                </a:cubicBezTo>
                <a:cubicBezTo>
                  <a:pt x="279" y="89"/>
                  <a:pt x="266" y="41"/>
                  <a:pt x="243" y="0"/>
                </a:cubicBezTo>
                <a:cubicBezTo>
                  <a:pt x="0" y="140"/>
                  <a:pt x="0" y="140"/>
                  <a:pt x="0" y="140"/>
                </a:cubicBezTo>
                <a:lnTo>
                  <a:pt x="243" y="280"/>
                </a:lnTo>
                <a:close/>
              </a:path>
            </a:pathLst>
          </a:custGeom>
          <a:solidFill>
            <a:srgbClr val="4D0255"/>
          </a:solidFill>
          <a:ln w="3175">
            <a:solidFill>
              <a:schemeClr val="bg1"/>
            </a:solidFill>
            <a:miter lim="800000"/>
            <a:headEnd/>
            <a:tailEnd/>
          </a:ln>
          <a:effectLst>
            <a:outerShdw dist="45791" dir="2021404" algn="ctr" rotWithShape="0">
              <a:srgbClr val="969696">
                <a:alpha val="50000"/>
              </a:srgbClr>
            </a:outerShdw>
          </a:effectLst>
        </p:spPr>
        <p:txBody>
          <a:bodyPr/>
          <a:lstStyle/>
          <a:p>
            <a:endParaRPr lang="fr-FR">
              <a:latin typeface="Trebuchet MS" pitchFamily="34" charset="0"/>
            </a:endParaRPr>
          </a:p>
        </p:txBody>
      </p:sp>
      <p:sp>
        <p:nvSpPr>
          <p:cNvPr id="21" name="Freeform 18" descr="80 %"/>
          <p:cNvSpPr>
            <a:spLocks/>
          </p:cNvSpPr>
          <p:nvPr/>
        </p:nvSpPr>
        <p:spPr bwMode="gray">
          <a:xfrm rot="1800000">
            <a:off x="2848708" y="2115979"/>
            <a:ext cx="1771650" cy="1730216"/>
          </a:xfrm>
          <a:custGeom>
            <a:avLst/>
            <a:gdLst>
              <a:gd name="T0" fmla="*/ 2147483647 w 279"/>
              <a:gd name="T1" fmla="*/ 0 h 280"/>
              <a:gd name="T2" fmla="*/ 0 w 279"/>
              <a:gd name="T3" fmla="*/ 2147483647 h 280"/>
              <a:gd name="T4" fmla="*/ 2147483647 w 279"/>
              <a:gd name="T5" fmla="*/ 2147483647 h 280"/>
              <a:gd name="T6" fmla="*/ 2147483647 w 279"/>
              <a:gd name="T7" fmla="*/ 2147483647 h 280"/>
              <a:gd name="T8" fmla="*/ 2147483647 w 279"/>
              <a:gd name="T9" fmla="*/ 0 h 280"/>
              <a:gd name="T10" fmla="*/ 0 60000 65536"/>
              <a:gd name="T11" fmla="*/ 0 60000 65536"/>
              <a:gd name="T12" fmla="*/ 0 60000 65536"/>
              <a:gd name="T13" fmla="*/ 0 60000 65536"/>
              <a:gd name="T14" fmla="*/ 0 60000 65536"/>
              <a:gd name="T15" fmla="*/ 0 w 279"/>
              <a:gd name="T16" fmla="*/ 0 h 280"/>
              <a:gd name="T17" fmla="*/ 279 w 279"/>
              <a:gd name="T18" fmla="*/ 280 h 280"/>
            </a:gdLst>
            <a:ahLst/>
            <a:cxnLst>
              <a:cxn ang="T10">
                <a:pos x="T0" y="T1"/>
              </a:cxn>
              <a:cxn ang="T11">
                <a:pos x="T2" y="T3"/>
              </a:cxn>
              <a:cxn ang="T12">
                <a:pos x="T4" y="T5"/>
              </a:cxn>
              <a:cxn ang="T13">
                <a:pos x="T6" y="T7"/>
              </a:cxn>
              <a:cxn ang="T14">
                <a:pos x="T8" y="T9"/>
              </a:cxn>
            </a:cxnLst>
            <a:rect l="T15" t="T16" r="T17" b="T18"/>
            <a:pathLst>
              <a:path w="279" h="280">
                <a:moveTo>
                  <a:pt x="36" y="0"/>
                </a:moveTo>
                <a:cubicBezTo>
                  <a:pt x="13" y="41"/>
                  <a:pt x="0" y="89"/>
                  <a:pt x="0" y="140"/>
                </a:cubicBezTo>
                <a:cubicBezTo>
                  <a:pt x="0" y="191"/>
                  <a:pt x="13" y="239"/>
                  <a:pt x="35" y="280"/>
                </a:cubicBezTo>
                <a:cubicBezTo>
                  <a:pt x="279" y="140"/>
                  <a:pt x="279" y="140"/>
                  <a:pt x="279" y="140"/>
                </a:cubicBezTo>
                <a:lnTo>
                  <a:pt x="36" y="0"/>
                </a:lnTo>
                <a:close/>
              </a:path>
            </a:pathLst>
          </a:custGeom>
          <a:pattFill prst="pct80">
            <a:fgClr>
              <a:srgbClr val="4D0255"/>
            </a:fgClr>
            <a:bgClr>
              <a:srgbClr val="FFFFFF"/>
            </a:bgClr>
          </a:pattFill>
          <a:ln>
            <a:noFill/>
          </a:ln>
          <a:extLst/>
        </p:spPr>
        <p:txBody>
          <a:bodyPr lIns="83485" tIns="41742" rIns="83485" bIns="41742"/>
          <a:lstStyle/>
          <a:p>
            <a:endParaRPr lang="fr-FR">
              <a:latin typeface="Trebuchet MS" pitchFamily="34" charset="0"/>
            </a:endParaRPr>
          </a:p>
        </p:txBody>
      </p:sp>
      <p:sp>
        <p:nvSpPr>
          <p:cNvPr id="23" name="Freeform 14" descr="80 %"/>
          <p:cNvSpPr>
            <a:spLocks/>
          </p:cNvSpPr>
          <p:nvPr/>
        </p:nvSpPr>
        <p:spPr bwMode="gray">
          <a:xfrm rot="1800000">
            <a:off x="3570737" y="1371600"/>
            <a:ext cx="1543050" cy="1733074"/>
          </a:xfrm>
          <a:custGeom>
            <a:avLst/>
            <a:gdLst>
              <a:gd name="T0" fmla="*/ 2147483647 w 243"/>
              <a:gd name="T1" fmla="*/ 0 h 280"/>
              <a:gd name="T2" fmla="*/ 0 w 243"/>
              <a:gd name="T3" fmla="*/ 2147483647 h 280"/>
              <a:gd name="T4" fmla="*/ 2147483647 w 243"/>
              <a:gd name="T5" fmla="*/ 2147483647 h 280"/>
              <a:gd name="T6" fmla="*/ 2147483647 w 243"/>
              <a:gd name="T7" fmla="*/ 0 h 280"/>
              <a:gd name="T8" fmla="*/ 0 60000 65536"/>
              <a:gd name="T9" fmla="*/ 0 60000 65536"/>
              <a:gd name="T10" fmla="*/ 0 60000 65536"/>
              <a:gd name="T11" fmla="*/ 0 60000 65536"/>
              <a:gd name="T12" fmla="*/ 0 w 243"/>
              <a:gd name="T13" fmla="*/ 0 h 280"/>
              <a:gd name="T14" fmla="*/ 243 w 243"/>
              <a:gd name="T15" fmla="*/ 280 h 280"/>
            </a:gdLst>
            <a:ahLst/>
            <a:cxnLst>
              <a:cxn ang="T8">
                <a:pos x="T0" y="T1"/>
              </a:cxn>
              <a:cxn ang="T9">
                <a:pos x="T2" y="T3"/>
              </a:cxn>
              <a:cxn ang="T10">
                <a:pos x="T4" y="T5"/>
              </a:cxn>
              <a:cxn ang="T11">
                <a:pos x="T6" y="T7"/>
              </a:cxn>
            </a:cxnLst>
            <a:rect l="T12" t="T13" r="T14" b="T15"/>
            <a:pathLst>
              <a:path w="243" h="280">
                <a:moveTo>
                  <a:pt x="243" y="0"/>
                </a:moveTo>
                <a:cubicBezTo>
                  <a:pt x="140" y="3"/>
                  <a:pt x="50" y="58"/>
                  <a:pt x="0" y="140"/>
                </a:cubicBezTo>
                <a:cubicBezTo>
                  <a:pt x="243" y="280"/>
                  <a:pt x="243" y="280"/>
                  <a:pt x="243" y="280"/>
                </a:cubicBezTo>
                <a:lnTo>
                  <a:pt x="243" y="0"/>
                </a:lnTo>
                <a:close/>
              </a:path>
            </a:pathLst>
          </a:custGeom>
          <a:pattFill prst="pct80">
            <a:fgClr>
              <a:schemeClr val="bg1">
                <a:lumMod val="50000"/>
              </a:schemeClr>
            </a:fgClr>
            <a:bgClr>
              <a:srgbClr val="FFFFFF"/>
            </a:bgClr>
          </a:pattFill>
          <a:ln w="3175">
            <a:solidFill>
              <a:schemeClr val="bg1"/>
            </a:solidFill>
            <a:miter lim="800000"/>
            <a:headEnd/>
            <a:tailEnd/>
          </a:ln>
          <a:effectLst>
            <a:outerShdw dist="45791" dir="2021404" algn="ctr" rotWithShape="0">
              <a:srgbClr val="969696">
                <a:alpha val="50000"/>
              </a:srgbClr>
            </a:outerShdw>
          </a:effectLst>
        </p:spPr>
        <p:txBody>
          <a:bodyPr lIns="83485" tIns="41742" rIns="83485" bIns="41742"/>
          <a:lstStyle/>
          <a:p>
            <a:endParaRPr lang="fr-FR">
              <a:latin typeface="Trebuchet MS" pitchFamily="34" charset="0"/>
            </a:endParaRPr>
          </a:p>
        </p:txBody>
      </p:sp>
      <p:sp>
        <p:nvSpPr>
          <p:cNvPr id="24" name="Freeform 15"/>
          <p:cNvSpPr>
            <a:spLocks/>
          </p:cNvSpPr>
          <p:nvPr/>
        </p:nvSpPr>
        <p:spPr bwMode="gray">
          <a:xfrm rot="1800000">
            <a:off x="4983368" y="2167417"/>
            <a:ext cx="1543050" cy="1733074"/>
          </a:xfrm>
          <a:custGeom>
            <a:avLst/>
            <a:gdLst>
              <a:gd name="T0" fmla="*/ 30212243 w 243"/>
              <a:gd name="T1" fmla="*/ 17385500 h 280"/>
              <a:gd name="T2" fmla="*/ 0 w 243"/>
              <a:gd name="T3" fmla="*/ 0 h 280"/>
              <a:gd name="T4" fmla="*/ 0 w 243"/>
              <a:gd name="T5" fmla="*/ 34736040 h 280"/>
              <a:gd name="T6" fmla="*/ 30212243 w 243"/>
              <a:gd name="T7" fmla="*/ 17385500 h 280"/>
              <a:gd name="T8" fmla="*/ 0 60000 65536"/>
              <a:gd name="T9" fmla="*/ 0 60000 65536"/>
              <a:gd name="T10" fmla="*/ 0 60000 65536"/>
              <a:gd name="T11" fmla="*/ 0 60000 65536"/>
              <a:gd name="T12" fmla="*/ 0 w 243"/>
              <a:gd name="T13" fmla="*/ 0 h 280"/>
              <a:gd name="T14" fmla="*/ 243 w 243"/>
              <a:gd name="T15" fmla="*/ 280 h 280"/>
            </a:gdLst>
            <a:ahLst/>
            <a:cxnLst>
              <a:cxn ang="T8">
                <a:pos x="T0" y="T1"/>
              </a:cxn>
              <a:cxn ang="T9">
                <a:pos x="T2" y="T3"/>
              </a:cxn>
              <a:cxn ang="T10">
                <a:pos x="T4" y="T5"/>
              </a:cxn>
              <a:cxn ang="T11">
                <a:pos x="T6" y="T7"/>
              </a:cxn>
            </a:cxnLst>
            <a:rect l="T12" t="T13" r="T14" b="T15"/>
            <a:pathLst>
              <a:path w="243" h="280">
                <a:moveTo>
                  <a:pt x="243" y="140"/>
                </a:moveTo>
                <a:cubicBezTo>
                  <a:pt x="192" y="58"/>
                  <a:pt x="103" y="3"/>
                  <a:pt x="0" y="0"/>
                </a:cubicBezTo>
                <a:cubicBezTo>
                  <a:pt x="0" y="280"/>
                  <a:pt x="0" y="280"/>
                  <a:pt x="0" y="280"/>
                </a:cubicBezTo>
                <a:lnTo>
                  <a:pt x="243" y="140"/>
                </a:lnTo>
                <a:close/>
              </a:path>
            </a:pathLst>
          </a:custGeom>
          <a:pattFill prst="pct80">
            <a:fgClr>
              <a:schemeClr val="bg1">
                <a:lumMod val="50000"/>
              </a:schemeClr>
            </a:fgClr>
            <a:bgClr>
              <a:schemeClr val="bg1"/>
            </a:bgClr>
          </a:pattFill>
          <a:ln w="3175">
            <a:solidFill>
              <a:schemeClr val="bg1"/>
            </a:solidFill>
            <a:miter lim="800000"/>
            <a:headEnd/>
            <a:tailEnd/>
          </a:ln>
          <a:effectLst>
            <a:outerShdw dist="45791" dir="2021404" algn="ctr" rotWithShape="0">
              <a:srgbClr val="969696">
                <a:alpha val="50000"/>
              </a:srgbClr>
            </a:outerShdw>
          </a:effectLst>
        </p:spPr>
        <p:txBody>
          <a:bodyPr/>
          <a:lstStyle/>
          <a:p>
            <a:endParaRPr lang="fr-FR">
              <a:latin typeface="Trebuchet MS" pitchFamily="34" charset="0"/>
            </a:endParaRPr>
          </a:p>
        </p:txBody>
      </p:sp>
      <p:sp>
        <p:nvSpPr>
          <p:cNvPr id="25" name="Rectangle 172"/>
          <p:cNvSpPr>
            <a:spLocks noChangeArrowheads="1"/>
          </p:cNvSpPr>
          <p:nvPr/>
        </p:nvSpPr>
        <p:spPr bwMode="gray">
          <a:xfrm>
            <a:off x="2743201" y="2836602"/>
            <a:ext cx="1463228" cy="553998"/>
          </a:xfrm>
          <a:prstGeom prst="rect">
            <a:avLst/>
          </a:prstGeom>
          <a:noFill/>
          <a:ln w="9525">
            <a:noFill/>
            <a:miter lim="800000"/>
            <a:headEnd/>
            <a:tailEnd/>
          </a:ln>
          <a:extLst/>
        </p:spPr>
        <p:txBody>
          <a:bodyPr wrap="square">
            <a:spAutoFit/>
          </a:bodyPr>
          <a:lstStyle/>
          <a:p>
            <a:pPr eaLnBrk="1" hangingPunct="1">
              <a:lnSpc>
                <a:spcPct val="100000"/>
              </a:lnSpc>
              <a:buClrTx/>
              <a:buFontTx/>
              <a:buNone/>
            </a:pPr>
            <a:r>
              <a:rPr lang="ru-RU" sz="1500" dirty="0" smtClean="0">
                <a:solidFill>
                  <a:schemeClr val="bg1"/>
                </a:solidFill>
                <a:latin typeface="Trebuchet MS" pitchFamily="34" charset="0"/>
                <a:cs typeface="Arial" charset="0"/>
              </a:rPr>
              <a:t>БД</a:t>
            </a:r>
            <a:endParaRPr lang="de-DE" sz="1500" dirty="0">
              <a:solidFill>
                <a:schemeClr val="bg1"/>
              </a:solidFill>
              <a:latin typeface="Trebuchet MS" pitchFamily="34" charset="0"/>
              <a:cs typeface="Arial" charset="0"/>
            </a:endParaRPr>
          </a:p>
          <a:p>
            <a:pPr eaLnBrk="1" hangingPunct="1">
              <a:lnSpc>
                <a:spcPct val="100000"/>
              </a:lnSpc>
              <a:buClrTx/>
              <a:buFontTx/>
              <a:buNone/>
            </a:pPr>
            <a:r>
              <a:rPr lang="de-DE" sz="1500" dirty="0" smtClean="0">
                <a:solidFill>
                  <a:schemeClr val="bg1"/>
                </a:solidFill>
                <a:latin typeface="Trebuchet MS" pitchFamily="34" charset="0"/>
                <a:cs typeface="Arial" charset="0"/>
              </a:rPr>
              <a:t>(</a:t>
            </a:r>
            <a:r>
              <a:rPr lang="ru-RU" sz="1500" dirty="0" smtClean="0">
                <a:solidFill>
                  <a:schemeClr val="bg1"/>
                </a:solidFill>
                <a:latin typeface="Trebuchet MS" pitchFamily="34" charset="0"/>
                <a:cs typeface="Arial" charset="0"/>
              </a:rPr>
              <a:t>в</a:t>
            </a:r>
            <a:r>
              <a:rPr lang="de-DE" sz="1500" dirty="0" smtClean="0">
                <a:solidFill>
                  <a:schemeClr val="bg1"/>
                </a:solidFill>
                <a:latin typeface="Trebuchet MS" pitchFamily="34" charset="0"/>
                <a:cs typeface="Arial" charset="0"/>
              </a:rPr>
              <a:t>e</a:t>
            </a:r>
            <a:r>
              <a:rPr lang="ru-RU" sz="1500" dirty="0" err="1" smtClean="0">
                <a:solidFill>
                  <a:schemeClr val="bg1"/>
                </a:solidFill>
                <a:latin typeface="Trebuchet MS" pitchFamily="34" charset="0"/>
                <a:cs typeface="Arial" charset="0"/>
              </a:rPr>
              <a:t>ществ</a:t>
            </a:r>
            <a:r>
              <a:rPr lang="de-DE" sz="1500" dirty="0" smtClean="0">
                <a:solidFill>
                  <a:schemeClr val="bg1"/>
                </a:solidFill>
                <a:latin typeface="Trebuchet MS" pitchFamily="34" charset="0"/>
                <a:cs typeface="Arial" charset="0"/>
              </a:rPr>
              <a:t>, </a:t>
            </a:r>
            <a:r>
              <a:rPr lang="de-DE" sz="1500" dirty="0">
                <a:solidFill>
                  <a:schemeClr val="bg1"/>
                </a:solidFill>
                <a:latin typeface="Trebuchet MS" pitchFamily="34" charset="0"/>
                <a:cs typeface="Arial" charset="0"/>
              </a:rPr>
              <a:t>BIP)</a:t>
            </a:r>
          </a:p>
        </p:txBody>
      </p:sp>
      <p:sp>
        <p:nvSpPr>
          <p:cNvPr id="26" name="Rectangle 179"/>
          <p:cNvSpPr>
            <a:spLocks noChangeArrowheads="1"/>
          </p:cNvSpPr>
          <p:nvPr/>
        </p:nvSpPr>
        <p:spPr bwMode="gray">
          <a:xfrm>
            <a:off x="3959470" y="4400550"/>
            <a:ext cx="1261696" cy="784384"/>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00000"/>
              </a:lnSpc>
              <a:buClrTx/>
              <a:buFontTx/>
              <a:buNone/>
            </a:pPr>
            <a:r>
              <a:rPr lang="ru-RU" sz="1500" dirty="0" smtClean="0">
                <a:solidFill>
                  <a:schemeClr val="bg1"/>
                </a:solidFill>
                <a:latin typeface="Trebuchet MS" pitchFamily="34" charset="0"/>
                <a:cs typeface="Arial" charset="0"/>
              </a:rPr>
              <a:t>Равновесие</a:t>
            </a:r>
            <a:endParaRPr lang="de-DE" sz="1500" dirty="0">
              <a:solidFill>
                <a:schemeClr val="bg1"/>
              </a:solidFill>
              <a:latin typeface="Trebuchet MS" pitchFamily="34" charset="0"/>
              <a:cs typeface="Arial" charset="0"/>
            </a:endParaRPr>
          </a:p>
          <a:p>
            <a:pPr algn="ctr" eaLnBrk="1" hangingPunct="1">
              <a:lnSpc>
                <a:spcPct val="100000"/>
              </a:lnSpc>
              <a:buClrTx/>
              <a:buFontTx/>
              <a:buNone/>
            </a:pPr>
            <a:r>
              <a:rPr lang="de-DE" sz="1500" dirty="0">
                <a:solidFill>
                  <a:schemeClr val="bg1"/>
                </a:solidFill>
                <a:latin typeface="Trebuchet MS" pitchFamily="34" charset="0"/>
                <a:cs typeface="Arial" charset="0"/>
              </a:rPr>
              <a:t>(LV, LLV, LL,...)</a:t>
            </a:r>
          </a:p>
        </p:txBody>
      </p:sp>
      <p:sp>
        <p:nvSpPr>
          <p:cNvPr id="27" name="Rectangle 176"/>
          <p:cNvSpPr>
            <a:spLocks noChangeArrowheads="1"/>
          </p:cNvSpPr>
          <p:nvPr/>
        </p:nvSpPr>
        <p:spPr bwMode="gray">
          <a:xfrm>
            <a:off x="2743201" y="3634740"/>
            <a:ext cx="1599061" cy="776797"/>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485" tIns="41742" rIns="83485" bIns="41742">
            <a:spAutoFit/>
          </a:bodyPr>
          <a:lstStyle/>
          <a:p>
            <a:pPr algn="ctr" eaLnBrk="1" hangingPunct="1">
              <a:lnSpc>
                <a:spcPct val="100000"/>
              </a:lnSpc>
              <a:buClrTx/>
              <a:buFontTx/>
              <a:buNone/>
            </a:pPr>
            <a:r>
              <a:rPr lang="ru-RU" sz="1500" dirty="0" err="1" smtClean="0">
                <a:solidFill>
                  <a:schemeClr val="bg1"/>
                </a:solidFill>
                <a:cs typeface="Arial" charset="0"/>
              </a:rPr>
              <a:t>Термо</a:t>
            </a:r>
            <a:r>
              <a:rPr lang="ru-RU" sz="1500" dirty="0" smtClean="0">
                <a:solidFill>
                  <a:schemeClr val="bg1"/>
                </a:solidFill>
                <a:cs typeface="Arial" charset="0"/>
              </a:rPr>
              <a:t>-динамические</a:t>
            </a:r>
            <a:endParaRPr lang="de-DE" sz="1500" dirty="0">
              <a:solidFill>
                <a:schemeClr val="bg1"/>
              </a:solidFill>
              <a:cs typeface="Arial" charset="0"/>
            </a:endParaRPr>
          </a:p>
          <a:p>
            <a:pPr algn="ctr" eaLnBrk="1" hangingPunct="1">
              <a:lnSpc>
                <a:spcPct val="100000"/>
              </a:lnSpc>
              <a:buClrTx/>
              <a:buFontTx/>
              <a:buNone/>
            </a:pPr>
            <a:r>
              <a:rPr lang="de-DE" sz="1500" dirty="0">
                <a:solidFill>
                  <a:schemeClr val="bg1"/>
                </a:solidFill>
                <a:cs typeface="Arial" charset="0"/>
              </a:rPr>
              <a:t>  </a:t>
            </a:r>
            <a:r>
              <a:rPr lang="ru-RU" sz="1500" dirty="0" smtClean="0">
                <a:solidFill>
                  <a:schemeClr val="bg1"/>
                </a:solidFill>
                <a:cs typeface="Arial" charset="0"/>
              </a:rPr>
              <a:t>функции</a:t>
            </a:r>
            <a:endParaRPr lang="de-DE" sz="1500" dirty="0">
              <a:solidFill>
                <a:schemeClr val="bg1"/>
              </a:solidFill>
              <a:cs typeface="Arial" charset="0"/>
            </a:endParaRPr>
          </a:p>
        </p:txBody>
      </p:sp>
      <p:sp>
        <p:nvSpPr>
          <p:cNvPr id="28" name="Rectangle 56"/>
          <p:cNvSpPr>
            <a:spLocks noChangeArrowheads="1"/>
          </p:cNvSpPr>
          <p:nvPr/>
        </p:nvSpPr>
        <p:spPr bwMode="gray">
          <a:xfrm>
            <a:off x="3891655" y="1808798"/>
            <a:ext cx="1400908" cy="946074"/>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lIns="83485" tIns="41742" rIns="83485" bIns="41742">
            <a:spAutoFit/>
          </a:bodyPr>
          <a:lstStyle/>
          <a:p>
            <a:pPr algn="ctr"/>
            <a:r>
              <a:rPr lang="ru-RU" altLang="ru-RU" sz="1400" b="1" dirty="0" err="1">
                <a:solidFill>
                  <a:schemeClr val="bg1"/>
                </a:solidFill>
                <a:cs typeface="Arial" charset="0"/>
              </a:rPr>
              <a:t>Графическ</a:t>
            </a:r>
            <a:r>
              <a:rPr lang="ru-RU" altLang="ru-RU" sz="1400" b="1" dirty="0">
                <a:solidFill>
                  <a:schemeClr val="bg1"/>
                </a:solidFill>
                <a:cs typeface="Arial" charset="0"/>
              </a:rPr>
              <a:t>.</a:t>
            </a:r>
            <a:r>
              <a:rPr lang="de-DE" altLang="ru-RU" sz="1400" b="1" dirty="0">
                <a:solidFill>
                  <a:schemeClr val="bg1"/>
                </a:solidFill>
                <a:cs typeface="Arial" charset="0"/>
              </a:rPr>
              <a:t> </a:t>
            </a:r>
            <a:r>
              <a:rPr lang="ru-RU" altLang="ru-RU" sz="1400" b="1" dirty="0">
                <a:solidFill>
                  <a:schemeClr val="bg1"/>
                </a:solidFill>
                <a:cs typeface="Arial" charset="0"/>
              </a:rPr>
              <a:t>Интерфейс</a:t>
            </a:r>
            <a:r>
              <a:rPr lang="de-DE" altLang="ru-RU" sz="1400" b="1" dirty="0">
                <a:solidFill>
                  <a:schemeClr val="bg1"/>
                </a:solidFill>
                <a:cs typeface="Arial" charset="0"/>
              </a:rPr>
              <a:t> </a:t>
            </a:r>
            <a:r>
              <a:rPr lang="ru-RU" altLang="ru-RU" sz="1400" b="1" dirty="0" err="1" smtClean="0">
                <a:solidFill>
                  <a:schemeClr val="bg1"/>
                </a:solidFill>
                <a:cs typeface="Arial" charset="0"/>
              </a:rPr>
              <a:t>Пользо</a:t>
            </a:r>
            <a:r>
              <a:rPr lang="ru-RU" altLang="ru-RU" sz="1400" b="1" dirty="0" smtClean="0">
                <a:solidFill>
                  <a:schemeClr val="bg1"/>
                </a:solidFill>
                <a:cs typeface="Arial" charset="0"/>
              </a:rPr>
              <a:t>-</a:t>
            </a:r>
            <a:br>
              <a:rPr lang="ru-RU" altLang="ru-RU" sz="1400" b="1" dirty="0" smtClean="0">
                <a:solidFill>
                  <a:schemeClr val="bg1"/>
                </a:solidFill>
                <a:cs typeface="Arial" charset="0"/>
              </a:rPr>
            </a:br>
            <a:r>
              <a:rPr lang="ru-RU" altLang="ru-RU" sz="1400" b="1" dirty="0" err="1" smtClean="0">
                <a:solidFill>
                  <a:schemeClr val="bg1"/>
                </a:solidFill>
                <a:cs typeface="Arial" charset="0"/>
              </a:rPr>
              <a:t>вателя</a:t>
            </a:r>
            <a:endParaRPr lang="de-DE" altLang="ru-RU" sz="1400" b="1" dirty="0">
              <a:solidFill>
                <a:schemeClr val="bg1"/>
              </a:solidFill>
              <a:cs typeface="Arial" charset="0"/>
            </a:endParaRPr>
          </a:p>
        </p:txBody>
      </p:sp>
      <p:sp>
        <p:nvSpPr>
          <p:cNvPr id="29" name="Rectangle 57"/>
          <p:cNvSpPr>
            <a:spLocks noChangeArrowheads="1"/>
          </p:cNvSpPr>
          <p:nvPr/>
        </p:nvSpPr>
        <p:spPr bwMode="gray">
          <a:xfrm>
            <a:off x="5178264" y="2768921"/>
            <a:ext cx="1074127" cy="553998"/>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00000"/>
              </a:lnSpc>
              <a:buClrTx/>
              <a:buFontTx/>
              <a:buNone/>
            </a:pPr>
            <a:r>
              <a:rPr lang="ru-RU" sz="1500" dirty="0" smtClean="0">
                <a:solidFill>
                  <a:schemeClr val="bg1"/>
                </a:solidFill>
                <a:latin typeface="Trebuchet MS" pitchFamily="34" charset="0"/>
                <a:cs typeface="Arial" charset="0"/>
              </a:rPr>
              <a:t>Набор сервисов</a:t>
            </a:r>
            <a:endParaRPr lang="de-DE" sz="1500" dirty="0">
              <a:solidFill>
                <a:schemeClr val="bg1"/>
              </a:solidFill>
              <a:latin typeface="Trebuchet MS" pitchFamily="34" charset="0"/>
              <a:cs typeface="Arial" charset="0"/>
            </a:endParaRPr>
          </a:p>
        </p:txBody>
      </p:sp>
      <p:sp>
        <p:nvSpPr>
          <p:cNvPr id="30" name="Rectangle 175"/>
          <p:cNvSpPr>
            <a:spLocks noChangeArrowheads="1"/>
          </p:cNvSpPr>
          <p:nvPr/>
        </p:nvSpPr>
        <p:spPr bwMode="gray">
          <a:xfrm>
            <a:off x="4919173" y="3634740"/>
            <a:ext cx="1466567" cy="776797"/>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485" tIns="41742" rIns="83485" bIns="41742">
            <a:spAutoFit/>
          </a:bodyPr>
          <a:lstStyle/>
          <a:p>
            <a:pPr algn="ctr" eaLnBrk="1" hangingPunct="1">
              <a:lnSpc>
                <a:spcPct val="100000"/>
              </a:lnSpc>
              <a:buClrTx/>
              <a:buFontTx/>
              <a:buNone/>
            </a:pPr>
            <a:r>
              <a:rPr lang="ru-RU" sz="1500" dirty="0" err="1" smtClean="0">
                <a:solidFill>
                  <a:schemeClr val="bg1"/>
                </a:solidFill>
                <a:latin typeface="Trebuchet MS" pitchFamily="34" charset="0"/>
                <a:cs typeface="Arial" charset="0"/>
              </a:rPr>
              <a:t>Термо</a:t>
            </a:r>
            <a:r>
              <a:rPr lang="ru-RU" sz="1500" dirty="0" smtClean="0">
                <a:solidFill>
                  <a:schemeClr val="bg1"/>
                </a:solidFill>
                <a:latin typeface="Trebuchet MS" pitchFamily="34" charset="0"/>
                <a:cs typeface="Arial" charset="0"/>
              </a:rPr>
              <a:t>-динамические модели</a:t>
            </a:r>
            <a:endParaRPr lang="de-DE" sz="1500" dirty="0">
              <a:solidFill>
                <a:schemeClr val="tx2"/>
              </a:solidFill>
              <a:latin typeface="Trebuchet MS" pitchFamily="34" charset="0"/>
              <a:cs typeface="Arial" charset="0"/>
            </a:endParaRPr>
          </a:p>
        </p:txBody>
      </p:sp>
    </p:spTree>
    <p:extLst>
      <p:ext uri="{BB962C8B-B14F-4D97-AF65-F5344CB8AC3E}">
        <p14:creationId xmlns:p14="http://schemas.microsoft.com/office/powerpoint/2010/main" val="36232865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15"/>
          <p:cNvSpPr>
            <a:spLocks/>
          </p:cNvSpPr>
          <p:nvPr/>
        </p:nvSpPr>
        <p:spPr bwMode="gray">
          <a:xfrm rot="1800000">
            <a:off x="4983368" y="2167417"/>
            <a:ext cx="1543050" cy="1733074"/>
          </a:xfrm>
          <a:custGeom>
            <a:avLst/>
            <a:gdLst>
              <a:gd name="T0" fmla="*/ 30212243 w 243"/>
              <a:gd name="T1" fmla="*/ 17385500 h 280"/>
              <a:gd name="T2" fmla="*/ 0 w 243"/>
              <a:gd name="T3" fmla="*/ 0 h 280"/>
              <a:gd name="T4" fmla="*/ 0 w 243"/>
              <a:gd name="T5" fmla="*/ 34736040 h 280"/>
              <a:gd name="T6" fmla="*/ 30212243 w 243"/>
              <a:gd name="T7" fmla="*/ 17385500 h 280"/>
              <a:gd name="T8" fmla="*/ 0 60000 65536"/>
              <a:gd name="T9" fmla="*/ 0 60000 65536"/>
              <a:gd name="T10" fmla="*/ 0 60000 65536"/>
              <a:gd name="T11" fmla="*/ 0 60000 65536"/>
              <a:gd name="T12" fmla="*/ 0 w 243"/>
              <a:gd name="T13" fmla="*/ 0 h 280"/>
              <a:gd name="T14" fmla="*/ 243 w 243"/>
              <a:gd name="T15" fmla="*/ 280 h 280"/>
            </a:gdLst>
            <a:ahLst/>
            <a:cxnLst>
              <a:cxn ang="T8">
                <a:pos x="T0" y="T1"/>
              </a:cxn>
              <a:cxn ang="T9">
                <a:pos x="T2" y="T3"/>
              </a:cxn>
              <a:cxn ang="T10">
                <a:pos x="T4" y="T5"/>
              </a:cxn>
              <a:cxn ang="T11">
                <a:pos x="T6" y="T7"/>
              </a:cxn>
            </a:cxnLst>
            <a:rect l="T12" t="T13" r="T14" b="T15"/>
            <a:pathLst>
              <a:path w="243" h="280">
                <a:moveTo>
                  <a:pt x="243" y="140"/>
                </a:moveTo>
                <a:cubicBezTo>
                  <a:pt x="192" y="58"/>
                  <a:pt x="103" y="3"/>
                  <a:pt x="0" y="0"/>
                </a:cubicBezTo>
                <a:cubicBezTo>
                  <a:pt x="0" y="280"/>
                  <a:pt x="0" y="280"/>
                  <a:pt x="0" y="280"/>
                </a:cubicBezTo>
                <a:lnTo>
                  <a:pt x="243" y="140"/>
                </a:lnTo>
                <a:close/>
              </a:path>
            </a:pathLst>
          </a:custGeom>
          <a:pattFill prst="pct80">
            <a:fgClr>
              <a:schemeClr val="bg1">
                <a:lumMod val="50000"/>
              </a:schemeClr>
            </a:fgClr>
            <a:bgClr>
              <a:schemeClr val="bg1"/>
            </a:bgClr>
          </a:pattFill>
          <a:ln w="3175">
            <a:solidFill>
              <a:schemeClr val="bg1"/>
            </a:solidFill>
            <a:miter lim="800000"/>
            <a:headEnd/>
            <a:tailEnd/>
          </a:ln>
          <a:effectLst>
            <a:outerShdw dist="45791" dir="2021404" algn="ctr" rotWithShape="0">
              <a:srgbClr val="969696">
                <a:alpha val="50000"/>
              </a:srgbClr>
            </a:outerShdw>
          </a:effectLst>
        </p:spPr>
        <p:txBody>
          <a:bodyPr/>
          <a:lstStyle/>
          <a:p>
            <a:endParaRPr lang="fr-FR">
              <a:latin typeface="Trebuchet MS" pitchFamily="34" charset="0"/>
            </a:endParaRPr>
          </a:p>
        </p:txBody>
      </p:sp>
      <p:sp>
        <p:nvSpPr>
          <p:cNvPr id="23" name="Text Box 2"/>
          <p:cNvSpPr txBox="1">
            <a:spLocks noChangeArrowheads="1"/>
          </p:cNvSpPr>
          <p:nvPr/>
        </p:nvSpPr>
        <p:spPr bwMode="auto">
          <a:xfrm>
            <a:off x="468000" y="151200"/>
            <a:ext cx="8100444" cy="57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457" tIns="41729" rIns="83457" bIns="41729">
            <a:spAutoFit/>
          </a:bodyPr>
          <a:lstStyle>
            <a:lvl1pPr defTabSz="1020763">
              <a:defRPr b="1">
                <a:solidFill>
                  <a:schemeClr val="accent2"/>
                </a:solidFill>
                <a:latin typeface="Arial" charset="0"/>
              </a:defRPr>
            </a:lvl1pPr>
            <a:lvl2pPr marL="742950" indent="-285750" defTabSz="1020763">
              <a:defRPr b="1">
                <a:solidFill>
                  <a:schemeClr val="accent2"/>
                </a:solidFill>
                <a:latin typeface="Arial" charset="0"/>
              </a:defRPr>
            </a:lvl2pPr>
            <a:lvl3pPr marL="1143000" indent="-228600" defTabSz="1020763">
              <a:defRPr b="1">
                <a:solidFill>
                  <a:schemeClr val="accent2"/>
                </a:solidFill>
                <a:latin typeface="Arial" charset="0"/>
              </a:defRPr>
            </a:lvl3pPr>
            <a:lvl4pPr marL="1600200" indent="-228600" defTabSz="1020763">
              <a:defRPr b="1">
                <a:solidFill>
                  <a:schemeClr val="accent2"/>
                </a:solidFill>
                <a:latin typeface="Arial" charset="0"/>
              </a:defRPr>
            </a:lvl4pPr>
            <a:lvl5pPr marL="2057400" indent="-228600" defTabSz="1020763">
              <a:defRPr b="1">
                <a:solidFill>
                  <a:schemeClr val="accent2"/>
                </a:solidFill>
                <a:latin typeface="Arial" charset="0"/>
              </a:defRPr>
            </a:lvl5pPr>
            <a:lvl6pPr marL="25146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718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290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8862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pPr eaLnBrk="1" hangingPunct="1">
              <a:lnSpc>
                <a:spcPct val="100000"/>
              </a:lnSpc>
              <a:buClrTx/>
              <a:buFontTx/>
              <a:buNone/>
            </a:pPr>
            <a:r>
              <a:rPr lang="ru-RU" sz="3200" dirty="0" smtClean="0">
                <a:solidFill>
                  <a:schemeClr val="bg1"/>
                </a:solidFill>
                <a:latin typeface="Trebuchet MS" pitchFamily="34" charset="0"/>
              </a:rPr>
              <a:t>Графический интерфейс пользователя</a:t>
            </a:r>
            <a:endParaRPr lang="fr-FR" sz="3200" dirty="0">
              <a:solidFill>
                <a:schemeClr val="bg1"/>
              </a:solidFill>
              <a:latin typeface="Trebuchet MS" pitchFamily="34" charset="0"/>
            </a:endParaRPr>
          </a:p>
        </p:txBody>
      </p:sp>
      <p:sp>
        <p:nvSpPr>
          <p:cNvPr id="21" name="Freeform 16" descr="80 %"/>
          <p:cNvSpPr>
            <a:spLocks/>
          </p:cNvSpPr>
          <p:nvPr/>
        </p:nvSpPr>
        <p:spPr bwMode="gray">
          <a:xfrm rot="1800000">
            <a:off x="2615712" y="3006090"/>
            <a:ext cx="1543050" cy="1740218"/>
          </a:xfrm>
          <a:custGeom>
            <a:avLst/>
            <a:gdLst>
              <a:gd name="T0" fmla="*/ 0 w 243"/>
              <a:gd name="T1" fmla="*/ 2147483647 h 281"/>
              <a:gd name="T2" fmla="*/ 2147483647 w 243"/>
              <a:gd name="T3" fmla="*/ 2147483647 h 281"/>
              <a:gd name="T4" fmla="*/ 2147483647 w 243"/>
              <a:gd name="T5" fmla="*/ 0 h 281"/>
              <a:gd name="T6" fmla="*/ 0 w 243"/>
              <a:gd name="T7" fmla="*/ 2147483647 h 281"/>
              <a:gd name="T8" fmla="*/ 0 60000 65536"/>
              <a:gd name="T9" fmla="*/ 0 60000 65536"/>
              <a:gd name="T10" fmla="*/ 0 60000 65536"/>
              <a:gd name="T11" fmla="*/ 0 60000 65536"/>
              <a:gd name="T12" fmla="*/ 0 w 243"/>
              <a:gd name="T13" fmla="*/ 0 h 281"/>
              <a:gd name="T14" fmla="*/ 243 w 243"/>
              <a:gd name="T15" fmla="*/ 281 h 281"/>
            </a:gdLst>
            <a:ahLst/>
            <a:cxnLst>
              <a:cxn ang="T8">
                <a:pos x="T0" y="T1"/>
              </a:cxn>
              <a:cxn ang="T9">
                <a:pos x="T2" y="T3"/>
              </a:cxn>
              <a:cxn ang="T10">
                <a:pos x="T4" y="T5"/>
              </a:cxn>
              <a:cxn ang="T11">
                <a:pos x="T6" y="T7"/>
              </a:cxn>
            </a:cxnLst>
            <a:rect l="T12" t="T13" r="T14" b="T15"/>
            <a:pathLst>
              <a:path w="243" h="281">
                <a:moveTo>
                  <a:pt x="0" y="141"/>
                </a:moveTo>
                <a:cubicBezTo>
                  <a:pt x="50" y="223"/>
                  <a:pt x="140" y="278"/>
                  <a:pt x="243" y="281"/>
                </a:cubicBezTo>
                <a:cubicBezTo>
                  <a:pt x="243" y="0"/>
                  <a:pt x="243" y="0"/>
                  <a:pt x="243" y="0"/>
                </a:cubicBezTo>
                <a:lnTo>
                  <a:pt x="0" y="141"/>
                </a:lnTo>
                <a:close/>
              </a:path>
            </a:pathLst>
          </a:custGeom>
          <a:pattFill prst="pct80">
            <a:fgClr>
              <a:srgbClr val="4D0255"/>
            </a:fgClr>
            <a:bgClr>
              <a:srgbClr val="FFFFFF"/>
            </a:bgClr>
          </a:pattFill>
          <a:ln w="3175">
            <a:solidFill>
              <a:schemeClr val="bg1"/>
            </a:solidFill>
            <a:miter lim="800000"/>
            <a:headEnd/>
            <a:tailEnd/>
          </a:ln>
          <a:effectLst>
            <a:outerShdw dist="45791" dir="2021404" algn="ctr" rotWithShape="0">
              <a:srgbClr val="969696">
                <a:alpha val="50000"/>
              </a:srgbClr>
            </a:outerShdw>
          </a:effectLst>
        </p:spPr>
        <p:txBody>
          <a:bodyPr lIns="83485" tIns="41742" rIns="83485" bIns="41742"/>
          <a:lstStyle/>
          <a:p>
            <a:endParaRPr lang="fr-FR">
              <a:latin typeface="Trebuchet MS" pitchFamily="34" charset="0"/>
            </a:endParaRPr>
          </a:p>
        </p:txBody>
      </p:sp>
      <p:sp>
        <p:nvSpPr>
          <p:cNvPr id="22" name="Freeform 17" descr="80 %"/>
          <p:cNvSpPr>
            <a:spLocks/>
          </p:cNvSpPr>
          <p:nvPr/>
        </p:nvSpPr>
        <p:spPr bwMode="gray">
          <a:xfrm rot="1800000">
            <a:off x="4535366" y="3066098"/>
            <a:ext cx="1771650" cy="1730217"/>
          </a:xfrm>
          <a:custGeom>
            <a:avLst/>
            <a:gdLst>
              <a:gd name="T0" fmla="*/ 2147483647 w 279"/>
              <a:gd name="T1" fmla="*/ 2147483647 h 280"/>
              <a:gd name="T2" fmla="*/ 2147483647 w 279"/>
              <a:gd name="T3" fmla="*/ 2147483647 h 280"/>
              <a:gd name="T4" fmla="*/ 2147483647 w 279"/>
              <a:gd name="T5" fmla="*/ 0 h 280"/>
              <a:gd name="T6" fmla="*/ 0 w 279"/>
              <a:gd name="T7" fmla="*/ 2147483647 h 280"/>
              <a:gd name="T8" fmla="*/ 2147483647 w 279"/>
              <a:gd name="T9" fmla="*/ 2147483647 h 280"/>
              <a:gd name="T10" fmla="*/ 0 60000 65536"/>
              <a:gd name="T11" fmla="*/ 0 60000 65536"/>
              <a:gd name="T12" fmla="*/ 0 60000 65536"/>
              <a:gd name="T13" fmla="*/ 0 60000 65536"/>
              <a:gd name="T14" fmla="*/ 0 60000 65536"/>
              <a:gd name="T15" fmla="*/ 0 w 279"/>
              <a:gd name="T16" fmla="*/ 0 h 280"/>
              <a:gd name="T17" fmla="*/ 279 w 279"/>
              <a:gd name="T18" fmla="*/ 280 h 280"/>
            </a:gdLst>
            <a:ahLst/>
            <a:cxnLst>
              <a:cxn ang="T10">
                <a:pos x="T0" y="T1"/>
              </a:cxn>
              <a:cxn ang="T11">
                <a:pos x="T2" y="T3"/>
              </a:cxn>
              <a:cxn ang="T12">
                <a:pos x="T4" y="T5"/>
              </a:cxn>
              <a:cxn ang="T13">
                <a:pos x="T6" y="T7"/>
              </a:cxn>
              <a:cxn ang="T14">
                <a:pos x="T8" y="T9"/>
              </a:cxn>
            </a:cxnLst>
            <a:rect l="T15" t="T16" r="T17" b="T18"/>
            <a:pathLst>
              <a:path w="279" h="280">
                <a:moveTo>
                  <a:pt x="243" y="280"/>
                </a:moveTo>
                <a:cubicBezTo>
                  <a:pt x="266" y="238"/>
                  <a:pt x="279" y="191"/>
                  <a:pt x="279" y="140"/>
                </a:cubicBezTo>
                <a:cubicBezTo>
                  <a:pt x="279" y="89"/>
                  <a:pt x="266" y="41"/>
                  <a:pt x="243" y="0"/>
                </a:cubicBezTo>
                <a:cubicBezTo>
                  <a:pt x="0" y="140"/>
                  <a:pt x="0" y="140"/>
                  <a:pt x="0" y="140"/>
                </a:cubicBezTo>
                <a:lnTo>
                  <a:pt x="243" y="280"/>
                </a:lnTo>
                <a:close/>
              </a:path>
            </a:pathLst>
          </a:custGeom>
          <a:pattFill prst="pct80">
            <a:fgClr>
              <a:srgbClr val="4D0255"/>
            </a:fgClr>
            <a:bgClr>
              <a:srgbClr val="FFFFFF"/>
            </a:bgClr>
          </a:pattFill>
          <a:ln w="3175">
            <a:solidFill>
              <a:schemeClr val="bg1"/>
            </a:solidFill>
            <a:miter lim="800000"/>
            <a:headEnd/>
            <a:tailEnd/>
          </a:ln>
          <a:effectLst>
            <a:outerShdw dist="45791" dir="2021404" algn="ctr" rotWithShape="0">
              <a:srgbClr val="969696">
                <a:alpha val="50000"/>
              </a:srgbClr>
            </a:outerShdw>
          </a:effectLst>
        </p:spPr>
        <p:txBody>
          <a:bodyPr lIns="83485" tIns="41742" rIns="83485" bIns="41742"/>
          <a:lstStyle/>
          <a:p>
            <a:endParaRPr lang="fr-FR">
              <a:latin typeface="Trebuchet MS" pitchFamily="34" charset="0"/>
            </a:endParaRPr>
          </a:p>
        </p:txBody>
      </p:sp>
      <p:sp>
        <p:nvSpPr>
          <p:cNvPr id="24" name="Freeform 18" descr="80 %"/>
          <p:cNvSpPr>
            <a:spLocks/>
          </p:cNvSpPr>
          <p:nvPr/>
        </p:nvSpPr>
        <p:spPr bwMode="gray">
          <a:xfrm rot="1800000">
            <a:off x="2848708" y="2115979"/>
            <a:ext cx="1771650" cy="1730216"/>
          </a:xfrm>
          <a:custGeom>
            <a:avLst/>
            <a:gdLst>
              <a:gd name="T0" fmla="*/ 2147483647 w 279"/>
              <a:gd name="T1" fmla="*/ 0 h 280"/>
              <a:gd name="T2" fmla="*/ 0 w 279"/>
              <a:gd name="T3" fmla="*/ 2147483647 h 280"/>
              <a:gd name="T4" fmla="*/ 2147483647 w 279"/>
              <a:gd name="T5" fmla="*/ 2147483647 h 280"/>
              <a:gd name="T6" fmla="*/ 2147483647 w 279"/>
              <a:gd name="T7" fmla="*/ 2147483647 h 280"/>
              <a:gd name="T8" fmla="*/ 2147483647 w 279"/>
              <a:gd name="T9" fmla="*/ 0 h 280"/>
              <a:gd name="T10" fmla="*/ 0 60000 65536"/>
              <a:gd name="T11" fmla="*/ 0 60000 65536"/>
              <a:gd name="T12" fmla="*/ 0 60000 65536"/>
              <a:gd name="T13" fmla="*/ 0 60000 65536"/>
              <a:gd name="T14" fmla="*/ 0 60000 65536"/>
              <a:gd name="T15" fmla="*/ 0 w 279"/>
              <a:gd name="T16" fmla="*/ 0 h 280"/>
              <a:gd name="T17" fmla="*/ 279 w 279"/>
              <a:gd name="T18" fmla="*/ 280 h 280"/>
            </a:gdLst>
            <a:ahLst/>
            <a:cxnLst>
              <a:cxn ang="T10">
                <a:pos x="T0" y="T1"/>
              </a:cxn>
              <a:cxn ang="T11">
                <a:pos x="T2" y="T3"/>
              </a:cxn>
              <a:cxn ang="T12">
                <a:pos x="T4" y="T5"/>
              </a:cxn>
              <a:cxn ang="T13">
                <a:pos x="T6" y="T7"/>
              </a:cxn>
              <a:cxn ang="T14">
                <a:pos x="T8" y="T9"/>
              </a:cxn>
            </a:cxnLst>
            <a:rect l="T15" t="T16" r="T17" b="T18"/>
            <a:pathLst>
              <a:path w="279" h="280">
                <a:moveTo>
                  <a:pt x="36" y="0"/>
                </a:moveTo>
                <a:cubicBezTo>
                  <a:pt x="13" y="41"/>
                  <a:pt x="0" y="89"/>
                  <a:pt x="0" y="140"/>
                </a:cubicBezTo>
                <a:cubicBezTo>
                  <a:pt x="0" y="191"/>
                  <a:pt x="13" y="239"/>
                  <a:pt x="35" y="280"/>
                </a:cubicBezTo>
                <a:cubicBezTo>
                  <a:pt x="279" y="140"/>
                  <a:pt x="279" y="140"/>
                  <a:pt x="279" y="140"/>
                </a:cubicBezTo>
                <a:lnTo>
                  <a:pt x="36" y="0"/>
                </a:lnTo>
                <a:close/>
              </a:path>
            </a:pathLst>
          </a:custGeom>
          <a:pattFill prst="pct80">
            <a:fgClr>
              <a:srgbClr val="4D0255"/>
            </a:fgClr>
            <a:bgClr>
              <a:srgbClr val="FFFFFF"/>
            </a:bgClr>
          </a:pattFill>
          <a:ln>
            <a:noFill/>
          </a:ln>
          <a:extLst/>
        </p:spPr>
        <p:txBody>
          <a:bodyPr lIns="83485" tIns="41742" rIns="83485" bIns="41742"/>
          <a:lstStyle/>
          <a:p>
            <a:endParaRPr lang="fr-FR">
              <a:latin typeface="Trebuchet MS" pitchFamily="34" charset="0"/>
            </a:endParaRPr>
          </a:p>
        </p:txBody>
      </p:sp>
      <p:sp>
        <p:nvSpPr>
          <p:cNvPr id="25" name="Freeform 19" descr="80 %"/>
          <p:cNvSpPr>
            <a:spLocks/>
          </p:cNvSpPr>
          <p:nvPr/>
        </p:nvSpPr>
        <p:spPr bwMode="gray">
          <a:xfrm rot="1800000">
            <a:off x="4029808" y="3801904"/>
            <a:ext cx="1543050" cy="1740218"/>
          </a:xfrm>
          <a:custGeom>
            <a:avLst/>
            <a:gdLst>
              <a:gd name="T0" fmla="*/ 0 w 243"/>
              <a:gd name="T1" fmla="*/ 2147483647 h 281"/>
              <a:gd name="T2" fmla="*/ 2147483647 w 243"/>
              <a:gd name="T3" fmla="*/ 2147483647 h 281"/>
              <a:gd name="T4" fmla="*/ 0 w 243"/>
              <a:gd name="T5" fmla="*/ 0 h 281"/>
              <a:gd name="T6" fmla="*/ 0 w 243"/>
              <a:gd name="T7" fmla="*/ 2147483647 h 281"/>
              <a:gd name="T8" fmla="*/ 0 60000 65536"/>
              <a:gd name="T9" fmla="*/ 0 60000 65536"/>
              <a:gd name="T10" fmla="*/ 0 60000 65536"/>
              <a:gd name="T11" fmla="*/ 0 60000 65536"/>
              <a:gd name="T12" fmla="*/ 0 w 243"/>
              <a:gd name="T13" fmla="*/ 0 h 281"/>
              <a:gd name="T14" fmla="*/ 243 w 243"/>
              <a:gd name="T15" fmla="*/ 281 h 281"/>
            </a:gdLst>
            <a:ahLst/>
            <a:cxnLst>
              <a:cxn ang="T8">
                <a:pos x="T0" y="T1"/>
              </a:cxn>
              <a:cxn ang="T9">
                <a:pos x="T2" y="T3"/>
              </a:cxn>
              <a:cxn ang="T10">
                <a:pos x="T4" y="T5"/>
              </a:cxn>
              <a:cxn ang="T11">
                <a:pos x="T6" y="T7"/>
              </a:cxn>
            </a:cxnLst>
            <a:rect l="T12" t="T13" r="T14" b="T15"/>
            <a:pathLst>
              <a:path w="243" h="281">
                <a:moveTo>
                  <a:pt x="0" y="281"/>
                </a:moveTo>
                <a:cubicBezTo>
                  <a:pt x="103" y="278"/>
                  <a:pt x="193" y="223"/>
                  <a:pt x="243" y="140"/>
                </a:cubicBezTo>
                <a:cubicBezTo>
                  <a:pt x="0" y="0"/>
                  <a:pt x="0" y="0"/>
                  <a:pt x="0" y="0"/>
                </a:cubicBezTo>
                <a:lnTo>
                  <a:pt x="0" y="281"/>
                </a:lnTo>
                <a:close/>
              </a:path>
            </a:pathLst>
          </a:custGeom>
          <a:pattFill prst="pct80">
            <a:fgClr>
              <a:srgbClr val="4D0255"/>
            </a:fgClr>
            <a:bgClr>
              <a:srgbClr val="FFFFFF"/>
            </a:bgClr>
          </a:pattFill>
          <a:ln w="3175">
            <a:solidFill>
              <a:schemeClr val="bg1"/>
            </a:solidFill>
            <a:miter lim="800000"/>
            <a:headEnd/>
            <a:tailEnd/>
          </a:ln>
          <a:effectLst>
            <a:outerShdw dist="45791" dir="2021404" algn="ctr" rotWithShape="0">
              <a:srgbClr val="969696">
                <a:alpha val="50000"/>
              </a:srgbClr>
            </a:outerShdw>
          </a:effectLst>
        </p:spPr>
        <p:txBody>
          <a:bodyPr lIns="83485" tIns="41742" rIns="83485" bIns="41742"/>
          <a:lstStyle/>
          <a:p>
            <a:endParaRPr lang="fr-FR">
              <a:latin typeface="Trebuchet MS" pitchFamily="34" charset="0"/>
            </a:endParaRPr>
          </a:p>
        </p:txBody>
      </p:sp>
      <p:sp>
        <p:nvSpPr>
          <p:cNvPr id="30" name="Freeform 14"/>
          <p:cNvSpPr>
            <a:spLocks/>
          </p:cNvSpPr>
          <p:nvPr/>
        </p:nvSpPr>
        <p:spPr bwMode="gray">
          <a:xfrm rot="1800000">
            <a:off x="3585797" y="1371600"/>
            <a:ext cx="1543049" cy="1733074"/>
          </a:xfrm>
          <a:custGeom>
            <a:avLst/>
            <a:gdLst>
              <a:gd name="T0" fmla="*/ 30212243 w 243"/>
              <a:gd name="T1" fmla="*/ 0 h 280"/>
              <a:gd name="T2" fmla="*/ 0 w 243"/>
              <a:gd name="T3" fmla="*/ 17385500 h 280"/>
              <a:gd name="T4" fmla="*/ 30212243 w 243"/>
              <a:gd name="T5" fmla="*/ 34736040 h 280"/>
              <a:gd name="T6" fmla="*/ 30212243 w 243"/>
              <a:gd name="T7" fmla="*/ 0 h 280"/>
              <a:gd name="T8" fmla="*/ 0 60000 65536"/>
              <a:gd name="T9" fmla="*/ 0 60000 65536"/>
              <a:gd name="T10" fmla="*/ 0 60000 65536"/>
              <a:gd name="T11" fmla="*/ 0 60000 65536"/>
              <a:gd name="T12" fmla="*/ 0 w 243"/>
              <a:gd name="T13" fmla="*/ 0 h 280"/>
              <a:gd name="T14" fmla="*/ 243 w 243"/>
              <a:gd name="T15" fmla="*/ 280 h 280"/>
            </a:gdLst>
            <a:ahLst/>
            <a:cxnLst>
              <a:cxn ang="T8">
                <a:pos x="T0" y="T1"/>
              </a:cxn>
              <a:cxn ang="T9">
                <a:pos x="T2" y="T3"/>
              </a:cxn>
              <a:cxn ang="T10">
                <a:pos x="T4" y="T5"/>
              </a:cxn>
              <a:cxn ang="T11">
                <a:pos x="T6" y="T7"/>
              </a:cxn>
            </a:cxnLst>
            <a:rect l="T12" t="T13" r="T14" b="T15"/>
            <a:pathLst>
              <a:path w="243" h="280">
                <a:moveTo>
                  <a:pt x="243" y="0"/>
                </a:moveTo>
                <a:cubicBezTo>
                  <a:pt x="140" y="3"/>
                  <a:pt x="50" y="58"/>
                  <a:pt x="0" y="140"/>
                </a:cubicBezTo>
                <a:cubicBezTo>
                  <a:pt x="243" y="280"/>
                  <a:pt x="243" y="280"/>
                  <a:pt x="243" y="280"/>
                </a:cubicBezTo>
                <a:lnTo>
                  <a:pt x="243" y="0"/>
                </a:lnTo>
                <a:close/>
              </a:path>
            </a:pathLst>
          </a:custGeom>
          <a:solidFill>
            <a:srgbClr val="4D0255"/>
          </a:solidFill>
          <a:ln w="3175">
            <a:solidFill>
              <a:schemeClr val="bg1"/>
            </a:solidFill>
            <a:miter lim="800000"/>
            <a:headEnd/>
            <a:tailEnd/>
          </a:ln>
          <a:effectLst>
            <a:outerShdw dist="45791" dir="2021404" algn="ctr" rotWithShape="0">
              <a:srgbClr val="969696">
                <a:alpha val="50000"/>
              </a:srgbClr>
            </a:outerShdw>
          </a:effectLst>
        </p:spPr>
        <p:txBody>
          <a:bodyPr/>
          <a:lstStyle/>
          <a:p>
            <a:endParaRPr lang="fr-FR">
              <a:latin typeface="Trebuchet MS" pitchFamily="34" charset="0"/>
            </a:endParaRPr>
          </a:p>
        </p:txBody>
      </p:sp>
      <p:sp>
        <p:nvSpPr>
          <p:cNvPr id="35856" name="Rectangle 19"/>
          <p:cNvSpPr>
            <a:spLocks noChangeArrowheads="1"/>
          </p:cNvSpPr>
          <p:nvPr/>
        </p:nvSpPr>
        <p:spPr bwMode="auto">
          <a:xfrm>
            <a:off x="4803530" y="5737860"/>
            <a:ext cx="4340470" cy="322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buClrTx/>
              <a:buFontTx/>
              <a:buNone/>
            </a:pPr>
            <a:endParaRPr lang="fr-FR" sz="1500">
              <a:solidFill>
                <a:srgbClr val="0BA4E2"/>
              </a:solidFill>
              <a:latin typeface="Trebuchet MS" pitchFamily="34" charset="0"/>
            </a:endParaRPr>
          </a:p>
        </p:txBody>
      </p:sp>
      <p:sp>
        <p:nvSpPr>
          <p:cNvPr id="33" name="Rectangle 172"/>
          <p:cNvSpPr>
            <a:spLocks noChangeArrowheads="1"/>
          </p:cNvSpPr>
          <p:nvPr/>
        </p:nvSpPr>
        <p:spPr bwMode="gray">
          <a:xfrm>
            <a:off x="2743201" y="2836602"/>
            <a:ext cx="1463228" cy="553998"/>
          </a:xfrm>
          <a:prstGeom prst="rect">
            <a:avLst/>
          </a:prstGeom>
          <a:noFill/>
          <a:ln w="9525">
            <a:noFill/>
            <a:miter lim="800000"/>
            <a:headEnd/>
            <a:tailEnd/>
          </a:ln>
          <a:extLst/>
        </p:spPr>
        <p:txBody>
          <a:bodyPr wrap="square">
            <a:spAutoFit/>
          </a:bodyPr>
          <a:lstStyle/>
          <a:p>
            <a:pPr eaLnBrk="1" hangingPunct="1">
              <a:lnSpc>
                <a:spcPct val="100000"/>
              </a:lnSpc>
              <a:buClrTx/>
              <a:buFontTx/>
              <a:buNone/>
            </a:pPr>
            <a:r>
              <a:rPr lang="ru-RU" sz="1500" dirty="0" smtClean="0">
                <a:solidFill>
                  <a:schemeClr val="bg1"/>
                </a:solidFill>
                <a:latin typeface="Trebuchet MS" pitchFamily="34" charset="0"/>
                <a:cs typeface="Arial" charset="0"/>
              </a:rPr>
              <a:t>БД</a:t>
            </a:r>
            <a:endParaRPr lang="de-DE" sz="1500" dirty="0">
              <a:solidFill>
                <a:schemeClr val="bg1"/>
              </a:solidFill>
              <a:latin typeface="Trebuchet MS" pitchFamily="34" charset="0"/>
              <a:cs typeface="Arial" charset="0"/>
            </a:endParaRPr>
          </a:p>
          <a:p>
            <a:pPr eaLnBrk="1" hangingPunct="1">
              <a:lnSpc>
                <a:spcPct val="100000"/>
              </a:lnSpc>
              <a:buClrTx/>
              <a:buFontTx/>
              <a:buNone/>
            </a:pPr>
            <a:r>
              <a:rPr lang="de-DE" sz="1500" dirty="0" smtClean="0">
                <a:solidFill>
                  <a:schemeClr val="bg1"/>
                </a:solidFill>
                <a:latin typeface="Trebuchet MS" pitchFamily="34" charset="0"/>
                <a:cs typeface="Arial" charset="0"/>
              </a:rPr>
              <a:t>(</a:t>
            </a:r>
            <a:r>
              <a:rPr lang="ru-RU" sz="1500" dirty="0" smtClean="0">
                <a:solidFill>
                  <a:schemeClr val="bg1"/>
                </a:solidFill>
                <a:latin typeface="Trebuchet MS" pitchFamily="34" charset="0"/>
                <a:cs typeface="Arial" charset="0"/>
              </a:rPr>
              <a:t>в</a:t>
            </a:r>
            <a:r>
              <a:rPr lang="de-DE" sz="1500" dirty="0" smtClean="0">
                <a:solidFill>
                  <a:schemeClr val="bg1"/>
                </a:solidFill>
                <a:latin typeface="Trebuchet MS" pitchFamily="34" charset="0"/>
                <a:cs typeface="Arial" charset="0"/>
              </a:rPr>
              <a:t>e</a:t>
            </a:r>
            <a:r>
              <a:rPr lang="ru-RU" sz="1500" dirty="0" err="1" smtClean="0">
                <a:solidFill>
                  <a:schemeClr val="bg1"/>
                </a:solidFill>
                <a:latin typeface="Trebuchet MS" pitchFamily="34" charset="0"/>
                <a:cs typeface="Arial" charset="0"/>
              </a:rPr>
              <a:t>ществ</a:t>
            </a:r>
            <a:r>
              <a:rPr lang="de-DE" sz="1500" dirty="0" smtClean="0">
                <a:solidFill>
                  <a:schemeClr val="bg1"/>
                </a:solidFill>
                <a:latin typeface="Trebuchet MS" pitchFamily="34" charset="0"/>
                <a:cs typeface="Arial" charset="0"/>
              </a:rPr>
              <a:t>, </a:t>
            </a:r>
            <a:r>
              <a:rPr lang="de-DE" sz="1500" dirty="0">
                <a:solidFill>
                  <a:schemeClr val="bg1"/>
                </a:solidFill>
                <a:latin typeface="Trebuchet MS" pitchFamily="34" charset="0"/>
                <a:cs typeface="Arial" charset="0"/>
              </a:rPr>
              <a:t>BIP)</a:t>
            </a:r>
          </a:p>
        </p:txBody>
      </p:sp>
      <p:sp>
        <p:nvSpPr>
          <p:cNvPr id="34" name="Rectangle 179"/>
          <p:cNvSpPr>
            <a:spLocks noChangeArrowheads="1"/>
          </p:cNvSpPr>
          <p:nvPr/>
        </p:nvSpPr>
        <p:spPr bwMode="gray">
          <a:xfrm>
            <a:off x="3959470" y="4400550"/>
            <a:ext cx="1261696" cy="784384"/>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00000"/>
              </a:lnSpc>
              <a:buClrTx/>
              <a:buFontTx/>
              <a:buNone/>
            </a:pPr>
            <a:r>
              <a:rPr lang="ru-RU" sz="1500" dirty="0" smtClean="0">
                <a:solidFill>
                  <a:schemeClr val="bg1"/>
                </a:solidFill>
                <a:latin typeface="Trebuchet MS" pitchFamily="34" charset="0"/>
                <a:cs typeface="Arial" charset="0"/>
              </a:rPr>
              <a:t>Равновесие</a:t>
            </a:r>
            <a:endParaRPr lang="de-DE" sz="1500" dirty="0">
              <a:solidFill>
                <a:schemeClr val="bg1"/>
              </a:solidFill>
              <a:latin typeface="Trebuchet MS" pitchFamily="34" charset="0"/>
              <a:cs typeface="Arial" charset="0"/>
            </a:endParaRPr>
          </a:p>
          <a:p>
            <a:pPr algn="ctr" eaLnBrk="1" hangingPunct="1">
              <a:lnSpc>
                <a:spcPct val="100000"/>
              </a:lnSpc>
              <a:buClrTx/>
              <a:buFontTx/>
              <a:buNone/>
            </a:pPr>
            <a:r>
              <a:rPr lang="de-DE" sz="1500" dirty="0">
                <a:solidFill>
                  <a:schemeClr val="bg1"/>
                </a:solidFill>
                <a:latin typeface="Trebuchet MS" pitchFamily="34" charset="0"/>
                <a:cs typeface="Arial" charset="0"/>
              </a:rPr>
              <a:t>(LV, LLV, LL,...)</a:t>
            </a:r>
          </a:p>
        </p:txBody>
      </p:sp>
      <p:sp>
        <p:nvSpPr>
          <p:cNvPr id="35" name="Rectangle 176"/>
          <p:cNvSpPr>
            <a:spLocks noChangeArrowheads="1"/>
          </p:cNvSpPr>
          <p:nvPr/>
        </p:nvSpPr>
        <p:spPr bwMode="gray">
          <a:xfrm>
            <a:off x="2743201" y="3634740"/>
            <a:ext cx="1599061" cy="776797"/>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485" tIns="41742" rIns="83485" bIns="41742">
            <a:spAutoFit/>
          </a:bodyPr>
          <a:lstStyle/>
          <a:p>
            <a:pPr algn="ctr" eaLnBrk="1" hangingPunct="1">
              <a:lnSpc>
                <a:spcPct val="100000"/>
              </a:lnSpc>
              <a:buClrTx/>
              <a:buFontTx/>
              <a:buNone/>
            </a:pPr>
            <a:r>
              <a:rPr lang="ru-RU" sz="1500" dirty="0" err="1" smtClean="0">
                <a:solidFill>
                  <a:schemeClr val="bg1"/>
                </a:solidFill>
                <a:cs typeface="Arial" charset="0"/>
              </a:rPr>
              <a:t>Термо</a:t>
            </a:r>
            <a:r>
              <a:rPr lang="ru-RU" sz="1500" dirty="0" smtClean="0">
                <a:solidFill>
                  <a:schemeClr val="bg1"/>
                </a:solidFill>
                <a:cs typeface="Arial" charset="0"/>
              </a:rPr>
              <a:t>-динамические</a:t>
            </a:r>
            <a:endParaRPr lang="de-DE" sz="1500" dirty="0">
              <a:solidFill>
                <a:schemeClr val="bg1"/>
              </a:solidFill>
              <a:cs typeface="Arial" charset="0"/>
            </a:endParaRPr>
          </a:p>
          <a:p>
            <a:pPr algn="ctr" eaLnBrk="1" hangingPunct="1">
              <a:lnSpc>
                <a:spcPct val="100000"/>
              </a:lnSpc>
              <a:buClrTx/>
              <a:buFontTx/>
              <a:buNone/>
            </a:pPr>
            <a:r>
              <a:rPr lang="de-DE" sz="1500" dirty="0">
                <a:solidFill>
                  <a:schemeClr val="bg1"/>
                </a:solidFill>
                <a:cs typeface="Arial" charset="0"/>
              </a:rPr>
              <a:t>  </a:t>
            </a:r>
            <a:r>
              <a:rPr lang="ru-RU" sz="1500" dirty="0" smtClean="0">
                <a:solidFill>
                  <a:schemeClr val="bg1"/>
                </a:solidFill>
                <a:cs typeface="Arial" charset="0"/>
              </a:rPr>
              <a:t>функции</a:t>
            </a:r>
            <a:endParaRPr lang="de-DE" sz="1500" dirty="0">
              <a:solidFill>
                <a:schemeClr val="bg1"/>
              </a:solidFill>
              <a:cs typeface="Arial" charset="0"/>
            </a:endParaRPr>
          </a:p>
        </p:txBody>
      </p:sp>
      <p:sp>
        <p:nvSpPr>
          <p:cNvPr id="36" name="Rectangle 56"/>
          <p:cNvSpPr>
            <a:spLocks noChangeArrowheads="1"/>
          </p:cNvSpPr>
          <p:nvPr/>
        </p:nvSpPr>
        <p:spPr bwMode="gray">
          <a:xfrm>
            <a:off x="3891655" y="1808798"/>
            <a:ext cx="1400908" cy="946074"/>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lIns="83485" tIns="41742" rIns="83485" bIns="41742">
            <a:spAutoFit/>
          </a:bodyPr>
          <a:lstStyle/>
          <a:p>
            <a:pPr algn="ctr"/>
            <a:r>
              <a:rPr lang="ru-RU" altLang="ru-RU" sz="1400" b="1" dirty="0" err="1">
                <a:solidFill>
                  <a:schemeClr val="bg1"/>
                </a:solidFill>
                <a:cs typeface="Arial" charset="0"/>
              </a:rPr>
              <a:t>Графическ</a:t>
            </a:r>
            <a:r>
              <a:rPr lang="ru-RU" altLang="ru-RU" sz="1400" b="1" dirty="0">
                <a:solidFill>
                  <a:schemeClr val="bg1"/>
                </a:solidFill>
                <a:cs typeface="Arial" charset="0"/>
              </a:rPr>
              <a:t>.</a:t>
            </a:r>
            <a:r>
              <a:rPr lang="de-DE" altLang="ru-RU" sz="1400" b="1" dirty="0">
                <a:solidFill>
                  <a:schemeClr val="bg1"/>
                </a:solidFill>
                <a:cs typeface="Arial" charset="0"/>
              </a:rPr>
              <a:t> </a:t>
            </a:r>
            <a:r>
              <a:rPr lang="ru-RU" altLang="ru-RU" sz="1400" b="1" dirty="0">
                <a:solidFill>
                  <a:schemeClr val="bg1"/>
                </a:solidFill>
                <a:cs typeface="Arial" charset="0"/>
              </a:rPr>
              <a:t>Интерфейс</a:t>
            </a:r>
            <a:r>
              <a:rPr lang="de-DE" altLang="ru-RU" sz="1400" b="1" dirty="0">
                <a:solidFill>
                  <a:schemeClr val="bg1"/>
                </a:solidFill>
                <a:cs typeface="Arial" charset="0"/>
              </a:rPr>
              <a:t> </a:t>
            </a:r>
            <a:r>
              <a:rPr lang="ru-RU" altLang="ru-RU" sz="1400" b="1" dirty="0" err="1" smtClean="0">
                <a:solidFill>
                  <a:schemeClr val="bg1"/>
                </a:solidFill>
                <a:cs typeface="Arial" charset="0"/>
              </a:rPr>
              <a:t>Пользо</a:t>
            </a:r>
            <a:r>
              <a:rPr lang="ru-RU" altLang="ru-RU" sz="1400" b="1" dirty="0" smtClean="0">
                <a:solidFill>
                  <a:schemeClr val="bg1"/>
                </a:solidFill>
                <a:cs typeface="Arial" charset="0"/>
              </a:rPr>
              <a:t>-</a:t>
            </a:r>
            <a:br>
              <a:rPr lang="ru-RU" altLang="ru-RU" sz="1400" b="1" dirty="0" smtClean="0">
                <a:solidFill>
                  <a:schemeClr val="bg1"/>
                </a:solidFill>
                <a:cs typeface="Arial" charset="0"/>
              </a:rPr>
            </a:br>
            <a:r>
              <a:rPr lang="ru-RU" altLang="ru-RU" sz="1400" b="1" dirty="0" err="1" smtClean="0">
                <a:solidFill>
                  <a:schemeClr val="bg1"/>
                </a:solidFill>
                <a:cs typeface="Arial" charset="0"/>
              </a:rPr>
              <a:t>вателя</a:t>
            </a:r>
            <a:endParaRPr lang="de-DE" altLang="ru-RU" sz="1400" b="1" dirty="0">
              <a:solidFill>
                <a:schemeClr val="bg1"/>
              </a:solidFill>
              <a:cs typeface="Arial" charset="0"/>
            </a:endParaRPr>
          </a:p>
        </p:txBody>
      </p:sp>
      <p:sp>
        <p:nvSpPr>
          <p:cNvPr id="37" name="Rectangle 57"/>
          <p:cNvSpPr>
            <a:spLocks noChangeArrowheads="1"/>
          </p:cNvSpPr>
          <p:nvPr/>
        </p:nvSpPr>
        <p:spPr bwMode="gray">
          <a:xfrm>
            <a:off x="5178264" y="2768921"/>
            <a:ext cx="1074127" cy="553998"/>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00000"/>
              </a:lnSpc>
              <a:buClrTx/>
              <a:buFontTx/>
              <a:buNone/>
            </a:pPr>
            <a:r>
              <a:rPr lang="ru-RU" sz="1500" dirty="0" smtClean="0">
                <a:solidFill>
                  <a:schemeClr val="bg1"/>
                </a:solidFill>
                <a:latin typeface="Trebuchet MS" pitchFamily="34" charset="0"/>
                <a:cs typeface="Arial" charset="0"/>
              </a:rPr>
              <a:t>Набор сервисов</a:t>
            </a:r>
            <a:endParaRPr lang="de-DE" sz="1500" dirty="0">
              <a:solidFill>
                <a:schemeClr val="bg1"/>
              </a:solidFill>
              <a:latin typeface="Trebuchet MS" pitchFamily="34" charset="0"/>
              <a:cs typeface="Arial" charset="0"/>
            </a:endParaRPr>
          </a:p>
        </p:txBody>
      </p:sp>
      <p:sp>
        <p:nvSpPr>
          <p:cNvPr id="38" name="Rectangle 175"/>
          <p:cNvSpPr>
            <a:spLocks noChangeArrowheads="1"/>
          </p:cNvSpPr>
          <p:nvPr/>
        </p:nvSpPr>
        <p:spPr bwMode="gray">
          <a:xfrm>
            <a:off x="4919173" y="3634740"/>
            <a:ext cx="1466567" cy="776797"/>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485" tIns="41742" rIns="83485" bIns="41742">
            <a:spAutoFit/>
          </a:bodyPr>
          <a:lstStyle/>
          <a:p>
            <a:pPr algn="ctr" eaLnBrk="1" hangingPunct="1">
              <a:lnSpc>
                <a:spcPct val="100000"/>
              </a:lnSpc>
              <a:buClrTx/>
              <a:buFontTx/>
              <a:buNone/>
            </a:pPr>
            <a:r>
              <a:rPr lang="ru-RU" sz="1500" dirty="0" err="1" smtClean="0">
                <a:solidFill>
                  <a:schemeClr val="bg1"/>
                </a:solidFill>
                <a:latin typeface="Trebuchet MS" pitchFamily="34" charset="0"/>
                <a:cs typeface="Arial" charset="0"/>
              </a:rPr>
              <a:t>Термо</a:t>
            </a:r>
            <a:r>
              <a:rPr lang="ru-RU" sz="1500" dirty="0" smtClean="0">
                <a:solidFill>
                  <a:schemeClr val="bg1"/>
                </a:solidFill>
                <a:latin typeface="Trebuchet MS" pitchFamily="34" charset="0"/>
                <a:cs typeface="Arial" charset="0"/>
              </a:rPr>
              <a:t>-динамические модели</a:t>
            </a:r>
            <a:endParaRPr lang="de-DE" sz="1500" dirty="0">
              <a:solidFill>
                <a:schemeClr val="tx2"/>
              </a:solidFill>
              <a:latin typeface="Trebuchet MS" pitchFamily="34" charset="0"/>
              <a:cs typeface="Arial" charset="0"/>
            </a:endParaRPr>
          </a:p>
        </p:txBody>
      </p:sp>
      <p:grpSp>
        <p:nvGrpSpPr>
          <p:cNvPr id="3" name="Группа 2"/>
          <p:cNvGrpSpPr/>
          <p:nvPr/>
        </p:nvGrpSpPr>
        <p:grpSpPr>
          <a:xfrm>
            <a:off x="4834143" y="1691640"/>
            <a:ext cx="4260034" cy="4084471"/>
            <a:chOff x="4834143" y="1691640"/>
            <a:chExt cx="4260034" cy="4084471"/>
          </a:xfrm>
        </p:grpSpPr>
        <p:sp>
          <p:nvSpPr>
            <p:cNvPr id="35855" name="Text Box 18"/>
            <p:cNvSpPr txBox="1">
              <a:spLocks noChangeArrowheads="1"/>
            </p:cNvSpPr>
            <p:nvPr/>
          </p:nvSpPr>
          <p:spPr bwMode="auto">
            <a:xfrm>
              <a:off x="5506915" y="1691640"/>
              <a:ext cx="3587262" cy="645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74650" indent="-374650">
                <a:defRPr b="1">
                  <a:solidFill>
                    <a:schemeClr val="accent2"/>
                  </a:solidFill>
                  <a:latin typeface="Arial" charset="0"/>
                </a:defRPr>
              </a:lvl1pPr>
              <a:lvl2pPr marL="742950" indent="-285750">
                <a:defRPr b="1">
                  <a:solidFill>
                    <a:schemeClr val="accent2"/>
                  </a:solidFill>
                  <a:latin typeface="Arial" charset="0"/>
                </a:defRPr>
              </a:lvl2pPr>
              <a:lvl3pPr marL="1143000" indent="-228600">
                <a:defRPr b="1">
                  <a:solidFill>
                    <a:schemeClr val="accent2"/>
                  </a:solidFill>
                  <a:latin typeface="Arial" charset="0"/>
                </a:defRPr>
              </a:lvl3pPr>
              <a:lvl4pPr marL="1600200" indent="-228600">
                <a:defRPr b="1">
                  <a:solidFill>
                    <a:schemeClr val="accent2"/>
                  </a:solidFill>
                  <a:latin typeface="Arial" charset="0"/>
                </a:defRPr>
              </a:lvl4pPr>
              <a:lvl5pPr marL="2057400" indent="-228600">
                <a:defRPr b="1">
                  <a:solidFill>
                    <a:schemeClr val="accent2"/>
                  </a:solidFill>
                  <a:latin typeface="Arial" charset="0"/>
                </a:defRPr>
              </a:lvl5pPr>
              <a:lvl6pPr marL="25146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718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290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8862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pPr>
                <a:spcBef>
                  <a:spcPct val="60000"/>
                </a:spcBef>
                <a:buBlip>
                  <a:blip r:embed="rId3"/>
                </a:buBlip>
              </a:pPr>
              <a:r>
                <a:rPr lang="ru-RU" dirty="0" smtClean="0">
                  <a:solidFill>
                    <a:srgbClr val="0BA4E2"/>
                  </a:solidFill>
                  <a:latin typeface="Trebuchet MS" pitchFamily="34" charset="0"/>
                </a:rPr>
                <a:t>Настройка правильной модели</a:t>
              </a:r>
              <a:endParaRPr lang="en-US" dirty="0">
                <a:solidFill>
                  <a:srgbClr val="0BA4E2"/>
                </a:solidFill>
                <a:latin typeface="Trebuchet MS" pitchFamily="34" charset="0"/>
              </a:endParaRPr>
            </a:p>
          </p:txBody>
        </p:sp>
        <p:pic>
          <p:nvPicPr>
            <p:cNvPr id="650242" name="Picture 2" descr="G:\Документы\CADMaster 2013\Thermo\Lisin_new\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4143" y="2713809"/>
              <a:ext cx="4206412" cy="30623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Группа 3"/>
          <p:cNvGrpSpPr/>
          <p:nvPr/>
        </p:nvGrpSpPr>
        <p:grpSpPr>
          <a:xfrm>
            <a:off x="95053" y="1501450"/>
            <a:ext cx="4247209" cy="4284665"/>
            <a:chOff x="95053" y="1501450"/>
            <a:chExt cx="4247209" cy="4284665"/>
          </a:xfrm>
        </p:grpSpPr>
        <p:sp>
          <p:nvSpPr>
            <p:cNvPr id="35858" name="Text Box 15"/>
            <p:cNvSpPr txBox="1">
              <a:spLocks noChangeArrowheads="1"/>
            </p:cNvSpPr>
            <p:nvPr/>
          </p:nvSpPr>
          <p:spPr bwMode="auto">
            <a:xfrm>
              <a:off x="95053" y="1501450"/>
              <a:ext cx="4220308" cy="92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74650" indent="-374650">
                <a:defRPr b="1">
                  <a:solidFill>
                    <a:schemeClr val="accent2"/>
                  </a:solidFill>
                  <a:latin typeface="Arial" charset="0"/>
                </a:defRPr>
              </a:lvl1pPr>
              <a:lvl2pPr marL="742950" indent="-285750">
                <a:defRPr b="1">
                  <a:solidFill>
                    <a:schemeClr val="accent2"/>
                  </a:solidFill>
                  <a:latin typeface="Arial" charset="0"/>
                </a:defRPr>
              </a:lvl2pPr>
              <a:lvl3pPr marL="1143000" indent="-228600">
                <a:defRPr b="1">
                  <a:solidFill>
                    <a:schemeClr val="accent2"/>
                  </a:solidFill>
                  <a:latin typeface="Arial" charset="0"/>
                </a:defRPr>
              </a:lvl3pPr>
              <a:lvl4pPr marL="1600200" indent="-228600">
                <a:defRPr b="1">
                  <a:solidFill>
                    <a:schemeClr val="accent2"/>
                  </a:solidFill>
                  <a:latin typeface="Arial" charset="0"/>
                </a:defRPr>
              </a:lvl4pPr>
              <a:lvl5pPr marL="2057400" indent="-228600">
                <a:defRPr b="1">
                  <a:solidFill>
                    <a:schemeClr val="accent2"/>
                  </a:solidFill>
                  <a:latin typeface="Arial" charset="0"/>
                </a:defRPr>
              </a:lvl5pPr>
              <a:lvl6pPr marL="25146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718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290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8862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pPr>
                <a:spcBef>
                  <a:spcPct val="60000"/>
                </a:spcBef>
                <a:buBlip>
                  <a:blip r:embed="rId3"/>
                </a:buBlip>
              </a:pPr>
              <a:r>
                <a:rPr lang="ru-RU" dirty="0" smtClean="0">
                  <a:solidFill>
                    <a:srgbClr val="0BA4E2"/>
                  </a:solidFill>
                  <a:latin typeface="Trebuchet MS" pitchFamily="34" charset="0"/>
                </a:rPr>
                <a:t>Выбор компонентов </a:t>
              </a:r>
              <a:r>
                <a:rPr lang="en-US" dirty="0" smtClean="0">
                  <a:solidFill>
                    <a:srgbClr val="0BA4E2"/>
                  </a:solidFill>
                  <a:latin typeface="Trebuchet MS" pitchFamily="34" charset="0"/>
                </a:rPr>
                <a:t>(</a:t>
              </a:r>
              <a:r>
                <a:rPr lang="ru-RU" dirty="0" smtClean="0">
                  <a:solidFill>
                    <a:srgbClr val="0BA4E2"/>
                  </a:solidFill>
                  <a:latin typeface="Trebuchet MS" pitchFamily="34" charset="0"/>
                </a:rPr>
                <a:t>из БД</a:t>
              </a:r>
              <a:r>
                <a:rPr lang="en-US" dirty="0" smtClean="0">
                  <a:solidFill>
                    <a:srgbClr val="0BA4E2"/>
                  </a:solidFill>
                  <a:latin typeface="Trebuchet MS" pitchFamily="34" charset="0"/>
                </a:rPr>
                <a:t>, </a:t>
              </a:r>
              <a:r>
                <a:rPr lang="ru-RU" dirty="0" smtClean="0">
                  <a:solidFill>
                    <a:srgbClr val="0BA4E2"/>
                  </a:solidFill>
                  <a:latin typeface="Trebuchet MS" pitchFamily="34" charset="0"/>
                </a:rPr>
                <a:t>внесение изменений</a:t>
              </a:r>
              <a:r>
                <a:rPr lang="en-US" dirty="0" smtClean="0">
                  <a:solidFill>
                    <a:srgbClr val="0BA4E2"/>
                  </a:solidFill>
                  <a:latin typeface="Trebuchet MS" pitchFamily="34" charset="0"/>
                </a:rPr>
                <a:t>, </a:t>
              </a:r>
              <a:r>
                <a:rPr lang="ru-RU" dirty="0" smtClean="0">
                  <a:solidFill>
                    <a:srgbClr val="0BA4E2"/>
                  </a:solidFill>
                  <a:latin typeface="Trebuchet MS" pitchFamily="34" charset="0"/>
                </a:rPr>
                <a:t>сравнение</a:t>
              </a:r>
              <a:r>
                <a:rPr lang="en-US" dirty="0" smtClean="0">
                  <a:solidFill>
                    <a:srgbClr val="0BA4E2"/>
                  </a:solidFill>
                  <a:latin typeface="Trebuchet MS" pitchFamily="34" charset="0"/>
                </a:rPr>
                <a:t>…)</a:t>
              </a:r>
              <a:endParaRPr lang="en-US" dirty="0">
                <a:solidFill>
                  <a:srgbClr val="0BA4E2"/>
                </a:solidFill>
                <a:latin typeface="Trebuchet MS" pitchFamily="34" charset="0"/>
              </a:endParaRPr>
            </a:p>
          </p:txBody>
        </p:sp>
        <p:pic>
          <p:nvPicPr>
            <p:cNvPr id="650243" name="Picture 3" descr="G:\Документы\CADMaster 2013\Thermo\Lisin_new\1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2661421"/>
              <a:ext cx="4090742" cy="31246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331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ChangeArrowheads="1"/>
          </p:cNvSpPr>
          <p:nvPr/>
        </p:nvSpPr>
        <p:spPr bwMode="auto">
          <a:xfrm>
            <a:off x="5458751" y="951300"/>
            <a:ext cx="3887924" cy="1269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485" tIns="41742" rIns="83485" bIns="41742">
            <a:spAutoFit/>
          </a:bodyPr>
          <a:lstStyle/>
          <a:p>
            <a:pPr marL="342055" indent="-342055">
              <a:spcBef>
                <a:spcPts val="600"/>
              </a:spcBef>
              <a:buBlip>
                <a:blip r:embed="rId3"/>
              </a:buBlip>
            </a:pPr>
            <a:r>
              <a:rPr lang="ru-RU" b="1" dirty="0" smtClean="0">
                <a:solidFill>
                  <a:srgbClr val="0BA4E2"/>
                </a:solidFill>
                <a:latin typeface="Trebuchet MS" pitchFamily="34" charset="0"/>
              </a:rPr>
              <a:t>Сервис интерактивных расчетов</a:t>
            </a:r>
            <a:endParaRPr lang="en-US" b="1" dirty="0" smtClean="0">
              <a:solidFill>
                <a:srgbClr val="0BA4E2"/>
              </a:solidFill>
              <a:latin typeface="Trebuchet MS" pitchFamily="34" charset="0"/>
            </a:endParaRPr>
          </a:p>
          <a:p>
            <a:pPr marL="342055" indent="-342055">
              <a:spcBef>
                <a:spcPts val="600"/>
              </a:spcBef>
              <a:buBlip>
                <a:blip r:embed="rId3"/>
              </a:buBlip>
            </a:pPr>
            <a:r>
              <a:rPr lang="ru-RU" b="1" dirty="0" smtClean="0">
                <a:solidFill>
                  <a:srgbClr val="0BA4E2"/>
                </a:solidFill>
                <a:latin typeface="Trebuchet MS" pitchFamily="34" charset="0"/>
              </a:rPr>
              <a:t>Управление единицами измерения</a:t>
            </a:r>
            <a:r>
              <a:rPr lang="en-US" b="1" dirty="0" smtClean="0">
                <a:solidFill>
                  <a:srgbClr val="0BA4E2"/>
                </a:solidFill>
                <a:latin typeface="Trebuchet MS" pitchFamily="34" charset="0"/>
              </a:rPr>
              <a:t>, </a:t>
            </a:r>
            <a:r>
              <a:rPr lang="ru-RU" b="1" dirty="0" smtClean="0">
                <a:solidFill>
                  <a:srgbClr val="0BA4E2"/>
                </a:solidFill>
                <a:latin typeface="Trebuchet MS" pitchFamily="34" charset="0"/>
              </a:rPr>
              <a:t>и т.д.</a:t>
            </a:r>
            <a:endParaRPr lang="en-US" b="1" dirty="0" smtClean="0">
              <a:solidFill>
                <a:srgbClr val="0BA4E2"/>
              </a:solidFill>
              <a:latin typeface="Trebuchet MS" pitchFamily="34" charset="0"/>
            </a:endParaRPr>
          </a:p>
        </p:txBody>
      </p:sp>
      <p:sp>
        <p:nvSpPr>
          <p:cNvPr id="17" name="Freeform 14" descr="80 %"/>
          <p:cNvSpPr>
            <a:spLocks/>
          </p:cNvSpPr>
          <p:nvPr/>
        </p:nvSpPr>
        <p:spPr bwMode="gray">
          <a:xfrm rot="1800000">
            <a:off x="3585797" y="1371600"/>
            <a:ext cx="1543050" cy="1733074"/>
          </a:xfrm>
          <a:custGeom>
            <a:avLst/>
            <a:gdLst>
              <a:gd name="T0" fmla="*/ 2147483647 w 243"/>
              <a:gd name="T1" fmla="*/ 0 h 280"/>
              <a:gd name="T2" fmla="*/ 0 w 243"/>
              <a:gd name="T3" fmla="*/ 2147483647 h 280"/>
              <a:gd name="T4" fmla="*/ 2147483647 w 243"/>
              <a:gd name="T5" fmla="*/ 2147483647 h 280"/>
              <a:gd name="T6" fmla="*/ 2147483647 w 243"/>
              <a:gd name="T7" fmla="*/ 0 h 280"/>
              <a:gd name="T8" fmla="*/ 0 60000 65536"/>
              <a:gd name="T9" fmla="*/ 0 60000 65536"/>
              <a:gd name="T10" fmla="*/ 0 60000 65536"/>
              <a:gd name="T11" fmla="*/ 0 60000 65536"/>
              <a:gd name="T12" fmla="*/ 0 w 243"/>
              <a:gd name="T13" fmla="*/ 0 h 280"/>
              <a:gd name="T14" fmla="*/ 243 w 243"/>
              <a:gd name="T15" fmla="*/ 280 h 280"/>
            </a:gdLst>
            <a:ahLst/>
            <a:cxnLst>
              <a:cxn ang="T8">
                <a:pos x="T0" y="T1"/>
              </a:cxn>
              <a:cxn ang="T9">
                <a:pos x="T2" y="T3"/>
              </a:cxn>
              <a:cxn ang="T10">
                <a:pos x="T4" y="T5"/>
              </a:cxn>
              <a:cxn ang="T11">
                <a:pos x="T6" y="T7"/>
              </a:cxn>
            </a:cxnLst>
            <a:rect l="T12" t="T13" r="T14" b="T15"/>
            <a:pathLst>
              <a:path w="243" h="280">
                <a:moveTo>
                  <a:pt x="243" y="0"/>
                </a:moveTo>
                <a:cubicBezTo>
                  <a:pt x="140" y="3"/>
                  <a:pt x="50" y="58"/>
                  <a:pt x="0" y="140"/>
                </a:cubicBezTo>
                <a:cubicBezTo>
                  <a:pt x="243" y="280"/>
                  <a:pt x="243" y="280"/>
                  <a:pt x="243" y="280"/>
                </a:cubicBezTo>
                <a:lnTo>
                  <a:pt x="243" y="0"/>
                </a:lnTo>
                <a:close/>
              </a:path>
            </a:pathLst>
          </a:custGeom>
          <a:pattFill prst="pct80">
            <a:fgClr>
              <a:srgbClr val="4D0255"/>
            </a:fgClr>
            <a:bgClr>
              <a:srgbClr val="FFFFFF"/>
            </a:bgClr>
          </a:pattFill>
          <a:ln w="3175">
            <a:solidFill>
              <a:schemeClr val="bg1"/>
            </a:solidFill>
            <a:miter lim="800000"/>
            <a:headEnd/>
            <a:tailEnd/>
          </a:ln>
          <a:effectLst>
            <a:outerShdw dist="45791" dir="2021404" algn="ctr" rotWithShape="0">
              <a:srgbClr val="969696">
                <a:alpha val="50000"/>
              </a:srgbClr>
            </a:outerShdw>
          </a:effectLst>
        </p:spPr>
        <p:txBody>
          <a:bodyPr lIns="83485" tIns="41742" rIns="83485" bIns="41742"/>
          <a:lstStyle/>
          <a:p>
            <a:endParaRPr lang="fr-FR">
              <a:latin typeface="Trebuchet MS" pitchFamily="34" charset="0"/>
            </a:endParaRPr>
          </a:p>
        </p:txBody>
      </p:sp>
      <p:sp>
        <p:nvSpPr>
          <p:cNvPr id="20" name="Freeform 16" descr="80 %"/>
          <p:cNvSpPr>
            <a:spLocks/>
          </p:cNvSpPr>
          <p:nvPr/>
        </p:nvSpPr>
        <p:spPr bwMode="gray">
          <a:xfrm rot="1800000">
            <a:off x="2615712" y="3006090"/>
            <a:ext cx="1543050" cy="1740218"/>
          </a:xfrm>
          <a:custGeom>
            <a:avLst/>
            <a:gdLst>
              <a:gd name="T0" fmla="*/ 0 w 243"/>
              <a:gd name="T1" fmla="*/ 2147483647 h 281"/>
              <a:gd name="T2" fmla="*/ 2147483647 w 243"/>
              <a:gd name="T3" fmla="*/ 2147483647 h 281"/>
              <a:gd name="T4" fmla="*/ 2147483647 w 243"/>
              <a:gd name="T5" fmla="*/ 0 h 281"/>
              <a:gd name="T6" fmla="*/ 0 w 243"/>
              <a:gd name="T7" fmla="*/ 2147483647 h 281"/>
              <a:gd name="T8" fmla="*/ 0 60000 65536"/>
              <a:gd name="T9" fmla="*/ 0 60000 65536"/>
              <a:gd name="T10" fmla="*/ 0 60000 65536"/>
              <a:gd name="T11" fmla="*/ 0 60000 65536"/>
              <a:gd name="T12" fmla="*/ 0 w 243"/>
              <a:gd name="T13" fmla="*/ 0 h 281"/>
              <a:gd name="T14" fmla="*/ 243 w 243"/>
              <a:gd name="T15" fmla="*/ 281 h 281"/>
            </a:gdLst>
            <a:ahLst/>
            <a:cxnLst>
              <a:cxn ang="T8">
                <a:pos x="T0" y="T1"/>
              </a:cxn>
              <a:cxn ang="T9">
                <a:pos x="T2" y="T3"/>
              </a:cxn>
              <a:cxn ang="T10">
                <a:pos x="T4" y="T5"/>
              </a:cxn>
              <a:cxn ang="T11">
                <a:pos x="T6" y="T7"/>
              </a:cxn>
            </a:cxnLst>
            <a:rect l="T12" t="T13" r="T14" b="T15"/>
            <a:pathLst>
              <a:path w="243" h="281">
                <a:moveTo>
                  <a:pt x="0" y="141"/>
                </a:moveTo>
                <a:cubicBezTo>
                  <a:pt x="50" y="223"/>
                  <a:pt x="140" y="278"/>
                  <a:pt x="243" y="281"/>
                </a:cubicBezTo>
                <a:cubicBezTo>
                  <a:pt x="243" y="0"/>
                  <a:pt x="243" y="0"/>
                  <a:pt x="243" y="0"/>
                </a:cubicBezTo>
                <a:lnTo>
                  <a:pt x="0" y="141"/>
                </a:lnTo>
                <a:close/>
              </a:path>
            </a:pathLst>
          </a:custGeom>
          <a:pattFill prst="pct80">
            <a:fgClr>
              <a:srgbClr val="4D0255"/>
            </a:fgClr>
            <a:bgClr>
              <a:srgbClr val="FFFFFF"/>
            </a:bgClr>
          </a:pattFill>
          <a:ln w="3175">
            <a:solidFill>
              <a:schemeClr val="bg1"/>
            </a:solidFill>
            <a:miter lim="800000"/>
            <a:headEnd/>
            <a:tailEnd/>
          </a:ln>
          <a:effectLst>
            <a:outerShdw dist="45791" dir="2021404" algn="ctr" rotWithShape="0">
              <a:srgbClr val="969696">
                <a:alpha val="50000"/>
              </a:srgbClr>
            </a:outerShdw>
          </a:effectLst>
        </p:spPr>
        <p:txBody>
          <a:bodyPr lIns="83485" tIns="41742" rIns="83485" bIns="41742"/>
          <a:lstStyle/>
          <a:p>
            <a:endParaRPr lang="fr-FR">
              <a:latin typeface="Trebuchet MS" pitchFamily="34" charset="0"/>
            </a:endParaRPr>
          </a:p>
        </p:txBody>
      </p:sp>
      <p:sp>
        <p:nvSpPr>
          <p:cNvPr id="21" name="Freeform 17" descr="80 %"/>
          <p:cNvSpPr>
            <a:spLocks/>
          </p:cNvSpPr>
          <p:nvPr/>
        </p:nvSpPr>
        <p:spPr bwMode="gray">
          <a:xfrm rot="1800000">
            <a:off x="4535366" y="3066098"/>
            <a:ext cx="1771650" cy="1730217"/>
          </a:xfrm>
          <a:custGeom>
            <a:avLst/>
            <a:gdLst>
              <a:gd name="T0" fmla="*/ 2147483647 w 279"/>
              <a:gd name="T1" fmla="*/ 2147483647 h 280"/>
              <a:gd name="T2" fmla="*/ 2147483647 w 279"/>
              <a:gd name="T3" fmla="*/ 2147483647 h 280"/>
              <a:gd name="T4" fmla="*/ 2147483647 w 279"/>
              <a:gd name="T5" fmla="*/ 0 h 280"/>
              <a:gd name="T6" fmla="*/ 0 w 279"/>
              <a:gd name="T7" fmla="*/ 2147483647 h 280"/>
              <a:gd name="T8" fmla="*/ 2147483647 w 279"/>
              <a:gd name="T9" fmla="*/ 2147483647 h 280"/>
              <a:gd name="T10" fmla="*/ 0 60000 65536"/>
              <a:gd name="T11" fmla="*/ 0 60000 65536"/>
              <a:gd name="T12" fmla="*/ 0 60000 65536"/>
              <a:gd name="T13" fmla="*/ 0 60000 65536"/>
              <a:gd name="T14" fmla="*/ 0 60000 65536"/>
              <a:gd name="T15" fmla="*/ 0 w 279"/>
              <a:gd name="T16" fmla="*/ 0 h 280"/>
              <a:gd name="T17" fmla="*/ 279 w 279"/>
              <a:gd name="T18" fmla="*/ 280 h 280"/>
            </a:gdLst>
            <a:ahLst/>
            <a:cxnLst>
              <a:cxn ang="T10">
                <a:pos x="T0" y="T1"/>
              </a:cxn>
              <a:cxn ang="T11">
                <a:pos x="T2" y="T3"/>
              </a:cxn>
              <a:cxn ang="T12">
                <a:pos x="T4" y="T5"/>
              </a:cxn>
              <a:cxn ang="T13">
                <a:pos x="T6" y="T7"/>
              </a:cxn>
              <a:cxn ang="T14">
                <a:pos x="T8" y="T9"/>
              </a:cxn>
            </a:cxnLst>
            <a:rect l="T15" t="T16" r="T17" b="T18"/>
            <a:pathLst>
              <a:path w="279" h="280">
                <a:moveTo>
                  <a:pt x="243" y="280"/>
                </a:moveTo>
                <a:cubicBezTo>
                  <a:pt x="266" y="238"/>
                  <a:pt x="279" y="191"/>
                  <a:pt x="279" y="140"/>
                </a:cubicBezTo>
                <a:cubicBezTo>
                  <a:pt x="279" y="89"/>
                  <a:pt x="266" y="41"/>
                  <a:pt x="243" y="0"/>
                </a:cubicBezTo>
                <a:cubicBezTo>
                  <a:pt x="0" y="140"/>
                  <a:pt x="0" y="140"/>
                  <a:pt x="0" y="140"/>
                </a:cubicBezTo>
                <a:lnTo>
                  <a:pt x="243" y="280"/>
                </a:lnTo>
                <a:close/>
              </a:path>
            </a:pathLst>
          </a:custGeom>
          <a:pattFill prst="pct80">
            <a:fgClr>
              <a:srgbClr val="4D0255"/>
            </a:fgClr>
            <a:bgClr>
              <a:srgbClr val="FFFFFF"/>
            </a:bgClr>
          </a:pattFill>
          <a:ln w="3175">
            <a:solidFill>
              <a:schemeClr val="bg1"/>
            </a:solidFill>
            <a:miter lim="800000"/>
            <a:headEnd/>
            <a:tailEnd/>
          </a:ln>
          <a:effectLst>
            <a:outerShdw dist="45791" dir="2021404" algn="ctr" rotWithShape="0">
              <a:srgbClr val="969696">
                <a:alpha val="50000"/>
              </a:srgbClr>
            </a:outerShdw>
          </a:effectLst>
        </p:spPr>
        <p:txBody>
          <a:bodyPr lIns="83485" tIns="41742" rIns="83485" bIns="41742"/>
          <a:lstStyle/>
          <a:p>
            <a:endParaRPr lang="fr-FR">
              <a:latin typeface="Trebuchet MS" pitchFamily="34" charset="0"/>
            </a:endParaRPr>
          </a:p>
        </p:txBody>
      </p:sp>
      <p:sp>
        <p:nvSpPr>
          <p:cNvPr id="22" name="Freeform 18" descr="80 %"/>
          <p:cNvSpPr>
            <a:spLocks/>
          </p:cNvSpPr>
          <p:nvPr/>
        </p:nvSpPr>
        <p:spPr bwMode="gray">
          <a:xfrm rot="1800000">
            <a:off x="2848708" y="2115979"/>
            <a:ext cx="1771650" cy="1730216"/>
          </a:xfrm>
          <a:custGeom>
            <a:avLst/>
            <a:gdLst>
              <a:gd name="T0" fmla="*/ 2147483647 w 279"/>
              <a:gd name="T1" fmla="*/ 0 h 280"/>
              <a:gd name="T2" fmla="*/ 0 w 279"/>
              <a:gd name="T3" fmla="*/ 2147483647 h 280"/>
              <a:gd name="T4" fmla="*/ 2147483647 w 279"/>
              <a:gd name="T5" fmla="*/ 2147483647 h 280"/>
              <a:gd name="T6" fmla="*/ 2147483647 w 279"/>
              <a:gd name="T7" fmla="*/ 2147483647 h 280"/>
              <a:gd name="T8" fmla="*/ 2147483647 w 279"/>
              <a:gd name="T9" fmla="*/ 0 h 280"/>
              <a:gd name="T10" fmla="*/ 0 60000 65536"/>
              <a:gd name="T11" fmla="*/ 0 60000 65536"/>
              <a:gd name="T12" fmla="*/ 0 60000 65536"/>
              <a:gd name="T13" fmla="*/ 0 60000 65536"/>
              <a:gd name="T14" fmla="*/ 0 60000 65536"/>
              <a:gd name="T15" fmla="*/ 0 w 279"/>
              <a:gd name="T16" fmla="*/ 0 h 280"/>
              <a:gd name="T17" fmla="*/ 279 w 279"/>
              <a:gd name="T18" fmla="*/ 280 h 280"/>
            </a:gdLst>
            <a:ahLst/>
            <a:cxnLst>
              <a:cxn ang="T10">
                <a:pos x="T0" y="T1"/>
              </a:cxn>
              <a:cxn ang="T11">
                <a:pos x="T2" y="T3"/>
              </a:cxn>
              <a:cxn ang="T12">
                <a:pos x="T4" y="T5"/>
              </a:cxn>
              <a:cxn ang="T13">
                <a:pos x="T6" y="T7"/>
              </a:cxn>
              <a:cxn ang="T14">
                <a:pos x="T8" y="T9"/>
              </a:cxn>
            </a:cxnLst>
            <a:rect l="T15" t="T16" r="T17" b="T18"/>
            <a:pathLst>
              <a:path w="279" h="280">
                <a:moveTo>
                  <a:pt x="36" y="0"/>
                </a:moveTo>
                <a:cubicBezTo>
                  <a:pt x="13" y="41"/>
                  <a:pt x="0" y="89"/>
                  <a:pt x="0" y="140"/>
                </a:cubicBezTo>
                <a:cubicBezTo>
                  <a:pt x="0" y="191"/>
                  <a:pt x="13" y="239"/>
                  <a:pt x="35" y="280"/>
                </a:cubicBezTo>
                <a:cubicBezTo>
                  <a:pt x="279" y="140"/>
                  <a:pt x="279" y="140"/>
                  <a:pt x="279" y="140"/>
                </a:cubicBezTo>
                <a:lnTo>
                  <a:pt x="36" y="0"/>
                </a:lnTo>
                <a:close/>
              </a:path>
            </a:pathLst>
          </a:custGeom>
          <a:pattFill prst="pct80">
            <a:fgClr>
              <a:srgbClr val="4D0255"/>
            </a:fgClr>
            <a:bgClr>
              <a:srgbClr val="FFFFFF"/>
            </a:bgClr>
          </a:pattFill>
          <a:ln>
            <a:noFill/>
          </a:ln>
          <a:extLst/>
        </p:spPr>
        <p:txBody>
          <a:bodyPr lIns="83485" tIns="41742" rIns="83485" bIns="41742"/>
          <a:lstStyle/>
          <a:p>
            <a:endParaRPr lang="fr-FR">
              <a:latin typeface="Trebuchet MS" pitchFamily="34" charset="0"/>
            </a:endParaRPr>
          </a:p>
        </p:txBody>
      </p:sp>
      <p:sp>
        <p:nvSpPr>
          <p:cNvPr id="23" name="Freeform 19" descr="80 %"/>
          <p:cNvSpPr>
            <a:spLocks/>
          </p:cNvSpPr>
          <p:nvPr/>
        </p:nvSpPr>
        <p:spPr bwMode="gray">
          <a:xfrm rot="1800000">
            <a:off x="4029808" y="3801904"/>
            <a:ext cx="1543050" cy="1740218"/>
          </a:xfrm>
          <a:custGeom>
            <a:avLst/>
            <a:gdLst>
              <a:gd name="T0" fmla="*/ 0 w 243"/>
              <a:gd name="T1" fmla="*/ 2147483647 h 281"/>
              <a:gd name="T2" fmla="*/ 2147483647 w 243"/>
              <a:gd name="T3" fmla="*/ 2147483647 h 281"/>
              <a:gd name="T4" fmla="*/ 0 w 243"/>
              <a:gd name="T5" fmla="*/ 0 h 281"/>
              <a:gd name="T6" fmla="*/ 0 w 243"/>
              <a:gd name="T7" fmla="*/ 2147483647 h 281"/>
              <a:gd name="T8" fmla="*/ 0 60000 65536"/>
              <a:gd name="T9" fmla="*/ 0 60000 65536"/>
              <a:gd name="T10" fmla="*/ 0 60000 65536"/>
              <a:gd name="T11" fmla="*/ 0 60000 65536"/>
              <a:gd name="T12" fmla="*/ 0 w 243"/>
              <a:gd name="T13" fmla="*/ 0 h 281"/>
              <a:gd name="T14" fmla="*/ 243 w 243"/>
              <a:gd name="T15" fmla="*/ 281 h 281"/>
            </a:gdLst>
            <a:ahLst/>
            <a:cxnLst>
              <a:cxn ang="T8">
                <a:pos x="T0" y="T1"/>
              </a:cxn>
              <a:cxn ang="T9">
                <a:pos x="T2" y="T3"/>
              </a:cxn>
              <a:cxn ang="T10">
                <a:pos x="T4" y="T5"/>
              </a:cxn>
              <a:cxn ang="T11">
                <a:pos x="T6" y="T7"/>
              </a:cxn>
            </a:cxnLst>
            <a:rect l="T12" t="T13" r="T14" b="T15"/>
            <a:pathLst>
              <a:path w="243" h="281">
                <a:moveTo>
                  <a:pt x="0" y="281"/>
                </a:moveTo>
                <a:cubicBezTo>
                  <a:pt x="103" y="278"/>
                  <a:pt x="193" y="223"/>
                  <a:pt x="243" y="140"/>
                </a:cubicBezTo>
                <a:cubicBezTo>
                  <a:pt x="0" y="0"/>
                  <a:pt x="0" y="0"/>
                  <a:pt x="0" y="0"/>
                </a:cubicBezTo>
                <a:lnTo>
                  <a:pt x="0" y="281"/>
                </a:lnTo>
                <a:close/>
              </a:path>
            </a:pathLst>
          </a:custGeom>
          <a:pattFill prst="pct80">
            <a:fgClr>
              <a:srgbClr val="4D0255"/>
            </a:fgClr>
            <a:bgClr>
              <a:srgbClr val="FFFFFF"/>
            </a:bgClr>
          </a:pattFill>
          <a:ln w="3175">
            <a:solidFill>
              <a:schemeClr val="bg1"/>
            </a:solidFill>
            <a:miter lim="800000"/>
            <a:headEnd/>
            <a:tailEnd/>
          </a:ln>
          <a:effectLst>
            <a:outerShdw dist="45791" dir="2021404" algn="ctr" rotWithShape="0">
              <a:srgbClr val="969696">
                <a:alpha val="50000"/>
              </a:srgbClr>
            </a:outerShdw>
          </a:effectLst>
        </p:spPr>
        <p:txBody>
          <a:bodyPr lIns="83485" tIns="41742" rIns="83485" bIns="41742"/>
          <a:lstStyle/>
          <a:p>
            <a:endParaRPr lang="fr-FR">
              <a:latin typeface="Trebuchet MS" pitchFamily="34" charset="0"/>
            </a:endParaRPr>
          </a:p>
        </p:txBody>
      </p:sp>
      <p:sp>
        <p:nvSpPr>
          <p:cNvPr id="26" name="Freeform 15"/>
          <p:cNvSpPr>
            <a:spLocks/>
          </p:cNvSpPr>
          <p:nvPr/>
        </p:nvSpPr>
        <p:spPr bwMode="gray">
          <a:xfrm rot="1800000">
            <a:off x="4998428" y="2167415"/>
            <a:ext cx="1543050" cy="1733073"/>
          </a:xfrm>
          <a:custGeom>
            <a:avLst/>
            <a:gdLst>
              <a:gd name="T0" fmla="*/ 30212243 w 243"/>
              <a:gd name="T1" fmla="*/ 17385500 h 280"/>
              <a:gd name="T2" fmla="*/ 0 w 243"/>
              <a:gd name="T3" fmla="*/ 0 h 280"/>
              <a:gd name="T4" fmla="*/ 0 w 243"/>
              <a:gd name="T5" fmla="*/ 34736040 h 280"/>
              <a:gd name="T6" fmla="*/ 30212243 w 243"/>
              <a:gd name="T7" fmla="*/ 17385500 h 280"/>
              <a:gd name="T8" fmla="*/ 0 60000 65536"/>
              <a:gd name="T9" fmla="*/ 0 60000 65536"/>
              <a:gd name="T10" fmla="*/ 0 60000 65536"/>
              <a:gd name="T11" fmla="*/ 0 60000 65536"/>
              <a:gd name="T12" fmla="*/ 0 w 243"/>
              <a:gd name="T13" fmla="*/ 0 h 280"/>
              <a:gd name="T14" fmla="*/ 243 w 243"/>
              <a:gd name="T15" fmla="*/ 280 h 280"/>
            </a:gdLst>
            <a:ahLst/>
            <a:cxnLst>
              <a:cxn ang="T8">
                <a:pos x="T0" y="T1"/>
              </a:cxn>
              <a:cxn ang="T9">
                <a:pos x="T2" y="T3"/>
              </a:cxn>
              <a:cxn ang="T10">
                <a:pos x="T4" y="T5"/>
              </a:cxn>
              <a:cxn ang="T11">
                <a:pos x="T6" y="T7"/>
              </a:cxn>
            </a:cxnLst>
            <a:rect l="T12" t="T13" r="T14" b="T15"/>
            <a:pathLst>
              <a:path w="243" h="280">
                <a:moveTo>
                  <a:pt x="243" y="140"/>
                </a:moveTo>
                <a:cubicBezTo>
                  <a:pt x="192" y="58"/>
                  <a:pt x="103" y="3"/>
                  <a:pt x="0" y="0"/>
                </a:cubicBezTo>
                <a:cubicBezTo>
                  <a:pt x="0" y="280"/>
                  <a:pt x="0" y="280"/>
                  <a:pt x="0" y="280"/>
                </a:cubicBezTo>
                <a:lnTo>
                  <a:pt x="243" y="140"/>
                </a:lnTo>
                <a:close/>
              </a:path>
            </a:pathLst>
          </a:custGeom>
          <a:solidFill>
            <a:srgbClr val="4D0255"/>
          </a:solidFill>
          <a:ln w="3175">
            <a:solidFill>
              <a:schemeClr val="bg1"/>
            </a:solidFill>
            <a:miter lim="800000"/>
            <a:headEnd/>
            <a:tailEnd/>
          </a:ln>
          <a:effectLst>
            <a:outerShdw dist="45791" dir="2021404" algn="ctr" rotWithShape="0">
              <a:srgbClr val="969696">
                <a:alpha val="50000"/>
              </a:srgbClr>
            </a:outerShdw>
          </a:effectLst>
        </p:spPr>
        <p:txBody>
          <a:bodyPr/>
          <a:lstStyle/>
          <a:p>
            <a:endParaRPr lang="fr-FR">
              <a:latin typeface="Trebuchet MS" pitchFamily="34" charset="0"/>
            </a:endParaRPr>
          </a:p>
        </p:txBody>
      </p:sp>
      <p:sp>
        <p:nvSpPr>
          <p:cNvPr id="32" name="Rectangle 6"/>
          <p:cNvSpPr>
            <a:spLocks noChangeArrowheads="1"/>
          </p:cNvSpPr>
          <p:nvPr/>
        </p:nvSpPr>
        <p:spPr bwMode="auto">
          <a:xfrm>
            <a:off x="467544" y="157163"/>
            <a:ext cx="7454900" cy="57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57" tIns="41729" rIns="83457" bIns="41729">
            <a:spAutoFit/>
          </a:bodyPr>
          <a:lstStyle/>
          <a:p>
            <a:pPr defTabSz="1020763"/>
            <a:r>
              <a:rPr lang="en-US" altLang="en-US" sz="3200" b="1" dirty="0" err="1" smtClean="0">
                <a:solidFill>
                  <a:schemeClr val="bg1"/>
                </a:solidFill>
                <a:latin typeface="Trebuchet MS" pitchFamily="34" charset="0"/>
              </a:rPr>
              <a:t>Simulis</a:t>
            </a:r>
            <a:r>
              <a:rPr lang="en-US" altLang="en-US" sz="3200" b="1" baseline="30000" dirty="0">
                <a:solidFill>
                  <a:schemeClr val="bg1"/>
                </a:solidFill>
                <a:latin typeface="Trebuchet MS" pitchFamily="34" charset="0"/>
              </a:rPr>
              <a:t>®</a:t>
            </a:r>
            <a:r>
              <a:rPr lang="en-US" altLang="en-US" sz="3200" b="1" dirty="0">
                <a:solidFill>
                  <a:schemeClr val="bg1"/>
                </a:solidFill>
                <a:latin typeface="Trebuchet MS" pitchFamily="34" charset="0"/>
              </a:rPr>
              <a:t> Thermodynamics – </a:t>
            </a:r>
            <a:r>
              <a:rPr lang="ru-RU" altLang="en-US" sz="3200" b="1" dirty="0" smtClean="0">
                <a:solidFill>
                  <a:schemeClr val="bg1"/>
                </a:solidFill>
                <a:latin typeface="Trebuchet MS" pitchFamily="34" charset="0"/>
              </a:rPr>
              <a:t>Сервисы</a:t>
            </a:r>
            <a:endParaRPr lang="en-US" altLang="en-US" sz="3200" b="1" dirty="0">
              <a:solidFill>
                <a:schemeClr val="bg1"/>
              </a:solidFill>
              <a:latin typeface="Trebuchet MS" pitchFamily="34" charset="0"/>
            </a:endParaRPr>
          </a:p>
        </p:txBody>
      </p:sp>
      <p:sp>
        <p:nvSpPr>
          <p:cNvPr id="19" name="Rectangle 172"/>
          <p:cNvSpPr>
            <a:spLocks noChangeArrowheads="1"/>
          </p:cNvSpPr>
          <p:nvPr/>
        </p:nvSpPr>
        <p:spPr bwMode="gray">
          <a:xfrm>
            <a:off x="2743201" y="2836602"/>
            <a:ext cx="1463228" cy="553998"/>
          </a:xfrm>
          <a:prstGeom prst="rect">
            <a:avLst/>
          </a:prstGeom>
          <a:noFill/>
          <a:ln w="9525">
            <a:noFill/>
            <a:miter lim="800000"/>
            <a:headEnd/>
            <a:tailEnd/>
          </a:ln>
          <a:extLst/>
        </p:spPr>
        <p:txBody>
          <a:bodyPr wrap="square">
            <a:spAutoFit/>
          </a:bodyPr>
          <a:lstStyle/>
          <a:p>
            <a:pPr eaLnBrk="1" hangingPunct="1">
              <a:lnSpc>
                <a:spcPct val="100000"/>
              </a:lnSpc>
              <a:buClrTx/>
              <a:buFontTx/>
              <a:buNone/>
            </a:pPr>
            <a:r>
              <a:rPr lang="ru-RU" sz="1500" dirty="0" smtClean="0">
                <a:solidFill>
                  <a:schemeClr val="bg1"/>
                </a:solidFill>
                <a:latin typeface="Trebuchet MS" pitchFamily="34" charset="0"/>
                <a:cs typeface="Arial" charset="0"/>
              </a:rPr>
              <a:t>БД</a:t>
            </a:r>
            <a:endParaRPr lang="de-DE" sz="1500" dirty="0">
              <a:solidFill>
                <a:schemeClr val="bg1"/>
              </a:solidFill>
              <a:latin typeface="Trebuchet MS" pitchFamily="34" charset="0"/>
              <a:cs typeface="Arial" charset="0"/>
            </a:endParaRPr>
          </a:p>
          <a:p>
            <a:pPr eaLnBrk="1" hangingPunct="1">
              <a:lnSpc>
                <a:spcPct val="100000"/>
              </a:lnSpc>
              <a:buClrTx/>
              <a:buFontTx/>
              <a:buNone/>
            </a:pPr>
            <a:r>
              <a:rPr lang="de-DE" sz="1500" dirty="0" smtClean="0">
                <a:solidFill>
                  <a:schemeClr val="bg1"/>
                </a:solidFill>
                <a:latin typeface="Trebuchet MS" pitchFamily="34" charset="0"/>
                <a:cs typeface="Arial" charset="0"/>
              </a:rPr>
              <a:t>(</a:t>
            </a:r>
            <a:r>
              <a:rPr lang="ru-RU" sz="1500" dirty="0" smtClean="0">
                <a:solidFill>
                  <a:schemeClr val="bg1"/>
                </a:solidFill>
                <a:latin typeface="Trebuchet MS" pitchFamily="34" charset="0"/>
                <a:cs typeface="Arial" charset="0"/>
              </a:rPr>
              <a:t>в</a:t>
            </a:r>
            <a:r>
              <a:rPr lang="de-DE" sz="1500" dirty="0" smtClean="0">
                <a:solidFill>
                  <a:schemeClr val="bg1"/>
                </a:solidFill>
                <a:latin typeface="Trebuchet MS" pitchFamily="34" charset="0"/>
                <a:cs typeface="Arial" charset="0"/>
              </a:rPr>
              <a:t>e</a:t>
            </a:r>
            <a:r>
              <a:rPr lang="ru-RU" sz="1500" dirty="0" err="1" smtClean="0">
                <a:solidFill>
                  <a:schemeClr val="bg1"/>
                </a:solidFill>
                <a:latin typeface="Trebuchet MS" pitchFamily="34" charset="0"/>
                <a:cs typeface="Arial" charset="0"/>
              </a:rPr>
              <a:t>ществ</a:t>
            </a:r>
            <a:r>
              <a:rPr lang="de-DE" sz="1500" dirty="0" smtClean="0">
                <a:solidFill>
                  <a:schemeClr val="bg1"/>
                </a:solidFill>
                <a:latin typeface="Trebuchet MS" pitchFamily="34" charset="0"/>
                <a:cs typeface="Arial" charset="0"/>
              </a:rPr>
              <a:t>, </a:t>
            </a:r>
            <a:r>
              <a:rPr lang="de-DE" sz="1500" dirty="0">
                <a:solidFill>
                  <a:schemeClr val="bg1"/>
                </a:solidFill>
                <a:latin typeface="Trebuchet MS" pitchFamily="34" charset="0"/>
                <a:cs typeface="Arial" charset="0"/>
              </a:rPr>
              <a:t>BIP)</a:t>
            </a:r>
          </a:p>
        </p:txBody>
      </p:sp>
      <p:sp>
        <p:nvSpPr>
          <p:cNvPr id="33" name="Rectangle 179"/>
          <p:cNvSpPr>
            <a:spLocks noChangeArrowheads="1"/>
          </p:cNvSpPr>
          <p:nvPr/>
        </p:nvSpPr>
        <p:spPr bwMode="gray">
          <a:xfrm>
            <a:off x="3959470" y="4400550"/>
            <a:ext cx="1261696" cy="784384"/>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00000"/>
              </a:lnSpc>
              <a:buClrTx/>
              <a:buFontTx/>
              <a:buNone/>
            </a:pPr>
            <a:r>
              <a:rPr lang="ru-RU" sz="1500" dirty="0" smtClean="0">
                <a:solidFill>
                  <a:schemeClr val="bg1"/>
                </a:solidFill>
                <a:latin typeface="Trebuchet MS" pitchFamily="34" charset="0"/>
                <a:cs typeface="Arial" charset="0"/>
              </a:rPr>
              <a:t>Равновесие</a:t>
            </a:r>
            <a:endParaRPr lang="de-DE" sz="1500" dirty="0">
              <a:solidFill>
                <a:schemeClr val="bg1"/>
              </a:solidFill>
              <a:latin typeface="Trebuchet MS" pitchFamily="34" charset="0"/>
              <a:cs typeface="Arial" charset="0"/>
            </a:endParaRPr>
          </a:p>
          <a:p>
            <a:pPr algn="ctr" eaLnBrk="1" hangingPunct="1">
              <a:lnSpc>
                <a:spcPct val="100000"/>
              </a:lnSpc>
              <a:buClrTx/>
              <a:buFontTx/>
              <a:buNone/>
            </a:pPr>
            <a:r>
              <a:rPr lang="de-DE" sz="1500" dirty="0">
                <a:solidFill>
                  <a:schemeClr val="bg1"/>
                </a:solidFill>
                <a:latin typeface="Trebuchet MS" pitchFamily="34" charset="0"/>
                <a:cs typeface="Arial" charset="0"/>
              </a:rPr>
              <a:t>(LV, LLV, LL,...)</a:t>
            </a:r>
          </a:p>
        </p:txBody>
      </p:sp>
      <p:sp>
        <p:nvSpPr>
          <p:cNvPr id="34" name="Rectangle 176"/>
          <p:cNvSpPr>
            <a:spLocks noChangeArrowheads="1"/>
          </p:cNvSpPr>
          <p:nvPr/>
        </p:nvSpPr>
        <p:spPr bwMode="gray">
          <a:xfrm>
            <a:off x="2743201" y="3634740"/>
            <a:ext cx="1599061" cy="776797"/>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485" tIns="41742" rIns="83485" bIns="41742">
            <a:spAutoFit/>
          </a:bodyPr>
          <a:lstStyle/>
          <a:p>
            <a:pPr algn="ctr" eaLnBrk="1" hangingPunct="1">
              <a:lnSpc>
                <a:spcPct val="100000"/>
              </a:lnSpc>
              <a:buClrTx/>
              <a:buFontTx/>
              <a:buNone/>
            </a:pPr>
            <a:r>
              <a:rPr lang="ru-RU" sz="1500" dirty="0" err="1" smtClean="0">
                <a:solidFill>
                  <a:schemeClr val="bg1"/>
                </a:solidFill>
                <a:cs typeface="Arial" charset="0"/>
              </a:rPr>
              <a:t>Термо</a:t>
            </a:r>
            <a:r>
              <a:rPr lang="ru-RU" sz="1500" dirty="0" smtClean="0">
                <a:solidFill>
                  <a:schemeClr val="bg1"/>
                </a:solidFill>
                <a:cs typeface="Arial" charset="0"/>
              </a:rPr>
              <a:t>-динамические</a:t>
            </a:r>
            <a:endParaRPr lang="de-DE" sz="1500" dirty="0">
              <a:solidFill>
                <a:schemeClr val="bg1"/>
              </a:solidFill>
              <a:cs typeface="Arial" charset="0"/>
            </a:endParaRPr>
          </a:p>
          <a:p>
            <a:pPr algn="ctr" eaLnBrk="1" hangingPunct="1">
              <a:lnSpc>
                <a:spcPct val="100000"/>
              </a:lnSpc>
              <a:buClrTx/>
              <a:buFontTx/>
              <a:buNone/>
            </a:pPr>
            <a:r>
              <a:rPr lang="de-DE" sz="1500" dirty="0">
                <a:solidFill>
                  <a:schemeClr val="bg1"/>
                </a:solidFill>
                <a:cs typeface="Arial" charset="0"/>
              </a:rPr>
              <a:t>  </a:t>
            </a:r>
            <a:r>
              <a:rPr lang="ru-RU" sz="1500" dirty="0" smtClean="0">
                <a:solidFill>
                  <a:schemeClr val="bg1"/>
                </a:solidFill>
                <a:cs typeface="Arial" charset="0"/>
              </a:rPr>
              <a:t>функции</a:t>
            </a:r>
            <a:endParaRPr lang="de-DE" sz="1500" dirty="0">
              <a:solidFill>
                <a:schemeClr val="bg1"/>
              </a:solidFill>
              <a:cs typeface="Arial" charset="0"/>
            </a:endParaRPr>
          </a:p>
        </p:txBody>
      </p:sp>
      <p:sp>
        <p:nvSpPr>
          <p:cNvPr id="35" name="Rectangle 56"/>
          <p:cNvSpPr>
            <a:spLocks noChangeArrowheads="1"/>
          </p:cNvSpPr>
          <p:nvPr/>
        </p:nvSpPr>
        <p:spPr bwMode="gray">
          <a:xfrm>
            <a:off x="3891655" y="1808798"/>
            <a:ext cx="1400908" cy="946074"/>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lIns="83485" tIns="41742" rIns="83485" bIns="41742">
            <a:spAutoFit/>
          </a:bodyPr>
          <a:lstStyle/>
          <a:p>
            <a:pPr algn="ctr"/>
            <a:r>
              <a:rPr lang="ru-RU" altLang="ru-RU" sz="1400" b="1" dirty="0" err="1">
                <a:solidFill>
                  <a:schemeClr val="bg1"/>
                </a:solidFill>
                <a:cs typeface="Arial" charset="0"/>
              </a:rPr>
              <a:t>Графическ</a:t>
            </a:r>
            <a:r>
              <a:rPr lang="ru-RU" altLang="ru-RU" sz="1400" b="1" dirty="0">
                <a:solidFill>
                  <a:schemeClr val="bg1"/>
                </a:solidFill>
                <a:cs typeface="Arial" charset="0"/>
              </a:rPr>
              <a:t>.</a:t>
            </a:r>
            <a:r>
              <a:rPr lang="de-DE" altLang="ru-RU" sz="1400" b="1" dirty="0">
                <a:solidFill>
                  <a:schemeClr val="bg1"/>
                </a:solidFill>
                <a:cs typeface="Arial" charset="0"/>
              </a:rPr>
              <a:t> </a:t>
            </a:r>
            <a:r>
              <a:rPr lang="ru-RU" altLang="ru-RU" sz="1400" b="1" dirty="0">
                <a:solidFill>
                  <a:schemeClr val="bg1"/>
                </a:solidFill>
                <a:cs typeface="Arial" charset="0"/>
              </a:rPr>
              <a:t>Интерфейс</a:t>
            </a:r>
            <a:r>
              <a:rPr lang="de-DE" altLang="ru-RU" sz="1400" b="1" dirty="0">
                <a:solidFill>
                  <a:schemeClr val="bg1"/>
                </a:solidFill>
                <a:cs typeface="Arial" charset="0"/>
              </a:rPr>
              <a:t> </a:t>
            </a:r>
            <a:r>
              <a:rPr lang="ru-RU" altLang="ru-RU" sz="1400" b="1" dirty="0" err="1" smtClean="0">
                <a:solidFill>
                  <a:schemeClr val="bg1"/>
                </a:solidFill>
                <a:cs typeface="Arial" charset="0"/>
              </a:rPr>
              <a:t>Пользо</a:t>
            </a:r>
            <a:r>
              <a:rPr lang="ru-RU" altLang="ru-RU" sz="1400" b="1" dirty="0" smtClean="0">
                <a:solidFill>
                  <a:schemeClr val="bg1"/>
                </a:solidFill>
                <a:cs typeface="Arial" charset="0"/>
              </a:rPr>
              <a:t>-</a:t>
            </a:r>
            <a:br>
              <a:rPr lang="ru-RU" altLang="ru-RU" sz="1400" b="1" dirty="0" smtClean="0">
                <a:solidFill>
                  <a:schemeClr val="bg1"/>
                </a:solidFill>
                <a:cs typeface="Arial" charset="0"/>
              </a:rPr>
            </a:br>
            <a:r>
              <a:rPr lang="ru-RU" altLang="ru-RU" sz="1400" b="1" dirty="0" err="1" smtClean="0">
                <a:solidFill>
                  <a:schemeClr val="bg1"/>
                </a:solidFill>
                <a:cs typeface="Arial" charset="0"/>
              </a:rPr>
              <a:t>вателя</a:t>
            </a:r>
            <a:endParaRPr lang="de-DE" altLang="ru-RU" sz="1400" b="1" dirty="0">
              <a:solidFill>
                <a:schemeClr val="bg1"/>
              </a:solidFill>
              <a:cs typeface="Arial" charset="0"/>
            </a:endParaRPr>
          </a:p>
        </p:txBody>
      </p:sp>
      <p:sp>
        <p:nvSpPr>
          <p:cNvPr id="36" name="Rectangle 57"/>
          <p:cNvSpPr>
            <a:spLocks noChangeArrowheads="1"/>
          </p:cNvSpPr>
          <p:nvPr/>
        </p:nvSpPr>
        <p:spPr bwMode="gray">
          <a:xfrm>
            <a:off x="5178264" y="2768921"/>
            <a:ext cx="1074127" cy="553998"/>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00000"/>
              </a:lnSpc>
              <a:buClrTx/>
              <a:buFontTx/>
              <a:buNone/>
            </a:pPr>
            <a:r>
              <a:rPr lang="ru-RU" sz="1500" dirty="0" smtClean="0">
                <a:solidFill>
                  <a:schemeClr val="bg1"/>
                </a:solidFill>
                <a:latin typeface="Trebuchet MS" pitchFamily="34" charset="0"/>
                <a:cs typeface="Arial" charset="0"/>
              </a:rPr>
              <a:t>Набор сервисов</a:t>
            </a:r>
            <a:endParaRPr lang="de-DE" sz="1500" dirty="0">
              <a:solidFill>
                <a:schemeClr val="bg1"/>
              </a:solidFill>
              <a:latin typeface="Trebuchet MS" pitchFamily="34" charset="0"/>
              <a:cs typeface="Arial" charset="0"/>
            </a:endParaRPr>
          </a:p>
        </p:txBody>
      </p:sp>
      <p:sp>
        <p:nvSpPr>
          <p:cNvPr id="37" name="Rectangle 175"/>
          <p:cNvSpPr>
            <a:spLocks noChangeArrowheads="1"/>
          </p:cNvSpPr>
          <p:nvPr/>
        </p:nvSpPr>
        <p:spPr bwMode="gray">
          <a:xfrm>
            <a:off x="4919173" y="3634740"/>
            <a:ext cx="1466567" cy="776797"/>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485" tIns="41742" rIns="83485" bIns="41742">
            <a:spAutoFit/>
          </a:bodyPr>
          <a:lstStyle/>
          <a:p>
            <a:pPr algn="ctr" eaLnBrk="1" hangingPunct="1">
              <a:lnSpc>
                <a:spcPct val="100000"/>
              </a:lnSpc>
              <a:buClrTx/>
              <a:buFontTx/>
              <a:buNone/>
            </a:pPr>
            <a:r>
              <a:rPr lang="ru-RU" sz="1500" dirty="0" err="1" smtClean="0">
                <a:solidFill>
                  <a:schemeClr val="bg1"/>
                </a:solidFill>
                <a:latin typeface="Trebuchet MS" pitchFamily="34" charset="0"/>
                <a:cs typeface="Arial" charset="0"/>
              </a:rPr>
              <a:t>Термо</a:t>
            </a:r>
            <a:r>
              <a:rPr lang="ru-RU" sz="1500" dirty="0" smtClean="0">
                <a:solidFill>
                  <a:schemeClr val="bg1"/>
                </a:solidFill>
                <a:latin typeface="Trebuchet MS" pitchFamily="34" charset="0"/>
                <a:cs typeface="Arial" charset="0"/>
              </a:rPr>
              <a:t>-динамические модели</a:t>
            </a:r>
            <a:endParaRPr lang="de-DE" sz="1500" dirty="0">
              <a:solidFill>
                <a:schemeClr val="tx2"/>
              </a:solidFill>
              <a:latin typeface="Trebuchet MS" pitchFamily="34" charset="0"/>
              <a:cs typeface="Arial" charset="0"/>
            </a:endParaRPr>
          </a:p>
        </p:txBody>
      </p:sp>
    </p:spTree>
    <p:extLst>
      <p:ext uri="{BB962C8B-B14F-4D97-AF65-F5344CB8AC3E}">
        <p14:creationId xmlns:p14="http://schemas.microsoft.com/office/powerpoint/2010/main" val="183274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179513" y="1208088"/>
            <a:ext cx="8964488" cy="8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485" tIns="41742" rIns="83485" bIns="41742">
            <a:spAutoFit/>
          </a:bodyPr>
          <a:lstStyle>
            <a:lvl1pPr marL="341313" indent="-341313" defTabSz="835025" eaLnBrk="0" hangingPunct="0">
              <a:defRPr sz="2000">
                <a:solidFill>
                  <a:srgbClr val="62BDC4"/>
                </a:solidFill>
                <a:latin typeface="Tahoma" pitchFamily="34" charset="0"/>
              </a:defRPr>
            </a:lvl1pPr>
            <a:lvl2pPr marL="742950" indent="-285750" defTabSz="835025" eaLnBrk="0" hangingPunct="0">
              <a:defRPr sz="2000">
                <a:solidFill>
                  <a:srgbClr val="62BDC4"/>
                </a:solidFill>
                <a:latin typeface="Tahoma" pitchFamily="34" charset="0"/>
              </a:defRPr>
            </a:lvl2pPr>
            <a:lvl3pPr marL="1143000" indent="-228600" defTabSz="835025" eaLnBrk="0" hangingPunct="0">
              <a:defRPr sz="2000">
                <a:solidFill>
                  <a:srgbClr val="62BDC4"/>
                </a:solidFill>
                <a:latin typeface="Tahoma" pitchFamily="34" charset="0"/>
              </a:defRPr>
            </a:lvl3pPr>
            <a:lvl4pPr marL="1600200" indent="-228600" defTabSz="835025" eaLnBrk="0" hangingPunct="0">
              <a:defRPr sz="2000">
                <a:solidFill>
                  <a:srgbClr val="62BDC4"/>
                </a:solidFill>
                <a:latin typeface="Tahoma" pitchFamily="34" charset="0"/>
              </a:defRPr>
            </a:lvl4pPr>
            <a:lvl5pPr marL="2057400" indent="-228600" defTabSz="835025" eaLnBrk="0" hangingPunct="0">
              <a:defRPr sz="2000">
                <a:solidFill>
                  <a:srgbClr val="62BDC4"/>
                </a:solidFill>
                <a:latin typeface="Tahoma" pitchFamily="34" charset="0"/>
              </a:defRPr>
            </a:lvl5pPr>
            <a:lvl6pPr marL="2514600" indent="-228600" defTabSz="835025" eaLnBrk="0" fontAlgn="base" hangingPunct="0">
              <a:spcBef>
                <a:spcPct val="0"/>
              </a:spcBef>
              <a:spcAft>
                <a:spcPct val="0"/>
              </a:spcAft>
              <a:defRPr sz="2000">
                <a:solidFill>
                  <a:srgbClr val="62BDC4"/>
                </a:solidFill>
                <a:latin typeface="Tahoma" pitchFamily="34" charset="0"/>
              </a:defRPr>
            </a:lvl6pPr>
            <a:lvl7pPr marL="2971800" indent="-228600" defTabSz="835025" eaLnBrk="0" fontAlgn="base" hangingPunct="0">
              <a:spcBef>
                <a:spcPct val="0"/>
              </a:spcBef>
              <a:spcAft>
                <a:spcPct val="0"/>
              </a:spcAft>
              <a:defRPr sz="2000">
                <a:solidFill>
                  <a:srgbClr val="62BDC4"/>
                </a:solidFill>
                <a:latin typeface="Tahoma" pitchFamily="34" charset="0"/>
              </a:defRPr>
            </a:lvl7pPr>
            <a:lvl8pPr marL="3429000" indent="-228600" defTabSz="835025" eaLnBrk="0" fontAlgn="base" hangingPunct="0">
              <a:spcBef>
                <a:spcPct val="0"/>
              </a:spcBef>
              <a:spcAft>
                <a:spcPct val="0"/>
              </a:spcAft>
              <a:defRPr sz="2000">
                <a:solidFill>
                  <a:srgbClr val="62BDC4"/>
                </a:solidFill>
                <a:latin typeface="Tahoma" pitchFamily="34" charset="0"/>
              </a:defRPr>
            </a:lvl8pPr>
            <a:lvl9pPr marL="3886200" indent="-228600" defTabSz="835025" eaLnBrk="0" fontAlgn="base" hangingPunct="0">
              <a:spcBef>
                <a:spcPct val="0"/>
              </a:spcBef>
              <a:spcAft>
                <a:spcPct val="0"/>
              </a:spcAft>
              <a:defRPr sz="2000">
                <a:solidFill>
                  <a:srgbClr val="62BDC4"/>
                </a:solidFill>
                <a:latin typeface="Tahoma" pitchFamily="34" charset="0"/>
              </a:defRPr>
            </a:lvl9pPr>
          </a:lstStyle>
          <a:p>
            <a:pPr marL="342900" indent="-342900">
              <a:spcBef>
                <a:spcPct val="30000"/>
              </a:spcBef>
              <a:buBlip>
                <a:blip r:embed="rId3"/>
              </a:buBlip>
            </a:pPr>
            <a:r>
              <a:rPr lang="ru-RU" altLang="en-US" sz="2200" dirty="0" smtClean="0">
                <a:solidFill>
                  <a:srgbClr val="0BA4E2"/>
                </a:solidFill>
                <a:latin typeface="Arial" charset="0"/>
              </a:rPr>
              <a:t>Регрессия свойств чистых компонент по данным экспериментов</a:t>
            </a:r>
            <a:endParaRPr lang="en-US" altLang="en-US" sz="2200" dirty="0">
              <a:solidFill>
                <a:srgbClr val="0BA4E2"/>
              </a:solidFill>
              <a:latin typeface="Arial" charset="0"/>
            </a:endParaRPr>
          </a:p>
          <a:p>
            <a:pPr>
              <a:spcBef>
                <a:spcPct val="30000"/>
              </a:spcBef>
              <a:buFont typeface="Wingdings 2" pitchFamily="18" charset="2"/>
              <a:buBlip>
                <a:blip r:embed="rId4"/>
              </a:buBlip>
            </a:pPr>
            <a:endParaRPr lang="en-US" altLang="en-US" sz="2200" dirty="0">
              <a:solidFill>
                <a:srgbClr val="0BA4E2"/>
              </a:solidFill>
              <a:latin typeface="Arial" charset="0"/>
            </a:endParaRPr>
          </a:p>
        </p:txBody>
      </p:sp>
      <p:pic>
        <p:nvPicPr>
          <p:cNvPr id="1638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4513" y="1664804"/>
            <a:ext cx="55149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Rectangle 6"/>
          <p:cNvSpPr>
            <a:spLocks noChangeArrowheads="1"/>
          </p:cNvSpPr>
          <p:nvPr/>
        </p:nvSpPr>
        <p:spPr bwMode="auto">
          <a:xfrm>
            <a:off x="467544" y="157163"/>
            <a:ext cx="7454900" cy="57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57" tIns="41729" rIns="83457" bIns="41729">
            <a:spAutoFit/>
          </a:bodyPr>
          <a:lstStyle/>
          <a:p>
            <a:pPr defTabSz="1020763"/>
            <a:r>
              <a:rPr lang="en-US" altLang="en-US" sz="3200" b="1" dirty="0" err="1" smtClean="0">
                <a:solidFill>
                  <a:schemeClr val="bg1"/>
                </a:solidFill>
                <a:latin typeface="Trebuchet MS" pitchFamily="34" charset="0"/>
              </a:rPr>
              <a:t>Simulis</a:t>
            </a:r>
            <a:r>
              <a:rPr lang="en-US" altLang="en-US" sz="3200" b="1" baseline="30000" dirty="0">
                <a:solidFill>
                  <a:schemeClr val="bg1"/>
                </a:solidFill>
                <a:latin typeface="Trebuchet MS" pitchFamily="34" charset="0"/>
              </a:rPr>
              <a:t>®</a:t>
            </a:r>
            <a:r>
              <a:rPr lang="en-US" altLang="en-US" sz="3200" b="1" dirty="0">
                <a:solidFill>
                  <a:schemeClr val="bg1"/>
                </a:solidFill>
                <a:latin typeface="Trebuchet MS" pitchFamily="34" charset="0"/>
              </a:rPr>
              <a:t> Thermodynamics – </a:t>
            </a:r>
            <a:r>
              <a:rPr lang="ru-RU" altLang="en-US" sz="3200" b="1" dirty="0" smtClean="0">
                <a:solidFill>
                  <a:schemeClr val="bg1"/>
                </a:solidFill>
                <a:latin typeface="Trebuchet MS" pitchFamily="34" charset="0"/>
              </a:rPr>
              <a:t>Сервисы</a:t>
            </a:r>
            <a:endParaRPr lang="en-US" altLang="en-US" sz="3200" b="1" dirty="0">
              <a:solidFill>
                <a:schemeClr val="bg1"/>
              </a:solidFill>
              <a:latin typeface="Trebuchet MS" pitchFamily="34" charset="0"/>
            </a:endParaRPr>
          </a:p>
        </p:txBody>
      </p:sp>
    </p:spTree>
    <p:extLst>
      <p:ext uri="{BB962C8B-B14F-4D97-AF65-F5344CB8AC3E}">
        <p14:creationId xmlns:p14="http://schemas.microsoft.com/office/powerpoint/2010/main" val="36586887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4" descr="Interactive calculation servi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25" y="2141538"/>
            <a:ext cx="5168900" cy="380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1266" name="Picture 2" descr="G:\Документы\CADMaster 2013\Thermo\Lisin_new\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4994" y="2098979"/>
            <a:ext cx="4799013" cy="3587141"/>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ChangeArrowheads="1"/>
          </p:cNvSpPr>
          <p:nvPr/>
        </p:nvSpPr>
        <p:spPr bwMode="auto">
          <a:xfrm>
            <a:off x="238125" y="1208088"/>
            <a:ext cx="8905875" cy="8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485" tIns="41742" rIns="83485" bIns="41742">
            <a:spAutoFit/>
          </a:bodyPr>
          <a:lstStyle>
            <a:lvl1pPr marL="341313" indent="-341313" defTabSz="835025" eaLnBrk="0" hangingPunct="0">
              <a:defRPr sz="2000">
                <a:solidFill>
                  <a:srgbClr val="62BDC4"/>
                </a:solidFill>
                <a:latin typeface="Tahoma" pitchFamily="34" charset="0"/>
              </a:defRPr>
            </a:lvl1pPr>
            <a:lvl2pPr marL="742950" indent="-285750" defTabSz="835025" eaLnBrk="0" hangingPunct="0">
              <a:defRPr sz="2000">
                <a:solidFill>
                  <a:srgbClr val="62BDC4"/>
                </a:solidFill>
                <a:latin typeface="Tahoma" pitchFamily="34" charset="0"/>
              </a:defRPr>
            </a:lvl2pPr>
            <a:lvl3pPr marL="1143000" indent="-228600" defTabSz="835025" eaLnBrk="0" hangingPunct="0">
              <a:defRPr sz="2000">
                <a:solidFill>
                  <a:srgbClr val="62BDC4"/>
                </a:solidFill>
                <a:latin typeface="Tahoma" pitchFamily="34" charset="0"/>
              </a:defRPr>
            </a:lvl3pPr>
            <a:lvl4pPr marL="1600200" indent="-228600" defTabSz="835025" eaLnBrk="0" hangingPunct="0">
              <a:defRPr sz="2000">
                <a:solidFill>
                  <a:srgbClr val="62BDC4"/>
                </a:solidFill>
                <a:latin typeface="Tahoma" pitchFamily="34" charset="0"/>
              </a:defRPr>
            </a:lvl4pPr>
            <a:lvl5pPr marL="2057400" indent="-228600" defTabSz="835025" eaLnBrk="0" hangingPunct="0">
              <a:defRPr sz="2000">
                <a:solidFill>
                  <a:srgbClr val="62BDC4"/>
                </a:solidFill>
                <a:latin typeface="Tahoma" pitchFamily="34" charset="0"/>
              </a:defRPr>
            </a:lvl5pPr>
            <a:lvl6pPr marL="2514600" indent="-228600" defTabSz="835025" eaLnBrk="0" fontAlgn="base" hangingPunct="0">
              <a:spcBef>
                <a:spcPct val="0"/>
              </a:spcBef>
              <a:spcAft>
                <a:spcPct val="0"/>
              </a:spcAft>
              <a:defRPr sz="2000">
                <a:solidFill>
                  <a:srgbClr val="62BDC4"/>
                </a:solidFill>
                <a:latin typeface="Tahoma" pitchFamily="34" charset="0"/>
              </a:defRPr>
            </a:lvl6pPr>
            <a:lvl7pPr marL="2971800" indent="-228600" defTabSz="835025" eaLnBrk="0" fontAlgn="base" hangingPunct="0">
              <a:spcBef>
                <a:spcPct val="0"/>
              </a:spcBef>
              <a:spcAft>
                <a:spcPct val="0"/>
              </a:spcAft>
              <a:defRPr sz="2000">
                <a:solidFill>
                  <a:srgbClr val="62BDC4"/>
                </a:solidFill>
                <a:latin typeface="Tahoma" pitchFamily="34" charset="0"/>
              </a:defRPr>
            </a:lvl7pPr>
            <a:lvl8pPr marL="3429000" indent="-228600" defTabSz="835025" eaLnBrk="0" fontAlgn="base" hangingPunct="0">
              <a:spcBef>
                <a:spcPct val="0"/>
              </a:spcBef>
              <a:spcAft>
                <a:spcPct val="0"/>
              </a:spcAft>
              <a:defRPr sz="2000">
                <a:solidFill>
                  <a:srgbClr val="62BDC4"/>
                </a:solidFill>
                <a:latin typeface="Tahoma" pitchFamily="34" charset="0"/>
              </a:defRPr>
            </a:lvl8pPr>
            <a:lvl9pPr marL="3886200" indent="-228600" defTabSz="835025" eaLnBrk="0" fontAlgn="base" hangingPunct="0">
              <a:spcBef>
                <a:spcPct val="0"/>
              </a:spcBef>
              <a:spcAft>
                <a:spcPct val="0"/>
              </a:spcAft>
              <a:defRPr sz="2000">
                <a:solidFill>
                  <a:srgbClr val="62BDC4"/>
                </a:solidFill>
                <a:latin typeface="Tahoma" pitchFamily="34" charset="0"/>
              </a:defRPr>
            </a:lvl9pPr>
          </a:lstStyle>
          <a:p>
            <a:pPr marL="342900" indent="-342900">
              <a:spcBef>
                <a:spcPct val="30000"/>
              </a:spcBef>
              <a:buBlip>
                <a:blip r:embed="rId5"/>
              </a:buBlip>
            </a:pPr>
            <a:r>
              <a:rPr lang="ru-RU" altLang="en-US" sz="2200" dirty="0" smtClean="0">
                <a:solidFill>
                  <a:srgbClr val="DDDDDD"/>
                </a:solidFill>
                <a:latin typeface="Arial" charset="0"/>
              </a:rPr>
              <a:t>Регрессия свойств чистых компонент по данным экспериментов</a:t>
            </a:r>
            <a:endParaRPr lang="en-US" altLang="en-US" sz="2200" dirty="0">
              <a:solidFill>
                <a:srgbClr val="DDDDDD"/>
              </a:solidFill>
              <a:latin typeface="Arial" charset="0"/>
            </a:endParaRPr>
          </a:p>
          <a:p>
            <a:pPr marL="342900" indent="-342900">
              <a:spcBef>
                <a:spcPct val="30000"/>
              </a:spcBef>
              <a:buBlip>
                <a:blip r:embed="rId5"/>
              </a:buBlip>
            </a:pPr>
            <a:r>
              <a:rPr lang="ru-RU" altLang="en-US" sz="2200" dirty="0" smtClean="0">
                <a:solidFill>
                  <a:srgbClr val="0BA4E2"/>
                </a:solidFill>
                <a:latin typeface="Arial" charset="0"/>
              </a:rPr>
              <a:t>Сервис расчетов</a:t>
            </a:r>
            <a:endParaRPr lang="en-US" altLang="en-US" sz="2200" dirty="0">
              <a:solidFill>
                <a:srgbClr val="0BA4E2"/>
              </a:solidFill>
              <a:latin typeface="Arial" charset="0"/>
            </a:endParaRPr>
          </a:p>
        </p:txBody>
      </p:sp>
      <p:grpSp>
        <p:nvGrpSpPr>
          <p:cNvPr id="2" name="Group 6"/>
          <p:cNvGrpSpPr>
            <a:grpSpLocks/>
          </p:cNvGrpSpPr>
          <p:nvPr/>
        </p:nvGrpSpPr>
        <p:grpSpPr bwMode="auto">
          <a:xfrm>
            <a:off x="3971925" y="3892550"/>
            <a:ext cx="4948238" cy="2144713"/>
            <a:chOff x="2710" y="2724"/>
            <a:chExt cx="3377" cy="1501"/>
          </a:xfrm>
        </p:grpSpPr>
        <p:pic>
          <p:nvPicPr>
            <p:cNvPr id="1741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10" y="2724"/>
              <a:ext cx="1652" cy="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416"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34" y="2724"/>
              <a:ext cx="1653" cy="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9" name="Rectangle 6"/>
          <p:cNvSpPr>
            <a:spLocks noChangeArrowheads="1"/>
          </p:cNvSpPr>
          <p:nvPr/>
        </p:nvSpPr>
        <p:spPr bwMode="auto">
          <a:xfrm>
            <a:off x="467544" y="157163"/>
            <a:ext cx="7454900" cy="57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57" tIns="41729" rIns="83457" bIns="41729">
            <a:spAutoFit/>
          </a:bodyPr>
          <a:lstStyle/>
          <a:p>
            <a:pPr defTabSz="1020763"/>
            <a:r>
              <a:rPr lang="en-US" altLang="en-US" sz="3200" b="1" dirty="0" err="1" smtClean="0">
                <a:solidFill>
                  <a:schemeClr val="bg1"/>
                </a:solidFill>
                <a:latin typeface="Trebuchet MS" pitchFamily="34" charset="0"/>
              </a:rPr>
              <a:t>Simulis</a:t>
            </a:r>
            <a:r>
              <a:rPr lang="en-US" altLang="en-US" sz="3200" b="1" baseline="30000" dirty="0">
                <a:solidFill>
                  <a:schemeClr val="bg1"/>
                </a:solidFill>
                <a:latin typeface="Trebuchet MS" pitchFamily="34" charset="0"/>
              </a:rPr>
              <a:t>®</a:t>
            </a:r>
            <a:r>
              <a:rPr lang="en-US" altLang="en-US" sz="3200" b="1" dirty="0">
                <a:solidFill>
                  <a:schemeClr val="bg1"/>
                </a:solidFill>
                <a:latin typeface="Trebuchet MS" pitchFamily="34" charset="0"/>
              </a:rPr>
              <a:t> Thermodynamics – </a:t>
            </a:r>
            <a:r>
              <a:rPr lang="ru-RU" altLang="en-US" sz="3200" b="1" dirty="0" smtClean="0">
                <a:solidFill>
                  <a:schemeClr val="bg1"/>
                </a:solidFill>
                <a:latin typeface="Trebuchet MS" pitchFamily="34" charset="0"/>
              </a:rPr>
              <a:t>Сервисы</a:t>
            </a:r>
            <a:endParaRPr lang="en-US" altLang="en-US" sz="3200" b="1" dirty="0">
              <a:solidFill>
                <a:schemeClr val="bg1"/>
              </a:solidFill>
              <a:latin typeface="Trebuchet MS" pitchFamily="34" charset="0"/>
            </a:endParaRPr>
          </a:p>
        </p:txBody>
      </p:sp>
    </p:spTree>
    <p:extLst>
      <p:ext uri="{BB962C8B-B14F-4D97-AF65-F5344CB8AC3E}">
        <p14:creationId xmlns:p14="http://schemas.microsoft.com/office/powerpoint/2010/main" val="3458135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468000" y="151200"/>
            <a:ext cx="6822831" cy="57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57" tIns="41729" rIns="83457" bIns="41729">
            <a:spAutoFit/>
          </a:bodyPr>
          <a:lstStyle>
            <a:lvl1pPr defTabSz="1020763">
              <a:defRPr b="1">
                <a:solidFill>
                  <a:schemeClr val="accent2"/>
                </a:solidFill>
                <a:latin typeface="Arial" charset="0"/>
              </a:defRPr>
            </a:lvl1pPr>
            <a:lvl2pPr marL="742950" indent="-285750" defTabSz="1020763">
              <a:defRPr b="1">
                <a:solidFill>
                  <a:schemeClr val="accent2"/>
                </a:solidFill>
                <a:latin typeface="Arial" charset="0"/>
              </a:defRPr>
            </a:lvl2pPr>
            <a:lvl3pPr marL="1143000" indent="-228600" defTabSz="1020763">
              <a:defRPr b="1">
                <a:solidFill>
                  <a:schemeClr val="accent2"/>
                </a:solidFill>
                <a:latin typeface="Arial" charset="0"/>
              </a:defRPr>
            </a:lvl3pPr>
            <a:lvl4pPr marL="1600200" indent="-228600" defTabSz="1020763">
              <a:defRPr b="1">
                <a:solidFill>
                  <a:schemeClr val="accent2"/>
                </a:solidFill>
                <a:latin typeface="Arial" charset="0"/>
              </a:defRPr>
            </a:lvl4pPr>
            <a:lvl5pPr marL="2057400" indent="-228600" defTabSz="1020763">
              <a:defRPr b="1">
                <a:solidFill>
                  <a:schemeClr val="accent2"/>
                </a:solidFill>
                <a:latin typeface="Arial" charset="0"/>
              </a:defRPr>
            </a:lvl5pPr>
            <a:lvl6pPr marL="25146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718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290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8862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pPr eaLnBrk="1" hangingPunct="1">
              <a:lnSpc>
                <a:spcPct val="100000"/>
              </a:lnSpc>
              <a:buClrTx/>
              <a:buFontTx/>
              <a:buNone/>
            </a:pPr>
            <a:r>
              <a:rPr lang="ru-RU" sz="3200" dirty="0" smtClean="0">
                <a:solidFill>
                  <a:schemeClr val="bg1"/>
                </a:solidFill>
                <a:latin typeface="Trebuchet MS" pitchFamily="34" charset="0"/>
              </a:rPr>
              <a:t>Рассчитываемые свойства смеси</a:t>
            </a:r>
            <a:endParaRPr lang="en-US" sz="3200" dirty="0">
              <a:solidFill>
                <a:schemeClr val="bg1"/>
              </a:solidFill>
              <a:latin typeface="Trebuchet MS" pitchFamily="34" charset="0"/>
            </a:endParaRPr>
          </a:p>
        </p:txBody>
      </p:sp>
      <p:sp>
        <p:nvSpPr>
          <p:cNvPr id="5" name="Rectangle 3"/>
          <p:cNvSpPr>
            <a:spLocks noChangeArrowheads="1"/>
          </p:cNvSpPr>
          <p:nvPr/>
        </p:nvSpPr>
        <p:spPr bwMode="auto">
          <a:xfrm>
            <a:off x="179512" y="928942"/>
            <a:ext cx="4392488" cy="5254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485" tIns="41742" rIns="83485" bIns="41742">
            <a:spAutoFit/>
          </a:bodyPr>
          <a:lstStyle/>
          <a:p>
            <a:pPr marL="271463" indent="-271463">
              <a:lnSpc>
                <a:spcPct val="120000"/>
              </a:lnSpc>
              <a:buClr>
                <a:srgbClr val="FF0000"/>
              </a:buClr>
              <a:buBlip>
                <a:blip r:embed="rId3"/>
              </a:buBlip>
            </a:pPr>
            <a:r>
              <a:rPr lang="ru-RU" sz="2000" b="1" dirty="0" smtClean="0">
                <a:solidFill>
                  <a:srgbClr val="0BA4E2"/>
                </a:solidFill>
                <a:latin typeface="Trebuchet MS" pitchFamily="34" charset="0"/>
              </a:rPr>
              <a:t>Коэффициенты активности</a:t>
            </a:r>
            <a:endParaRPr lang="en-US" sz="2000" b="1" dirty="0" smtClean="0">
              <a:solidFill>
                <a:srgbClr val="0BA4E2"/>
              </a:solidFill>
              <a:latin typeface="Trebuchet MS" pitchFamily="34" charset="0"/>
            </a:endParaRPr>
          </a:p>
          <a:p>
            <a:pPr marL="271463" lvl="0" indent="-271463">
              <a:lnSpc>
                <a:spcPct val="120000"/>
              </a:lnSpc>
              <a:buClr>
                <a:srgbClr val="FF0000"/>
              </a:buClr>
              <a:buBlip>
                <a:blip r:embed="rId3"/>
              </a:buBlip>
            </a:pPr>
            <a:r>
              <a:rPr lang="ru-RU" sz="2000" b="1" dirty="0" smtClean="0">
                <a:solidFill>
                  <a:srgbClr val="0BA4E2"/>
                </a:solidFill>
                <a:latin typeface="Trebuchet MS" pitchFamily="34" charset="0"/>
              </a:rPr>
              <a:t>Коэффициент сжимаемости </a:t>
            </a:r>
            <a:endParaRPr lang="en-US" sz="2000" b="1" dirty="0">
              <a:solidFill>
                <a:srgbClr val="0BA4E2"/>
              </a:solidFill>
              <a:latin typeface="Trebuchet MS" pitchFamily="34" charset="0"/>
            </a:endParaRPr>
          </a:p>
          <a:p>
            <a:pPr marL="271463" indent="-271463">
              <a:lnSpc>
                <a:spcPct val="120000"/>
              </a:lnSpc>
              <a:buClr>
                <a:srgbClr val="FF0000"/>
              </a:buClr>
              <a:buBlip>
                <a:blip r:embed="rId3"/>
              </a:buBlip>
            </a:pPr>
            <a:r>
              <a:rPr lang="ru-RU" sz="2000" b="1" dirty="0" smtClean="0">
                <a:solidFill>
                  <a:srgbClr val="0BA4E2"/>
                </a:solidFill>
                <a:latin typeface="Trebuchet MS" pitchFamily="34" charset="0"/>
              </a:rPr>
              <a:t>Плотность</a:t>
            </a:r>
            <a:endParaRPr lang="en-US" sz="2000" b="1" dirty="0">
              <a:solidFill>
                <a:srgbClr val="0BA4E2"/>
              </a:solidFill>
              <a:latin typeface="Trebuchet MS" pitchFamily="34" charset="0"/>
            </a:endParaRPr>
          </a:p>
          <a:p>
            <a:pPr marL="271463" lvl="0" indent="-271463">
              <a:lnSpc>
                <a:spcPct val="120000"/>
              </a:lnSpc>
              <a:buClr>
                <a:srgbClr val="FF0000"/>
              </a:buClr>
              <a:buBlip>
                <a:blip r:embed="rId3"/>
              </a:buBlip>
            </a:pPr>
            <a:r>
              <a:rPr lang="ru-RU" sz="2000" b="1" dirty="0" smtClean="0">
                <a:solidFill>
                  <a:srgbClr val="0BA4E2"/>
                </a:solidFill>
                <a:latin typeface="Trebuchet MS" pitchFamily="34" charset="0"/>
              </a:rPr>
              <a:t>Динамическая вязкость</a:t>
            </a:r>
            <a:endParaRPr lang="en-US" sz="2000" b="1" dirty="0">
              <a:solidFill>
                <a:srgbClr val="0BA4E2"/>
              </a:solidFill>
              <a:latin typeface="Trebuchet MS" pitchFamily="34" charset="0"/>
            </a:endParaRPr>
          </a:p>
          <a:p>
            <a:pPr marL="271463" indent="-271463">
              <a:lnSpc>
                <a:spcPct val="120000"/>
              </a:lnSpc>
              <a:buClr>
                <a:srgbClr val="FF0000"/>
              </a:buClr>
              <a:buBlip>
                <a:blip r:embed="rId3"/>
              </a:buBlip>
            </a:pPr>
            <a:r>
              <a:rPr lang="ru-RU" sz="2000" b="1" dirty="0" smtClean="0">
                <a:solidFill>
                  <a:srgbClr val="0BA4E2"/>
                </a:solidFill>
                <a:latin typeface="Trebuchet MS" pitchFamily="34" charset="0"/>
              </a:rPr>
              <a:t>Энтальпия</a:t>
            </a:r>
            <a:endParaRPr lang="pt-BR" sz="2000" b="1" dirty="0" smtClean="0">
              <a:solidFill>
                <a:srgbClr val="0BA4E2"/>
              </a:solidFill>
              <a:latin typeface="Trebuchet MS" pitchFamily="34" charset="0"/>
            </a:endParaRPr>
          </a:p>
          <a:p>
            <a:pPr marL="271463" indent="-271463">
              <a:lnSpc>
                <a:spcPct val="120000"/>
              </a:lnSpc>
              <a:buClr>
                <a:srgbClr val="FF0000"/>
              </a:buClr>
              <a:buBlip>
                <a:blip r:embed="rId3"/>
              </a:buBlip>
            </a:pPr>
            <a:r>
              <a:rPr lang="ru-RU" sz="2000" b="1" dirty="0" smtClean="0">
                <a:solidFill>
                  <a:srgbClr val="0BA4E2"/>
                </a:solidFill>
                <a:latin typeface="Trebuchet MS" pitchFamily="34" charset="0"/>
              </a:rPr>
              <a:t>Энтальпия испарения</a:t>
            </a:r>
            <a:endParaRPr lang="en-US" sz="2000" b="1" dirty="0">
              <a:solidFill>
                <a:srgbClr val="0BA4E2"/>
              </a:solidFill>
              <a:latin typeface="Trebuchet MS" pitchFamily="34" charset="0"/>
            </a:endParaRPr>
          </a:p>
          <a:p>
            <a:pPr marL="271463" indent="-271463">
              <a:lnSpc>
                <a:spcPct val="120000"/>
              </a:lnSpc>
              <a:buClr>
                <a:srgbClr val="FF0000"/>
              </a:buClr>
              <a:buBlip>
                <a:blip r:embed="rId3"/>
              </a:buBlip>
            </a:pPr>
            <a:r>
              <a:rPr lang="ru-RU" sz="2000" b="1" dirty="0" smtClean="0">
                <a:solidFill>
                  <a:srgbClr val="0BA4E2"/>
                </a:solidFill>
                <a:latin typeface="Trebuchet MS" pitchFamily="34" charset="0"/>
              </a:rPr>
              <a:t>Энтропия</a:t>
            </a:r>
            <a:endParaRPr lang="pt-BR" sz="2000" b="1" dirty="0" smtClean="0">
              <a:solidFill>
                <a:srgbClr val="0BA4E2"/>
              </a:solidFill>
              <a:latin typeface="Trebuchet MS" pitchFamily="34" charset="0"/>
            </a:endParaRPr>
          </a:p>
          <a:p>
            <a:pPr marL="271463" indent="-271463">
              <a:lnSpc>
                <a:spcPct val="120000"/>
              </a:lnSpc>
              <a:buClr>
                <a:srgbClr val="FF0000"/>
              </a:buClr>
              <a:buBlip>
                <a:blip r:embed="rId3"/>
              </a:buBlip>
            </a:pPr>
            <a:r>
              <a:rPr lang="ru-RU" sz="2000" b="1" dirty="0" err="1" smtClean="0">
                <a:solidFill>
                  <a:srgbClr val="0BA4E2"/>
                </a:solidFill>
                <a:latin typeface="Trebuchet MS" pitchFamily="34" charset="0"/>
              </a:rPr>
              <a:t>Эксергия</a:t>
            </a:r>
            <a:r>
              <a:rPr lang="pt-BR" sz="2000" b="1" dirty="0" smtClean="0">
                <a:solidFill>
                  <a:srgbClr val="0BA4E2"/>
                </a:solidFill>
                <a:latin typeface="Trebuchet MS" pitchFamily="34" charset="0"/>
              </a:rPr>
              <a:t> (Availability)</a:t>
            </a:r>
            <a:endParaRPr lang="pt-BR" sz="2000" b="1" dirty="0">
              <a:solidFill>
                <a:srgbClr val="0BA4E2"/>
              </a:solidFill>
              <a:latin typeface="Trebuchet MS" pitchFamily="34" charset="0"/>
            </a:endParaRPr>
          </a:p>
          <a:p>
            <a:pPr marL="271463" indent="-271463">
              <a:lnSpc>
                <a:spcPct val="120000"/>
              </a:lnSpc>
              <a:buClr>
                <a:srgbClr val="FF0000"/>
              </a:buClr>
              <a:buBlip>
                <a:blip r:embed="rId3"/>
              </a:buBlip>
            </a:pPr>
            <a:r>
              <a:rPr lang="ru-RU" sz="2000" b="1" dirty="0" smtClean="0">
                <a:solidFill>
                  <a:srgbClr val="0BA4E2"/>
                </a:solidFill>
                <a:latin typeface="Trebuchet MS" pitchFamily="34" charset="0"/>
              </a:rPr>
              <a:t>Коэффициент </a:t>
            </a:r>
            <a:r>
              <a:rPr lang="ru-RU" sz="2000" b="1" dirty="0" err="1" smtClean="0">
                <a:solidFill>
                  <a:srgbClr val="0BA4E2"/>
                </a:solidFill>
                <a:latin typeface="Trebuchet MS" pitchFamily="34" charset="0"/>
              </a:rPr>
              <a:t>фугитивности</a:t>
            </a:r>
            <a:endParaRPr lang="en-US" sz="2000" b="1" dirty="0" smtClean="0">
              <a:solidFill>
                <a:srgbClr val="0BA4E2"/>
              </a:solidFill>
              <a:latin typeface="Trebuchet MS" pitchFamily="34" charset="0"/>
            </a:endParaRPr>
          </a:p>
          <a:p>
            <a:pPr marL="271463" indent="-271463">
              <a:lnSpc>
                <a:spcPct val="120000"/>
              </a:lnSpc>
              <a:buClr>
                <a:srgbClr val="FF0000"/>
              </a:buClr>
              <a:buBlip>
                <a:blip r:embed="rId3"/>
              </a:buBlip>
            </a:pPr>
            <a:r>
              <a:rPr lang="ru-RU" sz="2000" b="1" dirty="0" err="1" smtClean="0">
                <a:solidFill>
                  <a:srgbClr val="0BA4E2"/>
                </a:solidFill>
                <a:latin typeface="Trebuchet MS" pitchFamily="34" charset="0"/>
              </a:rPr>
              <a:t>Фугитивность</a:t>
            </a:r>
            <a:endParaRPr lang="en-US" sz="2000" b="1" dirty="0">
              <a:solidFill>
                <a:srgbClr val="0BA4E2"/>
              </a:solidFill>
              <a:latin typeface="Trebuchet MS" pitchFamily="34" charset="0"/>
            </a:endParaRPr>
          </a:p>
          <a:p>
            <a:pPr marL="271463" indent="-271463">
              <a:lnSpc>
                <a:spcPct val="120000"/>
              </a:lnSpc>
              <a:buClr>
                <a:srgbClr val="FF0000"/>
              </a:buClr>
              <a:buBlip>
                <a:blip r:embed="rId3"/>
              </a:buBlip>
            </a:pPr>
            <a:r>
              <a:rPr lang="ru-RU" sz="2000" b="1" dirty="0" smtClean="0">
                <a:solidFill>
                  <a:srgbClr val="0BA4E2"/>
                </a:solidFill>
                <a:latin typeface="Trebuchet MS" pitchFamily="34" charset="0"/>
              </a:rPr>
              <a:t>Отношение</a:t>
            </a:r>
            <a:r>
              <a:rPr lang="en-US" sz="2000" b="1" dirty="0" smtClean="0">
                <a:solidFill>
                  <a:srgbClr val="0BA4E2"/>
                </a:solidFill>
                <a:latin typeface="Trebuchet MS" pitchFamily="34" charset="0"/>
              </a:rPr>
              <a:t> </a:t>
            </a:r>
            <a:r>
              <a:rPr lang="en-US" sz="2000" b="1" dirty="0" err="1" smtClean="0">
                <a:solidFill>
                  <a:srgbClr val="0BA4E2"/>
                </a:solidFill>
                <a:latin typeface="Trebuchet MS" pitchFamily="34" charset="0"/>
              </a:rPr>
              <a:t>Cp</a:t>
            </a:r>
            <a:r>
              <a:rPr lang="en-US" sz="2000" b="1" dirty="0" smtClean="0">
                <a:solidFill>
                  <a:srgbClr val="0BA4E2"/>
                </a:solidFill>
                <a:latin typeface="Trebuchet MS" pitchFamily="34" charset="0"/>
              </a:rPr>
              <a:t>/</a:t>
            </a:r>
            <a:r>
              <a:rPr lang="en-US" sz="2000" b="1" dirty="0" err="1" smtClean="0">
                <a:solidFill>
                  <a:srgbClr val="0BA4E2"/>
                </a:solidFill>
                <a:latin typeface="Trebuchet MS" pitchFamily="34" charset="0"/>
              </a:rPr>
              <a:t>Cv</a:t>
            </a:r>
            <a:endParaRPr lang="en-US" sz="2000" b="1" dirty="0" smtClean="0">
              <a:solidFill>
                <a:srgbClr val="0BA4E2"/>
              </a:solidFill>
              <a:latin typeface="Trebuchet MS" pitchFamily="34" charset="0"/>
            </a:endParaRPr>
          </a:p>
          <a:p>
            <a:pPr marL="271463" indent="-271463">
              <a:lnSpc>
                <a:spcPct val="120000"/>
              </a:lnSpc>
              <a:buClr>
                <a:srgbClr val="FF0000"/>
              </a:buClr>
              <a:buBlip>
                <a:blip r:embed="rId3"/>
              </a:buBlip>
            </a:pPr>
            <a:r>
              <a:rPr lang="ru-RU" sz="2000" b="1" smtClean="0">
                <a:solidFill>
                  <a:srgbClr val="0BA4E2"/>
                </a:solidFill>
                <a:latin typeface="Trebuchet MS" pitchFamily="34" charset="0"/>
              </a:rPr>
              <a:t>Свободная энергия Гиббса</a:t>
            </a:r>
            <a:endParaRPr lang="en-US" sz="2000" b="1" dirty="0" smtClean="0">
              <a:solidFill>
                <a:srgbClr val="0BA4E2"/>
              </a:solidFill>
              <a:latin typeface="Trebuchet MS" pitchFamily="34" charset="0"/>
            </a:endParaRPr>
          </a:p>
          <a:p>
            <a:pPr marL="271463" indent="-271463">
              <a:lnSpc>
                <a:spcPct val="120000"/>
              </a:lnSpc>
              <a:buClr>
                <a:srgbClr val="FF0000"/>
              </a:buClr>
              <a:buBlip>
                <a:blip r:embed="rId3"/>
              </a:buBlip>
            </a:pPr>
            <a:r>
              <a:rPr lang="ru-RU" sz="2000" b="1" dirty="0" smtClean="0">
                <a:solidFill>
                  <a:srgbClr val="0BA4E2"/>
                </a:solidFill>
                <a:latin typeface="Trebuchet MS" pitchFamily="34" charset="0"/>
              </a:rPr>
              <a:t>Внутренняя энергия</a:t>
            </a:r>
            <a:endParaRPr lang="en-US" sz="2000" b="1" dirty="0" smtClean="0">
              <a:solidFill>
                <a:srgbClr val="0BA4E2"/>
              </a:solidFill>
              <a:latin typeface="Trebuchet MS" pitchFamily="34" charset="0"/>
            </a:endParaRPr>
          </a:p>
          <a:p>
            <a:pPr marL="271463" lvl="0" indent="-271463">
              <a:lnSpc>
                <a:spcPct val="120000"/>
              </a:lnSpc>
              <a:buClr>
                <a:srgbClr val="FF0000"/>
              </a:buClr>
              <a:buBlip>
                <a:blip r:embed="rId3"/>
              </a:buBlip>
            </a:pPr>
            <a:r>
              <a:rPr lang="ru-RU" sz="2000" b="1" dirty="0" smtClean="0">
                <a:solidFill>
                  <a:srgbClr val="0BA4E2"/>
                </a:solidFill>
                <a:latin typeface="Trebuchet MS" pitchFamily="34" charset="0"/>
              </a:rPr>
              <a:t>Изобарная теплоемкость</a:t>
            </a:r>
            <a:endParaRPr lang="en-US" sz="2000" b="1" dirty="0">
              <a:solidFill>
                <a:srgbClr val="0BA4E2"/>
              </a:solidFill>
              <a:latin typeface="Trebuchet MS" pitchFamily="34" charset="0"/>
            </a:endParaRPr>
          </a:p>
        </p:txBody>
      </p:sp>
      <p:sp>
        <p:nvSpPr>
          <p:cNvPr id="7" name="Rectangle 3"/>
          <p:cNvSpPr>
            <a:spLocks noChangeArrowheads="1"/>
          </p:cNvSpPr>
          <p:nvPr/>
        </p:nvSpPr>
        <p:spPr bwMode="auto">
          <a:xfrm>
            <a:off x="4644008" y="928942"/>
            <a:ext cx="4499992" cy="451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485" tIns="41742" rIns="83485" bIns="41742">
            <a:spAutoFit/>
          </a:bodyPr>
          <a:lstStyle/>
          <a:p>
            <a:pPr marL="271463" lvl="0" indent="-271463" fontAlgn="auto">
              <a:lnSpc>
                <a:spcPct val="120000"/>
              </a:lnSpc>
              <a:spcBef>
                <a:spcPts val="0"/>
              </a:spcBef>
              <a:spcAft>
                <a:spcPts val="0"/>
              </a:spcAft>
              <a:buClr>
                <a:srgbClr val="FF0000"/>
              </a:buClr>
              <a:buBlip>
                <a:blip r:embed="rId3"/>
              </a:buBlip>
            </a:pPr>
            <a:r>
              <a:rPr lang="ru-RU" sz="2000" b="1" dirty="0" smtClean="0">
                <a:solidFill>
                  <a:srgbClr val="0BA4E2"/>
                </a:solidFill>
                <a:latin typeface="Trebuchet MS" pitchFamily="34" charset="0"/>
              </a:rPr>
              <a:t>Изохорная теплоемкость</a:t>
            </a:r>
            <a:endParaRPr lang="en-US" sz="2000" b="1" dirty="0" smtClean="0">
              <a:solidFill>
                <a:srgbClr val="0BA4E2"/>
              </a:solidFill>
              <a:latin typeface="Trebuchet MS" pitchFamily="34" charset="0"/>
            </a:endParaRPr>
          </a:p>
          <a:p>
            <a:pPr marL="271463" lvl="0" indent="-271463" fontAlgn="auto">
              <a:lnSpc>
                <a:spcPct val="120000"/>
              </a:lnSpc>
              <a:spcBef>
                <a:spcPts val="0"/>
              </a:spcBef>
              <a:spcAft>
                <a:spcPts val="0"/>
              </a:spcAft>
              <a:buClr>
                <a:srgbClr val="FF0000"/>
              </a:buClr>
              <a:buBlip>
                <a:blip r:embed="rId3"/>
              </a:buBlip>
            </a:pPr>
            <a:r>
              <a:rPr lang="ru-RU" sz="2000" b="1" dirty="0" smtClean="0">
                <a:solidFill>
                  <a:srgbClr val="0BA4E2"/>
                </a:solidFill>
                <a:latin typeface="Trebuchet MS" pitchFamily="34" charset="0"/>
              </a:rPr>
              <a:t>Изотермическая сжимаемость</a:t>
            </a:r>
            <a:endParaRPr lang="en-US" sz="2000" b="1" dirty="0" smtClean="0">
              <a:solidFill>
                <a:srgbClr val="0BA4E2"/>
              </a:solidFill>
              <a:latin typeface="Trebuchet MS" pitchFamily="34" charset="0"/>
            </a:endParaRPr>
          </a:p>
          <a:p>
            <a:pPr marL="271463" lvl="0" indent="-271463" fontAlgn="auto">
              <a:lnSpc>
                <a:spcPct val="120000"/>
              </a:lnSpc>
              <a:spcBef>
                <a:spcPts val="0"/>
              </a:spcBef>
              <a:spcAft>
                <a:spcPts val="0"/>
              </a:spcAft>
              <a:buClr>
                <a:srgbClr val="FF0000"/>
              </a:buClr>
              <a:buBlip>
                <a:blip r:embed="rId3"/>
              </a:buBlip>
            </a:pPr>
            <a:r>
              <a:rPr lang="ru-RU" sz="2000" b="1" dirty="0" smtClean="0">
                <a:solidFill>
                  <a:srgbClr val="0BA4E2"/>
                </a:solidFill>
                <a:latin typeface="Trebuchet MS" pitchFamily="34" charset="0"/>
              </a:rPr>
              <a:t>Изобарная сжимаемость</a:t>
            </a:r>
            <a:endParaRPr lang="en-US" sz="2000" b="1" dirty="0" smtClean="0">
              <a:solidFill>
                <a:srgbClr val="0BA4E2"/>
              </a:solidFill>
              <a:latin typeface="Trebuchet MS" pitchFamily="34" charset="0"/>
            </a:endParaRPr>
          </a:p>
          <a:p>
            <a:pPr marL="271463" lvl="0" indent="-271463" fontAlgn="auto">
              <a:lnSpc>
                <a:spcPct val="120000"/>
              </a:lnSpc>
              <a:spcBef>
                <a:spcPts val="0"/>
              </a:spcBef>
              <a:spcAft>
                <a:spcPts val="0"/>
              </a:spcAft>
              <a:buClr>
                <a:srgbClr val="FF0000"/>
              </a:buClr>
              <a:buBlip>
                <a:blip r:embed="rId3"/>
              </a:buBlip>
            </a:pPr>
            <a:r>
              <a:rPr lang="ru-RU" sz="2000" b="1" dirty="0" smtClean="0">
                <a:solidFill>
                  <a:srgbClr val="0BA4E2"/>
                </a:solidFill>
                <a:latin typeface="Trebuchet MS" pitchFamily="34" charset="0"/>
              </a:rPr>
              <a:t>Изохорная сжимаемость</a:t>
            </a:r>
            <a:endParaRPr lang="en-US" sz="2000" b="1" dirty="0" smtClean="0">
              <a:solidFill>
                <a:srgbClr val="0BA4E2"/>
              </a:solidFill>
              <a:latin typeface="Trebuchet MS" pitchFamily="34" charset="0"/>
            </a:endParaRPr>
          </a:p>
          <a:p>
            <a:pPr marL="271463" indent="-271463">
              <a:lnSpc>
                <a:spcPct val="120000"/>
              </a:lnSpc>
              <a:buClr>
                <a:srgbClr val="FF0000"/>
              </a:buClr>
              <a:buBlip>
                <a:blip r:embed="rId3"/>
              </a:buBlip>
            </a:pPr>
            <a:r>
              <a:rPr lang="ru-RU" sz="2000" b="1" dirty="0" smtClean="0">
                <a:solidFill>
                  <a:srgbClr val="0BA4E2"/>
                </a:solidFill>
                <a:latin typeface="Trebuchet MS" pitchFamily="34" charset="0"/>
              </a:rPr>
              <a:t>Коэффициент Джоуля-Томсона</a:t>
            </a:r>
            <a:endParaRPr lang="en-US" sz="2000" b="1" dirty="0">
              <a:solidFill>
                <a:srgbClr val="0BA4E2"/>
              </a:solidFill>
              <a:latin typeface="Trebuchet MS" pitchFamily="34" charset="0"/>
            </a:endParaRPr>
          </a:p>
          <a:p>
            <a:pPr marL="271463" indent="-271463">
              <a:lnSpc>
                <a:spcPct val="120000"/>
              </a:lnSpc>
              <a:buClr>
                <a:srgbClr val="FF0000"/>
              </a:buClr>
              <a:buBlip>
                <a:blip r:embed="rId3"/>
              </a:buBlip>
            </a:pPr>
            <a:r>
              <a:rPr lang="ru-RU" sz="2000" b="1" dirty="0" smtClean="0">
                <a:solidFill>
                  <a:srgbClr val="0BA4E2"/>
                </a:solidFill>
                <a:latin typeface="Trebuchet MS" pitchFamily="34" charset="0"/>
              </a:rPr>
              <a:t>Кинематическая вязкость</a:t>
            </a:r>
            <a:endParaRPr lang="en-US" sz="2000" b="1" dirty="0">
              <a:solidFill>
                <a:srgbClr val="0BA4E2"/>
              </a:solidFill>
              <a:latin typeface="Trebuchet MS" pitchFamily="34" charset="0"/>
            </a:endParaRPr>
          </a:p>
          <a:p>
            <a:pPr marL="271463" lvl="0" indent="-271463">
              <a:lnSpc>
                <a:spcPct val="120000"/>
              </a:lnSpc>
              <a:buClr>
                <a:srgbClr val="FF0000"/>
              </a:buClr>
              <a:buBlip>
                <a:blip r:embed="rId3"/>
              </a:buBlip>
            </a:pPr>
            <a:r>
              <a:rPr lang="ru-RU" sz="2000" b="1" dirty="0" smtClean="0">
                <a:solidFill>
                  <a:srgbClr val="0BA4E2"/>
                </a:solidFill>
                <a:latin typeface="Trebuchet MS" pitchFamily="34" charset="0"/>
              </a:rPr>
              <a:t>Мольная плотность</a:t>
            </a:r>
            <a:r>
              <a:rPr lang="en-US" sz="2000" b="1" dirty="0">
                <a:solidFill>
                  <a:srgbClr val="0BA4E2"/>
                </a:solidFill>
                <a:latin typeface="Trebuchet MS" pitchFamily="34" charset="0"/>
              </a:rPr>
              <a:t>		</a:t>
            </a:r>
          </a:p>
          <a:p>
            <a:pPr marL="271463" lvl="0" indent="-271463">
              <a:lnSpc>
                <a:spcPct val="120000"/>
              </a:lnSpc>
              <a:buClr>
                <a:srgbClr val="FF0000"/>
              </a:buClr>
              <a:buBlip>
                <a:blip r:embed="rId3"/>
              </a:buBlip>
            </a:pPr>
            <a:r>
              <a:rPr lang="ru-RU" sz="2000" b="1" dirty="0" smtClean="0">
                <a:solidFill>
                  <a:srgbClr val="0BA4E2"/>
                </a:solidFill>
                <a:latin typeface="Trebuchet MS" pitchFamily="34" charset="0"/>
              </a:rPr>
              <a:t>Мольный объем</a:t>
            </a:r>
            <a:endParaRPr lang="en-US" sz="2000" b="1" dirty="0">
              <a:solidFill>
                <a:srgbClr val="0BA4E2"/>
              </a:solidFill>
              <a:latin typeface="Trebuchet MS" pitchFamily="34" charset="0"/>
            </a:endParaRPr>
          </a:p>
          <a:p>
            <a:pPr marL="271463" indent="-271463">
              <a:lnSpc>
                <a:spcPct val="120000"/>
              </a:lnSpc>
              <a:buClr>
                <a:srgbClr val="FF0000"/>
              </a:buClr>
              <a:buBlip>
                <a:blip r:embed="rId3"/>
              </a:buBlip>
            </a:pPr>
            <a:r>
              <a:rPr lang="ru-RU" sz="2000" b="1" dirty="0" smtClean="0">
                <a:solidFill>
                  <a:srgbClr val="0BA4E2"/>
                </a:solidFill>
                <a:latin typeface="Trebuchet MS" pitchFamily="34" charset="0"/>
              </a:rPr>
              <a:t>Молекулярная масса</a:t>
            </a:r>
            <a:endParaRPr lang="en-US" sz="2000" b="1" dirty="0">
              <a:solidFill>
                <a:srgbClr val="0BA4E2"/>
              </a:solidFill>
              <a:latin typeface="Trebuchet MS" pitchFamily="34" charset="0"/>
            </a:endParaRPr>
          </a:p>
          <a:p>
            <a:pPr marL="271463" lvl="0" indent="-271463" fontAlgn="auto">
              <a:lnSpc>
                <a:spcPct val="120000"/>
              </a:lnSpc>
              <a:spcBef>
                <a:spcPts val="0"/>
              </a:spcBef>
              <a:spcAft>
                <a:spcPts val="0"/>
              </a:spcAft>
              <a:buClr>
                <a:srgbClr val="FF0000"/>
              </a:buClr>
              <a:buBlip>
                <a:blip r:embed="rId3"/>
              </a:buBlip>
            </a:pPr>
            <a:r>
              <a:rPr lang="ru-RU" sz="2000" b="1" dirty="0" smtClean="0">
                <a:solidFill>
                  <a:srgbClr val="0BA4E2"/>
                </a:solidFill>
                <a:latin typeface="Trebuchet MS" pitchFamily="34" charset="0"/>
              </a:rPr>
              <a:t>Поверхностное натяжение</a:t>
            </a:r>
            <a:endParaRPr lang="en-US" sz="2000" b="1" dirty="0" smtClean="0">
              <a:solidFill>
                <a:srgbClr val="0BA4E2"/>
              </a:solidFill>
              <a:latin typeface="Trebuchet MS" pitchFamily="34" charset="0"/>
            </a:endParaRPr>
          </a:p>
          <a:p>
            <a:pPr marL="271463" lvl="0" indent="-271463" fontAlgn="auto">
              <a:lnSpc>
                <a:spcPct val="120000"/>
              </a:lnSpc>
              <a:spcBef>
                <a:spcPts val="0"/>
              </a:spcBef>
              <a:spcAft>
                <a:spcPts val="0"/>
              </a:spcAft>
              <a:buClr>
                <a:srgbClr val="FF0000"/>
              </a:buClr>
              <a:buBlip>
                <a:blip r:embed="rId3"/>
              </a:buBlip>
            </a:pPr>
            <a:r>
              <a:rPr lang="ru-RU" sz="2000" b="1" dirty="0" smtClean="0">
                <a:solidFill>
                  <a:srgbClr val="0BA4E2"/>
                </a:solidFill>
                <a:latin typeface="Trebuchet MS" pitchFamily="34" charset="0"/>
              </a:rPr>
              <a:t>Скорость звука</a:t>
            </a:r>
            <a:endParaRPr lang="en-US" sz="2000" b="1" dirty="0">
              <a:solidFill>
                <a:srgbClr val="0BA4E2"/>
              </a:solidFill>
              <a:latin typeface="Trebuchet MS" pitchFamily="34" charset="0"/>
            </a:endParaRPr>
          </a:p>
          <a:p>
            <a:pPr marL="271463" indent="-271463">
              <a:lnSpc>
                <a:spcPct val="120000"/>
              </a:lnSpc>
              <a:buClr>
                <a:srgbClr val="FF0000"/>
              </a:buClr>
              <a:buBlip>
                <a:blip r:embed="rId3"/>
              </a:buBlip>
            </a:pPr>
            <a:r>
              <a:rPr lang="ru-RU" sz="2000" b="1" dirty="0" smtClean="0">
                <a:solidFill>
                  <a:srgbClr val="0BA4E2"/>
                </a:solidFill>
                <a:latin typeface="Trebuchet MS" pitchFamily="34" charset="0"/>
              </a:rPr>
              <a:t>Теплопроводность</a:t>
            </a:r>
            <a:endParaRPr lang="en-US" sz="2000" b="1" dirty="0">
              <a:solidFill>
                <a:srgbClr val="0BA4E2"/>
              </a:solidFill>
              <a:latin typeface="Trebuchet MS" pitchFamily="34" charset="0"/>
            </a:endParaRPr>
          </a:p>
        </p:txBody>
      </p:sp>
      <p:sp>
        <p:nvSpPr>
          <p:cNvPr id="6" name="Text Box 1027"/>
          <p:cNvSpPr txBox="1">
            <a:spLocks noChangeArrowheads="1"/>
          </p:cNvSpPr>
          <p:nvPr/>
        </p:nvSpPr>
        <p:spPr bwMode="auto">
          <a:xfrm>
            <a:off x="3383868" y="5445224"/>
            <a:ext cx="5688632" cy="646331"/>
          </a:xfrm>
          <a:prstGeom prst="rect">
            <a:avLst/>
          </a:prstGeom>
          <a:noFill/>
          <a:ln w="9525">
            <a:noFill/>
            <a:miter lim="800000"/>
            <a:headEnd/>
            <a:tailEnd/>
          </a:ln>
        </p:spPr>
        <p:txBody>
          <a:bodyPr wrap="square">
            <a:spAutoFit/>
          </a:bodyPr>
          <a:lstStyle/>
          <a:p>
            <a:pPr marL="374650" indent="-374650">
              <a:lnSpc>
                <a:spcPct val="100000"/>
              </a:lnSpc>
              <a:spcBef>
                <a:spcPct val="40000"/>
              </a:spcBef>
              <a:buClrTx/>
              <a:buFont typeface="Wingdings" pitchFamily="2" charset="2"/>
              <a:buChar char="ð"/>
            </a:pPr>
            <a:r>
              <a:rPr lang="ru-RU" b="1" dirty="0" smtClean="0">
                <a:solidFill>
                  <a:srgbClr val="D21700"/>
                </a:solidFill>
                <a:latin typeface="Trebuchet MS" pitchFamily="34" charset="0"/>
              </a:rPr>
              <a:t>Рассчитываются также производные свойств по температуре, давлению и числу молей</a:t>
            </a:r>
            <a:endParaRPr lang="en-US" b="1" dirty="0">
              <a:solidFill>
                <a:srgbClr val="D21700"/>
              </a:solidFill>
              <a:latin typeface="Trebuchet MS" pitchFamily="34" charset="0"/>
            </a:endParaRPr>
          </a:p>
        </p:txBody>
      </p:sp>
    </p:spTree>
    <p:extLst>
      <p:ext uri="{BB962C8B-B14F-4D97-AF65-F5344CB8AC3E}">
        <p14:creationId xmlns:p14="http://schemas.microsoft.com/office/powerpoint/2010/main" val="15148373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15517" y="1208088"/>
            <a:ext cx="8928484" cy="1303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485" tIns="41742" rIns="83485" bIns="41742">
            <a:spAutoFit/>
          </a:bodyPr>
          <a:lstStyle>
            <a:lvl1pPr marL="341313" indent="-341313" defTabSz="835025" eaLnBrk="0" hangingPunct="0">
              <a:defRPr sz="2000">
                <a:solidFill>
                  <a:srgbClr val="62BDC4"/>
                </a:solidFill>
                <a:latin typeface="Tahoma" pitchFamily="34" charset="0"/>
              </a:defRPr>
            </a:lvl1pPr>
            <a:lvl2pPr marL="742950" indent="-285750" defTabSz="835025" eaLnBrk="0" hangingPunct="0">
              <a:defRPr sz="2000">
                <a:solidFill>
                  <a:srgbClr val="62BDC4"/>
                </a:solidFill>
                <a:latin typeface="Tahoma" pitchFamily="34" charset="0"/>
              </a:defRPr>
            </a:lvl2pPr>
            <a:lvl3pPr marL="1143000" indent="-228600" defTabSz="835025" eaLnBrk="0" hangingPunct="0">
              <a:defRPr sz="2000">
                <a:solidFill>
                  <a:srgbClr val="62BDC4"/>
                </a:solidFill>
                <a:latin typeface="Tahoma" pitchFamily="34" charset="0"/>
              </a:defRPr>
            </a:lvl3pPr>
            <a:lvl4pPr marL="1600200" indent="-228600" defTabSz="835025" eaLnBrk="0" hangingPunct="0">
              <a:defRPr sz="2000">
                <a:solidFill>
                  <a:srgbClr val="62BDC4"/>
                </a:solidFill>
                <a:latin typeface="Tahoma" pitchFamily="34" charset="0"/>
              </a:defRPr>
            </a:lvl4pPr>
            <a:lvl5pPr marL="2057400" indent="-228600" defTabSz="835025" eaLnBrk="0" hangingPunct="0">
              <a:defRPr sz="2000">
                <a:solidFill>
                  <a:srgbClr val="62BDC4"/>
                </a:solidFill>
                <a:latin typeface="Tahoma" pitchFamily="34" charset="0"/>
              </a:defRPr>
            </a:lvl5pPr>
            <a:lvl6pPr marL="2514600" indent="-228600" defTabSz="835025" eaLnBrk="0" fontAlgn="base" hangingPunct="0">
              <a:spcBef>
                <a:spcPct val="0"/>
              </a:spcBef>
              <a:spcAft>
                <a:spcPct val="0"/>
              </a:spcAft>
              <a:defRPr sz="2000">
                <a:solidFill>
                  <a:srgbClr val="62BDC4"/>
                </a:solidFill>
                <a:latin typeface="Tahoma" pitchFamily="34" charset="0"/>
              </a:defRPr>
            </a:lvl6pPr>
            <a:lvl7pPr marL="2971800" indent="-228600" defTabSz="835025" eaLnBrk="0" fontAlgn="base" hangingPunct="0">
              <a:spcBef>
                <a:spcPct val="0"/>
              </a:spcBef>
              <a:spcAft>
                <a:spcPct val="0"/>
              </a:spcAft>
              <a:defRPr sz="2000">
                <a:solidFill>
                  <a:srgbClr val="62BDC4"/>
                </a:solidFill>
                <a:latin typeface="Tahoma" pitchFamily="34" charset="0"/>
              </a:defRPr>
            </a:lvl7pPr>
            <a:lvl8pPr marL="3429000" indent="-228600" defTabSz="835025" eaLnBrk="0" fontAlgn="base" hangingPunct="0">
              <a:spcBef>
                <a:spcPct val="0"/>
              </a:spcBef>
              <a:spcAft>
                <a:spcPct val="0"/>
              </a:spcAft>
              <a:defRPr sz="2000">
                <a:solidFill>
                  <a:srgbClr val="62BDC4"/>
                </a:solidFill>
                <a:latin typeface="Tahoma" pitchFamily="34" charset="0"/>
              </a:defRPr>
            </a:lvl8pPr>
            <a:lvl9pPr marL="3886200" indent="-228600" defTabSz="835025" eaLnBrk="0" fontAlgn="base" hangingPunct="0">
              <a:spcBef>
                <a:spcPct val="0"/>
              </a:spcBef>
              <a:spcAft>
                <a:spcPct val="0"/>
              </a:spcAft>
              <a:defRPr sz="2000">
                <a:solidFill>
                  <a:srgbClr val="62BDC4"/>
                </a:solidFill>
                <a:latin typeface="Tahoma" pitchFamily="34" charset="0"/>
              </a:defRPr>
            </a:lvl9pPr>
          </a:lstStyle>
          <a:p>
            <a:pPr marL="342900" indent="-342900">
              <a:spcBef>
                <a:spcPct val="30000"/>
              </a:spcBef>
              <a:buBlip>
                <a:blip r:embed="rId3"/>
              </a:buBlip>
            </a:pPr>
            <a:r>
              <a:rPr lang="ru-RU" altLang="en-US" sz="2200" dirty="0" smtClean="0">
                <a:solidFill>
                  <a:srgbClr val="DDDDDD"/>
                </a:solidFill>
                <a:latin typeface="Arial" charset="0"/>
              </a:rPr>
              <a:t>Регрессия свойств чистых компонент по данным экспериментов</a:t>
            </a:r>
            <a:endParaRPr lang="en-US" altLang="en-US" sz="2200" dirty="0">
              <a:solidFill>
                <a:srgbClr val="DDDDDD"/>
              </a:solidFill>
              <a:latin typeface="Arial" charset="0"/>
            </a:endParaRPr>
          </a:p>
          <a:p>
            <a:pPr marL="342900" indent="-342900">
              <a:spcBef>
                <a:spcPct val="30000"/>
              </a:spcBef>
              <a:buBlip>
                <a:blip r:embed="rId3"/>
              </a:buBlip>
            </a:pPr>
            <a:r>
              <a:rPr lang="ru-RU" altLang="en-US" sz="2200" dirty="0" smtClean="0">
                <a:solidFill>
                  <a:srgbClr val="DDDDDD"/>
                </a:solidFill>
                <a:latin typeface="Arial" charset="0"/>
              </a:rPr>
              <a:t>Сервис расчетов</a:t>
            </a:r>
            <a:endParaRPr lang="en-US" altLang="en-US" sz="2200" dirty="0">
              <a:solidFill>
                <a:srgbClr val="DDDDDD"/>
              </a:solidFill>
              <a:latin typeface="Arial" charset="0"/>
            </a:endParaRPr>
          </a:p>
          <a:p>
            <a:pPr marL="342900" indent="-342900">
              <a:spcBef>
                <a:spcPct val="30000"/>
              </a:spcBef>
              <a:buBlip>
                <a:blip r:embed="rId3"/>
              </a:buBlip>
            </a:pPr>
            <a:r>
              <a:rPr lang="ru-RU" altLang="en-US" sz="2200" dirty="0" smtClean="0">
                <a:solidFill>
                  <a:srgbClr val="0BA4E2"/>
                </a:solidFill>
                <a:latin typeface="Arial" charset="0"/>
              </a:rPr>
              <a:t>Графики свойств по температуре</a:t>
            </a:r>
            <a:r>
              <a:rPr lang="en-US" altLang="en-US" sz="2200" dirty="0" smtClean="0">
                <a:solidFill>
                  <a:srgbClr val="0BA4E2"/>
                </a:solidFill>
                <a:latin typeface="Arial" charset="0"/>
              </a:rPr>
              <a:t>, </a:t>
            </a:r>
            <a:r>
              <a:rPr lang="ru-RU" altLang="en-US" sz="2200" dirty="0" smtClean="0">
                <a:solidFill>
                  <a:srgbClr val="0BA4E2"/>
                </a:solidFill>
                <a:latin typeface="Arial" charset="0"/>
              </a:rPr>
              <a:t>давлению</a:t>
            </a:r>
            <a:r>
              <a:rPr lang="en-US" altLang="en-US" sz="2200" dirty="0" smtClean="0">
                <a:solidFill>
                  <a:srgbClr val="0BA4E2"/>
                </a:solidFill>
                <a:latin typeface="Arial" charset="0"/>
              </a:rPr>
              <a:t> </a:t>
            </a:r>
            <a:r>
              <a:rPr lang="ru-RU" altLang="en-US" sz="2200" dirty="0" smtClean="0">
                <a:solidFill>
                  <a:srgbClr val="0BA4E2"/>
                </a:solidFill>
                <a:latin typeface="Arial" charset="0"/>
              </a:rPr>
              <a:t>или</a:t>
            </a:r>
            <a:r>
              <a:rPr lang="en-US" altLang="en-US" sz="2200" dirty="0" smtClean="0">
                <a:solidFill>
                  <a:srgbClr val="0BA4E2"/>
                </a:solidFill>
                <a:latin typeface="Arial" charset="0"/>
              </a:rPr>
              <a:t> </a:t>
            </a:r>
            <a:r>
              <a:rPr lang="ru-RU" altLang="en-US" sz="2200" dirty="0" smtClean="0">
                <a:solidFill>
                  <a:srgbClr val="0BA4E2"/>
                </a:solidFill>
                <a:latin typeface="Arial" charset="0"/>
              </a:rPr>
              <a:t>составу</a:t>
            </a:r>
            <a:endParaRPr lang="en-US" altLang="en-US" sz="2200" dirty="0">
              <a:solidFill>
                <a:srgbClr val="0BA4E2"/>
              </a:solidFill>
              <a:latin typeface="Arial" charset="0"/>
            </a:endParaRPr>
          </a:p>
        </p:txBody>
      </p:sp>
      <p:pic>
        <p:nvPicPr>
          <p:cNvPr id="184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863850"/>
            <a:ext cx="5318125"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7875" y="3766021"/>
            <a:ext cx="3984625"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467544" y="157163"/>
            <a:ext cx="7454900" cy="57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57" tIns="41729" rIns="83457" bIns="41729">
            <a:spAutoFit/>
          </a:bodyPr>
          <a:lstStyle/>
          <a:p>
            <a:pPr defTabSz="1020763"/>
            <a:r>
              <a:rPr lang="en-US" altLang="en-US" sz="3200" b="1" dirty="0" err="1" smtClean="0">
                <a:solidFill>
                  <a:schemeClr val="bg1"/>
                </a:solidFill>
                <a:latin typeface="Trebuchet MS" pitchFamily="34" charset="0"/>
              </a:rPr>
              <a:t>Simulis</a:t>
            </a:r>
            <a:r>
              <a:rPr lang="en-US" altLang="en-US" sz="3200" b="1" baseline="30000" dirty="0">
                <a:solidFill>
                  <a:schemeClr val="bg1"/>
                </a:solidFill>
                <a:latin typeface="Trebuchet MS" pitchFamily="34" charset="0"/>
              </a:rPr>
              <a:t>®</a:t>
            </a:r>
            <a:r>
              <a:rPr lang="en-US" altLang="en-US" sz="3200" b="1" dirty="0">
                <a:solidFill>
                  <a:schemeClr val="bg1"/>
                </a:solidFill>
                <a:latin typeface="Trebuchet MS" pitchFamily="34" charset="0"/>
              </a:rPr>
              <a:t> Thermodynamics – </a:t>
            </a:r>
            <a:r>
              <a:rPr lang="ru-RU" altLang="en-US" sz="3200" b="1" dirty="0" smtClean="0">
                <a:solidFill>
                  <a:schemeClr val="bg1"/>
                </a:solidFill>
                <a:latin typeface="Trebuchet MS" pitchFamily="34" charset="0"/>
              </a:rPr>
              <a:t>Сервисы</a:t>
            </a:r>
            <a:endParaRPr lang="en-US" altLang="en-US" sz="3200" b="1" dirty="0">
              <a:solidFill>
                <a:schemeClr val="bg1"/>
              </a:solidFill>
              <a:latin typeface="Trebuchet MS" pitchFamily="34" charset="0"/>
            </a:endParaRPr>
          </a:p>
        </p:txBody>
      </p:sp>
    </p:spTree>
    <p:extLst>
      <p:ext uri="{BB962C8B-B14F-4D97-AF65-F5344CB8AC3E}">
        <p14:creationId xmlns:p14="http://schemas.microsoft.com/office/powerpoint/2010/main" val="8753030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87525" y="1208088"/>
            <a:ext cx="8856476" cy="2860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485" tIns="41742" rIns="83485" bIns="41742">
            <a:spAutoFit/>
          </a:bodyPr>
          <a:lstStyle>
            <a:lvl1pPr marL="341313" indent="-341313" defTabSz="835025" eaLnBrk="0" hangingPunct="0">
              <a:defRPr sz="2000">
                <a:solidFill>
                  <a:srgbClr val="62BDC4"/>
                </a:solidFill>
                <a:latin typeface="Tahoma" pitchFamily="34" charset="0"/>
              </a:defRPr>
            </a:lvl1pPr>
            <a:lvl2pPr marL="742950" indent="-285750" defTabSz="835025" eaLnBrk="0" hangingPunct="0">
              <a:defRPr sz="2000">
                <a:solidFill>
                  <a:srgbClr val="62BDC4"/>
                </a:solidFill>
                <a:latin typeface="Tahoma" pitchFamily="34" charset="0"/>
              </a:defRPr>
            </a:lvl2pPr>
            <a:lvl3pPr marL="1143000" indent="-228600" defTabSz="835025" eaLnBrk="0" hangingPunct="0">
              <a:defRPr sz="2000">
                <a:solidFill>
                  <a:srgbClr val="62BDC4"/>
                </a:solidFill>
                <a:latin typeface="Tahoma" pitchFamily="34" charset="0"/>
              </a:defRPr>
            </a:lvl3pPr>
            <a:lvl4pPr marL="1600200" indent="-228600" defTabSz="835025" eaLnBrk="0" hangingPunct="0">
              <a:defRPr sz="2000">
                <a:solidFill>
                  <a:srgbClr val="62BDC4"/>
                </a:solidFill>
                <a:latin typeface="Tahoma" pitchFamily="34" charset="0"/>
              </a:defRPr>
            </a:lvl4pPr>
            <a:lvl5pPr marL="2057400" indent="-228600" defTabSz="835025" eaLnBrk="0" hangingPunct="0">
              <a:defRPr sz="2000">
                <a:solidFill>
                  <a:srgbClr val="62BDC4"/>
                </a:solidFill>
                <a:latin typeface="Tahoma" pitchFamily="34" charset="0"/>
              </a:defRPr>
            </a:lvl5pPr>
            <a:lvl6pPr marL="2514600" indent="-228600" defTabSz="835025" eaLnBrk="0" fontAlgn="base" hangingPunct="0">
              <a:spcBef>
                <a:spcPct val="0"/>
              </a:spcBef>
              <a:spcAft>
                <a:spcPct val="0"/>
              </a:spcAft>
              <a:defRPr sz="2000">
                <a:solidFill>
                  <a:srgbClr val="62BDC4"/>
                </a:solidFill>
                <a:latin typeface="Tahoma" pitchFamily="34" charset="0"/>
              </a:defRPr>
            </a:lvl6pPr>
            <a:lvl7pPr marL="2971800" indent="-228600" defTabSz="835025" eaLnBrk="0" fontAlgn="base" hangingPunct="0">
              <a:spcBef>
                <a:spcPct val="0"/>
              </a:spcBef>
              <a:spcAft>
                <a:spcPct val="0"/>
              </a:spcAft>
              <a:defRPr sz="2000">
                <a:solidFill>
                  <a:srgbClr val="62BDC4"/>
                </a:solidFill>
                <a:latin typeface="Tahoma" pitchFamily="34" charset="0"/>
              </a:defRPr>
            </a:lvl7pPr>
            <a:lvl8pPr marL="3429000" indent="-228600" defTabSz="835025" eaLnBrk="0" fontAlgn="base" hangingPunct="0">
              <a:spcBef>
                <a:spcPct val="0"/>
              </a:spcBef>
              <a:spcAft>
                <a:spcPct val="0"/>
              </a:spcAft>
              <a:defRPr sz="2000">
                <a:solidFill>
                  <a:srgbClr val="62BDC4"/>
                </a:solidFill>
                <a:latin typeface="Tahoma" pitchFamily="34" charset="0"/>
              </a:defRPr>
            </a:lvl8pPr>
            <a:lvl9pPr marL="3886200" indent="-228600" defTabSz="835025" eaLnBrk="0" fontAlgn="base" hangingPunct="0">
              <a:spcBef>
                <a:spcPct val="0"/>
              </a:spcBef>
              <a:spcAft>
                <a:spcPct val="0"/>
              </a:spcAft>
              <a:defRPr sz="2000">
                <a:solidFill>
                  <a:srgbClr val="62BDC4"/>
                </a:solidFill>
                <a:latin typeface="Tahoma" pitchFamily="34" charset="0"/>
              </a:defRPr>
            </a:lvl9pPr>
          </a:lstStyle>
          <a:p>
            <a:pPr marL="342900" indent="-342900">
              <a:spcBef>
                <a:spcPct val="30000"/>
              </a:spcBef>
              <a:buBlip>
                <a:blip r:embed="rId3"/>
              </a:buBlip>
            </a:pPr>
            <a:r>
              <a:rPr lang="ru-RU" altLang="en-US" sz="2200" dirty="0" smtClean="0">
                <a:solidFill>
                  <a:srgbClr val="DDDDDD"/>
                </a:solidFill>
                <a:latin typeface="Arial" charset="0"/>
              </a:rPr>
              <a:t>Регрессия свойств чистых компонент по данным экспериментов</a:t>
            </a:r>
            <a:endParaRPr lang="en-US" altLang="en-US" sz="2200" dirty="0">
              <a:solidFill>
                <a:srgbClr val="DDDDDD"/>
              </a:solidFill>
              <a:latin typeface="Arial" charset="0"/>
            </a:endParaRPr>
          </a:p>
          <a:p>
            <a:pPr marL="342900" indent="-342900">
              <a:spcBef>
                <a:spcPct val="30000"/>
              </a:spcBef>
              <a:buBlip>
                <a:blip r:embed="rId3"/>
              </a:buBlip>
            </a:pPr>
            <a:r>
              <a:rPr lang="ru-RU" altLang="en-US" sz="2200" dirty="0" smtClean="0">
                <a:solidFill>
                  <a:srgbClr val="DDDDDD"/>
                </a:solidFill>
                <a:latin typeface="Arial" charset="0"/>
              </a:rPr>
              <a:t>Сервис расчетов</a:t>
            </a:r>
            <a:endParaRPr lang="en-US" altLang="en-US" sz="2200" dirty="0">
              <a:solidFill>
                <a:srgbClr val="DDDDDD"/>
              </a:solidFill>
              <a:latin typeface="Arial" charset="0"/>
            </a:endParaRPr>
          </a:p>
          <a:p>
            <a:pPr marL="342900" indent="-342900">
              <a:spcBef>
                <a:spcPct val="30000"/>
              </a:spcBef>
              <a:buBlip>
                <a:blip r:embed="rId3"/>
              </a:buBlip>
            </a:pPr>
            <a:r>
              <a:rPr lang="ru-RU" altLang="en-US" sz="2200" dirty="0" smtClean="0">
                <a:solidFill>
                  <a:srgbClr val="DDDDDD"/>
                </a:solidFill>
                <a:latin typeface="Arial" charset="0"/>
              </a:rPr>
              <a:t>Графики свойств по давлению, температуре или составу</a:t>
            </a:r>
            <a:endParaRPr lang="en-US" altLang="en-US" sz="2200" dirty="0">
              <a:solidFill>
                <a:srgbClr val="DDDDDD"/>
              </a:solidFill>
              <a:latin typeface="Arial" charset="0"/>
            </a:endParaRPr>
          </a:p>
          <a:p>
            <a:pPr marL="342900" indent="-342900">
              <a:spcBef>
                <a:spcPct val="30000"/>
              </a:spcBef>
              <a:buBlip>
                <a:blip r:embed="rId3"/>
              </a:buBlip>
            </a:pPr>
            <a:r>
              <a:rPr lang="ru-RU" altLang="en-US" sz="2200" dirty="0" smtClean="0">
                <a:solidFill>
                  <a:srgbClr val="0BA4E2"/>
                </a:solidFill>
                <a:latin typeface="Arial" charset="0"/>
              </a:rPr>
              <a:t>Генерация и экспорт таблиц ТФС </a:t>
            </a:r>
            <a:r>
              <a:rPr lang="en-US" altLang="en-US" sz="2200" dirty="0" smtClean="0">
                <a:solidFill>
                  <a:srgbClr val="0BA4E2"/>
                </a:solidFill>
                <a:latin typeface="Arial" charset="0"/>
              </a:rPr>
              <a:t>(PSF </a:t>
            </a:r>
            <a:r>
              <a:rPr lang="ru-RU" altLang="en-US" sz="2200" dirty="0" smtClean="0">
                <a:solidFill>
                  <a:srgbClr val="0BA4E2"/>
                </a:solidFill>
                <a:latin typeface="Arial" charset="0"/>
              </a:rPr>
              <a:t>файлы для</a:t>
            </a:r>
            <a:r>
              <a:rPr lang="en-US" altLang="en-US" sz="2200" dirty="0" smtClean="0">
                <a:solidFill>
                  <a:srgbClr val="0BA4E2"/>
                </a:solidFill>
                <a:latin typeface="Arial" charset="0"/>
              </a:rPr>
              <a:t> </a:t>
            </a:r>
            <a:r>
              <a:rPr lang="en-US" altLang="en-US" sz="2200" dirty="0">
                <a:solidFill>
                  <a:srgbClr val="0BA4E2"/>
                </a:solidFill>
                <a:latin typeface="Arial" charset="0"/>
              </a:rPr>
              <a:t>HTFS, PVT </a:t>
            </a:r>
            <a:r>
              <a:rPr lang="ru-RU" altLang="en-US" sz="2200" dirty="0" smtClean="0">
                <a:solidFill>
                  <a:srgbClr val="0BA4E2"/>
                </a:solidFill>
                <a:latin typeface="Arial" charset="0"/>
              </a:rPr>
              <a:t>файлы для</a:t>
            </a:r>
            <a:r>
              <a:rPr lang="en-US" altLang="en-US" sz="2200" dirty="0" smtClean="0">
                <a:solidFill>
                  <a:srgbClr val="0BA4E2"/>
                </a:solidFill>
                <a:latin typeface="Arial" charset="0"/>
              </a:rPr>
              <a:t> </a:t>
            </a:r>
            <a:r>
              <a:rPr lang="en-US" altLang="en-US" sz="2200" dirty="0">
                <a:solidFill>
                  <a:srgbClr val="0BA4E2"/>
                </a:solidFill>
                <a:latin typeface="Arial" charset="0"/>
              </a:rPr>
              <a:t>OLGA…)</a:t>
            </a:r>
            <a:endParaRPr lang="en-US" altLang="en-US" sz="2200" b="1" dirty="0">
              <a:solidFill>
                <a:srgbClr val="0BA4E2"/>
              </a:solidFill>
              <a:latin typeface="Arial" charset="0"/>
            </a:endParaRPr>
          </a:p>
          <a:p>
            <a:pPr algn="ctr">
              <a:spcBef>
                <a:spcPct val="30000"/>
              </a:spcBef>
              <a:buFont typeface="Wingdings 2" pitchFamily="18" charset="2"/>
              <a:buNone/>
            </a:pPr>
            <a:endParaRPr lang="en-US" altLang="en-US" sz="2200" b="1" dirty="0">
              <a:solidFill>
                <a:srgbClr val="3333FF"/>
              </a:solidFill>
              <a:latin typeface="Arial" charset="0"/>
            </a:endParaRPr>
          </a:p>
        </p:txBody>
      </p:sp>
      <p:pic>
        <p:nvPicPr>
          <p:cNvPr id="194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937" y="3320988"/>
            <a:ext cx="3419475" cy="284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7675" y="5497513"/>
            <a:ext cx="287178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467544" y="157163"/>
            <a:ext cx="7454900" cy="57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57" tIns="41729" rIns="83457" bIns="41729">
            <a:spAutoFit/>
          </a:bodyPr>
          <a:lstStyle/>
          <a:p>
            <a:pPr defTabSz="1020763"/>
            <a:r>
              <a:rPr lang="en-US" altLang="en-US" sz="3200" b="1" dirty="0" err="1" smtClean="0">
                <a:solidFill>
                  <a:schemeClr val="bg1"/>
                </a:solidFill>
                <a:latin typeface="Trebuchet MS" pitchFamily="34" charset="0"/>
              </a:rPr>
              <a:t>Simulis</a:t>
            </a:r>
            <a:r>
              <a:rPr lang="en-US" altLang="en-US" sz="3200" b="1" baseline="30000" dirty="0">
                <a:solidFill>
                  <a:schemeClr val="bg1"/>
                </a:solidFill>
                <a:latin typeface="Trebuchet MS" pitchFamily="34" charset="0"/>
              </a:rPr>
              <a:t>®</a:t>
            </a:r>
            <a:r>
              <a:rPr lang="en-US" altLang="en-US" sz="3200" b="1" dirty="0">
                <a:solidFill>
                  <a:schemeClr val="bg1"/>
                </a:solidFill>
                <a:latin typeface="Trebuchet MS" pitchFamily="34" charset="0"/>
              </a:rPr>
              <a:t> Thermodynamics – </a:t>
            </a:r>
            <a:r>
              <a:rPr lang="ru-RU" altLang="en-US" sz="3200" b="1" dirty="0" smtClean="0">
                <a:solidFill>
                  <a:schemeClr val="bg1"/>
                </a:solidFill>
                <a:latin typeface="Trebuchet MS" pitchFamily="34" charset="0"/>
              </a:rPr>
              <a:t>Сервисы</a:t>
            </a:r>
            <a:endParaRPr lang="en-US" altLang="en-US" sz="3200" b="1" dirty="0">
              <a:solidFill>
                <a:schemeClr val="bg1"/>
              </a:solidFill>
              <a:latin typeface="Trebuchet MS" pitchFamily="34" charset="0"/>
            </a:endParaRPr>
          </a:p>
        </p:txBody>
      </p:sp>
    </p:spTree>
    <p:extLst>
      <p:ext uri="{BB962C8B-B14F-4D97-AF65-F5344CB8AC3E}">
        <p14:creationId xmlns:p14="http://schemas.microsoft.com/office/powerpoint/2010/main" val="23914216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251520" y="1208088"/>
            <a:ext cx="8892481" cy="340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485" tIns="41742" rIns="83485" bIns="41742">
            <a:spAutoFit/>
          </a:bodyPr>
          <a:lstStyle>
            <a:lvl1pPr marL="341313" indent="-341313" defTabSz="835025" eaLnBrk="0" hangingPunct="0">
              <a:defRPr sz="2000">
                <a:solidFill>
                  <a:srgbClr val="62BDC4"/>
                </a:solidFill>
                <a:latin typeface="Tahoma" pitchFamily="34" charset="0"/>
              </a:defRPr>
            </a:lvl1pPr>
            <a:lvl2pPr marL="742950" indent="-285750" defTabSz="835025" eaLnBrk="0" hangingPunct="0">
              <a:defRPr sz="2000">
                <a:solidFill>
                  <a:srgbClr val="62BDC4"/>
                </a:solidFill>
                <a:latin typeface="Tahoma" pitchFamily="34" charset="0"/>
              </a:defRPr>
            </a:lvl2pPr>
            <a:lvl3pPr marL="1143000" indent="-228600" defTabSz="835025" eaLnBrk="0" hangingPunct="0">
              <a:defRPr sz="2000">
                <a:solidFill>
                  <a:srgbClr val="62BDC4"/>
                </a:solidFill>
                <a:latin typeface="Tahoma" pitchFamily="34" charset="0"/>
              </a:defRPr>
            </a:lvl3pPr>
            <a:lvl4pPr marL="1600200" indent="-228600" defTabSz="835025" eaLnBrk="0" hangingPunct="0">
              <a:defRPr sz="2000">
                <a:solidFill>
                  <a:srgbClr val="62BDC4"/>
                </a:solidFill>
                <a:latin typeface="Tahoma" pitchFamily="34" charset="0"/>
              </a:defRPr>
            </a:lvl4pPr>
            <a:lvl5pPr marL="2057400" indent="-228600" defTabSz="835025" eaLnBrk="0" hangingPunct="0">
              <a:defRPr sz="2000">
                <a:solidFill>
                  <a:srgbClr val="62BDC4"/>
                </a:solidFill>
                <a:latin typeface="Tahoma" pitchFamily="34" charset="0"/>
              </a:defRPr>
            </a:lvl5pPr>
            <a:lvl6pPr marL="2514600" indent="-228600" defTabSz="835025" eaLnBrk="0" fontAlgn="base" hangingPunct="0">
              <a:spcBef>
                <a:spcPct val="0"/>
              </a:spcBef>
              <a:spcAft>
                <a:spcPct val="0"/>
              </a:spcAft>
              <a:defRPr sz="2000">
                <a:solidFill>
                  <a:srgbClr val="62BDC4"/>
                </a:solidFill>
                <a:latin typeface="Tahoma" pitchFamily="34" charset="0"/>
              </a:defRPr>
            </a:lvl6pPr>
            <a:lvl7pPr marL="2971800" indent="-228600" defTabSz="835025" eaLnBrk="0" fontAlgn="base" hangingPunct="0">
              <a:spcBef>
                <a:spcPct val="0"/>
              </a:spcBef>
              <a:spcAft>
                <a:spcPct val="0"/>
              </a:spcAft>
              <a:defRPr sz="2000">
                <a:solidFill>
                  <a:srgbClr val="62BDC4"/>
                </a:solidFill>
                <a:latin typeface="Tahoma" pitchFamily="34" charset="0"/>
              </a:defRPr>
            </a:lvl7pPr>
            <a:lvl8pPr marL="3429000" indent="-228600" defTabSz="835025" eaLnBrk="0" fontAlgn="base" hangingPunct="0">
              <a:spcBef>
                <a:spcPct val="0"/>
              </a:spcBef>
              <a:spcAft>
                <a:spcPct val="0"/>
              </a:spcAft>
              <a:defRPr sz="2000">
                <a:solidFill>
                  <a:srgbClr val="62BDC4"/>
                </a:solidFill>
                <a:latin typeface="Tahoma" pitchFamily="34" charset="0"/>
              </a:defRPr>
            </a:lvl8pPr>
            <a:lvl9pPr marL="3886200" indent="-228600" defTabSz="835025" eaLnBrk="0" fontAlgn="base" hangingPunct="0">
              <a:spcBef>
                <a:spcPct val="0"/>
              </a:spcBef>
              <a:spcAft>
                <a:spcPct val="0"/>
              </a:spcAft>
              <a:defRPr sz="2000">
                <a:solidFill>
                  <a:srgbClr val="62BDC4"/>
                </a:solidFill>
                <a:latin typeface="Tahoma" pitchFamily="34" charset="0"/>
              </a:defRPr>
            </a:lvl9pPr>
          </a:lstStyle>
          <a:p>
            <a:pPr marL="342900" indent="-342900">
              <a:spcBef>
                <a:spcPct val="30000"/>
              </a:spcBef>
              <a:buBlip>
                <a:blip r:embed="rId4"/>
              </a:buBlip>
            </a:pPr>
            <a:r>
              <a:rPr lang="ru-RU" altLang="en-US" sz="2200" dirty="0">
                <a:solidFill>
                  <a:srgbClr val="DDDDDD"/>
                </a:solidFill>
                <a:latin typeface="Arial" charset="0"/>
              </a:rPr>
              <a:t>Регрессия свойств чистых компонент по данным экспериментов</a:t>
            </a:r>
            <a:endParaRPr lang="en-US" altLang="en-US" sz="2200" dirty="0">
              <a:solidFill>
                <a:srgbClr val="DDDDDD"/>
              </a:solidFill>
              <a:latin typeface="Arial" charset="0"/>
            </a:endParaRPr>
          </a:p>
          <a:p>
            <a:pPr marL="342900" indent="-342900">
              <a:spcBef>
                <a:spcPct val="30000"/>
              </a:spcBef>
              <a:buBlip>
                <a:blip r:embed="rId4"/>
              </a:buBlip>
            </a:pPr>
            <a:r>
              <a:rPr lang="ru-RU" altLang="en-US" sz="2200" dirty="0">
                <a:solidFill>
                  <a:srgbClr val="DDDDDD"/>
                </a:solidFill>
                <a:latin typeface="Arial" charset="0"/>
              </a:rPr>
              <a:t>Сервис расчетов</a:t>
            </a:r>
            <a:endParaRPr lang="en-US" altLang="en-US" sz="2200" dirty="0">
              <a:solidFill>
                <a:srgbClr val="DDDDDD"/>
              </a:solidFill>
              <a:latin typeface="Arial" charset="0"/>
            </a:endParaRPr>
          </a:p>
          <a:p>
            <a:pPr marL="342900" indent="-342900">
              <a:spcBef>
                <a:spcPct val="30000"/>
              </a:spcBef>
              <a:buBlip>
                <a:blip r:embed="rId4"/>
              </a:buBlip>
            </a:pPr>
            <a:r>
              <a:rPr lang="ru-RU" altLang="en-US" sz="2200" dirty="0">
                <a:solidFill>
                  <a:srgbClr val="DDDDDD"/>
                </a:solidFill>
                <a:latin typeface="Arial" charset="0"/>
              </a:rPr>
              <a:t>Графики свойств по давлению, температуре или составу</a:t>
            </a:r>
            <a:endParaRPr lang="en-US" altLang="en-US" sz="2200" dirty="0">
              <a:solidFill>
                <a:srgbClr val="DDDDDD"/>
              </a:solidFill>
              <a:latin typeface="Arial" charset="0"/>
            </a:endParaRPr>
          </a:p>
          <a:p>
            <a:pPr marL="342900" indent="-342900">
              <a:spcBef>
                <a:spcPct val="30000"/>
              </a:spcBef>
              <a:buBlip>
                <a:blip r:embed="rId4"/>
              </a:buBlip>
            </a:pPr>
            <a:r>
              <a:rPr lang="ru-RU" altLang="en-US" sz="2200" dirty="0">
                <a:solidFill>
                  <a:schemeClr val="bg1">
                    <a:lumMod val="85000"/>
                  </a:schemeClr>
                </a:solidFill>
                <a:latin typeface="Arial" charset="0"/>
              </a:rPr>
              <a:t>Генерация и экспорт таблиц ТФС </a:t>
            </a:r>
            <a:r>
              <a:rPr lang="en-US" altLang="en-US" sz="2200" dirty="0">
                <a:solidFill>
                  <a:schemeClr val="bg1">
                    <a:lumMod val="85000"/>
                  </a:schemeClr>
                </a:solidFill>
                <a:latin typeface="Arial" charset="0"/>
              </a:rPr>
              <a:t>(PSF </a:t>
            </a:r>
            <a:r>
              <a:rPr lang="ru-RU" altLang="en-US" sz="2200" dirty="0">
                <a:solidFill>
                  <a:schemeClr val="bg1">
                    <a:lumMod val="85000"/>
                  </a:schemeClr>
                </a:solidFill>
                <a:latin typeface="Arial" charset="0"/>
              </a:rPr>
              <a:t>файлы для</a:t>
            </a:r>
            <a:r>
              <a:rPr lang="en-US" altLang="en-US" sz="2200" dirty="0">
                <a:solidFill>
                  <a:schemeClr val="bg1">
                    <a:lumMod val="85000"/>
                  </a:schemeClr>
                </a:solidFill>
                <a:latin typeface="Arial" charset="0"/>
              </a:rPr>
              <a:t> HTFS, PVT </a:t>
            </a:r>
            <a:r>
              <a:rPr lang="ru-RU" altLang="en-US" sz="2200" dirty="0">
                <a:solidFill>
                  <a:schemeClr val="bg1">
                    <a:lumMod val="85000"/>
                  </a:schemeClr>
                </a:solidFill>
                <a:latin typeface="Arial" charset="0"/>
              </a:rPr>
              <a:t>файлы для</a:t>
            </a:r>
            <a:r>
              <a:rPr lang="en-US" altLang="en-US" sz="2200" dirty="0">
                <a:solidFill>
                  <a:schemeClr val="bg1">
                    <a:lumMod val="85000"/>
                  </a:schemeClr>
                </a:solidFill>
                <a:latin typeface="Arial" charset="0"/>
              </a:rPr>
              <a:t> OLGA…</a:t>
            </a:r>
            <a:r>
              <a:rPr lang="en-US" altLang="en-US" sz="2200" dirty="0" smtClean="0">
                <a:solidFill>
                  <a:srgbClr val="DDDDDD"/>
                </a:solidFill>
                <a:latin typeface="Arial" charset="0"/>
              </a:rPr>
              <a:t>)</a:t>
            </a:r>
            <a:endParaRPr lang="en-US" altLang="en-US" sz="2200" dirty="0">
              <a:solidFill>
                <a:srgbClr val="DDDDDD"/>
              </a:solidFill>
              <a:latin typeface="Arial" charset="0"/>
            </a:endParaRPr>
          </a:p>
          <a:p>
            <a:pPr marL="342900" indent="-342900">
              <a:spcBef>
                <a:spcPct val="30000"/>
              </a:spcBef>
              <a:buBlip>
                <a:blip r:embed="rId4"/>
              </a:buBlip>
            </a:pPr>
            <a:r>
              <a:rPr lang="ru-RU" altLang="en-US" sz="2200" dirty="0" smtClean="0">
                <a:solidFill>
                  <a:srgbClr val="0BA4E2"/>
                </a:solidFill>
                <a:latin typeface="Arial" charset="0"/>
              </a:rPr>
              <a:t>Расчет свойств нефтяных фракций</a:t>
            </a:r>
            <a:endParaRPr lang="en-US" altLang="en-US" sz="2200" dirty="0">
              <a:solidFill>
                <a:srgbClr val="0BA4E2"/>
              </a:solidFill>
              <a:latin typeface="Arial" charset="0"/>
            </a:endParaRPr>
          </a:p>
          <a:p>
            <a:pPr>
              <a:spcBef>
                <a:spcPct val="30000"/>
              </a:spcBef>
              <a:buFont typeface="Wingdings 2" pitchFamily="18" charset="2"/>
              <a:buBlip>
                <a:blip r:embed="rId5"/>
              </a:buBlip>
            </a:pPr>
            <a:endParaRPr lang="fr-FR" altLang="en-US" sz="2200" dirty="0">
              <a:solidFill>
                <a:srgbClr val="3333FF"/>
              </a:solidFill>
              <a:latin typeface="Arial" charset="0"/>
            </a:endParaRPr>
          </a:p>
          <a:p>
            <a:pPr algn="ctr">
              <a:spcBef>
                <a:spcPct val="30000"/>
              </a:spcBef>
              <a:buFont typeface="Wingdings 2" pitchFamily="18" charset="2"/>
              <a:buNone/>
            </a:pPr>
            <a:endParaRPr lang="fr-FR" altLang="en-US" sz="2200" dirty="0">
              <a:solidFill>
                <a:srgbClr val="3333FF"/>
              </a:solidFill>
              <a:latin typeface="Arial" charset="0"/>
            </a:endParaRPr>
          </a:p>
        </p:txBody>
      </p:sp>
      <p:pic>
        <p:nvPicPr>
          <p:cNvPr id="205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638" y="4041068"/>
            <a:ext cx="3341687"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0" name="Object 2"/>
          <p:cNvGraphicFramePr>
            <a:graphicFrameLocks noChangeAspect="1"/>
          </p:cNvGraphicFramePr>
          <p:nvPr>
            <p:extLst>
              <p:ext uri="{D42A27DB-BD31-4B8C-83A1-F6EECF244321}">
                <p14:modId xmlns:p14="http://schemas.microsoft.com/office/powerpoint/2010/main" val="4052292276"/>
              </p:ext>
            </p:extLst>
          </p:nvPr>
        </p:nvGraphicFramePr>
        <p:xfrm>
          <a:off x="5883721" y="3933056"/>
          <a:ext cx="3152775" cy="2281238"/>
        </p:xfrm>
        <a:graphic>
          <a:graphicData uri="http://schemas.openxmlformats.org/presentationml/2006/ole">
            <mc:AlternateContent xmlns:mc="http://schemas.openxmlformats.org/markup-compatibility/2006">
              <mc:Choice xmlns:v="urn:schemas-microsoft-com:vml" Requires="v">
                <p:oleObj spid="_x0000_s644309" name="Image" r:id="rId7" imgW="4829556" imgH="3323844" progId="Word.Picture.8">
                  <p:embed/>
                </p:oleObj>
              </mc:Choice>
              <mc:Fallback>
                <p:oleObj name="Image" r:id="rId7" imgW="4829556" imgH="3323844" progId="Word.Picture.8">
                  <p:embed/>
                  <p:pic>
                    <p:nvPicPr>
                      <p:cNvPr id="0" name="Picture 2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83721" y="3933056"/>
                        <a:ext cx="3152775" cy="2281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6"/>
          <p:cNvSpPr>
            <a:spLocks noChangeArrowheads="1"/>
          </p:cNvSpPr>
          <p:nvPr/>
        </p:nvSpPr>
        <p:spPr bwMode="auto">
          <a:xfrm>
            <a:off x="467544" y="157163"/>
            <a:ext cx="7454900" cy="57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57" tIns="41729" rIns="83457" bIns="41729">
            <a:spAutoFit/>
          </a:bodyPr>
          <a:lstStyle/>
          <a:p>
            <a:pPr defTabSz="1020763"/>
            <a:r>
              <a:rPr lang="en-US" altLang="en-US" sz="3200" b="1" dirty="0" err="1" smtClean="0">
                <a:solidFill>
                  <a:schemeClr val="bg1"/>
                </a:solidFill>
                <a:latin typeface="Trebuchet MS" pitchFamily="34" charset="0"/>
              </a:rPr>
              <a:t>Simulis</a:t>
            </a:r>
            <a:r>
              <a:rPr lang="en-US" altLang="en-US" sz="3200" b="1" baseline="30000" dirty="0">
                <a:solidFill>
                  <a:schemeClr val="bg1"/>
                </a:solidFill>
                <a:latin typeface="Trebuchet MS" pitchFamily="34" charset="0"/>
              </a:rPr>
              <a:t>®</a:t>
            </a:r>
            <a:r>
              <a:rPr lang="en-US" altLang="en-US" sz="3200" b="1" dirty="0">
                <a:solidFill>
                  <a:schemeClr val="bg1"/>
                </a:solidFill>
                <a:latin typeface="Trebuchet MS" pitchFamily="34" charset="0"/>
              </a:rPr>
              <a:t> Thermodynamics – </a:t>
            </a:r>
            <a:r>
              <a:rPr lang="ru-RU" altLang="en-US" sz="3200" b="1" dirty="0" smtClean="0">
                <a:solidFill>
                  <a:schemeClr val="bg1"/>
                </a:solidFill>
                <a:latin typeface="Trebuchet MS" pitchFamily="34" charset="0"/>
              </a:rPr>
              <a:t>Сервисы</a:t>
            </a:r>
            <a:endParaRPr lang="en-US" altLang="en-US" sz="3200" b="1" dirty="0">
              <a:solidFill>
                <a:schemeClr val="bg1"/>
              </a:solidFill>
              <a:latin typeface="Trebuchet MS" pitchFamily="34" charset="0"/>
            </a:endParaRPr>
          </a:p>
        </p:txBody>
      </p:sp>
    </p:spTree>
    <p:extLst>
      <p:ext uri="{BB962C8B-B14F-4D97-AF65-F5344CB8AC3E}">
        <p14:creationId xmlns:p14="http://schemas.microsoft.com/office/powerpoint/2010/main" val="38630448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251520" y="1208088"/>
            <a:ext cx="8892481" cy="462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485" tIns="41742" rIns="83485" bIns="41742">
            <a:spAutoFit/>
          </a:bodyPr>
          <a:lstStyle>
            <a:lvl1pPr marL="341313" indent="-341313" defTabSz="835025" eaLnBrk="0" hangingPunct="0">
              <a:defRPr sz="2000">
                <a:solidFill>
                  <a:srgbClr val="62BDC4"/>
                </a:solidFill>
                <a:latin typeface="Tahoma" pitchFamily="34" charset="0"/>
              </a:defRPr>
            </a:lvl1pPr>
            <a:lvl2pPr marL="742950" indent="-285750" defTabSz="835025" eaLnBrk="0" hangingPunct="0">
              <a:defRPr sz="2000">
                <a:solidFill>
                  <a:srgbClr val="62BDC4"/>
                </a:solidFill>
                <a:latin typeface="Tahoma" pitchFamily="34" charset="0"/>
              </a:defRPr>
            </a:lvl2pPr>
            <a:lvl3pPr marL="1143000" indent="-228600" defTabSz="835025" eaLnBrk="0" hangingPunct="0">
              <a:defRPr sz="2000">
                <a:solidFill>
                  <a:srgbClr val="62BDC4"/>
                </a:solidFill>
                <a:latin typeface="Tahoma" pitchFamily="34" charset="0"/>
              </a:defRPr>
            </a:lvl3pPr>
            <a:lvl4pPr marL="1600200" indent="-228600" defTabSz="835025" eaLnBrk="0" hangingPunct="0">
              <a:defRPr sz="2000">
                <a:solidFill>
                  <a:srgbClr val="62BDC4"/>
                </a:solidFill>
                <a:latin typeface="Tahoma" pitchFamily="34" charset="0"/>
              </a:defRPr>
            </a:lvl4pPr>
            <a:lvl5pPr marL="2057400" indent="-228600" defTabSz="835025" eaLnBrk="0" hangingPunct="0">
              <a:defRPr sz="2000">
                <a:solidFill>
                  <a:srgbClr val="62BDC4"/>
                </a:solidFill>
                <a:latin typeface="Tahoma" pitchFamily="34" charset="0"/>
              </a:defRPr>
            </a:lvl5pPr>
            <a:lvl6pPr marL="2514600" indent="-228600" defTabSz="835025" eaLnBrk="0" fontAlgn="base" hangingPunct="0">
              <a:spcBef>
                <a:spcPct val="0"/>
              </a:spcBef>
              <a:spcAft>
                <a:spcPct val="0"/>
              </a:spcAft>
              <a:defRPr sz="2000">
                <a:solidFill>
                  <a:srgbClr val="62BDC4"/>
                </a:solidFill>
                <a:latin typeface="Tahoma" pitchFamily="34" charset="0"/>
              </a:defRPr>
            </a:lvl6pPr>
            <a:lvl7pPr marL="2971800" indent="-228600" defTabSz="835025" eaLnBrk="0" fontAlgn="base" hangingPunct="0">
              <a:spcBef>
                <a:spcPct val="0"/>
              </a:spcBef>
              <a:spcAft>
                <a:spcPct val="0"/>
              </a:spcAft>
              <a:defRPr sz="2000">
                <a:solidFill>
                  <a:srgbClr val="62BDC4"/>
                </a:solidFill>
                <a:latin typeface="Tahoma" pitchFamily="34" charset="0"/>
              </a:defRPr>
            </a:lvl7pPr>
            <a:lvl8pPr marL="3429000" indent="-228600" defTabSz="835025" eaLnBrk="0" fontAlgn="base" hangingPunct="0">
              <a:spcBef>
                <a:spcPct val="0"/>
              </a:spcBef>
              <a:spcAft>
                <a:spcPct val="0"/>
              </a:spcAft>
              <a:defRPr sz="2000">
                <a:solidFill>
                  <a:srgbClr val="62BDC4"/>
                </a:solidFill>
                <a:latin typeface="Tahoma" pitchFamily="34" charset="0"/>
              </a:defRPr>
            </a:lvl8pPr>
            <a:lvl9pPr marL="3886200" indent="-228600" defTabSz="835025" eaLnBrk="0" fontAlgn="base" hangingPunct="0">
              <a:spcBef>
                <a:spcPct val="0"/>
              </a:spcBef>
              <a:spcAft>
                <a:spcPct val="0"/>
              </a:spcAft>
              <a:defRPr sz="2000">
                <a:solidFill>
                  <a:srgbClr val="62BDC4"/>
                </a:solidFill>
                <a:latin typeface="Tahoma" pitchFamily="34" charset="0"/>
              </a:defRPr>
            </a:lvl9pPr>
          </a:lstStyle>
          <a:p>
            <a:pPr marL="342900" indent="-342900">
              <a:spcBef>
                <a:spcPct val="30000"/>
              </a:spcBef>
              <a:buBlip>
                <a:blip r:embed="rId4"/>
              </a:buBlip>
            </a:pPr>
            <a:r>
              <a:rPr lang="ru-RU" altLang="en-US" sz="2200" dirty="0">
                <a:solidFill>
                  <a:srgbClr val="DDDDDD"/>
                </a:solidFill>
                <a:latin typeface="Arial" charset="0"/>
              </a:rPr>
              <a:t>Регрессия свойств чистых компонент по данным экспериментов</a:t>
            </a:r>
            <a:endParaRPr lang="en-US" altLang="en-US" sz="2200" dirty="0">
              <a:solidFill>
                <a:srgbClr val="DDDDDD"/>
              </a:solidFill>
              <a:latin typeface="Arial" charset="0"/>
            </a:endParaRPr>
          </a:p>
          <a:p>
            <a:pPr marL="342900" indent="-342900">
              <a:spcBef>
                <a:spcPct val="30000"/>
              </a:spcBef>
              <a:buBlip>
                <a:blip r:embed="rId4"/>
              </a:buBlip>
            </a:pPr>
            <a:r>
              <a:rPr lang="ru-RU" altLang="en-US" sz="2200" dirty="0">
                <a:solidFill>
                  <a:srgbClr val="DDDDDD"/>
                </a:solidFill>
                <a:latin typeface="Arial" charset="0"/>
              </a:rPr>
              <a:t>Сервис расчетов</a:t>
            </a:r>
            <a:endParaRPr lang="en-US" altLang="en-US" sz="2200" dirty="0">
              <a:solidFill>
                <a:srgbClr val="DDDDDD"/>
              </a:solidFill>
              <a:latin typeface="Arial" charset="0"/>
            </a:endParaRPr>
          </a:p>
          <a:p>
            <a:pPr marL="342900" indent="-342900">
              <a:spcBef>
                <a:spcPct val="30000"/>
              </a:spcBef>
              <a:buBlip>
                <a:blip r:embed="rId4"/>
              </a:buBlip>
            </a:pPr>
            <a:r>
              <a:rPr lang="ru-RU" altLang="en-US" sz="2200" dirty="0">
                <a:solidFill>
                  <a:srgbClr val="DDDDDD"/>
                </a:solidFill>
                <a:latin typeface="Arial" charset="0"/>
              </a:rPr>
              <a:t>Графики свойств по давлению, температуре или составу</a:t>
            </a:r>
            <a:endParaRPr lang="en-US" altLang="en-US" sz="2200" dirty="0">
              <a:solidFill>
                <a:srgbClr val="DDDDDD"/>
              </a:solidFill>
              <a:latin typeface="Arial" charset="0"/>
            </a:endParaRPr>
          </a:p>
          <a:p>
            <a:pPr marL="342900" indent="-342900">
              <a:spcBef>
                <a:spcPct val="30000"/>
              </a:spcBef>
              <a:buBlip>
                <a:blip r:embed="rId4"/>
              </a:buBlip>
            </a:pPr>
            <a:r>
              <a:rPr lang="ru-RU" altLang="en-US" sz="2200" dirty="0">
                <a:solidFill>
                  <a:schemeClr val="bg1">
                    <a:lumMod val="85000"/>
                  </a:schemeClr>
                </a:solidFill>
                <a:latin typeface="Arial" charset="0"/>
              </a:rPr>
              <a:t>Генерация и экспорт таблиц ТФС </a:t>
            </a:r>
            <a:r>
              <a:rPr lang="en-US" altLang="en-US" sz="2200" dirty="0">
                <a:solidFill>
                  <a:schemeClr val="bg1">
                    <a:lumMod val="85000"/>
                  </a:schemeClr>
                </a:solidFill>
                <a:latin typeface="Arial" charset="0"/>
              </a:rPr>
              <a:t>(PSF </a:t>
            </a:r>
            <a:r>
              <a:rPr lang="ru-RU" altLang="en-US" sz="2200" dirty="0">
                <a:solidFill>
                  <a:schemeClr val="bg1">
                    <a:lumMod val="85000"/>
                  </a:schemeClr>
                </a:solidFill>
                <a:latin typeface="Arial" charset="0"/>
              </a:rPr>
              <a:t>файлы для</a:t>
            </a:r>
            <a:r>
              <a:rPr lang="en-US" altLang="en-US" sz="2200" dirty="0">
                <a:solidFill>
                  <a:schemeClr val="bg1">
                    <a:lumMod val="85000"/>
                  </a:schemeClr>
                </a:solidFill>
                <a:latin typeface="Arial" charset="0"/>
              </a:rPr>
              <a:t> HTFS, PVT </a:t>
            </a:r>
            <a:r>
              <a:rPr lang="ru-RU" altLang="en-US" sz="2200" dirty="0">
                <a:solidFill>
                  <a:schemeClr val="bg1">
                    <a:lumMod val="85000"/>
                  </a:schemeClr>
                </a:solidFill>
                <a:latin typeface="Arial" charset="0"/>
              </a:rPr>
              <a:t>файлы для</a:t>
            </a:r>
            <a:r>
              <a:rPr lang="en-US" altLang="en-US" sz="2200" dirty="0">
                <a:solidFill>
                  <a:schemeClr val="bg1">
                    <a:lumMod val="85000"/>
                  </a:schemeClr>
                </a:solidFill>
                <a:latin typeface="Arial" charset="0"/>
              </a:rPr>
              <a:t> OLGA…</a:t>
            </a:r>
            <a:r>
              <a:rPr lang="en-US" altLang="en-US" sz="2200" dirty="0">
                <a:solidFill>
                  <a:srgbClr val="DDDDDD"/>
                </a:solidFill>
                <a:latin typeface="Arial" charset="0"/>
              </a:rPr>
              <a:t>)</a:t>
            </a:r>
          </a:p>
          <a:p>
            <a:pPr marL="342900" indent="-342900">
              <a:spcBef>
                <a:spcPct val="30000"/>
              </a:spcBef>
              <a:buBlip>
                <a:blip r:embed="rId4"/>
              </a:buBlip>
            </a:pPr>
            <a:r>
              <a:rPr lang="ru-RU" altLang="en-US" sz="2200" dirty="0">
                <a:solidFill>
                  <a:schemeClr val="bg1">
                    <a:lumMod val="85000"/>
                  </a:schemeClr>
                </a:solidFill>
                <a:latin typeface="Arial" charset="0"/>
              </a:rPr>
              <a:t>Расчет свойств нефтяных фракций</a:t>
            </a:r>
            <a:endParaRPr lang="en-US" altLang="en-US" sz="2200" dirty="0">
              <a:solidFill>
                <a:schemeClr val="bg1">
                  <a:lumMod val="85000"/>
                </a:schemeClr>
              </a:solidFill>
              <a:latin typeface="Arial" charset="0"/>
            </a:endParaRPr>
          </a:p>
          <a:p>
            <a:pPr marL="342900" indent="-342900">
              <a:spcBef>
                <a:spcPct val="30000"/>
              </a:spcBef>
              <a:buBlip>
                <a:blip r:embed="rId4"/>
              </a:buBlip>
            </a:pPr>
            <a:r>
              <a:rPr lang="ru-RU" altLang="en-US" sz="2200" dirty="0" smtClean="0">
                <a:solidFill>
                  <a:srgbClr val="0BA4E2"/>
                </a:solidFill>
                <a:latin typeface="Arial" charset="0"/>
              </a:rPr>
              <a:t>Управление предиктивными моделями на основе групповых вкладов</a:t>
            </a:r>
            <a:endParaRPr lang="en-US" altLang="en-US" sz="2200" dirty="0">
              <a:solidFill>
                <a:srgbClr val="0BA4E2"/>
              </a:solidFill>
              <a:latin typeface="Arial" charset="0"/>
            </a:endParaRPr>
          </a:p>
          <a:p>
            <a:pPr>
              <a:spcBef>
                <a:spcPct val="30000"/>
              </a:spcBef>
              <a:buFont typeface="Wingdings 2" pitchFamily="18" charset="2"/>
              <a:buBlip>
                <a:blip r:embed="rId5"/>
              </a:buBlip>
            </a:pPr>
            <a:endParaRPr lang="fr-FR" altLang="en-US" sz="2200" dirty="0">
              <a:solidFill>
                <a:srgbClr val="3333FF"/>
              </a:solidFill>
              <a:latin typeface="Arial" charset="0"/>
            </a:endParaRPr>
          </a:p>
          <a:p>
            <a:pPr algn="ctr">
              <a:spcBef>
                <a:spcPct val="30000"/>
              </a:spcBef>
              <a:buFont typeface="Wingdings 2" pitchFamily="18" charset="2"/>
              <a:buNone/>
            </a:pPr>
            <a:endParaRPr lang="fr-FR" altLang="en-US" sz="2200" dirty="0">
              <a:solidFill>
                <a:srgbClr val="3333FF"/>
              </a:solidFill>
              <a:latin typeface="Arial" charset="0"/>
            </a:endParaRPr>
          </a:p>
          <a:p>
            <a:pPr algn="ctr">
              <a:spcBef>
                <a:spcPct val="30000"/>
              </a:spcBef>
              <a:buFont typeface="Wingdings 2" pitchFamily="18" charset="2"/>
              <a:buNone/>
            </a:pPr>
            <a:endParaRPr lang="fr-FR" altLang="en-US" sz="2200" b="1" dirty="0">
              <a:solidFill>
                <a:srgbClr val="3333FF"/>
              </a:solidFill>
              <a:latin typeface="Arial" charset="0"/>
            </a:endParaRPr>
          </a:p>
        </p:txBody>
      </p:sp>
      <p:graphicFrame>
        <p:nvGraphicFramePr>
          <p:cNvPr id="3074" name="Object 6"/>
          <p:cNvGraphicFramePr>
            <a:graphicFrameLocks noChangeAspect="1"/>
          </p:cNvGraphicFramePr>
          <p:nvPr/>
        </p:nvGraphicFramePr>
        <p:xfrm>
          <a:off x="1139825" y="5002213"/>
          <a:ext cx="1109663" cy="795337"/>
        </p:xfrm>
        <a:graphic>
          <a:graphicData uri="http://schemas.openxmlformats.org/presentationml/2006/ole">
            <mc:AlternateContent xmlns:mc="http://schemas.openxmlformats.org/markup-compatibility/2006">
              <mc:Choice xmlns:v="urn:schemas-microsoft-com:vml" Requires="v">
                <p:oleObj spid="_x0000_s645333" name="Image bitmap" r:id="rId6" imgW="2838846" imgH="2085714" progId="PBrush">
                  <p:embed/>
                </p:oleObj>
              </mc:Choice>
              <mc:Fallback>
                <p:oleObj name="Image bitmap" r:id="rId6" imgW="2838846" imgH="2085714" progId="PBrush">
                  <p:embed/>
                  <p:pic>
                    <p:nvPicPr>
                      <p:cNvPr id="0" name="Picture 2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9825" y="5002213"/>
                        <a:ext cx="1109663" cy="79533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077"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92538" y="5002213"/>
            <a:ext cx="14351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descr="Logo univ me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26250" y="4775200"/>
            <a:ext cx="1476375"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467544" y="157163"/>
            <a:ext cx="7454900" cy="57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57" tIns="41729" rIns="83457" bIns="41729">
            <a:spAutoFit/>
          </a:bodyPr>
          <a:lstStyle/>
          <a:p>
            <a:pPr defTabSz="1020763"/>
            <a:r>
              <a:rPr lang="en-US" altLang="en-US" sz="3200" b="1" dirty="0" err="1" smtClean="0">
                <a:solidFill>
                  <a:schemeClr val="bg1"/>
                </a:solidFill>
                <a:latin typeface="Trebuchet MS" pitchFamily="34" charset="0"/>
              </a:rPr>
              <a:t>Simulis</a:t>
            </a:r>
            <a:r>
              <a:rPr lang="en-US" altLang="en-US" sz="3200" b="1" baseline="30000" dirty="0">
                <a:solidFill>
                  <a:schemeClr val="bg1"/>
                </a:solidFill>
                <a:latin typeface="Trebuchet MS" pitchFamily="34" charset="0"/>
              </a:rPr>
              <a:t>®</a:t>
            </a:r>
            <a:r>
              <a:rPr lang="en-US" altLang="en-US" sz="3200" b="1" dirty="0">
                <a:solidFill>
                  <a:schemeClr val="bg1"/>
                </a:solidFill>
                <a:latin typeface="Trebuchet MS" pitchFamily="34" charset="0"/>
              </a:rPr>
              <a:t> Thermodynamics – </a:t>
            </a:r>
            <a:r>
              <a:rPr lang="ru-RU" altLang="en-US" sz="3200" b="1" dirty="0" smtClean="0">
                <a:solidFill>
                  <a:schemeClr val="bg1"/>
                </a:solidFill>
                <a:latin typeface="Trebuchet MS" pitchFamily="34" charset="0"/>
              </a:rPr>
              <a:t>Сервисы</a:t>
            </a:r>
            <a:endParaRPr lang="en-US" altLang="en-US" sz="3200" b="1" dirty="0">
              <a:solidFill>
                <a:schemeClr val="bg1"/>
              </a:solidFill>
              <a:latin typeface="Trebuchet MS" pitchFamily="34" charset="0"/>
            </a:endParaRPr>
          </a:p>
        </p:txBody>
      </p:sp>
    </p:spTree>
    <p:extLst>
      <p:ext uri="{BB962C8B-B14F-4D97-AF65-F5344CB8AC3E}">
        <p14:creationId xmlns:p14="http://schemas.microsoft.com/office/powerpoint/2010/main" val="41372079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79511" y="946115"/>
            <a:ext cx="8964489" cy="506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485" tIns="41742" rIns="83485" bIns="41742">
            <a:spAutoFit/>
          </a:bodyPr>
          <a:lstStyle>
            <a:lvl1pPr marL="341313" indent="-341313" defTabSz="835025" eaLnBrk="0" hangingPunct="0">
              <a:defRPr sz="2000">
                <a:solidFill>
                  <a:srgbClr val="62BDC4"/>
                </a:solidFill>
                <a:latin typeface="Tahoma" pitchFamily="34" charset="0"/>
              </a:defRPr>
            </a:lvl1pPr>
            <a:lvl2pPr marL="742950" indent="-285750" defTabSz="835025" eaLnBrk="0" hangingPunct="0">
              <a:defRPr sz="2000">
                <a:solidFill>
                  <a:srgbClr val="62BDC4"/>
                </a:solidFill>
                <a:latin typeface="Tahoma" pitchFamily="34" charset="0"/>
              </a:defRPr>
            </a:lvl2pPr>
            <a:lvl3pPr marL="1143000" indent="-228600" defTabSz="835025" eaLnBrk="0" hangingPunct="0">
              <a:defRPr sz="2000">
                <a:solidFill>
                  <a:srgbClr val="62BDC4"/>
                </a:solidFill>
                <a:latin typeface="Tahoma" pitchFamily="34" charset="0"/>
              </a:defRPr>
            </a:lvl3pPr>
            <a:lvl4pPr marL="1600200" indent="-228600" defTabSz="835025" eaLnBrk="0" hangingPunct="0">
              <a:defRPr sz="2000">
                <a:solidFill>
                  <a:srgbClr val="62BDC4"/>
                </a:solidFill>
                <a:latin typeface="Tahoma" pitchFamily="34" charset="0"/>
              </a:defRPr>
            </a:lvl4pPr>
            <a:lvl5pPr marL="2057400" indent="-228600" defTabSz="835025" eaLnBrk="0" hangingPunct="0">
              <a:defRPr sz="2000">
                <a:solidFill>
                  <a:srgbClr val="62BDC4"/>
                </a:solidFill>
                <a:latin typeface="Tahoma" pitchFamily="34" charset="0"/>
              </a:defRPr>
            </a:lvl5pPr>
            <a:lvl6pPr marL="2514600" indent="-228600" defTabSz="835025" eaLnBrk="0" fontAlgn="base" hangingPunct="0">
              <a:spcBef>
                <a:spcPct val="0"/>
              </a:spcBef>
              <a:spcAft>
                <a:spcPct val="0"/>
              </a:spcAft>
              <a:defRPr sz="2000">
                <a:solidFill>
                  <a:srgbClr val="62BDC4"/>
                </a:solidFill>
                <a:latin typeface="Tahoma" pitchFamily="34" charset="0"/>
              </a:defRPr>
            </a:lvl6pPr>
            <a:lvl7pPr marL="2971800" indent="-228600" defTabSz="835025" eaLnBrk="0" fontAlgn="base" hangingPunct="0">
              <a:spcBef>
                <a:spcPct val="0"/>
              </a:spcBef>
              <a:spcAft>
                <a:spcPct val="0"/>
              </a:spcAft>
              <a:defRPr sz="2000">
                <a:solidFill>
                  <a:srgbClr val="62BDC4"/>
                </a:solidFill>
                <a:latin typeface="Tahoma" pitchFamily="34" charset="0"/>
              </a:defRPr>
            </a:lvl7pPr>
            <a:lvl8pPr marL="3429000" indent="-228600" defTabSz="835025" eaLnBrk="0" fontAlgn="base" hangingPunct="0">
              <a:spcBef>
                <a:spcPct val="0"/>
              </a:spcBef>
              <a:spcAft>
                <a:spcPct val="0"/>
              </a:spcAft>
              <a:defRPr sz="2000">
                <a:solidFill>
                  <a:srgbClr val="62BDC4"/>
                </a:solidFill>
                <a:latin typeface="Tahoma" pitchFamily="34" charset="0"/>
              </a:defRPr>
            </a:lvl8pPr>
            <a:lvl9pPr marL="3886200" indent="-228600" defTabSz="835025" eaLnBrk="0" fontAlgn="base" hangingPunct="0">
              <a:spcBef>
                <a:spcPct val="0"/>
              </a:spcBef>
              <a:spcAft>
                <a:spcPct val="0"/>
              </a:spcAft>
              <a:defRPr sz="2000">
                <a:solidFill>
                  <a:srgbClr val="62BDC4"/>
                </a:solidFill>
                <a:latin typeface="Tahoma" pitchFamily="34" charset="0"/>
              </a:defRPr>
            </a:lvl9pPr>
          </a:lstStyle>
          <a:p>
            <a:pPr marL="342900" indent="-342900">
              <a:spcBef>
                <a:spcPct val="30000"/>
              </a:spcBef>
              <a:buBlip>
                <a:blip r:embed="rId3"/>
              </a:buBlip>
            </a:pPr>
            <a:r>
              <a:rPr lang="ru-RU" altLang="en-US" sz="2200" dirty="0">
                <a:solidFill>
                  <a:srgbClr val="DDDDDD"/>
                </a:solidFill>
                <a:latin typeface="Arial" charset="0"/>
              </a:rPr>
              <a:t>Регрессия свойств чистых компонент по данным экспериментов</a:t>
            </a:r>
            <a:endParaRPr lang="en-US" altLang="en-US" sz="2200" dirty="0">
              <a:solidFill>
                <a:srgbClr val="DDDDDD"/>
              </a:solidFill>
              <a:latin typeface="Arial" charset="0"/>
            </a:endParaRPr>
          </a:p>
          <a:p>
            <a:pPr marL="342900" indent="-342900">
              <a:spcBef>
                <a:spcPct val="30000"/>
              </a:spcBef>
              <a:buBlip>
                <a:blip r:embed="rId3"/>
              </a:buBlip>
            </a:pPr>
            <a:r>
              <a:rPr lang="ru-RU" altLang="en-US" sz="2200" dirty="0">
                <a:solidFill>
                  <a:srgbClr val="DDDDDD"/>
                </a:solidFill>
                <a:latin typeface="Arial" charset="0"/>
              </a:rPr>
              <a:t>Сервис расчетов</a:t>
            </a:r>
            <a:endParaRPr lang="en-US" altLang="en-US" sz="2200" dirty="0">
              <a:solidFill>
                <a:srgbClr val="DDDDDD"/>
              </a:solidFill>
              <a:latin typeface="Arial" charset="0"/>
            </a:endParaRPr>
          </a:p>
          <a:p>
            <a:pPr marL="342900" indent="-342900">
              <a:spcBef>
                <a:spcPct val="30000"/>
              </a:spcBef>
              <a:buBlip>
                <a:blip r:embed="rId3"/>
              </a:buBlip>
            </a:pPr>
            <a:r>
              <a:rPr lang="ru-RU" altLang="en-US" sz="2200" dirty="0">
                <a:solidFill>
                  <a:srgbClr val="DDDDDD"/>
                </a:solidFill>
                <a:latin typeface="Arial" charset="0"/>
              </a:rPr>
              <a:t>Графики свойств по давлению, температуре или составу</a:t>
            </a:r>
            <a:endParaRPr lang="en-US" altLang="en-US" sz="2200" dirty="0">
              <a:solidFill>
                <a:srgbClr val="DDDDDD"/>
              </a:solidFill>
              <a:latin typeface="Arial" charset="0"/>
            </a:endParaRPr>
          </a:p>
          <a:p>
            <a:pPr marL="342900" indent="-342900">
              <a:spcBef>
                <a:spcPct val="30000"/>
              </a:spcBef>
              <a:buBlip>
                <a:blip r:embed="rId3"/>
              </a:buBlip>
            </a:pPr>
            <a:r>
              <a:rPr lang="ru-RU" altLang="en-US" sz="2200" dirty="0">
                <a:solidFill>
                  <a:schemeClr val="bg1">
                    <a:lumMod val="85000"/>
                  </a:schemeClr>
                </a:solidFill>
                <a:latin typeface="Arial" charset="0"/>
              </a:rPr>
              <a:t>Генерация и экспорт таблиц ТФС </a:t>
            </a:r>
            <a:r>
              <a:rPr lang="en-US" altLang="en-US" sz="2200" dirty="0">
                <a:solidFill>
                  <a:schemeClr val="bg1">
                    <a:lumMod val="85000"/>
                  </a:schemeClr>
                </a:solidFill>
                <a:latin typeface="Arial" charset="0"/>
              </a:rPr>
              <a:t>(PSF </a:t>
            </a:r>
            <a:r>
              <a:rPr lang="ru-RU" altLang="en-US" sz="2200" dirty="0">
                <a:solidFill>
                  <a:schemeClr val="bg1">
                    <a:lumMod val="85000"/>
                  </a:schemeClr>
                </a:solidFill>
                <a:latin typeface="Arial" charset="0"/>
              </a:rPr>
              <a:t>файлы для</a:t>
            </a:r>
            <a:r>
              <a:rPr lang="en-US" altLang="en-US" sz="2200" dirty="0">
                <a:solidFill>
                  <a:schemeClr val="bg1">
                    <a:lumMod val="85000"/>
                  </a:schemeClr>
                </a:solidFill>
                <a:latin typeface="Arial" charset="0"/>
              </a:rPr>
              <a:t> HTFS, PVT </a:t>
            </a:r>
            <a:r>
              <a:rPr lang="ru-RU" altLang="en-US" sz="2200" dirty="0">
                <a:solidFill>
                  <a:schemeClr val="bg1">
                    <a:lumMod val="85000"/>
                  </a:schemeClr>
                </a:solidFill>
                <a:latin typeface="Arial" charset="0"/>
              </a:rPr>
              <a:t>файлы для</a:t>
            </a:r>
            <a:r>
              <a:rPr lang="en-US" altLang="en-US" sz="2200" dirty="0">
                <a:solidFill>
                  <a:schemeClr val="bg1">
                    <a:lumMod val="85000"/>
                  </a:schemeClr>
                </a:solidFill>
                <a:latin typeface="Arial" charset="0"/>
              </a:rPr>
              <a:t> OLGA…</a:t>
            </a:r>
            <a:r>
              <a:rPr lang="en-US" altLang="en-US" sz="2200" dirty="0">
                <a:solidFill>
                  <a:srgbClr val="DDDDDD"/>
                </a:solidFill>
                <a:latin typeface="Arial" charset="0"/>
              </a:rPr>
              <a:t>)</a:t>
            </a:r>
          </a:p>
          <a:p>
            <a:pPr marL="342900" indent="-342900">
              <a:spcBef>
                <a:spcPct val="30000"/>
              </a:spcBef>
              <a:buBlip>
                <a:blip r:embed="rId3"/>
              </a:buBlip>
            </a:pPr>
            <a:r>
              <a:rPr lang="ru-RU" altLang="en-US" sz="2200" dirty="0">
                <a:solidFill>
                  <a:schemeClr val="bg1">
                    <a:lumMod val="85000"/>
                  </a:schemeClr>
                </a:solidFill>
                <a:latin typeface="Arial" charset="0"/>
              </a:rPr>
              <a:t>Расчет свойств нефтяных фракций</a:t>
            </a:r>
            <a:endParaRPr lang="en-US" altLang="en-US" sz="2200" dirty="0">
              <a:solidFill>
                <a:schemeClr val="bg1">
                  <a:lumMod val="85000"/>
                </a:schemeClr>
              </a:solidFill>
              <a:latin typeface="Arial" charset="0"/>
            </a:endParaRPr>
          </a:p>
          <a:p>
            <a:pPr marL="342900" indent="-342900">
              <a:spcBef>
                <a:spcPct val="30000"/>
              </a:spcBef>
              <a:buBlip>
                <a:blip r:embed="rId3"/>
              </a:buBlip>
            </a:pPr>
            <a:r>
              <a:rPr lang="ru-RU" altLang="en-US" sz="2200" dirty="0">
                <a:solidFill>
                  <a:schemeClr val="bg1">
                    <a:lumMod val="85000"/>
                  </a:schemeClr>
                </a:solidFill>
                <a:latin typeface="Arial" charset="0"/>
              </a:rPr>
              <a:t>Управление предиктивными моделями на основе групповых вкладов</a:t>
            </a:r>
            <a:endParaRPr lang="en-US" altLang="en-US" sz="2200" dirty="0">
              <a:solidFill>
                <a:schemeClr val="bg1">
                  <a:lumMod val="85000"/>
                </a:schemeClr>
              </a:solidFill>
              <a:latin typeface="Arial" charset="0"/>
            </a:endParaRPr>
          </a:p>
          <a:p>
            <a:pPr marL="342900" indent="-342900">
              <a:spcBef>
                <a:spcPct val="30000"/>
              </a:spcBef>
              <a:buBlip>
                <a:blip r:embed="rId3"/>
              </a:buBlip>
            </a:pPr>
            <a:r>
              <a:rPr lang="ru-RU" altLang="en-US" sz="2200" dirty="0" smtClean="0">
                <a:solidFill>
                  <a:srgbClr val="0BA4E2"/>
                </a:solidFill>
                <a:latin typeface="Arial" charset="0"/>
              </a:rPr>
              <a:t>Оценка свойств чистых компонент</a:t>
            </a:r>
            <a:endParaRPr lang="en-US" altLang="en-US" sz="2200" dirty="0">
              <a:solidFill>
                <a:srgbClr val="0BA4E2"/>
              </a:solidFill>
              <a:latin typeface="Arial" charset="0"/>
            </a:endParaRPr>
          </a:p>
          <a:p>
            <a:pPr marL="342900" indent="-342900">
              <a:spcBef>
                <a:spcPct val="30000"/>
              </a:spcBef>
              <a:buBlip>
                <a:blip r:embed="rId3"/>
              </a:buBlip>
            </a:pPr>
            <a:r>
              <a:rPr lang="ru-RU" altLang="en-US" sz="2200" dirty="0" smtClean="0">
                <a:solidFill>
                  <a:srgbClr val="0BA4E2"/>
                </a:solidFill>
                <a:latin typeface="Arial" charset="0"/>
              </a:rPr>
              <a:t>Управление единицами измерения</a:t>
            </a:r>
            <a:endParaRPr lang="en-US" altLang="en-US" sz="2200" dirty="0">
              <a:solidFill>
                <a:srgbClr val="0BA4E2"/>
              </a:solidFill>
              <a:latin typeface="Arial" charset="0"/>
            </a:endParaRPr>
          </a:p>
          <a:p>
            <a:pPr marL="342900" indent="-342900">
              <a:spcBef>
                <a:spcPct val="30000"/>
              </a:spcBef>
              <a:buBlip>
                <a:blip r:embed="rId3"/>
              </a:buBlip>
            </a:pPr>
            <a:r>
              <a:rPr lang="en-US" altLang="en-US" sz="2200" dirty="0">
                <a:solidFill>
                  <a:srgbClr val="0BA4E2"/>
                </a:solidFill>
                <a:latin typeface="Arial" charset="0"/>
              </a:rPr>
              <a:t>…</a:t>
            </a:r>
            <a:endParaRPr lang="fr-FR" altLang="en-US" sz="2200" dirty="0">
              <a:solidFill>
                <a:srgbClr val="0BA4E2"/>
              </a:solidFill>
              <a:latin typeface="Arial" charset="0"/>
            </a:endParaRPr>
          </a:p>
          <a:p>
            <a:pPr algn="ctr">
              <a:spcBef>
                <a:spcPct val="30000"/>
              </a:spcBef>
              <a:buFont typeface="Wingdings 2" pitchFamily="18" charset="2"/>
              <a:buNone/>
            </a:pPr>
            <a:endParaRPr lang="fr-FR" altLang="en-US" sz="2200" b="1" dirty="0">
              <a:solidFill>
                <a:srgbClr val="3333FF"/>
              </a:solidFill>
              <a:latin typeface="Arial" charset="0"/>
            </a:endParaRPr>
          </a:p>
        </p:txBody>
      </p:sp>
      <p:pic>
        <p:nvPicPr>
          <p:cNvPr id="2048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5750" y="3860068"/>
            <a:ext cx="2362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484" name="Text Box 5"/>
          <p:cNvSpPr txBox="1">
            <a:spLocks noChangeArrowheads="1"/>
          </p:cNvSpPr>
          <p:nvPr/>
        </p:nvSpPr>
        <p:spPr bwMode="auto">
          <a:xfrm>
            <a:off x="187067" y="5552897"/>
            <a:ext cx="6456238" cy="57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485" tIns="41742" rIns="83485" bIns="41742">
            <a:spAutoFit/>
          </a:bodyPr>
          <a:lstStyle>
            <a:lvl1pPr marL="263525" indent="-263525" defTabSz="835025" eaLnBrk="0" hangingPunct="0">
              <a:defRPr sz="2000">
                <a:solidFill>
                  <a:srgbClr val="62BDC4"/>
                </a:solidFill>
                <a:latin typeface="Tahoma" pitchFamily="34" charset="0"/>
              </a:defRPr>
            </a:lvl1pPr>
            <a:lvl2pPr marL="742950" indent="-285750" defTabSz="835025" eaLnBrk="0" hangingPunct="0">
              <a:defRPr sz="2000">
                <a:solidFill>
                  <a:srgbClr val="62BDC4"/>
                </a:solidFill>
                <a:latin typeface="Tahoma" pitchFamily="34" charset="0"/>
              </a:defRPr>
            </a:lvl2pPr>
            <a:lvl3pPr marL="1143000" indent="-228600" defTabSz="835025" eaLnBrk="0" hangingPunct="0">
              <a:defRPr sz="2000">
                <a:solidFill>
                  <a:srgbClr val="62BDC4"/>
                </a:solidFill>
                <a:latin typeface="Tahoma" pitchFamily="34" charset="0"/>
              </a:defRPr>
            </a:lvl3pPr>
            <a:lvl4pPr marL="1600200" indent="-228600" defTabSz="835025" eaLnBrk="0" hangingPunct="0">
              <a:defRPr sz="2000">
                <a:solidFill>
                  <a:srgbClr val="62BDC4"/>
                </a:solidFill>
                <a:latin typeface="Tahoma" pitchFamily="34" charset="0"/>
              </a:defRPr>
            </a:lvl4pPr>
            <a:lvl5pPr marL="2057400" indent="-228600" defTabSz="835025" eaLnBrk="0" hangingPunct="0">
              <a:defRPr sz="2000">
                <a:solidFill>
                  <a:srgbClr val="62BDC4"/>
                </a:solidFill>
                <a:latin typeface="Tahoma" pitchFamily="34" charset="0"/>
              </a:defRPr>
            </a:lvl5pPr>
            <a:lvl6pPr marL="2514600" indent="-228600" defTabSz="835025" eaLnBrk="0" fontAlgn="base" hangingPunct="0">
              <a:spcBef>
                <a:spcPct val="0"/>
              </a:spcBef>
              <a:spcAft>
                <a:spcPct val="0"/>
              </a:spcAft>
              <a:defRPr sz="2000">
                <a:solidFill>
                  <a:srgbClr val="62BDC4"/>
                </a:solidFill>
                <a:latin typeface="Tahoma" pitchFamily="34" charset="0"/>
              </a:defRPr>
            </a:lvl6pPr>
            <a:lvl7pPr marL="2971800" indent="-228600" defTabSz="835025" eaLnBrk="0" fontAlgn="base" hangingPunct="0">
              <a:spcBef>
                <a:spcPct val="0"/>
              </a:spcBef>
              <a:spcAft>
                <a:spcPct val="0"/>
              </a:spcAft>
              <a:defRPr sz="2000">
                <a:solidFill>
                  <a:srgbClr val="62BDC4"/>
                </a:solidFill>
                <a:latin typeface="Tahoma" pitchFamily="34" charset="0"/>
              </a:defRPr>
            </a:lvl7pPr>
            <a:lvl8pPr marL="3429000" indent="-228600" defTabSz="835025" eaLnBrk="0" fontAlgn="base" hangingPunct="0">
              <a:spcBef>
                <a:spcPct val="0"/>
              </a:spcBef>
              <a:spcAft>
                <a:spcPct val="0"/>
              </a:spcAft>
              <a:defRPr sz="2000">
                <a:solidFill>
                  <a:srgbClr val="62BDC4"/>
                </a:solidFill>
                <a:latin typeface="Tahoma" pitchFamily="34" charset="0"/>
              </a:defRPr>
            </a:lvl8pPr>
            <a:lvl9pPr marL="3886200" indent="-228600" defTabSz="835025" eaLnBrk="0" fontAlgn="base" hangingPunct="0">
              <a:spcBef>
                <a:spcPct val="0"/>
              </a:spcBef>
              <a:spcAft>
                <a:spcPct val="0"/>
              </a:spcAft>
              <a:defRPr sz="2000">
                <a:solidFill>
                  <a:srgbClr val="62BDC4"/>
                </a:solidFill>
                <a:latin typeface="Tahoma" pitchFamily="34" charset="0"/>
              </a:defRPr>
            </a:lvl9pPr>
          </a:lstStyle>
          <a:p>
            <a:pPr algn="ctr">
              <a:buFont typeface="Wingdings" pitchFamily="2" charset="2"/>
              <a:buChar char="ð"/>
            </a:pPr>
            <a:r>
              <a:rPr lang="ru-RU" altLang="en-US" sz="1600" b="1" dirty="0" smtClean="0">
                <a:solidFill>
                  <a:srgbClr val="FF0000"/>
                </a:solidFill>
                <a:latin typeface="Arial" charset="0"/>
              </a:rPr>
              <a:t>Обеспечивает пользователя всеми инструментами, нужными для термодинамических расчетов</a:t>
            </a:r>
            <a:endParaRPr lang="fr-FR" altLang="en-US" sz="1600" b="1" dirty="0">
              <a:solidFill>
                <a:srgbClr val="FF0000"/>
              </a:solidFill>
              <a:latin typeface="Arial" charset="0"/>
            </a:endParaRPr>
          </a:p>
        </p:txBody>
      </p:sp>
      <p:sp>
        <p:nvSpPr>
          <p:cNvPr id="20485" name="Rectangle 6"/>
          <p:cNvSpPr>
            <a:spLocks noChangeArrowheads="1"/>
          </p:cNvSpPr>
          <p:nvPr/>
        </p:nvSpPr>
        <p:spPr bwMode="auto">
          <a:xfrm>
            <a:off x="467544" y="157163"/>
            <a:ext cx="7454900" cy="57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57" tIns="41729" rIns="83457" bIns="41729">
            <a:spAutoFit/>
          </a:bodyPr>
          <a:lstStyle/>
          <a:p>
            <a:pPr defTabSz="1020763"/>
            <a:r>
              <a:rPr lang="en-US" altLang="en-US" sz="3200" b="1" dirty="0" err="1" smtClean="0">
                <a:solidFill>
                  <a:schemeClr val="bg1"/>
                </a:solidFill>
                <a:latin typeface="Trebuchet MS" pitchFamily="34" charset="0"/>
              </a:rPr>
              <a:t>Simulis</a:t>
            </a:r>
            <a:r>
              <a:rPr lang="en-US" altLang="en-US" sz="3200" b="1" baseline="30000" dirty="0">
                <a:solidFill>
                  <a:schemeClr val="bg1"/>
                </a:solidFill>
                <a:latin typeface="Trebuchet MS" pitchFamily="34" charset="0"/>
              </a:rPr>
              <a:t>®</a:t>
            </a:r>
            <a:r>
              <a:rPr lang="en-US" altLang="en-US" sz="3200" b="1" dirty="0">
                <a:solidFill>
                  <a:schemeClr val="bg1"/>
                </a:solidFill>
                <a:latin typeface="Trebuchet MS" pitchFamily="34" charset="0"/>
              </a:rPr>
              <a:t> Thermodynamics – </a:t>
            </a:r>
            <a:r>
              <a:rPr lang="ru-RU" altLang="en-US" sz="3200" b="1" dirty="0" smtClean="0">
                <a:solidFill>
                  <a:schemeClr val="bg1"/>
                </a:solidFill>
                <a:latin typeface="Trebuchet MS" pitchFamily="34" charset="0"/>
              </a:rPr>
              <a:t>Сервисы</a:t>
            </a:r>
            <a:endParaRPr lang="en-US" altLang="en-US" sz="3200" b="1" dirty="0">
              <a:solidFill>
                <a:schemeClr val="bg1"/>
              </a:solidFill>
              <a:latin typeface="Trebuchet MS" pitchFamily="34" charset="0"/>
            </a:endParaRPr>
          </a:p>
        </p:txBody>
      </p:sp>
    </p:spTree>
    <p:extLst>
      <p:ext uri="{BB962C8B-B14F-4D97-AF65-F5344CB8AC3E}">
        <p14:creationId xmlns:p14="http://schemas.microsoft.com/office/powerpoint/2010/main" val="12725072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2"/>
          <p:cNvSpPr txBox="1">
            <a:spLocks noChangeArrowheads="1"/>
          </p:cNvSpPr>
          <p:nvPr/>
        </p:nvSpPr>
        <p:spPr bwMode="auto">
          <a:xfrm>
            <a:off x="468000" y="151200"/>
            <a:ext cx="6822831" cy="57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57" tIns="41729" rIns="83457" bIns="41729">
            <a:spAutoFit/>
          </a:bodyPr>
          <a:lstStyle>
            <a:lvl1pPr defTabSz="1020763">
              <a:defRPr b="1">
                <a:solidFill>
                  <a:schemeClr val="accent2"/>
                </a:solidFill>
                <a:latin typeface="Arial" charset="0"/>
              </a:defRPr>
            </a:lvl1pPr>
            <a:lvl2pPr marL="742950" indent="-285750" defTabSz="1020763">
              <a:defRPr b="1">
                <a:solidFill>
                  <a:schemeClr val="accent2"/>
                </a:solidFill>
                <a:latin typeface="Arial" charset="0"/>
              </a:defRPr>
            </a:lvl2pPr>
            <a:lvl3pPr marL="1143000" indent="-228600" defTabSz="1020763">
              <a:defRPr b="1">
                <a:solidFill>
                  <a:schemeClr val="accent2"/>
                </a:solidFill>
                <a:latin typeface="Arial" charset="0"/>
              </a:defRPr>
            </a:lvl3pPr>
            <a:lvl4pPr marL="1600200" indent="-228600" defTabSz="1020763">
              <a:defRPr b="1">
                <a:solidFill>
                  <a:schemeClr val="accent2"/>
                </a:solidFill>
                <a:latin typeface="Arial" charset="0"/>
              </a:defRPr>
            </a:lvl4pPr>
            <a:lvl5pPr marL="2057400" indent="-228600" defTabSz="1020763">
              <a:defRPr b="1">
                <a:solidFill>
                  <a:schemeClr val="accent2"/>
                </a:solidFill>
                <a:latin typeface="Arial" charset="0"/>
              </a:defRPr>
            </a:lvl5pPr>
            <a:lvl6pPr marL="25146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718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290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8862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pPr eaLnBrk="1" hangingPunct="1">
              <a:lnSpc>
                <a:spcPct val="100000"/>
              </a:lnSpc>
              <a:buClrTx/>
              <a:buFontTx/>
              <a:buNone/>
            </a:pPr>
            <a:r>
              <a:rPr lang="fr-FR" sz="3200" dirty="0" smtClean="0">
                <a:solidFill>
                  <a:schemeClr val="bg1"/>
                </a:solidFill>
                <a:latin typeface="Trebuchet MS" pitchFamily="34" charset="0"/>
              </a:rPr>
              <a:t>Simulis </a:t>
            </a:r>
            <a:r>
              <a:rPr lang="fr-FR" sz="3200" dirty="0">
                <a:solidFill>
                  <a:schemeClr val="bg1"/>
                </a:solidFill>
                <a:latin typeface="Trebuchet MS" pitchFamily="34" charset="0"/>
              </a:rPr>
              <a:t>Thermodynamics</a:t>
            </a:r>
          </a:p>
        </p:txBody>
      </p:sp>
      <p:sp>
        <p:nvSpPr>
          <p:cNvPr id="26" name="AutoShape 2"/>
          <p:cNvSpPr>
            <a:spLocks noChangeArrowheads="1"/>
          </p:cNvSpPr>
          <p:nvPr/>
        </p:nvSpPr>
        <p:spPr bwMode="auto">
          <a:xfrm>
            <a:off x="4712677" y="3017520"/>
            <a:ext cx="1406769" cy="82296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BA4E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485" tIns="41742" rIns="83485" bIns="41742" anchor="ctr"/>
          <a:lstStyle/>
          <a:p>
            <a:endParaRPr lang="fr-FR">
              <a:latin typeface="Trebuchet MS" pitchFamily="34" charset="0"/>
            </a:endParaRPr>
          </a:p>
        </p:txBody>
      </p:sp>
      <p:grpSp>
        <p:nvGrpSpPr>
          <p:cNvPr id="27" name="Group 3"/>
          <p:cNvGrpSpPr>
            <a:grpSpLocks/>
          </p:cNvGrpSpPr>
          <p:nvPr/>
        </p:nvGrpSpPr>
        <p:grpSpPr bwMode="auto">
          <a:xfrm>
            <a:off x="2804746" y="2167415"/>
            <a:ext cx="1543050" cy="1733073"/>
            <a:chOff x="1914" y="1517"/>
            <a:chExt cx="1053" cy="1213"/>
          </a:xfrm>
          <a:solidFill>
            <a:srgbClr val="4D0255"/>
          </a:solidFill>
        </p:grpSpPr>
        <p:sp>
          <p:nvSpPr>
            <p:cNvPr id="28" name="Freeform 15"/>
            <p:cNvSpPr>
              <a:spLocks/>
            </p:cNvSpPr>
            <p:nvPr/>
          </p:nvSpPr>
          <p:spPr bwMode="gray">
            <a:xfrm rot="1800000">
              <a:off x="1914" y="1517"/>
              <a:ext cx="1053" cy="1213"/>
            </a:xfrm>
            <a:custGeom>
              <a:avLst/>
              <a:gdLst>
                <a:gd name="T0" fmla="*/ 30212243 w 243"/>
                <a:gd name="T1" fmla="*/ 17385500 h 280"/>
                <a:gd name="T2" fmla="*/ 0 w 243"/>
                <a:gd name="T3" fmla="*/ 0 h 280"/>
                <a:gd name="T4" fmla="*/ 0 w 243"/>
                <a:gd name="T5" fmla="*/ 34736040 h 280"/>
                <a:gd name="T6" fmla="*/ 30212243 w 243"/>
                <a:gd name="T7" fmla="*/ 17385500 h 280"/>
                <a:gd name="T8" fmla="*/ 0 60000 65536"/>
                <a:gd name="T9" fmla="*/ 0 60000 65536"/>
                <a:gd name="T10" fmla="*/ 0 60000 65536"/>
                <a:gd name="T11" fmla="*/ 0 60000 65536"/>
                <a:gd name="T12" fmla="*/ 0 w 243"/>
                <a:gd name="T13" fmla="*/ 0 h 280"/>
                <a:gd name="T14" fmla="*/ 243 w 243"/>
                <a:gd name="T15" fmla="*/ 280 h 280"/>
              </a:gdLst>
              <a:ahLst/>
              <a:cxnLst>
                <a:cxn ang="T8">
                  <a:pos x="T0" y="T1"/>
                </a:cxn>
                <a:cxn ang="T9">
                  <a:pos x="T2" y="T3"/>
                </a:cxn>
                <a:cxn ang="T10">
                  <a:pos x="T4" y="T5"/>
                </a:cxn>
                <a:cxn ang="T11">
                  <a:pos x="T6" y="T7"/>
                </a:cxn>
              </a:cxnLst>
              <a:rect l="T12" t="T13" r="T14" b="T15"/>
              <a:pathLst>
                <a:path w="243" h="280">
                  <a:moveTo>
                    <a:pt x="243" y="140"/>
                  </a:moveTo>
                  <a:cubicBezTo>
                    <a:pt x="192" y="58"/>
                    <a:pt x="103" y="3"/>
                    <a:pt x="0" y="0"/>
                  </a:cubicBezTo>
                  <a:cubicBezTo>
                    <a:pt x="0" y="280"/>
                    <a:pt x="0" y="280"/>
                    <a:pt x="0" y="280"/>
                  </a:cubicBezTo>
                  <a:lnTo>
                    <a:pt x="243" y="140"/>
                  </a:lnTo>
                  <a:close/>
                </a:path>
              </a:pathLst>
            </a:custGeom>
            <a:grpFill/>
            <a:ln w="3175">
              <a:solidFill>
                <a:schemeClr val="bg1"/>
              </a:solidFill>
              <a:miter lim="800000"/>
              <a:headEnd/>
              <a:tailEnd/>
            </a:ln>
            <a:effectLst>
              <a:outerShdw dist="45791" dir="2021404" algn="ctr" rotWithShape="0">
                <a:srgbClr val="969696">
                  <a:alpha val="50000"/>
                </a:srgbClr>
              </a:outerShdw>
            </a:effectLst>
          </p:spPr>
          <p:txBody>
            <a:bodyPr/>
            <a:lstStyle/>
            <a:p>
              <a:endParaRPr lang="fr-FR">
                <a:latin typeface="Trebuchet MS" pitchFamily="34" charset="0"/>
              </a:endParaRPr>
            </a:p>
          </p:txBody>
        </p:sp>
        <p:sp>
          <p:nvSpPr>
            <p:cNvPr id="30" name="Rectangle 57"/>
            <p:cNvSpPr>
              <a:spLocks noChangeArrowheads="1"/>
            </p:cNvSpPr>
            <p:nvPr/>
          </p:nvSpPr>
          <p:spPr bwMode="gray">
            <a:xfrm>
              <a:off x="2059" y="1938"/>
              <a:ext cx="733" cy="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00000"/>
                </a:lnSpc>
                <a:buClrTx/>
                <a:buFontTx/>
                <a:buNone/>
              </a:pPr>
              <a:r>
                <a:rPr lang="ru-RU" sz="1500" dirty="0" smtClean="0">
                  <a:solidFill>
                    <a:schemeClr val="bg1"/>
                  </a:solidFill>
                  <a:latin typeface="Trebuchet MS" pitchFamily="34" charset="0"/>
                  <a:cs typeface="Arial" charset="0"/>
                </a:rPr>
                <a:t>Набор сервисов</a:t>
              </a:r>
              <a:endParaRPr lang="fr-FR" sz="1500" dirty="0">
                <a:solidFill>
                  <a:schemeClr val="bg1"/>
                </a:solidFill>
                <a:latin typeface="Trebuchet MS" pitchFamily="34" charset="0"/>
                <a:cs typeface="Arial" charset="0"/>
              </a:endParaRPr>
            </a:p>
          </p:txBody>
        </p:sp>
      </p:grpSp>
      <p:grpSp>
        <p:nvGrpSpPr>
          <p:cNvPr id="5" name="Groupe 4"/>
          <p:cNvGrpSpPr/>
          <p:nvPr/>
        </p:nvGrpSpPr>
        <p:grpSpPr>
          <a:xfrm>
            <a:off x="1392116" y="1371600"/>
            <a:ext cx="1739412" cy="1733074"/>
            <a:chOff x="1392116" y="1371600"/>
            <a:chExt cx="1739412" cy="1733074"/>
          </a:xfrm>
        </p:grpSpPr>
        <p:sp>
          <p:nvSpPr>
            <p:cNvPr id="31" name="Freeform 14"/>
            <p:cNvSpPr>
              <a:spLocks/>
            </p:cNvSpPr>
            <p:nvPr/>
          </p:nvSpPr>
          <p:spPr bwMode="gray">
            <a:xfrm rot="1800000">
              <a:off x="1392116" y="1371600"/>
              <a:ext cx="1543050" cy="1733074"/>
            </a:xfrm>
            <a:custGeom>
              <a:avLst/>
              <a:gdLst>
                <a:gd name="T0" fmla="*/ 30212243 w 243"/>
                <a:gd name="T1" fmla="*/ 0 h 280"/>
                <a:gd name="T2" fmla="*/ 0 w 243"/>
                <a:gd name="T3" fmla="*/ 17385500 h 280"/>
                <a:gd name="T4" fmla="*/ 30212243 w 243"/>
                <a:gd name="T5" fmla="*/ 34736040 h 280"/>
                <a:gd name="T6" fmla="*/ 30212243 w 243"/>
                <a:gd name="T7" fmla="*/ 0 h 280"/>
                <a:gd name="T8" fmla="*/ 0 60000 65536"/>
                <a:gd name="T9" fmla="*/ 0 60000 65536"/>
                <a:gd name="T10" fmla="*/ 0 60000 65536"/>
                <a:gd name="T11" fmla="*/ 0 60000 65536"/>
                <a:gd name="T12" fmla="*/ 0 w 243"/>
                <a:gd name="T13" fmla="*/ 0 h 280"/>
                <a:gd name="T14" fmla="*/ 243 w 243"/>
                <a:gd name="T15" fmla="*/ 280 h 280"/>
              </a:gdLst>
              <a:ahLst/>
              <a:cxnLst>
                <a:cxn ang="T8">
                  <a:pos x="T0" y="T1"/>
                </a:cxn>
                <a:cxn ang="T9">
                  <a:pos x="T2" y="T3"/>
                </a:cxn>
                <a:cxn ang="T10">
                  <a:pos x="T4" y="T5"/>
                </a:cxn>
                <a:cxn ang="T11">
                  <a:pos x="T6" y="T7"/>
                </a:cxn>
              </a:cxnLst>
              <a:rect l="T12" t="T13" r="T14" b="T15"/>
              <a:pathLst>
                <a:path w="243" h="280">
                  <a:moveTo>
                    <a:pt x="243" y="0"/>
                  </a:moveTo>
                  <a:cubicBezTo>
                    <a:pt x="140" y="3"/>
                    <a:pt x="50" y="58"/>
                    <a:pt x="0" y="140"/>
                  </a:cubicBezTo>
                  <a:cubicBezTo>
                    <a:pt x="243" y="280"/>
                    <a:pt x="243" y="280"/>
                    <a:pt x="243" y="280"/>
                  </a:cubicBezTo>
                  <a:lnTo>
                    <a:pt x="243" y="0"/>
                  </a:lnTo>
                  <a:close/>
                </a:path>
              </a:pathLst>
            </a:custGeom>
            <a:solidFill>
              <a:srgbClr val="4D0255"/>
            </a:solidFill>
            <a:ln w="3175">
              <a:solidFill>
                <a:schemeClr val="bg1"/>
              </a:solidFill>
              <a:miter lim="800000"/>
              <a:headEnd/>
              <a:tailEnd/>
            </a:ln>
            <a:effectLst>
              <a:outerShdw dist="45791" dir="2021404" algn="ctr" rotWithShape="0">
                <a:srgbClr val="969696">
                  <a:alpha val="50000"/>
                </a:srgbClr>
              </a:outerShdw>
            </a:effectLst>
          </p:spPr>
          <p:txBody>
            <a:bodyPr/>
            <a:lstStyle/>
            <a:p>
              <a:endParaRPr lang="fr-FR">
                <a:latin typeface="Trebuchet MS" pitchFamily="34" charset="0"/>
              </a:endParaRPr>
            </a:p>
          </p:txBody>
        </p:sp>
        <p:sp>
          <p:nvSpPr>
            <p:cNvPr id="32" name="Rectangle 56"/>
            <p:cNvSpPr>
              <a:spLocks noChangeArrowheads="1"/>
            </p:cNvSpPr>
            <p:nvPr/>
          </p:nvSpPr>
          <p:spPr bwMode="gray">
            <a:xfrm>
              <a:off x="1730620" y="1808798"/>
              <a:ext cx="1400908" cy="1015663"/>
            </a:xfrm>
            <a:prstGeom prst="rect">
              <a:avLst/>
            </a:prstGeom>
            <a:noFill/>
            <a:ln>
              <a:noFill/>
            </a:ln>
            <a:extLst/>
          </p:spPr>
          <p:txBody>
            <a:bodyPr>
              <a:spAutoFit/>
            </a:bodyPr>
            <a:lstStyle/>
            <a:p>
              <a:pPr algn="ctr" eaLnBrk="1" hangingPunct="1">
                <a:lnSpc>
                  <a:spcPct val="100000"/>
                </a:lnSpc>
                <a:buClrTx/>
                <a:buFontTx/>
                <a:buNone/>
              </a:pPr>
              <a:r>
                <a:rPr lang="ru-RU" sz="1500" dirty="0" smtClean="0">
                  <a:solidFill>
                    <a:schemeClr val="bg1"/>
                  </a:solidFill>
                  <a:latin typeface="Trebuchet MS" pitchFamily="34" charset="0"/>
                  <a:cs typeface="Arial" charset="0"/>
                </a:rPr>
                <a:t>Графический интерфейс </a:t>
              </a:r>
              <a:r>
                <a:rPr lang="ru-RU" sz="1500" dirty="0" err="1" smtClean="0">
                  <a:solidFill>
                    <a:schemeClr val="bg1"/>
                  </a:solidFill>
                  <a:latin typeface="Trebuchet MS" pitchFamily="34" charset="0"/>
                  <a:cs typeface="Arial" charset="0"/>
                </a:rPr>
                <a:t>пользо-вателя</a:t>
              </a:r>
              <a:endParaRPr lang="fr-FR" sz="1500" dirty="0">
                <a:solidFill>
                  <a:schemeClr val="bg1"/>
                </a:solidFill>
                <a:latin typeface="Trebuchet MS" pitchFamily="34" charset="0"/>
                <a:cs typeface="Arial" charset="0"/>
              </a:endParaRPr>
            </a:p>
          </p:txBody>
        </p:sp>
      </p:grpSp>
      <p:grpSp>
        <p:nvGrpSpPr>
          <p:cNvPr id="3" name="Groupe 2"/>
          <p:cNvGrpSpPr/>
          <p:nvPr/>
        </p:nvGrpSpPr>
        <p:grpSpPr>
          <a:xfrm>
            <a:off x="655028" y="2115979"/>
            <a:ext cx="1771650" cy="1730216"/>
            <a:chOff x="655028" y="2115979"/>
            <a:chExt cx="1771650" cy="1730216"/>
          </a:xfrm>
        </p:grpSpPr>
        <p:sp>
          <p:nvSpPr>
            <p:cNvPr id="33" name="Freeform 18"/>
            <p:cNvSpPr>
              <a:spLocks/>
            </p:cNvSpPr>
            <p:nvPr/>
          </p:nvSpPr>
          <p:spPr bwMode="gray">
            <a:xfrm rot="1800000">
              <a:off x="655028" y="2115979"/>
              <a:ext cx="1771650" cy="1730216"/>
            </a:xfrm>
            <a:custGeom>
              <a:avLst/>
              <a:gdLst>
                <a:gd name="T0" fmla="*/ 2147483647 w 279"/>
                <a:gd name="T1" fmla="*/ 0 h 280"/>
                <a:gd name="T2" fmla="*/ 0 w 279"/>
                <a:gd name="T3" fmla="*/ 2147483647 h 280"/>
                <a:gd name="T4" fmla="*/ 2147483647 w 279"/>
                <a:gd name="T5" fmla="*/ 2147483647 h 280"/>
                <a:gd name="T6" fmla="*/ 2147483647 w 279"/>
                <a:gd name="T7" fmla="*/ 2147483647 h 280"/>
                <a:gd name="T8" fmla="*/ 2147483647 w 279"/>
                <a:gd name="T9" fmla="*/ 0 h 280"/>
                <a:gd name="T10" fmla="*/ 0 60000 65536"/>
                <a:gd name="T11" fmla="*/ 0 60000 65536"/>
                <a:gd name="T12" fmla="*/ 0 60000 65536"/>
                <a:gd name="T13" fmla="*/ 0 60000 65536"/>
                <a:gd name="T14" fmla="*/ 0 60000 65536"/>
                <a:gd name="T15" fmla="*/ 0 w 279"/>
                <a:gd name="T16" fmla="*/ 0 h 280"/>
                <a:gd name="T17" fmla="*/ 279 w 279"/>
                <a:gd name="T18" fmla="*/ 280 h 280"/>
              </a:gdLst>
              <a:ahLst/>
              <a:cxnLst>
                <a:cxn ang="T10">
                  <a:pos x="T0" y="T1"/>
                </a:cxn>
                <a:cxn ang="T11">
                  <a:pos x="T2" y="T3"/>
                </a:cxn>
                <a:cxn ang="T12">
                  <a:pos x="T4" y="T5"/>
                </a:cxn>
                <a:cxn ang="T13">
                  <a:pos x="T6" y="T7"/>
                </a:cxn>
                <a:cxn ang="T14">
                  <a:pos x="T8" y="T9"/>
                </a:cxn>
              </a:cxnLst>
              <a:rect l="T15" t="T16" r="T17" b="T18"/>
              <a:pathLst>
                <a:path w="279" h="280">
                  <a:moveTo>
                    <a:pt x="36" y="0"/>
                  </a:moveTo>
                  <a:cubicBezTo>
                    <a:pt x="13" y="41"/>
                    <a:pt x="0" y="89"/>
                    <a:pt x="0" y="140"/>
                  </a:cubicBezTo>
                  <a:cubicBezTo>
                    <a:pt x="0" y="191"/>
                    <a:pt x="13" y="239"/>
                    <a:pt x="35" y="280"/>
                  </a:cubicBezTo>
                  <a:cubicBezTo>
                    <a:pt x="279" y="140"/>
                    <a:pt x="279" y="140"/>
                    <a:pt x="279" y="140"/>
                  </a:cubicBezTo>
                  <a:lnTo>
                    <a:pt x="36" y="0"/>
                  </a:lnTo>
                  <a:close/>
                </a:path>
              </a:pathLst>
            </a:custGeom>
            <a:solidFill>
              <a:srgbClr val="4D02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latin typeface="Trebuchet MS" pitchFamily="34" charset="0"/>
              </a:endParaRPr>
            </a:p>
          </p:txBody>
        </p:sp>
        <p:sp>
          <p:nvSpPr>
            <p:cNvPr id="34" name="Rectangle 172"/>
            <p:cNvSpPr>
              <a:spLocks noChangeArrowheads="1"/>
            </p:cNvSpPr>
            <p:nvPr/>
          </p:nvSpPr>
          <p:spPr bwMode="gray">
            <a:xfrm>
              <a:off x="741486" y="2447449"/>
              <a:ext cx="1460988" cy="784830"/>
            </a:xfrm>
            <a:prstGeom prst="rect">
              <a:avLst/>
            </a:prstGeom>
            <a:noFill/>
            <a:ln>
              <a:noFill/>
            </a:ln>
            <a:extLst/>
          </p:spPr>
          <p:txBody>
            <a:bodyPr>
              <a:spAutoFit/>
            </a:bodyPr>
            <a:lstStyle/>
            <a:p>
              <a:pPr eaLnBrk="1" hangingPunct="1">
                <a:lnSpc>
                  <a:spcPct val="100000"/>
                </a:lnSpc>
                <a:buClrTx/>
                <a:buFontTx/>
                <a:buNone/>
              </a:pPr>
              <a:r>
                <a:rPr lang="ru-RU" sz="1500" dirty="0" smtClean="0">
                  <a:solidFill>
                    <a:schemeClr val="bg1"/>
                  </a:solidFill>
                  <a:latin typeface="Trebuchet MS" pitchFamily="34" charset="0"/>
                  <a:cs typeface="Arial" charset="0"/>
                </a:rPr>
                <a:t>БД</a:t>
              </a:r>
              <a:endParaRPr lang="fr-FR" sz="1500" dirty="0">
                <a:solidFill>
                  <a:schemeClr val="bg1"/>
                </a:solidFill>
                <a:latin typeface="Trebuchet MS" pitchFamily="34" charset="0"/>
                <a:cs typeface="Arial" charset="0"/>
              </a:endParaRPr>
            </a:p>
            <a:p>
              <a:pPr eaLnBrk="1" hangingPunct="1">
                <a:lnSpc>
                  <a:spcPct val="100000"/>
                </a:lnSpc>
                <a:buClrTx/>
                <a:buFontTx/>
                <a:buNone/>
              </a:pPr>
              <a:r>
                <a:rPr lang="fr-FR" sz="1500" dirty="0">
                  <a:solidFill>
                    <a:schemeClr val="bg1"/>
                  </a:solidFill>
                  <a:latin typeface="Trebuchet MS" pitchFamily="34" charset="0"/>
                  <a:cs typeface="Arial" charset="0"/>
                </a:rPr>
                <a:t>(BIP, </a:t>
              </a:r>
              <a:r>
                <a:rPr lang="ru-RU" sz="1500" dirty="0" smtClean="0">
                  <a:solidFill>
                    <a:schemeClr val="bg1"/>
                  </a:solidFill>
                  <a:latin typeface="Trebuchet MS" pitchFamily="34" charset="0"/>
                  <a:cs typeface="Arial" charset="0"/>
                </a:rPr>
                <a:t>Вещества</a:t>
              </a:r>
              <a:r>
                <a:rPr lang="fr-FR" sz="1500" dirty="0" smtClean="0">
                  <a:solidFill>
                    <a:schemeClr val="bg1"/>
                  </a:solidFill>
                  <a:latin typeface="Trebuchet MS" pitchFamily="34" charset="0"/>
                  <a:cs typeface="Arial" charset="0"/>
                </a:rPr>
                <a:t>)</a:t>
              </a:r>
              <a:endParaRPr lang="fr-FR" sz="1500" dirty="0">
                <a:solidFill>
                  <a:schemeClr val="bg1"/>
                </a:solidFill>
                <a:latin typeface="Trebuchet MS" pitchFamily="34" charset="0"/>
                <a:cs typeface="Arial" charset="0"/>
              </a:endParaRPr>
            </a:p>
          </p:txBody>
        </p:sp>
      </p:grpSp>
      <p:grpSp>
        <p:nvGrpSpPr>
          <p:cNvPr id="4" name="Groupe 3"/>
          <p:cNvGrpSpPr/>
          <p:nvPr/>
        </p:nvGrpSpPr>
        <p:grpSpPr>
          <a:xfrm>
            <a:off x="1783374" y="3801904"/>
            <a:ext cx="1595803" cy="1740218"/>
            <a:chOff x="1783374" y="3801904"/>
            <a:chExt cx="1595803" cy="1740218"/>
          </a:xfrm>
        </p:grpSpPr>
        <p:sp>
          <p:nvSpPr>
            <p:cNvPr id="35" name="Freeform 19"/>
            <p:cNvSpPr>
              <a:spLocks/>
            </p:cNvSpPr>
            <p:nvPr/>
          </p:nvSpPr>
          <p:spPr bwMode="gray">
            <a:xfrm rot="1800000">
              <a:off x="1836128" y="3801904"/>
              <a:ext cx="1543049" cy="1740218"/>
            </a:xfrm>
            <a:custGeom>
              <a:avLst/>
              <a:gdLst>
                <a:gd name="T0" fmla="*/ 0 w 243"/>
                <a:gd name="T1" fmla="*/ 35010348 h 281"/>
                <a:gd name="T2" fmla="*/ 30212243 w 243"/>
                <a:gd name="T3" fmla="*/ 17448734 h 281"/>
                <a:gd name="T4" fmla="*/ 0 w 243"/>
                <a:gd name="T5" fmla="*/ 0 h 281"/>
                <a:gd name="T6" fmla="*/ 0 w 243"/>
                <a:gd name="T7" fmla="*/ 35010348 h 281"/>
                <a:gd name="T8" fmla="*/ 0 60000 65536"/>
                <a:gd name="T9" fmla="*/ 0 60000 65536"/>
                <a:gd name="T10" fmla="*/ 0 60000 65536"/>
                <a:gd name="T11" fmla="*/ 0 60000 65536"/>
                <a:gd name="T12" fmla="*/ 0 w 243"/>
                <a:gd name="T13" fmla="*/ 0 h 281"/>
                <a:gd name="T14" fmla="*/ 243 w 243"/>
                <a:gd name="T15" fmla="*/ 281 h 281"/>
              </a:gdLst>
              <a:ahLst/>
              <a:cxnLst>
                <a:cxn ang="T8">
                  <a:pos x="T0" y="T1"/>
                </a:cxn>
                <a:cxn ang="T9">
                  <a:pos x="T2" y="T3"/>
                </a:cxn>
                <a:cxn ang="T10">
                  <a:pos x="T4" y="T5"/>
                </a:cxn>
                <a:cxn ang="T11">
                  <a:pos x="T6" y="T7"/>
                </a:cxn>
              </a:cxnLst>
              <a:rect l="T12" t="T13" r="T14" b="T15"/>
              <a:pathLst>
                <a:path w="243" h="281">
                  <a:moveTo>
                    <a:pt x="0" y="281"/>
                  </a:moveTo>
                  <a:cubicBezTo>
                    <a:pt x="103" y="278"/>
                    <a:pt x="193" y="223"/>
                    <a:pt x="243" y="140"/>
                  </a:cubicBezTo>
                  <a:cubicBezTo>
                    <a:pt x="0" y="0"/>
                    <a:pt x="0" y="0"/>
                    <a:pt x="0" y="0"/>
                  </a:cubicBezTo>
                  <a:lnTo>
                    <a:pt x="0" y="281"/>
                  </a:lnTo>
                  <a:close/>
                </a:path>
              </a:pathLst>
            </a:custGeom>
            <a:solidFill>
              <a:srgbClr val="4D0255"/>
            </a:solidFill>
            <a:ln w="3175">
              <a:solidFill>
                <a:schemeClr val="bg1"/>
              </a:solidFill>
              <a:miter lim="800000"/>
              <a:headEnd/>
              <a:tailEnd/>
            </a:ln>
            <a:effectLst>
              <a:outerShdw dist="45791" dir="2021404" algn="ctr" rotWithShape="0">
                <a:srgbClr val="969696">
                  <a:alpha val="50000"/>
                </a:srgbClr>
              </a:outerShdw>
            </a:effectLst>
          </p:spPr>
          <p:txBody>
            <a:bodyPr/>
            <a:lstStyle/>
            <a:p>
              <a:endParaRPr lang="fr-FR">
                <a:latin typeface="Trebuchet MS" pitchFamily="34" charset="0"/>
              </a:endParaRPr>
            </a:p>
          </p:txBody>
        </p:sp>
        <p:sp>
          <p:nvSpPr>
            <p:cNvPr id="36" name="Rectangle 179"/>
            <p:cNvSpPr>
              <a:spLocks noChangeArrowheads="1"/>
            </p:cNvSpPr>
            <p:nvPr/>
          </p:nvSpPr>
          <p:spPr bwMode="gray">
            <a:xfrm>
              <a:off x="1783374" y="4400550"/>
              <a:ext cx="1261695" cy="784384"/>
            </a:xfrm>
            <a:prstGeom prst="rect">
              <a:avLst/>
            </a:prstGeom>
            <a:noFill/>
            <a:ln>
              <a:noFill/>
            </a:ln>
            <a:extLst/>
          </p:spPr>
          <p:txBody>
            <a:bodyPr>
              <a:spAutoFit/>
            </a:bodyPr>
            <a:lstStyle/>
            <a:p>
              <a:pPr algn="ctr" eaLnBrk="1" hangingPunct="1">
                <a:lnSpc>
                  <a:spcPct val="100000"/>
                </a:lnSpc>
                <a:buClrTx/>
                <a:buFontTx/>
                <a:buNone/>
              </a:pPr>
              <a:r>
                <a:rPr lang="ru-RU" sz="1500" dirty="0" smtClean="0">
                  <a:solidFill>
                    <a:schemeClr val="bg1"/>
                  </a:solidFill>
                  <a:latin typeface="Trebuchet MS" pitchFamily="34" charset="0"/>
                  <a:cs typeface="Arial" charset="0"/>
                </a:rPr>
                <a:t>Равновесие</a:t>
              </a:r>
              <a:endParaRPr lang="fr-FR" sz="1500" dirty="0">
                <a:solidFill>
                  <a:schemeClr val="bg1"/>
                </a:solidFill>
                <a:latin typeface="Trebuchet MS" pitchFamily="34" charset="0"/>
                <a:cs typeface="Arial" charset="0"/>
              </a:endParaRPr>
            </a:p>
            <a:p>
              <a:pPr algn="ctr" eaLnBrk="1" hangingPunct="1">
                <a:lnSpc>
                  <a:spcPct val="100000"/>
                </a:lnSpc>
                <a:buClrTx/>
                <a:buFontTx/>
                <a:buNone/>
              </a:pPr>
              <a:r>
                <a:rPr lang="fr-FR" sz="1500" dirty="0">
                  <a:solidFill>
                    <a:schemeClr val="bg1"/>
                  </a:solidFill>
                  <a:latin typeface="Trebuchet MS" pitchFamily="34" charset="0"/>
                  <a:cs typeface="Arial" charset="0"/>
                </a:rPr>
                <a:t>(LV, LLV, LL,...)</a:t>
              </a:r>
            </a:p>
          </p:txBody>
        </p:sp>
      </p:grpSp>
      <p:grpSp>
        <p:nvGrpSpPr>
          <p:cNvPr id="2" name="Groupe 1"/>
          <p:cNvGrpSpPr/>
          <p:nvPr/>
        </p:nvGrpSpPr>
        <p:grpSpPr>
          <a:xfrm>
            <a:off x="422031" y="3006090"/>
            <a:ext cx="1937238" cy="1740218"/>
            <a:chOff x="422031" y="3006090"/>
            <a:chExt cx="1937238" cy="1740218"/>
          </a:xfrm>
        </p:grpSpPr>
        <p:sp>
          <p:nvSpPr>
            <p:cNvPr id="37" name="Freeform 16"/>
            <p:cNvSpPr>
              <a:spLocks/>
            </p:cNvSpPr>
            <p:nvPr/>
          </p:nvSpPr>
          <p:spPr bwMode="gray">
            <a:xfrm rot="1800000">
              <a:off x="422031" y="3006090"/>
              <a:ext cx="1543050" cy="1740218"/>
            </a:xfrm>
            <a:custGeom>
              <a:avLst/>
              <a:gdLst>
                <a:gd name="T0" fmla="*/ 0 w 243"/>
                <a:gd name="T1" fmla="*/ 17562008 h 281"/>
                <a:gd name="T2" fmla="*/ 30212243 w 243"/>
                <a:gd name="T3" fmla="*/ 35010348 h 281"/>
                <a:gd name="T4" fmla="*/ 30212243 w 243"/>
                <a:gd name="T5" fmla="*/ 0 h 281"/>
                <a:gd name="T6" fmla="*/ 0 w 243"/>
                <a:gd name="T7" fmla="*/ 17562008 h 281"/>
                <a:gd name="T8" fmla="*/ 0 60000 65536"/>
                <a:gd name="T9" fmla="*/ 0 60000 65536"/>
                <a:gd name="T10" fmla="*/ 0 60000 65536"/>
                <a:gd name="T11" fmla="*/ 0 60000 65536"/>
                <a:gd name="T12" fmla="*/ 0 w 243"/>
                <a:gd name="T13" fmla="*/ 0 h 281"/>
                <a:gd name="T14" fmla="*/ 243 w 243"/>
                <a:gd name="T15" fmla="*/ 281 h 281"/>
              </a:gdLst>
              <a:ahLst/>
              <a:cxnLst>
                <a:cxn ang="T8">
                  <a:pos x="T0" y="T1"/>
                </a:cxn>
                <a:cxn ang="T9">
                  <a:pos x="T2" y="T3"/>
                </a:cxn>
                <a:cxn ang="T10">
                  <a:pos x="T4" y="T5"/>
                </a:cxn>
                <a:cxn ang="T11">
                  <a:pos x="T6" y="T7"/>
                </a:cxn>
              </a:cxnLst>
              <a:rect l="T12" t="T13" r="T14" b="T15"/>
              <a:pathLst>
                <a:path w="243" h="281">
                  <a:moveTo>
                    <a:pt x="0" y="141"/>
                  </a:moveTo>
                  <a:cubicBezTo>
                    <a:pt x="50" y="223"/>
                    <a:pt x="140" y="278"/>
                    <a:pt x="243" y="281"/>
                  </a:cubicBezTo>
                  <a:cubicBezTo>
                    <a:pt x="243" y="0"/>
                    <a:pt x="243" y="0"/>
                    <a:pt x="243" y="0"/>
                  </a:cubicBezTo>
                  <a:lnTo>
                    <a:pt x="0" y="141"/>
                  </a:lnTo>
                  <a:close/>
                </a:path>
              </a:pathLst>
            </a:custGeom>
            <a:solidFill>
              <a:srgbClr val="4D0255"/>
            </a:solidFill>
            <a:ln w="3175">
              <a:solidFill>
                <a:schemeClr val="bg1"/>
              </a:solidFill>
              <a:miter lim="800000"/>
              <a:headEnd/>
              <a:tailEnd/>
            </a:ln>
            <a:effectLst>
              <a:outerShdw dist="45791" dir="2021404" algn="ctr" rotWithShape="0">
                <a:srgbClr val="969696">
                  <a:alpha val="50000"/>
                </a:srgbClr>
              </a:outerShdw>
            </a:effectLst>
          </p:spPr>
          <p:txBody>
            <a:bodyPr/>
            <a:lstStyle/>
            <a:p>
              <a:endParaRPr lang="fr-FR">
                <a:latin typeface="Trebuchet MS" pitchFamily="34" charset="0"/>
              </a:endParaRPr>
            </a:p>
          </p:txBody>
        </p:sp>
        <p:sp>
          <p:nvSpPr>
            <p:cNvPr id="38" name="Rectangle 176"/>
            <p:cNvSpPr>
              <a:spLocks noChangeArrowheads="1"/>
            </p:cNvSpPr>
            <p:nvPr/>
          </p:nvSpPr>
          <p:spPr bwMode="gray">
            <a:xfrm>
              <a:off x="501162" y="3467576"/>
              <a:ext cx="1858107" cy="800219"/>
            </a:xfrm>
            <a:prstGeom prst="rect">
              <a:avLst/>
            </a:prstGeom>
            <a:noFill/>
            <a:ln>
              <a:noFill/>
            </a:ln>
            <a:extLst/>
          </p:spPr>
          <p:txBody>
            <a:bodyPr>
              <a:spAutoFit/>
            </a:bodyPr>
            <a:lstStyle/>
            <a:p>
              <a:pPr algn="ctr" eaLnBrk="1" hangingPunct="1">
                <a:lnSpc>
                  <a:spcPct val="100000"/>
                </a:lnSpc>
                <a:buClrTx/>
                <a:buFontTx/>
                <a:buNone/>
              </a:pPr>
              <a:r>
                <a:rPr lang="fr-FR" sz="1600" dirty="0">
                  <a:solidFill>
                    <a:schemeClr val="bg1"/>
                  </a:solidFill>
                  <a:latin typeface="Trebuchet MS" pitchFamily="34" charset="0"/>
                  <a:cs typeface="Arial" charset="0"/>
                </a:rPr>
                <a:t> </a:t>
              </a:r>
              <a:r>
                <a:rPr lang="ru-RU" sz="1500" dirty="0" err="1" smtClean="0">
                  <a:solidFill>
                    <a:schemeClr val="bg1"/>
                  </a:solidFill>
                  <a:latin typeface="Trebuchet MS" pitchFamily="34" charset="0"/>
                  <a:cs typeface="Arial" charset="0"/>
                </a:rPr>
                <a:t>Термодина-мические</a:t>
              </a:r>
              <a:endParaRPr lang="ru-RU" sz="1500" dirty="0" smtClean="0">
                <a:solidFill>
                  <a:schemeClr val="bg1"/>
                </a:solidFill>
                <a:latin typeface="Trebuchet MS" pitchFamily="34" charset="0"/>
                <a:cs typeface="Arial" charset="0"/>
              </a:endParaRPr>
            </a:p>
            <a:p>
              <a:pPr algn="ctr" eaLnBrk="1" hangingPunct="1">
                <a:lnSpc>
                  <a:spcPct val="100000"/>
                </a:lnSpc>
                <a:buClrTx/>
                <a:buFontTx/>
                <a:buNone/>
              </a:pPr>
              <a:r>
                <a:rPr lang="ru-RU" sz="1500" dirty="0" smtClean="0">
                  <a:solidFill>
                    <a:schemeClr val="bg1"/>
                  </a:solidFill>
                  <a:latin typeface="Trebuchet MS" pitchFamily="34" charset="0"/>
                  <a:cs typeface="Arial" charset="0"/>
                </a:rPr>
                <a:t>функции</a:t>
              </a:r>
              <a:endParaRPr lang="fr-FR" sz="1500" dirty="0">
                <a:solidFill>
                  <a:schemeClr val="bg1"/>
                </a:solidFill>
                <a:latin typeface="Trebuchet MS" pitchFamily="34" charset="0"/>
                <a:cs typeface="Arial" charset="0"/>
              </a:endParaRPr>
            </a:p>
          </p:txBody>
        </p:sp>
      </p:grpSp>
      <p:grpSp>
        <p:nvGrpSpPr>
          <p:cNvPr id="6" name="Groupe 5"/>
          <p:cNvGrpSpPr/>
          <p:nvPr/>
        </p:nvGrpSpPr>
        <p:grpSpPr>
          <a:xfrm>
            <a:off x="2341685" y="3066098"/>
            <a:ext cx="2000191" cy="1730217"/>
            <a:chOff x="2341685" y="3066098"/>
            <a:chExt cx="2000191" cy="1730217"/>
          </a:xfrm>
        </p:grpSpPr>
        <p:sp>
          <p:nvSpPr>
            <p:cNvPr id="39" name="Freeform 17"/>
            <p:cNvSpPr>
              <a:spLocks/>
            </p:cNvSpPr>
            <p:nvPr/>
          </p:nvSpPr>
          <p:spPr bwMode="gray">
            <a:xfrm rot="1800000">
              <a:off x="2341685" y="3066098"/>
              <a:ext cx="1771650" cy="1730217"/>
            </a:xfrm>
            <a:custGeom>
              <a:avLst/>
              <a:gdLst>
                <a:gd name="T0" fmla="*/ 30212243 w 279"/>
                <a:gd name="T1" fmla="*/ 34282882 h 280"/>
                <a:gd name="T2" fmla="*/ 34687532 w 279"/>
                <a:gd name="T3" fmla="*/ 17154909 h 280"/>
                <a:gd name="T4" fmla="*/ 30212243 w 279"/>
                <a:gd name="T5" fmla="*/ 0 h 280"/>
                <a:gd name="T6" fmla="*/ 0 w 279"/>
                <a:gd name="T7" fmla="*/ 17154909 h 280"/>
                <a:gd name="T8" fmla="*/ 30212243 w 279"/>
                <a:gd name="T9" fmla="*/ 34282882 h 280"/>
                <a:gd name="T10" fmla="*/ 0 60000 65536"/>
                <a:gd name="T11" fmla="*/ 0 60000 65536"/>
                <a:gd name="T12" fmla="*/ 0 60000 65536"/>
                <a:gd name="T13" fmla="*/ 0 60000 65536"/>
                <a:gd name="T14" fmla="*/ 0 60000 65536"/>
                <a:gd name="T15" fmla="*/ 0 w 279"/>
                <a:gd name="T16" fmla="*/ 0 h 280"/>
                <a:gd name="T17" fmla="*/ 279 w 279"/>
                <a:gd name="T18" fmla="*/ 280 h 280"/>
              </a:gdLst>
              <a:ahLst/>
              <a:cxnLst>
                <a:cxn ang="T10">
                  <a:pos x="T0" y="T1"/>
                </a:cxn>
                <a:cxn ang="T11">
                  <a:pos x="T2" y="T3"/>
                </a:cxn>
                <a:cxn ang="T12">
                  <a:pos x="T4" y="T5"/>
                </a:cxn>
                <a:cxn ang="T13">
                  <a:pos x="T6" y="T7"/>
                </a:cxn>
                <a:cxn ang="T14">
                  <a:pos x="T8" y="T9"/>
                </a:cxn>
              </a:cxnLst>
              <a:rect l="T15" t="T16" r="T17" b="T18"/>
              <a:pathLst>
                <a:path w="279" h="280">
                  <a:moveTo>
                    <a:pt x="243" y="280"/>
                  </a:moveTo>
                  <a:cubicBezTo>
                    <a:pt x="266" y="238"/>
                    <a:pt x="279" y="191"/>
                    <a:pt x="279" y="140"/>
                  </a:cubicBezTo>
                  <a:cubicBezTo>
                    <a:pt x="279" y="89"/>
                    <a:pt x="266" y="41"/>
                    <a:pt x="243" y="0"/>
                  </a:cubicBezTo>
                  <a:cubicBezTo>
                    <a:pt x="0" y="140"/>
                    <a:pt x="0" y="140"/>
                    <a:pt x="0" y="140"/>
                  </a:cubicBezTo>
                  <a:lnTo>
                    <a:pt x="243" y="280"/>
                  </a:lnTo>
                  <a:close/>
                </a:path>
              </a:pathLst>
            </a:custGeom>
            <a:solidFill>
              <a:srgbClr val="4D0255"/>
            </a:solidFill>
            <a:ln w="3175">
              <a:solidFill>
                <a:schemeClr val="bg1"/>
              </a:solidFill>
              <a:miter lim="800000"/>
              <a:headEnd/>
              <a:tailEnd/>
            </a:ln>
            <a:effectLst>
              <a:outerShdw dist="45791" dir="2021404" algn="ctr" rotWithShape="0">
                <a:srgbClr val="969696">
                  <a:alpha val="50000"/>
                </a:srgbClr>
              </a:outerShdw>
            </a:effectLst>
          </p:spPr>
          <p:txBody>
            <a:bodyPr/>
            <a:lstStyle/>
            <a:p>
              <a:endParaRPr lang="fr-FR">
                <a:latin typeface="Trebuchet MS" pitchFamily="34" charset="0"/>
              </a:endParaRPr>
            </a:p>
          </p:txBody>
        </p:sp>
        <p:sp>
          <p:nvSpPr>
            <p:cNvPr id="40" name="Rectangle 176"/>
            <p:cNvSpPr>
              <a:spLocks noChangeArrowheads="1"/>
            </p:cNvSpPr>
            <p:nvPr/>
          </p:nvSpPr>
          <p:spPr bwMode="gray">
            <a:xfrm>
              <a:off x="2483768" y="3518145"/>
              <a:ext cx="1858108" cy="784830"/>
            </a:xfrm>
            <a:prstGeom prst="rect">
              <a:avLst/>
            </a:prstGeom>
            <a:noFill/>
            <a:ln>
              <a:noFill/>
            </a:ln>
            <a:extLst/>
          </p:spPr>
          <p:txBody>
            <a:bodyPr>
              <a:spAutoFit/>
            </a:bodyPr>
            <a:lstStyle/>
            <a:p>
              <a:pPr algn="ctr" eaLnBrk="1" hangingPunct="1">
                <a:lnSpc>
                  <a:spcPct val="100000"/>
                </a:lnSpc>
                <a:buClrTx/>
                <a:buFontTx/>
                <a:buNone/>
              </a:pPr>
              <a:r>
                <a:rPr lang="fr-FR" sz="1300" dirty="0">
                  <a:solidFill>
                    <a:schemeClr val="bg1"/>
                  </a:solidFill>
                  <a:latin typeface="Trebuchet MS" pitchFamily="34" charset="0"/>
                  <a:cs typeface="Arial" charset="0"/>
                </a:rPr>
                <a:t> </a:t>
              </a:r>
              <a:r>
                <a:rPr lang="ru-RU" sz="1500" dirty="0" err="1" smtClean="0">
                  <a:solidFill>
                    <a:schemeClr val="bg1"/>
                  </a:solidFill>
                  <a:latin typeface="Trebuchet MS" pitchFamily="34" charset="0"/>
                  <a:cs typeface="Arial" charset="0"/>
                </a:rPr>
                <a:t>Термодина-мические</a:t>
              </a:r>
              <a:r>
                <a:rPr lang="ru-RU" sz="1500" dirty="0" smtClean="0">
                  <a:solidFill>
                    <a:schemeClr val="bg1"/>
                  </a:solidFill>
                  <a:latin typeface="Trebuchet MS" pitchFamily="34" charset="0"/>
                  <a:cs typeface="Arial" charset="0"/>
                </a:rPr>
                <a:t> </a:t>
              </a:r>
              <a:br>
                <a:rPr lang="ru-RU" sz="1500" dirty="0" smtClean="0">
                  <a:solidFill>
                    <a:schemeClr val="bg1"/>
                  </a:solidFill>
                  <a:latin typeface="Trebuchet MS" pitchFamily="34" charset="0"/>
                  <a:cs typeface="Arial" charset="0"/>
                </a:rPr>
              </a:br>
              <a:r>
                <a:rPr lang="ru-RU" sz="1500" dirty="0" smtClean="0">
                  <a:solidFill>
                    <a:schemeClr val="bg1"/>
                  </a:solidFill>
                  <a:latin typeface="Trebuchet MS" pitchFamily="34" charset="0"/>
                  <a:cs typeface="Arial" charset="0"/>
                </a:rPr>
                <a:t>модели</a:t>
              </a:r>
              <a:endParaRPr lang="fr-FR" sz="1300" dirty="0">
                <a:solidFill>
                  <a:schemeClr val="bg1"/>
                </a:solidFill>
                <a:latin typeface="Trebuchet MS" pitchFamily="34" charset="0"/>
                <a:cs typeface="Arial" charset="0"/>
              </a:endParaRPr>
            </a:p>
          </p:txBody>
        </p:sp>
      </p:grpSp>
      <p:sp>
        <p:nvSpPr>
          <p:cNvPr id="41" name="Oval 15"/>
          <p:cNvSpPr>
            <a:spLocks noChangeArrowheads="1"/>
          </p:cNvSpPr>
          <p:nvPr>
            <p:custDataLst>
              <p:tags r:id="rId1"/>
            </p:custDataLst>
          </p:nvPr>
        </p:nvSpPr>
        <p:spPr bwMode="gray">
          <a:xfrm>
            <a:off x="6589835" y="2611754"/>
            <a:ext cx="1708639" cy="1660207"/>
          </a:xfrm>
          <a:prstGeom prst="ellipse">
            <a:avLst/>
          </a:prstGeom>
          <a:solidFill>
            <a:srgbClr val="4D0255"/>
          </a:solidFill>
          <a:ln w="19050">
            <a:solidFill>
              <a:srgbClr val="080B7A"/>
            </a:solidFill>
            <a:miter lim="800000"/>
            <a:headEnd/>
            <a:tailEnd/>
          </a:ln>
          <a:effectLst>
            <a:outerShdw dist="53882" dir="2700000" algn="ctr" rotWithShape="0">
              <a:srgbClr val="808080"/>
            </a:outerShdw>
          </a:effectLst>
        </p:spPr>
        <p:txBody>
          <a:bodyPr/>
          <a:lstStyle/>
          <a:p>
            <a:pPr marL="162331" indent="-162331" algn="ctr" defTabSz="731941">
              <a:spcBef>
                <a:spcPct val="20000"/>
              </a:spcBef>
            </a:pPr>
            <a:endParaRPr lang="de-DE" sz="1500">
              <a:solidFill>
                <a:srgbClr val="000000"/>
              </a:solidFill>
              <a:latin typeface="Trebuchet MS" pitchFamily="34" charset="0"/>
              <a:cs typeface="Arial" charset="0"/>
            </a:endParaRPr>
          </a:p>
        </p:txBody>
      </p:sp>
      <p:pic>
        <p:nvPicPr>
          <p:cNvPr id="42" name="Picture 16"/>
          <p:cNvPicPr preferRelativeResize="0">
            <a:picLocks noChangeAspect="1" noChangeArrowheads="1"/>
          </p:cNvPicPr>
          <p:nvPr/>
        </p:nvPicPr>
        <p:blipFill>
          <a:blip r:embed="rId4" cstate="print">
            <a:lum bright="72000" contrast="54000"/>
            <a:extLst>
              <a:ext uri="{28A0092B-C50C-407E-A947-70E740481C1C}">
                <a14:useLocalDpi xmlns:a14="http://schemas.microsoft.com/office/drawing/2010/main" val="0"/>
              </a:ext>
            </a:extLst>
          </a:blip>
          <a:srcRect/>
          <a:stretch>
            <a:fillRect/>
          </a:stretch>
        </p:blipFill>
        <p:spPr bwMode="gray">
          <a:xfrm>
            <a:off x="6907824" y="2661760"/>
            <a:ext cx="1088781" cy="765810"/>
          </a:xfrm>
          <a:prstGeom prst="rect">
            <a:avLst/>
          </a:prstGeom>
          <a:noFill/>
          <a:ln>
            <a:noFill/>
          </a:ln>
          <a:extLst/>
        </p:spPr>
      </p:pic>
      <p:sp>
        <p:nvSpPr>
          <p:cNvPr id="43" name="Rectangle 26"/>
          <p:cNvSpPr>
            <a:spLocks noChangeArrowheads="1"/>
          </p:cNvSpPr>
          <p:nvPr/>
        </p:nvSpPr>
        <p:spPr bwMode="gray">
          <a:xfrm>
            <a:off x="6566389" y="2853213"/>
            <a:ext cx="1758462" cy="908685"/>
          </a:xfrm>
          <a:prstGeom prst="rect">
            <a:avLst/>
          </a:prstGeom>
          <a:noFill/>
          <a:ln>
            <a:noFill/>
          </a:ln>
          <a:extLst/>
        </p:spPr>
        <p:txBody>
          <a:bodyPr lIns="90000" tIns="90000" rIns="72000" bIns="90000">
            <a:spAutoFit/>
          </a:bodyPr>
          <a:lstStyle/>
          <a:p>
            <a:pPr algn="ctr" defTabSz="731941">
              <a:spcBef>
                <a:spcPct val="20000"/>
              </a:spcBef>
            </a:pPr>
            <a:r>
              <a:rPr lang="fr-FR" sz="2800" dirty="0" smtClean="0">
                <a:solidFill>
                  <a:schemeClr val="bg1"/>
                </a:solidFill>
                <a:latin typeface="Trebuchet MS" pitchFamily="34" charset="0"/>
                <a:cs typeface="Arial" charset="0"/>
              </a:rPr>
              <a:t>Simulis</a:t>
            </a:r>
            <a:r>
              <a:rPr lang="fr-FR" sz="2800" baseline="30000" dirty="0" smtClean="0">
                <a:solidFill>
                  <a:schemeClr val="bg1"/>
                </a:solidFill>
                <a:latin typeface="Trebuchet MS" pitchFamily="34" charset="0"/>
                <a:cs typeface="Arial" charset="0"/>
              </a:rPr>
              <a:t>®</a:t>
            </a:r>
          </a:p>
          <a:p>
            <a:pPr algn="ctr" defTabSz="731941">
              <a:spcBef>
                <a:spcPct val="20000"/>
              </a:spcBef>
            </a:pPr>
            <a:r>
              <a:rPr lang="fr-FR" sz="1600" dirty="0" smtClean="0">
                <a:solidFill>
                  <a:schemeClr val="bg1"/>
                </a:solidFill>
                <a:latin typeface="Trebuchet MS" pitchFamily="34" charset="0"/>
                <a:cs typeface="Arial" charset="0"/>
              </a:rPr>
              <a:t>Thermodynamics</a:t>
            </a:r>
            <a:endParaRPr lang="fr-FR" sz="1600" dirty="0">
              <a:solidFill>
                <a:schemeClr val="bg1"/>
              </a:solidFill>
              <a:latin typeface="Trebuchet MS" pitchFamily="34" charset="0"/>
              <a:cs typeface="Arial" charset="0"/>
            </a:endParaRPr>
          </a:p>
        </p:txBody>
      </p:sp>
      <p:sp>
        <p:nvSpPr>
          <p:cNvPr id="44" name="Text Box 5"/>
          <p:cNvSpPr txBox="1">
            <a:spLocks noChangeArrowheads="1"/>
          </p:cNvSpPr>
          <p:nvPr/>
        </p:nvSpPr>
        <p:spPr bwMode="auto">
          <a:xfrm>
            <a:off x="539552" y="5841268"/>
            <a:ext cx="73818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85" tIns="41742" rIns="83485" bIns="41742">
            <a:spAutoFit/>
          </a:bodyPr>
          <a:lstStyle>
            <a:lvl1pPr marL="263525" indent="-263525" defTabSz="835025" eaLnBrk="0" hangingPunct="0">
              <a:defRPr sz="2000">
                <a:solidFill>
                  <a:srgbClr val="62BDC4"/>
                </a:solidFill>
                <a:latin typeface="Tahoma" pitchFamily="34" charset="0"/>
              </a:defRPr>
            </a:lvl1pPr>
            <a:lvl2pPr marL="742950" indent="-285750" defTabSz="835025" eaLnBrk="0" hangingPunct="0">
              <a:defRPr sz="2000">
                <a:solidFill>
                  <a:srgbClr val="62BDC4"/>
                </a:solidFill>
                <a:latin typeface="Tahoma" pitchFamily="34" charset="0"/>
              </a:defRPr>
            </a:lvl2pPr>
            <a:lvl3pPr marL="1143000" indent="-228600" defTabSz="835025" eaLnBrk="0" hangingPunct="0">
              <a:defRPr sz="2000">
                <a:solidFill>
                  <a:srgbClr val="62BDC4"/>
                </a:solidFill>
                <a:latin typeface="Tahoma" pitchFamily="34" charset="0"/>
              </a:defRPr>
            </a:lvl3pPr>
            <a:lvl4pPr marL="1600200" indent="-228600" defTabSz="835025" eaLnBrk="0" hangingPunct="0">
              <a:defRPr sz="2000">
                <a:solidFill>
                  <a:srgbClr val="62BDC4"/>
                </a:solidFill>
                <a:latin typeface="Tahoma" pitchFamily="34" charset="0"/>
              </a:defRPr>
            </a:lvl4pPr>
            <a:lvl5pPr marL="2057400" indent="-228600" defTabSz="835025" eaLnBrk="0" hangingPunct="0">
              <a:defRPr sz="2000">
                <a:solidFill>
                  <a:srgbClr val="62BDC4"/>
                </a:solidFill>
                <a:latin typeface="Tahoma" pitchFamily="34" charset="0"/>
              </a:defRPr>
            </a:lvl5pPr>
            <a:lvl6pPr marL="2514600" indent="-228600" defTabSz="835025" eaLnBrk="0" fontAlgn="base" hangingPunct="0">
              <a:spcBef>
                <a:spcPct val="0"/>
              </a:spcBef>
              <a:spcAft>
                <a:spcPct val="0"/>
              </a:spcAft>
              <a:defRPr sz="2000">
                <a:solidFill>
                  <a:srgbClr val="62BDC4"/>
                </a:solidFill>
                <a:latin typeface="Tahoma" pitchFamily="34" charset="0"/>
              </a:defRPr>
            </a:lvl6pPr>
            <a:lvl7pPr marL="2971800" indent="-228600" defTabSz="835025" eaLnBrk="0" fontAlgn="base" hangingPunct="0">
              <a:spcBef>
                <a:spcPct val="0"/>
              </a:spcBef>
              <a:spcAft>
                <a:spcPct val="0"/>
              </a:spcAft>
              <a:defRPr sz="2000">
                <a:solidFill>
                  <a:srgbClr val="62BDC4"/>
                </a:solidFill>
                <a:latin typeface="Tahoma" pitchFamily="34" charset="0"/>
              </a:defRPr>
            </a:lvl7pPr>
            <a:lvl8pPr marL="3429000" indent="-228600" defTabSz="835025" eaLnBrk="0" fontAlgn="base" hangingPunct="0">
              <a:spcBef>
                <a:spcPct val="0"/>
              </a:spcBef>
              <a:spcAft>
                <a:spcPct val="0"/>
              </a:spcAft>
              <a:defRPr sz="2000">
                <a:solidFill>
                  <a:srgbClr val="62BDC4"/>
                </a:solidFill>
                <a:latin typeface="Tahoma" pitchFamily="34" charset="0"/>
              </a:defRPr>
            </a:lvl8pPr>
            <a:lvl9pPr marL="3886200" indent="-228600" defTabSz="835025" eaLnBrk="0" fontAlgn="base" hangingPunct="0">
              <a:spcBef>
                <a:spcPct val="0"/>
              </a:spcBef>
              <a:spcAft>
                <a:spcPct val="0"/>
              </a:spcAft>
              <a:defRPr sz="2000">
                <a:solidFill>
                  <a:srgbClr val="62BDC4"/>
                </a:solidFill>
                <a:latin typeface="Tahoma" pitchFamily="34" charset="0"/>
              </a:defRPr>
            </a:lvl9pPr>
          </a:lstStyle>
          <a:p>
            <a:pPr algn="ctr">
              <a:buFont typeface="Wingdings" pitchFamily="2" charset="2"/>
              <a:buChar char="ð"/>
            </a:pPr>
            <a:r>
              <a:rPr lang="ru-RU" altLang="en-US" sz="1600" b="1" dirty="0" smtClean="0">
                <a:solidFill>
                  <a:srgbClr val="FF0000"/>
                </a:solidFill>
                <a:latin typeface="Arial" charset="0"/>
              </a:rPr>
              <a:t>И</a:t>
            </a:r>
            <a:r>
              <a:rPr lang="en-US" altLang="en-US" sz="1600" b="1" dirty="0" smtClean="0">
                <a:solidFill>
                  <a:srgbClr val="FF0000"/>
                </a:solidFill>
                <a:latin typeface="Arial" charset="0"/>
              </a:rPr>
              <a:t> Simulis Thermodynamics </a:t>
            </a:r>
            <a:r>
              <a:rPr lang="ru-RU" altLang="en-US" sz="1600" b="1" dirty="0" smtClean="0">
                <a:solidFill>
                  <a:srgbClr val="FF0000"/>
                </a:solidFill>
                <a:latin typeface="Arial" charset="0"/>
              </a:rPr>
              <a:t>можно дополнить</a:t>
            </a:r>
            <a:r>
              <a:rPr lang="en-US" altLang="en-US" sz="1600" b="1" dirty="0" smtClean="0">
                <a:solidFill>
                  <a:srgbClr val="FF0000"/>
                </a:solidFill>
                <a:latin typeface="Arial" charset="0"/>
              </a:rPr>
              <a:t>!</a:t>
            </a:r>
            <a:endParaRPr lang="fr-FR" altLang="en-US" sz="1600" b="1" dirty="0">
              <a:solidFill>
                <a:srgbClr val="FF0000"/>
              </a:solidFill>
              <a:latin typeface="Arial" charset="0"/>
            </a:endParaRPr>
          </a:p>
        </p:txBody>
      </p:sp>
    </p:spTree>
    <p:extLst>
      <p:ext uri="{BB962C8B-B14F-4D97-AF65-F5344CB8AC3E}">
        <p14:creationId xmlns:p14="http://schemas.microsoft.com/office/powerpoint/2010/main" val="24736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 calcmode="lin" valueType="num">
                                      <p:cBhvr>
                                        <p:cTn id="16" dur="500" fill="hold"/>
                                        <p:tgtEl>
                                          <p:spTgt spid="3"/>
                                        </p:tgtEl>
                                        <p:attrNameLst>
                                          <p:attrName>style.rotation</p:attrName>
                                        </p:attrNameLst>
                                      </p:cBhvr>
                                      <p:tavLst>
                                        <p:tav tm="0">
                                          <p:val>
                                            <p:fltVal val="90"/>
                                          </p:val>
                                        </p:tav>
                                        <p:tav tm="100000">
                                          <p:val>
                                            <p:fltVal val="0"/>
                                          </p:val>
                                        </p:tav>
                                      </p:tavLst>
                                    </p:anim>
                                    <p:animEffect transition="in" filter="fade">
                                      <p:cBhvr>
                                        <p:cTn id="17" dur="500"/>
                                        <p:tgtEl>
                                          <p:spTgt spid="3"/>
                                        </p:tgtEl>
                                      </p:cBhvr>
                                    </p:animEffect>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90"/>
                                          </p:val>
                                        </p:tav>
                                        <p:tav tm="100000">
                                          <p:val>
                                            <p:fltVal val="0"/>
                                          </p:val>
                                        </p:tav>
                                      </p:tavLst>
                                    </p:anim>
                                    <p:animEffect transition="in" filter="fade">
                                      <p:cBhvr>
                                        <p:cTn id="24" dur="500"/>
                                        <p:tgtEl>
                                          <p:spTgt spid="5"/>
                                        </p:tgtEl>
                                      </p:cBhvr>
                                    </p:animEffect>
                                  </p:childTnLst>
                                </p:cTn>
                              </p:par>
                            </p:childTnLst>
                          </p:cTn>
                        </p:par>
                        <p:par>
                          <p:cTn id="25" fill="hold">
                            <p:stCondLst>
                              <p:cond delay="1500"/>
                            </p:stCondLst>
                            <p:childTnLst>
                              <p:par>
                                <p:cTn id="26" presetID="31" presetClass="entr" presetSubtype="0"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 calcmode="lin" valueType="num">
                                      <p:cBhvr>
                                        <p:cTn id="30" dur="500" fill="hold"/>
                                        <p:tgtEl>
                                          <p:spTgt spid="27"/>
                                        </p:tgtEl>
                                        <p:attrNameLst>
                                          <p:attrName>style.rotation</p:attrName>
                                        </p:attrNameLst>
                                      </p:cBhvr>
                                      <p:tavLst>
                                        <p:tav tm="0">
                                          <p:val>
                                            <p:fltVal val="90"/>
                                          </p:val>
                                        </p:tav>
                                        <p:tav tm="100000">
                                          <p:val>
                                            <p:fltVal val="0"/>
                                          </p:val>
                                        </p:tav>
                                      </p:tavLst>
                                    </p:anim>
                                    <p:animEffect transition="in" filter="fade">
                                      <p:cBhvr>
                                        <p:cTn id="31" dur="500"/>
                                        <p:tgtEl>
                                          <p:spTgt spid="27"/>
                                        </p:tgtEl>
                                      </p:cBhvr>
                                    </p:animEffect>
                                  </p:childTnLst>
                                </p:cTn>
                              </p:par>
                            </p:childTnLst>
                          </p:cTn>
                        </p:par>
                        <p:par>
                          <p:cTn id="32" fill="hold">
                            <p:stCondLst>
                              <p:cond delay="2000"/>
                            </p:stCondLst>
                            <p:childTnLst>
                              <p:par>
                                <p:cTn id="33" presetID="31"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 calcmode="lin" valueType="num">
                                      <p:cBhvr>
                                        <p:cTn id="37" dur="500" fill="hold"/>
                                        <p:tgtEl>
                                          <p:spTgt spid="6"/>
                                        </p:tgtEl>
                                        <p:attrNameLst>
                                          <p:attrName>style.rotation</p:attrName>
                                        </p:attrNameLst>
                                      </p:cBhvr>
                                      <p:tavLst>
                                        <p:tav tm="0">
                                          <p:val>
                                            <p:fltVal val="90"/>
                                          </p:val>
                                        </p:tav>
                                        <p:tav tm="100000">
                                          <p:val>
                                            <p:fltVal val="0"/>
                                          </p:val>
                                        </p:tav>
                                      </p:tavLst>
                                    </p:anim>
                                    <p:animEffect transition="in" filter="fade">
                                      <p:cBhvr>
                                        <p:cTn id="38" dur="500"/>
                                        <p:tgtEl>
                                          <p:spTgt spid="6"/>
                                        </p:tgtEl>
                                      </p:cBhvr>
                                    </p:animEffect>
                                  </p:childTnLst>
                                </p:cTn>
                              </p:par>
                            </p:childTnLst>
                          </p:cTn>
                        </p:par>
                        <p:par>
                          <p:cTn id="39" fill="hold">
                            <p:stCondLst>
                              <p:cond delay="2500"/>
                            </p:stCondLst>
                            <p:childTnLst>
                              <p:par>
                                <p:cTn id="40" presetID="31" presetClass="entr" presetSubtype="0"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 calcmode="lin" valueType="num">
                                      <p:cBhvr>
                                        <p:cTn id="44" dur="500" fill="hold"/>
                                        <p:tgtEl>
                                          <p:spTgt spid="4"/>
                                        </p:tgtEl>
                                        <p:attrNameLst>
                                          <p:attrName>style.rotation</p:attrName>
                                        </p:attrNameLst>
                                      </p:cBhvr>
                                      <p:tavLst>
                                        <p:tav tm="0">
                                          <p:val>
                                            <p:fltVal val="90"/>
                                          </p:val>
                                        </p:tav>
                                        <p:tav tm="100000">
                                          <p:val>
                                            <p:fltVal val="0"/>
                                          </p:val>
                                        </p:tav>
                                      </p:tavLst>
                                    </p:anim>
                                    <p:animEffect transition="in" filter="fade">
                                      <p:cBhvr>
                                        <p:cTn id="45" dur="500"/>
                                        <p:tgtEl>
                                          <p:spTgt spid="4"/>
                                        </p:tgtEl>
                                      </p:cBhvr>
                                    </p:animEffect>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0-#ppt_w/2"/>
                                          </p:val>
                                        </p:tav>
                                        <p:tav tm="100000">
                                          <p:val>
                                            <p:strVal val="#ppt_x"/>
                                          </p:val>
                                        </p:tav>
                                      </p:tavLst>
                                    </p:anim>
                                    <p:anim calcmode="lin" valueType="num">
                                      <p:cBhvr additive="base">
                                        <p:cTn id="50" dur="5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3500"/>
                            </p:stCondLst>
                            <p:childTnLst>
                              <p:par>
                                <p:cTn id="52" presetID="1" presetClass="entr" presetSubtype="0"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1" grpId="0" animBg="1"/>
      <p:bldP spid="4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60" name="Text Box 24"/>
          <p:cNvSpPr txBox="1">
            <a:spLocks noChangeArrowheads="1"/>
          </p:cNvSpPr>
          <p:nvPr/>
        </p:nvSpPr>
        <p:spPr bwMode="auto">
          <a:xfrm>
            <a:off x="70339" y="1097280"/>
            <a:ext cx="9003323" cy="1156901"/>
          </a:xfrm>
          <a:prstGeom prst="rect">
            <a:avLst/>
          </a:prstGeom>
          <a:noFill/>
          <a:ln w="9525">
            <a:noFill/>
            <a:miter lim="800000"/>
            <a:headEnd/>
            <a:tailEnd/>
          </a:ln>
        </p:spPr>
        <p:txBody>
          <a:bodyPr lIns="83485" tIns="41742" rIns="83485" bIns="41742">
            <a:spAutoFit/>
          </a:bodyPr>
          <a:lstStyle/>
          <a:p>
            <a:pPr marL="342055" indent="-342055">
              <a:spcBef>
                <a:spcPct val="40000"/>
              </a:spcBef>
            </a:pPr>
            <a:endParaRPr lang="en-US" dirty="0">
              <a:solidFill>
                <a:srgbClr val="D21700"/>
              </a:solidFill>
            </a:endParaRPr>
          </a:p>
          <a:p>
            <a:pPr marL="342055" indent="-342055">
              <a:spcBef>
                <a:spcPct val="35000"/>
              </a:spcBef>
            </a:pPr>
            <a:r>
              <a:rPr lang="en-US" sz="2200" b="1" dirty="0" smtClean="0">
                <a:solidFill>
                  <a:srgbClr val="D21700"/>
                </a:solidFill>
                <a:latin typeface="Trebuchet MS" pitchFamily="34" charset="0"/>
                <a:sym typeface="Wingdings" pitchFamily="2" charset="2"/>
              </a:rPr>
              <a:t> </a:t>
            </a:r>
            <a:r>
              <a:rPr lang="ru-RU" sz="2200" b="1" dirty="0" smtClean="0">
                <a:solidFill>
                  <a:srgbClr val="D21700"/>
                </a:solidFill>
                <a:latin typeface="Trebuchet MS" pitchFamily="34" charset="0"/>
              </a:rPr>
              <a:t>Можно пополнить БД индивидуальных веществ своими компонентами</a:t>
            </a:r>
            <a:r>
              <a:rPr lang="en-US" sz="2200" b="1" dirty="0" smtClean="0">
                <a:solidFill>
                  <a:srgbClr val="D21700"/>
                </a:solidFill>
                <a:latin typeface="Trebuchet MS" pitchFamily="34" charset="0"/>
              </a:rPr>
              <a:t> </a:t>
            </a:r>
            <a:r>
              <a:rPr lang="en-US" sz="2000" dirty="0" smtClean="0">
                <a:solidFill>
                  <a:srgbClr val="D21700"/>
                </a:solidFill>
                <a:latin typeface="Trebuchet MS" pitchFamily="34" charset="0"/>
              </a:rPr>
              <a:t>(</a:t>
            </a:r>
            <a:r>
              <a:rPr lang="ru-RU" sz="2000" dirty="0" smtClean="0">
                <a:solidFill>
                  <a:srgbClr val="D21700"/>
                </a:solidFill>
                <a:latin typeface="Trebuchet MS" pitchFamily="34" charset="0"/>
              </a:rPr>
              <a:t>формат интерфейса описан</a:t>
            </a:r>
            <a:r>
              <a:rPr lang="en-US" sz="2000" dirty="0" smtClean="0">
                <a:solidFill>
                  <a:srgbClr val="D21700"/>
                </a:solidFill>
                <a:latin typeface="Trebuchet MS" pitchFamily="34" charset="0"/>
              </a:rPr>
              <a:t>)</a:t>
            </a:r>
            <a:endParaRPr lang="en-US" dirty="0">
              <a:solidFill>
                <a:srgbClr val="D21700"/>
              </a:solidFill>
              <a:latin typeface="Trebuchet MS" pitchFamily="34" charset="0"/>
            </a:endParaRPr>
          </a:p>
        </p:txBody>
      </p:sp>
      <p:sp>
        <p:nvSpPr>
          <p:cNvPr id="25" name="Text Box 2"/>
          <p:cNvSpPr txBox="1">
            <a:spLocks noChangeArrowheads="1"/>
          </p:cNvSpPr>
          <p:nvPr/>
        </p:nvSpPr>
        <p:spPr bwMode="auto">
          <a:xfrm>
            <a:off x="468000" y="151200"/>
            <a:ext cx="6822831" cy="57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57" tIns="41729" rIns="83457" bIns="41729">
            <a:spAutoFit/>
          </a:bodyPr>
          <a:lstStyle>
            <a:lvl1pPr defTabSz="1020763">
              <a:defRPr b="1">
                <a:solidFill>
                  <a:schemeClr val="accent2"/>
                </a:solidFill>
                <a:latin typeface="Arial" charset="0"/>
              </a:defRPr>
            </a:lvl1pPr>
            <a:lvl2pPr marL="742950" indent="-285750" defTabSz="1020763">
              <a:defRPr b="1">
                <a:solidFill>
                  <a:schemeClr val="accent2"/>
                </a:solidFill>
                <a:latin typeface="Arial" charset="0"/>
              </a:defRPr>
            </a:lvl2pPr>
            <a:lvl3pPr marL="1143000" indent="-228600" defTabSz="1020763">
              <a:defRPr b="1">
                <a:solidFill>
                  <a:schemeClr val="accent2"/>
                </a:solidFill>
                <a:latin typeface="Arial" charset="0"/>
              </a:defRPr>
            </a:lvl3pPr>
            <a:lvl4pPr marL="1600200" indent="-228600" defTabSz="1020763">
              <a:defRPr b="1">
                <a:solidFill>
                  <a:schemeClr val="accent2"/>
                </a:solidFill>
                <a:latin typeface="Arial" charset="0"/>
              </a:defRPr>
            </a:lvl4pPr>
            <a:lvl5pPr marL="2057400" indent="-228600" defTabSz="1020763">
              <a:defRPr b="1">
                <a:solidFill>
                  <a:schemeClr val="accent2"/>
                </a:solidFill>
                <a:latin typeface="Arial" charset="0"/>
              </a:defRPr>
            </a:lvl5pPr>
            <a:lvl6pPr marL="25146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718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290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8862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pPr eaLnBrk="1" hangingPunct="1">
              <a:lnSpc>
                <a:spcPct val="100000"/>
              </a:lnSpc>
              <a:buClrTx/>
              <a:buFontTx/>
              <a:buNone/>
            </a:pPr>
            <a:r>
              <a:rPr lang="ru-RU" sz="3200" dirty="0" smtClean="0">
                <a:solidFill>
                  <a:schemeClr val="bg1"/>
                </a:solidFill>
                <a:latin typeface="Trebuchet MS" pitchFamily="34" charset="0"/>
              </a:rPr>
              <a:t>Новые компоненты</a:t>
            </a:r>
            <a:endParaRPr lang="en-US" sz="3200" dirty="0">
              <a:solidFill>
                <a:schemeClr val="bg1"/>
              </a:solidFill>
              <a:latin typeface="Trebuchet MS" pitchFamily="34" charset="0"/>
            </a:endParaRPr>
          </a:p>
        </p:txBody>
      </p:sp>
      <p:sp>
        <p:nvSpPr>
          <p:cNvPr id="26" name="Oval 15"/>
          <p:cNvSpPr>
            <a:spLocks noChangeArrowheads="1"/>
          </p:cNvSpPr>
          <p:nvPr>
            <p:custDataLst>
              <p:tags r:id="rId1"/>
            </p:custDataLst>
          </p:nvPr>
        </p:nvSpPr>
        <p:spPr bwMode="gray">
          <a:xfrm>
            <a:off x="3896458" y="2773204"/>
            <a:ext cx="1351085" cy="1311593"/>
          </a:xfrm>
          <a:prstGeom prst="ellipse">
            <a:avLst/>
          </a:prstGeom>
          <a:solidFill>
            <a:srgbClr val="080B7A"/>
          </a:solidFill>
          <a:ln w="19050">
            <a:solidFill>
              <a:srgbClr val="080B7A"/>
            </a:solidFill>
            <a:miter lim="800000"/>
            <a:headEnd/>
            <a:tailEnd/>
          </a:ln>
          <a:effectLst>
            <a:outerShdw dist="53882" dir="2700000" algn="ctr" rotWithShape="0">
              <a:srgbClr val="808080"/>
            </a:outerShdw>
          </a:effectLst>
        </p:spPr>
        <p:txBody>
          <a:bodyPr lIns="83485" tIns="41742" rIns="83485" bIns="41742"/>
          <a:lstStyle/>
          <a:p>
            <a:pPr marL="162331" indent="-162331" algn="ctr" defTabSz="731941">
              <a:spcBef>
                <a:spcPct val="20000"/>
              </a:spcBef>
              <a:defRPr/>
            </a:pPr>
            <a:endParaRPr lang="de-DE" sz="1500" b="1" dirty="0">
              <a:solidFill>
                <a:srgbClr val="000000"/>
              </a:solidFill>
              <a:cs typeface="Arial" charset="0"/>
            </a:endParaRPr>
          </a:p>
        </p:txBody>
      </p:sp>
      <p:pic>
        <p:nvPicPr>
          <p:cNvPr id="27" name="Picture 16"/>
          <p:cNvPicPr>
            <a:picLocks noChangeAspect="1" noChangeArrowheads="1"/>
          </p:cNvPicPr>
          <p:nvPr/>
        </p:nvPicPr>
        <p:blipFill>
          <a:blip r:embed="rId4" cstate="print">
            <a:lum bright="72000" contrast="54000"/>
          </a:blip>
          <a:srcRect/>
          <a:stretch>
            <a:fillRect/>
          </a:stretch>
        </p:blipFill>
        <p:spPr bwMode="gray">
          <a:xfrm>
            <a:off x="4141178" y="2788920"/>
            <a:ext cx="860181" cy="605790"/>
          </a:xfrm>
          <a:prstGeom prst="rect">
            <a:avLst/>
          </a:prstGeom>
          <a:noFill/>
          <a:ln w="9525">
            <a:noFill/>
            <a:miter lim="800000"/>
            <a:headEnd/>
            <a:tailEnd/>
          </a:ln>
        </p:spPr>
      </p:pic>
      <p:sp>
        <p:nvSpPr>
          <p:cNvPr id="28" name="Rectangle 26"/>
          <p:cNvSpPr>
            <a:spLocks noChangeArrowheads="1"/>
          </p:cNvSpPr>
          <p:nvPr/>
        </p:nvSpPr>
        <p:spPr bwMode="gray">
          <a:xfrm>
            <a:off x="3808536" y="3084672"/>
            <a:ext cx="1525465" cy="726098"/>
          </a:xfrm>
          <a:prstGeom prst="rect">
            <a:avLst/>
          </a:prstGeom>
          <a:noFill/>
          <a:ln w="9525">
            <a:noFill/>
            <a:miter lim="800000"/>
            <a:headEnd/>
            <a:tailEnd/>
          </a:ln>
        </p:spPr>
        <p:txBody>
          <a:bodyPr lIns="82170" tIns="82170" rIns="65736" bIns="82170">
            <a:spAutoFit/>
          </a:bodyPr>
          <a:lstStyle/>
          <a:p>
            <a:pPr algn="ctr" defTabSz="731941">
              <a:spcBef>
                <a:spcPct val="20000"/>
              </a:spcBef>
            </a:pPr>
            <a:r>
              <a:rPr lang="de-DE" sz="2200" b="1" dirty="0">
                <a:solidFill>
                  <a:schemeClr val="bg1"/>
                </a:solidFill>
                <a:cs typeface="Arial" charset="0"/>
              </a:rPr>
              <a:t>Simulis</a:t>
            </a:r>
          </a:p>
          <a:p>
            <a:pPr algn="ctr" defTabSz="731941">
              <a:spcBef>
                <a:spcPct val="20000"/>
              </a:spcBef>
            </a:pPr>
            <a:r>
              <a:rPr lang="de-DE" sz="1100" b="1" dirty="0">
                <a:solidFill>
                  <a:schemeClr val="bg1"/>
                </a:solidFill>
                <a:cs typeface="Arial" charset="0"/>
              </a:rPr>
              <a:t>Thermodynamics</a:t>
            </a:r>
          </a:p>
        </p:txBody>
      </p:sp>
      <p:grpSp>
        <p:nvGrpSpPr>
          <p:cNvPr id="29" name="Group 29"/>
          <p:cNvGrpSpPr>
            <a:grpSpLocks/>
          </p:cNvGrpSpPr>
          <p:nvPr/>
        </p:nvGrpSpPr>
        <p:grpSpPr bwMode="auto">
          <a:xfrm>
            <a:off x="6260120" y="4732020"/>
            <a:ext cx="1804267" cy="1234440"/>
            <a:chOff x="1328" y="3408"/>
            <a:chExt cx="1005" cy="864"/>
          </a:xfrm>
        </p:grpSpPr>
        <p:grpSp>
          <p:nvGrpSpPr>
            <p:cNvPr id="30" name="Group 30"/>
            <p:cNvGrpSpPr>
              <a:grpSpLocks/>
            </p:cNvGrpSpPr>
            <p:nvPr/>
          </p:nvGrpSpPr>
          <p:grpSpPr bwMode="auto">
            <a:xfrm>
              <a:off x="1328" y="3408"/>
              <a:ext cx="890" cy="864"/>
              <a:chOff x="528" y="3312"/>
              <a:chExt cx="890" cy="864"/>
            </a:xfrm>
          </p:grpSpPr>
          <p:sp>
            <p:nvSpPr>
              <p:cNvPr id="32" name="Oval 31"/>
              <p:cNvSpPr>
                <a:spLocks noChangeArrowheads="1"/>
              </p:cNvSpPr>
              <p:nvPr/>
            </p:nvSpPr>
            <p:spPr bwMode="auto">
              <a:xfrm>
                <a:off x="528" y="3312"/>
                <a:ext cx="864" cy="240"/>
              </a:xfrm>
              <a:prstGeom prst="ellipse">
                <a:avLst/>
              </a:prstGeom>
              <a:noFill/>
              <a:ln w="9525">
                <a:solidFill>
                  <a:schemeClr val="tx1"/>
                </a:solidFill>
                <a:round/>
                <a:headEnd/>
                <a:tailEnd/>
              </a:ln>
            </p:spPr>
            <p:txBody>
              <a:bodyPr wrap="none" anchor="ctr"/>
              <a:lstStyle/>
              <a:p>
                <a:endParaRPr lang="fr-FR"/>
              </a:p>
            </p:txBody>
          </p:sp>
          <p:sp>
            <p:nvSpPr>
              <p:cNvPr id="33" name="Line 32"/>
              <p:cNvSpPr>
                <a:spLocks noChangeShapeType="1"/>
              </p:cNvSpPr>
              <p:nvPr/>
            </p:nvSpPr>
            <p:spPr bwMode="auto">
              <a:xfrm>
                <a:off x="1391" y="3456"/>
                <a:ext cx="0" cy="558"/>
              </a:xfrm>
              <a:prstGeom prst="line">
                <a:avLst/>
              </a:prstGeom>
              <a:noFill/>
              <a:ln w="9525">
                <a:solidFill>
                  <a:schemeClr val="tx1"/>
                </a:solidFill>
                <a:round/>
                <a:headEnd/>
                <a:tailEnd/>
              </a:ln>
            </p:spPr>
            <p:txBody>
              <a:bodyPr/>
              <a:lstStyle/>
              <a:p>
                <a:endParaRPr lang="fr-FR"/>
              </a:p>
            </p:txBody>
          </p:sp>
          <p:sp>
            <p:nvSpPr>
              <p:cNvPr id="34" name="Line 33"/>
              <p:cNvSpPr>
                <a:spLocks noChangeShapeType="1"/>
              </p:cNvSpPr>
              <p:nvPr/>
            </p:nvSpPr>
            <p:spPr bwMode="auto">
              <a:xfrm>
                <a:off x="528" y="3456"/>
                <a:ext cx="0" cy="558"/>
              </a:xfrm>
              <a:prstGeom prst="line">
                <a:avLst/>
              </a:prstGeom>
              <a:noFill/>
              <a:ln w="9525">
                <a:solidFill>
                  <a:schemeClr val="tx1"/>
                </a:solidFill>
                <a:round/>
                <a:headEnd/>
                <a:tailEnd/>
              </a:ln>
            </p:spPr>
            <p:txBody>
              <a:bodyPr/>
              <a:lstStyle/>
              <a:p>
                <a:endParaRPr lang="fr-FR"/>
              </a:p>
            </p:txBody>
          </p:sp>
          <p:sp>
            <p:nvSpPr>
              <p:cNvPr id="35" name="Arc 34"/>
              <p:cNvSpPr>
                <a:spLocks/>
              </p:cNvSpPr>
              <p:nvPr/>
            </p:nvSpPr>
            <p:spPr bwMode="auto">
              <a:xfrm flipV="1">
                <a:off x="960" y="4014"/>
                <a:ext cx="431" cy="162"/>
              </a:xfrm>
              <a:custGeom>
                <a:avLst/>
                <a:gdLst>
                  <a:gd name="T0" fmla="*/ 0 w 21600"/>
                  <a:gd name="T1" fmla="*/ 0 h 21600"/>
                  <a:gd name="T2" fmla="*/ 431 w 21600"/>
                  <a:gd name="T3" fmla="*/ 162 h 21600"/>
                  <a:gd name="T4" fmla="*/ 0 w 21600"/>
                  <a:gd name="T5" fmla="*/ 16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fr-FR"/>
              </a:p>
            </p:txBody>
          </p:sp>
          <p:sp>
            <p:nvSpPr>
              <p:cNvPr id="36" name="Arc 35"/>
              <p:cNvSpPr>
                <a:spLocks/>
              </p:cNvSpPr>
              <p:nvPr/>
            </p:nvSpPr>
            <p:spPr bwMode="auto">
              <a:xfrm flipH="1" flipV="1">
                <a:off x="529" y="4014"/>
                <a:ext cx="431" cy="162"/>
              </a:xfrm>
              <a:custGeom>
                <a:avLst/>
                <a:gdLst>
                  <a:gd name="T0" fmla="*/ 0 w 21600"/>
                  <a:gd name="T1" fmla="*/ 0 h 21600"/>
                  <a:gd name="T2" fmla="*/ 431 w 21600"/>
                  <a:gd name="T3" fmla="*/ 162 h 21600"/>
                  <a:gd name="T4" fmla="*/ 0 w 21600"/>
                  <a:gd name="T5" fmla="*/ 16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fr-FR"/>
              </a:p>
            </p:txBody>
          </p:sp>
          <p:sp>
            <p:nvSpPr>
              <p:cNvPr id="37" name="Text Box 36"/>
              <p:cNvSpPr txBox="1">
                <a:spLocks noChangeArrowheads="1"/>
              </p:cNvSpPr>
              <p:nvPr/>
            </p:nvSpPr>
            <p:spPr bwMode="auto">
              <a:xfrm>
                <a:off x="979" y="3504"/>
                <a:ext cx="232" cy="302"/>
              </a:xfrm>
              <a:prstGeom prst="rect">
                <a:avLst/>
              </a:prstGeom>
              <a:noFill/>
              <a:ln w="9525">
                <a:noFill/>
                <a:miter lim="800000"/>
                <a:headEnd/>
                <a:tailEnd/>
              </a:ln>
            </p:spPr>
            <p:txBody>
              <a:bodyPr wrap="none">
                <a:spAutoFit/>
              </a:bodyPr>
              <a:lstStyle/>
              <a:p>
                <a:pPr>
                  <a:lnSpc>
                    <a:spcPct val="100000"/>
                  </a:lnSpc>
                  <a:buClrTx/>
                  <a:buFontTx/>
                  <a:buNone/>
                </a:pPr>
                <a:r>
                  <a:rPr lang="fr-FR" sz="2200" dirty="0">
                    <a:latin typeface="Symbol" pitchFamily="18" charset="2"/>
                  </a:rPr>
                  <a:t>r</a:t>
                </a:r>
              </a:p>
            </p:txBody>
          </p:sp>
          <p:sp>
            <p:nvSpPr>
              <p:cNvPr id="38" name="Text Box 37"/>
              <p:cNvSpPr txBox="1">
                <a:spLocks noChangeArrowheads="1"/>
              </p:cNvSpPr>
              <p:nvPr/>
            </p:nvSpPr>
            <p:spPr bwMode="auto">
              <a:xfrm>
                <a:off x="1181" y="3648"/>
                <a:ext cx="237" cy="302"/>
              </a:xfrm>
              <a:prstGeom prst="rect">
                <a:avLst/>
              </a:prstGeom>
              <a:noFill/>
              <a:ln w="9525">
                <a:noFill/>
                <a:miter lim="800000"/>
                <a:headEnd/>
                <a:tailEnd/>
              </a:ln>
            </p:spPr>
            <p:txBody>
              <a:bodyPr wrap="none">
                <a:spAutoFit/>
              </a:bodyPr>
              <a:lstStyle/>
              <a:p>
                <a:pPr>
                  <a:lnSpc>
                    <a:spcPct val="100000"/>
                  </a:lnSpc>
                  <a:buClrTx/>
                  <a:buFontTx/>
                  <a:buNone/>
                </a:pPr>
                <a:r>
                  <a:rPr lang="fr-FR" sz="2200" dirty="0">
                    <a:latin typeface="Symbol" pitchFamily="18" charset="2"/>
                  </a:rPr>
                  <a:t>m</a:t>
                </a:r>
              </a:p>
            </p:txBody>
          </p:sp>
          <p:sp>
            <p:nvSpPr>
              <p:cNvPr id="39" name="Text Box 38"/>
              <p:cNvSpPr txBox="1">
                <a:spLocks noChangeArrowheads="1"/>
              </p:cNvSpPr>
              <p:nvPr/>
            </p:nvSpPr>
            <p:spPr bwMode="auto">
              <a:xfrm>
                <a:off x="528" y="3648"/>
                <a:ext cx="232" cy="302"/>
              </a:xfrm>
              <a:prstGeom prst="rect">
                <a:avLst/>
              </a:prstGeom>
              <a:noFill/>
              <a:ln w="9525">
                <a:noFill/>
                <a:miter lim="800000"/>
                <a:headEnd/>
                <a:tailEnd/>
              </a:ln>
            </p:spPr>
            <p:txBody>
              <a:bodyPr wrap="none">
                <a:spAutoFit/>
              </a:bodyPr>
              <a:lstStyle/>
              <a:p>
                <a:pPr>
                  <a:lnSpc>
                    <a:spcPct val="100000"/>
                  </a:lnSpc>
                  <a:buClrTx/>
                  <a:buFontTx/>
                  <a:buNone/>
                </a:pPr>
                <a:r>
                  <a:rPr lang="fr-FR" sz="2200" dirty="0">
                    <a:latin typeface="Symbol" pitchFamily="18" charset="2"/>
                  </a:rPr>
                  <a:t>l</a:t>
                </a:r>
              </a:p>
            </p:txBody>
          </p:sp>
          <p:sp>
            <p:nvSpPr>
              <p:cNvPr id="40" name="Text Box 39"/>
              <p:cNvSpPr txBox="1">
                <a:spLocks noChangeArrowheads="1"/>
              </p:cNvSpPr>
              <p:nvPr/>
            </p:nvSpPr>
            <p:spPr bwMode="auto">
              <a:xfrm>
                <a:off x="863" y="3738"/>
                <a:ext cx="242" cy="302"/>
              </a:xfrm>
              <a:prstGeom prst="rect">
                <a:avLst/>
              </a:prstGeom>
              <a:noFill/>
              <a:ln w="9525">
                <a:noFill/>
                <a:miter lim="800000"/>
                <a:headEnd/>
                <a:tailEnd/>
              </a:ln>
            </p:spPr>
            <p:txBody>
              <a:bodyPr wrap="none">
                <a:spAutoFit/>
              </a:bodyPr>
              <a:lstStyle/>
              <a:p>
                <a:pPr>
                  <a:lnSpc>
                    <a:spcPct val="100000"/>
                  </a:lnSpc>
                  <a:buClrTx/>
                  <a:buFontTx/>
                  <a:buNone/>
                </a:pPr>
                <a:r>
                  <a:rPr lang="fr-FR" sz="2200" dirty="0">
                    <a:latin typeface="Symbol" pitchFamily="18" charset="2"/>
                  </a:rPr>
                  <a:t>s</a:t>
                </a:r>
              </a:p>
            </p:txBody>
          </p:sp>
          <p:sp>
            <p:nvSpPr>
              <p:cNvPr id="41" name="Text Box 40"/>
              <p:cNvSpPr txBox="1">
                <a:spLocks noChangeArrowheads="1"/>
              </p:cNvSpPr>
              <p:nvPr/>
            </p:nvSpPr>
            <p:spPr bwMode="auto">
              <a:xfrm>
                <a:off x="588" y="3870"/>
                <a:ext cx="364" cy="302"/>
              </a:xfrm>
              <a:prstGeom prst="rect">
                <a:avLst/>
              </a:prstGeom>
              <a:noFill/>
              <a:ln w="9525">
                <a:noFill/>
                <a:miter lim="800000"/>
                <a:headEnd/>
                <a:tailEnd/>
              </a:ln>
            </p:spPr>
            <p:txBody>
              <a:bodyPr wrap="none">
                <a:spAutoFit/>
              </a:bodyPr>
              <a:lstStyle/>
              <a:p>
                <a:pPr>
                  <a:lnSpc>
                    <a:spcPct val="100000"/>
                  </a:lnSpc>
                  <a:buClrTx/>
                  <a:buFontTx/>
                  <a:buNone/>
                </a:pPr>
                <a:r>
                  <a:rPr lang="fr-FR" sz="2200" dirty="0">
                    <a:latin typeface="Symbol" pitchFamily="18" charset="2"/>
                  </a:rPr>
                  <a:t>D</a:t>
                </a:r>
                <a:r>
                  <a:rPr lang="fr-FR" sz="2200" dirty="0"/>
                  <a:t>H</a:t>
                </a:r>
              </a:p>
            </p:txBody>
          </p:sp>
          <p:sp>
            <p:nvSpPr>
              <p:cNvPr id="42" name="Text Box 41"/>
              <p:cNvSpPr txBox="1">
                <a:spLocks noChangeArrowheads="1"/>
              </p:cNvSpPr>
              <p:nvPr/>
            </p:nvSpPr>
            <p:spPr bwMode="auto">
              <a:xfrm>
                <a:off x="638" y="3552"/>
                <a:ext cx="329" cy="302"/>
              </a:xfrm>
              <a:prstGeom prst="rect">
                <a:avLst/>
              </a:prstGeom>
              <a:noFill/>
              <a:ln w="9525">
                <a:noFill/>
                <a:miter lim="800000"/>
                <a:headEnd/>
                <a:tailEnd/>
              </a:ln>
            </p:spPr>
            <p:txBody>
              <a:bodyPr wrap="none">
                <a:spAutoFit/>
              </a:bodyPr>
              <a:lstStyle/>
              <a:p>
                <a:pPr>
                  <a:lnSpc>
                    <a:spcPct val="100000"/>
                  </a:lnSpc>
                  <a:buClrTx/>
                  <a:buFontTx/>
                  <a:buNone/>
                </a:pPr>
                <a:r>
                  <a:rPr lang="fr-FR" sz="2200" dirty="0"/>
                  <a:t>Cp</a:t>
                </a:r>
              </a:p>
            </p:txBody>
          </p:sp>
          <p:sp>
            <p:nvSpPr>
              <p:cNvPr id="43" name="Text Box 42"/>
              <p:cNvSpPr txBox="1">
                <a:spLocks noChangeArrowheads="1"/>
              </p:cNvSpPr>
              <p:nvPr/>
            </p:nvSpPr>
            <p:spPr bwMode="auto">
              <a:xfrm>
                <a:off x="1008" y="3775"/>
                <a:ext cx="307" cy="345"/>
              </a:xfrm>
              <a:prstGeom prst="rect">
                <a:avLst/>
              </a:prstGeom>
              <a:noFill/>
              <a:ln w="9525">
                <a:noFill/>
                <a:miter lim="800000"/>
                <a:headEnd/>
                <a:tailEnd/>
              </a:ln>
            </p:spPr>
            <p:txBody>
              <a:bodyPr wrap="none">
                <a:spAutoFit/>
              </a:bodyPr>
              <a:lstStyle/>
              <a:p>
                <a:pPr>
                  <a:lnSpc>
                    <a:spcPct val="100000"/>
                  </a:lnSpc>
                  <a:buClrTx/>
                  <a:buFontTx/>
                  <a:buNone/>
                </a:pPr>
                <a:r>
                  <a:rPr lang="fr-FR" sz="2600" dirty="0" err="1"/>
                  <a:t>k</a:t>
                </a:r>
                <a:r>
                  <a:rPr lang="fr-FR" sz="2600" baseline="-25000" dirty="0" err="1"/>
                  <a:t>ij</a:t>
                </a:r>
                <a:endParaRPr lang="fr-FR" sz="2600" baseline="-25000" dirty="0"/>
              </a:p>
            </p:txBody>
          </p:sp>
        </p:grpSp>
        <p:sp>
          <p:nvSpPr>
            <p:cNvPr id="31" name="Text Box 43"/>
            <p:cNvSpPr txBox="1">
              <a:spLocks noChangeArrowheads="1"/>
            </p:cNvSpPr>
            <p:nvPr/>
          </p:nvSpPr>
          <p:spPr bwMode="auto">
            <a:xfrm>
              <a:off x="1373" y="3426"/>
              <a:ext cx="960" cy="205"/>
            </a:xfrm>
            <a:prstGeom prst="rect">
              <a:avLst/>
            </a:prstGeom>
            <a:noFill/>
            <a:ln w="9525">
              <a:noFill/>
              <a:miter lim="800000"/>
              <a:headEnd/>
              <a:tailEnd/>
            </a:ln>
          </p:spPr>
          <p:txBody>
            <a:bodyPr wrap="none">
              <a:spAutoFit/>
            </a:bodyPr>
            <a:lstStyle/>
            <a:p>
              <a:pPr>
                <a:lnSpc>
                  <a:spcPct val="100000"/>
                </a:lnSpc>
                <a:buClrTx/>
                <a:buFontTx/>
                <a:buNone/>
              </a:pPr>
              <a:r>
                <a:rPr lang="ru-RU" sz="1300" b="1" dirty="0" smtClean="0"/>
                <a:t>Своя БД веществ</a:t>
              </a:r>
              <a:endParaRPr lang="fr-FR" sz="1300" b="1" dirty="0"/>
            </a:p>
          </p:txBody>
        </p:sp>
      </p:grpSp>
      <p:sp>
        <p:nvSpPr>
          <p:cNvPr id="44" name="Freeform 8"/>
          <p:cNvSpPr>
            <a:spLocks noChangeAspect="1"/>
          </p:cNvSpPr>
          <p:nvPr/>
        </p:nvSpPr>
        <p:spPr bwMode="gray">
          <a:xfrm>
            <a:off x="4621823" y="3477578"/>
            <a:ext cx="1644162" cy="1601629"/>
          </a:xfrm>
          <a:custGeom>
            <a:avLst/>
            <a:gdLst>
              <a:gd name="T0" fmla="*/ 0 w 1058"/>
              <a:gd name="T1" fmla="*/ 773113 h 1057"/>
              <a:gd name="T2" fmla="*/ 0 w 1058"/>
              <a:gd name="T3" fmla="*/ 1677988 h 1057"/>
              <a:gd name="T4" fmla="*/ 1679575 w 1058"/>
              <a:gd name="T5" fmla="*/ 0 h 1057"/>
              <a:gd name="T6" fmla="*/ 793750 w 1058"/>
              <a:gd name="T7" fmla="*/ 0 h 1057"/>
              <a:gd name="T8" fmla="*/ 0 w 1058"/>
              <a:gd name="T9" fmla="*/ 773113 h 1057"/>
              <a:gd name="T10" fmla="*/ 0 60000 65536"/>
              <a:gd name="T11" fmla="*/ 0 60000 65536"/>
              <a:gd name="T12" fmla="*/ 0 60000 65536"/>
              <a:gd name="T13" fmla="*/ 0 60000 65536"/>
              <a:gd name="T14" fmla="*/ 0 60000 65536"/>
              <a:gd name="T15" fmla="*/ 0 w 1058"/>
              <a:gd name="T16" fmla="*/ 0 h 1057"/>
              <a:gd name="T17" fmla="*/ 1058 w 1058"/>
              <a:gd name="T18" fmla="*/ 1057 h 1057"/>
            </a:gdLst>
            <a:ahLst/>
            <a:cxnLst>
              <a:cxn ang="T10">
                <a:pos x="T0" y="T1"/>
              </a:cxn>
              <a:cxn ang="T11">
                <a:pos x="T2" y="T3"/>
              </a:cxn>
              <a:cxn ang="T12">
                <a:pos x="T4" y="T5"/>
              </a:cxn>
              <a:cxn ang="T13">
                <a:pos x="T6" y="T7"/>
              </a:cxn>
              <a:cxn ang="T14">
                <a:pos x="T8" y="T9"/>
              </a:cxn>
            </a:cxnLst>
            <a:rect l="T15" t="T16" r="T17" b="T18"/>
            <a:pathLst>
              <a:path w="1058" h="1057">
                <a:moveTo>
                  <a:pt x="0" y="487"/>
                </a:moveTo>
                <a:lnTo>
                  <a:pt x="0" y="1057"/>
                </a:lnTo>
                <a:cubicBezTo>
                  <a:pt x="276" y="1052"/>
                  <a:pt x="1028" y="822"/>
                  <a:pt x="1058" y="0"/>
                </a:cubicBezTo>
                <a:lnTo>
                  <a:pt x="500" y="0"/>
                </a:lnTo>
                <a:cubicBezTo>
                  <a:pt x="479" y="408"/>
                  <a:pt x="136" y="482"/>
                  <a:pt x="0" y="487"/>
                </a:cubicBezTo>
                <a:close/>
              </a:path>
            </a:pathLst>
          </a:custGeom>
          <a:solidFill>
            <a:srgbClr val="4D0255"/>
          </a:solidFill>
          <a:ln w="19050">
            <a:solidFill>
              <a:schemeClr val="bg1"/>
            </a:solidFill>
            <a:round/>
            <a:headEnd/>
            <a:tailEnd/>
          </a:ln>
          <a:effectLst>
            <a:outerShdw dist="53882" dir="2700000" algn="ctr" rotWithShape="0">
              <a:srgbClr val="808080"/>
            </a:outerShdw>
          </a:effectLst>
        </p:spPr>
        <p:txBody>
          <a:bodyPr lIns="83485" tIns="41742" rIns="83485" bIns="41742"/>
          <a:lstStyle/>
          <a:p>
            <a:pPr eaLnBrk="1" hangingPunct="1">
              <a:lnSpc>
                <a:spcPct val="100000"/>
              </a:lnSpc>
              <a:spcBef>
                <a:spcPct val="20000"/>
              </a:spcBef>
              <a:buClrTx/>
              <a:buFontTx/>
              <a:buNone/>
              <a:defRPr/>
            </a:pPr>
            <a:endParaRPr lang="fr-FR" sz="1100" dirty="0">
              <a:solidFill>
                <a:schemeClr val="bg1"/>
              </a:solidFill>
              <a:cs typeface="Arial" charset="0"/>
            </a:endParaRPr>
          </a:p>
        </p:txBody>
      </p:sp>
      <p:sp>
        <p:nvSpPr>
          <p:cNvPr id="45" name="AutoShape 45"/>
          <p:cNvSpPr>
            <a:spLocks noChangeArrowheads="1"/>
          </p:cNvSpPr>
          <p:nvPr/>
        </p:nvSpPr>
        <p:spPr bwMode="auto">
          <a:xfrm rot="-8067175">
            <a:off x="5823837" y="4650889"/>
            <a:ext cx="342900" cy="422031"/>
          </a:xfrm>
          <a:prstGeom prst="rightArrow">
            <a:avLst>
              <a:gd name="adj1" fmla="val 50000"/>
              <a:gd name="adj2" fmla="val 25000"/>
            </a:avLst>
          </a:prstGeom>
          <a:solidFill>
            <a:srgbClr val="4D0255"/>
          </a:solidFill>
          <a:ln w="9525">
            <a:solidFill>
              <a:srgbClr val="4D0255"/>
            </a:solidFill>
            <a:miter lim="800000"/>
            <a:headEnd/>
            <a:tailEnd/>
          </a:ln>
        </p:spPr>
        <p:txBody>
          <a:bodyPr wrap="none" lIns="83485" tIns="41742" rIns="83485" bIns="41742" anchor="ctr"/>
          <a:lstStyle/>
          <a:p>
            <a:endParaRPr lang="fr-FR"/>
          </a:p>
        </p:txBody>
      </p:sp>
      <p:sp>
        <p:nvSpPr>
          <p:cNvPr id="46" name="Rectangle 20"/>
          <p:cNvSpPr>
            <a:spLocks noChangeArrowheads="1"/>
          </p:cNvSpPr>
          <p:nvPr/>
        </p:nvSpPr>
        <p:spPr bwMode="gray">
          <a:xfrm>
            <a:off x="4772758" y="4183380"/>
            <a:ext cx="1135673" cy="268965"/>
          </a:xfrm>
          <a:prstGeom prst="rect">
            <a:avLst/>
          </a:prstGeom>
          <a:noFill/>
          <a:ln w="9525">
            <a:noFill/>
            <a:miter lim="800000"/>
            <a:headEnd/>
            <a:tailEnd/>
          </a:ln>
        </p:spPr>
        <p:txBody>
          <a:bodyPr lIns="83485" tIns="41742" rIns="83485" bIns="41742">
            <a:spAutoFit/>
          </a:bodyPr>
          <a:lstStyle/>
          <a:p>
            <a:pPr algn="ctr" eaLnBrk="1" hangingPunct="1">
              <a:lnSpc>
                <a:spcPct val="100000"/>
              </a:lnSpc>
              <a:buClrTx/>
              <a:buFontTx/>
              <a:buNone/>
            </a:pPr>
            <a:r>
              <a:rPr lang="ru-RU" sz="1200" b="1" dirty="0" smtClean="0">
                <a:solidFill>
                  <a:schemeClr val="bg1"/>
                </a:solidFill>
                <a:cs typeface="Arial" charset="0"/>
              </a:rPr>
              <a:t>Импорт БД</a:t>
            </a:r>
            <a:endParaRPr lang="de-DE" sz="1200" b="1" dirty="0">
              <a:solidFill>
                <a:schemeClr val="bg1"/>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3116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160"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24"/>
          <p:cNvSpPr txBox="1">
            <a:spLocks noChangeArrowheads="1"/>
          </p:cNvSpPr>
          <p:nvPr/>
        </p:nvSpPr>
        <p:spPr bwMode="auto">
          <a:xfrm>
            <a:off x="140677" y="5013176"/>
            <a:ext cx="9003323" cy="1069184"/>
          </a:xfrm>
          <a:prstGeom prst="rect">
            <a:avLst/>
          </a:prstGeom>
          <a:noFill/>
          <a:ln w="9525">
            <a:noFill/>
            <a:miter lim="800000"/>
            <a:headEnd/>
            <a:tailEnd/>
          </a:ln>
        </p:spPr>
        <p:txBody>
          <a:bodyPr lIns="83485" tIns="41742" rIns="83485" bIns="41742">
            <a:spAutoFit/>
          </a:bodyPr>
          <a:lstStyle/>
          <a:p>
            <a:pPr marL="342055" indent="-342055">
              <a:spcBef>
                <a:spcPct val="35000"/>
              </a:spcBef>
            </a:pPr>
            <a:r>
              <a:rPr lang="en-US" sz="2200" b="1" dirty="0" smtClean="0">
                <a:solidFill>
                  <a:srgbClr val="D21700"/>
                </a:solidFill>
                <a:latin typeface="Trebuchet MS" pitchFamily="34" charset="0"/>
                <a:sym typeface="Wingdings" pitchFamily="2" charset="2"/>
              </a:rPr>
              <a:t> </a:t>
            </a:r>
            <a:r>
              <a:rPr lang="ru-RU" sz="2200" b="1" dirty="0" smtClean="0">
                <a:solidFill>
                  <a:srgbClr val="D21700"/>
                </a:solidFill>
                <a:latin typeface="Trebuchet MS" pitchFamily="34" charset="0"/>
              </a:rPr>
              <a:t>Другие коммерческие термодинамические пакеты можно использовать внутри </a:t>
            </a:r>
            <a:r>
              <a:rPr lang="en-US" sz="2200" b="1" dirty="0" err="1" smtClean="0">
                <a:solidFill>
                  <a:srgbClr val="D21700"/>
                </a:solidFill>
                <a:latin typeface="Trebuchet MS" pitchFamily="34" charset="0"/>
              </a:rPr>
              <a:t>Simulis</a:t>
            </a:r>
            <a:r>
              <a:rPr lang="en-US" sz="2200" b="1" dirty="0" smtClean="0">
                <a:solidFill>
                  <a:srgbClr val="D21700"/>
                </a:solidFill>
                <a:latin typeface="Trebuchet MS" pitchFamily="34" charset="0"/>
              </a:rPr>
              <a:t> Thermodynamics </a:t>
            </a:r>
            <a:r>
              <a:rPr lang="en-US" sz="2000" b="1" dirty="0" smtClean="0">
                <a:solidFill>
                  <a:srgbClr val="D21700"/>
                </a:solidFill>
                <a:latin typeface="Trebuchet MS" pitchFamily="34" charset="0"/>
              </a:rPr>
              <a:t>(</a:t>
            </a:r>
            <a:r>
              <a:rPr lang="ru-RU" sz="2000" b="1" dirty="0" smtClean="0">
                <a:solidFill>
                  <a:srgbClr val="D21700"/>
                </a:solidFill>
                <a:latin typeface="Trebuchet MS" pitchFamily="34" charset="0"/>
              </a:rPr>
              <a:t>без всякого программирования</a:t>
            </a:r>
            <a:r>
              <a:rPr lang="en-US" sz="2000" b="1" dirty="0" smtClean="0">
                <a:solidFill>
                  <a:srgbClr val="D21700"/>
                </a:solidFill>
                <a:latin typeface="Trebuchet MS" pitchFamily="34" charset="0"/>
              </a:rPr>
              <a:t>)</a:t>
            </a:r>
            <a:endParaRPr lang="en-US" sz="2200" b="1" dirty="0" smtClean="0">
              <a:solidFill>
                <a:srgbClr val="D21700"/>
              </a:solidFill>
              <a:latin typeface="Trebuchet MS" pitchFamily="34" charset="0"/>
            </a:endParaRPr>
          </a:p>
        </p:txBody>
      </p:sp>
      <p:sp>
        <p:nvSpPr>
          <p:cNvPr id="26" name="Text Box 2"/>
          <p:cNvSpPr txBox="1">
            <a:spLocks noChangeArrowheads="1"/>
          </p:cNvSpPr>
          <p:nvPr/>
        </p:nvSpPr>
        <p:spPr bwMode="auto">
          <a:xfrm>
            <a:off x="468000" y="151200"/>
            <a:ext cx="6822831" cy="57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57" tIns="41729" rIns="83457" bIns="41729">
            <a:spAutoFit/>
          </a:bodyPr>
          <a:lstStyle>
            <a:lvl1pPr defTabSz="1020763">
              <a:defRPr b="1">
                <a:solidFill>
                  <a:schemeClr val="accent2"/>
                </a:solidFill>
                <a:latin typeface="Arial" charset="0"/>
              </a:defRPr>
            </a:lvl1pPr>
            <a:lvl2pPr marL="742950" indent="-285750" defTabSz="1020763">
              <a:defRPr b="1">
                <a:solidFill>
                  <a:schemeClr val="accent2"/>
                </a:solidFill>
                <a:latin typeface="Arial" charset="0"/>
              </a:defRPr>
            </a:lvl2pPr>
            <a:lvl3pPr marL="1143000" indent="-228600" defTabSz="1020763">
              <a:defRPr b="1">
                <a:solidFill>
                  <a:schemeClr val="accent2"/>
                </a:solidFill>
                <a:latin typeface="Arial" charset="0"/>
              </a:defRPr>
            </a:lvl3pPr>
            <a:lvl4pPr marL="1600200" indent="-228600" defTabSz="1020763">
              <a:defRPr b="1">
                <a:solidFill>
                  <a:schemeClr val="accent2"/>
                </a:solidFill>
                <a:latin typeface="Arial" charset="0"/>
              </a:defRPr>
            </a:lvl4pPr>
            <a:lvl5pPr marL="2057400" indent="-228600" defTabSz="1020763">
              <a:defRPr b="1">
                <a:solidFill>
                  <a:schemeClr val="accent2"/>
                </a:solidFill>
                <a:latin typeface="Arial" charset="0"/>
              </a:defRPr>
            </a:lvl5pPr>
            <a:lvl6pPr marL="25146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718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290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8862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pPr eaLnBrk="1" hangingPunct="1">
              <a:lnSpc>
                <a:spcPct val="100000"/>
              </a:lnSpc>
              <a:buClrTx/>
              <a:buFontTx/>
              <a:buNone/>
            </a:pPr>
            <a:r>
              <a:rPr lang="en-US" sz="3200" dirty="0" smtClean="0">
                <a:solidFill>
                  <a:schemeClr val="bg1"/>
                </a:solidFill>
                <a:latin typeface="Trebuchet MS" pitchFamily="34" charset="0"/>
              </a:rPr>
              <a:t>CAPE-OPEN</a:t>
            </a:r>
            <a:endParaRPr lang="en-US" sz="3200" dirty="0">
              <a:solidFill>
                <a:schemeClr val="bg1"/>
              </a:solidFill>
              <a:latin typeface="Trebuchet MS" pitchFamily="34" charset="0"/>
            </a:endParaRPr>
          </a:p>
        </p:txBody>
      </p:sp>
      <p:sp>
        <p:nvSpPr>
          <p:cNvPr id="19" name="Oval 15"/>
          <p:cNvSpPr>
            <a:spLocks noChangeArrowheads="1"/>
          </p:cNvSpPr>
          <p:nvPr>
            <p:custDataLst>
              <p:tags r:id="rId1"/>
            </p:custDataLst>
          </p:nvPr>
        </p:nvSpPr>
        <p:spPr bwMode="gray">
          <a:xfrm>
            <a:off x="3896458" y="2773204"/>
            <a:ext cx="1351085" cy="1311593"/>
          </a:xfrm>
          <a:prstGeom prst="ellipse">
            <a:avLst/>
          </a:prstGeom>
          <a:solidFill>
            <a:srgbClr val="080B7A"/>
          </a:solidFill>
          <a:ln w="19050">
            <a:solidFill>
              <a:srgbClr val="080B7A"/>
            </a:solidFill>
            <a:miter lim="800000"/>
            <a:headEnd/>
            <a:tailEnd/>
          </a:ln>
          <a:effectLst>
            <a:outerShdw dist="53882" dir="2700000" algn="ctr" rotWithShape="0">
              <a:srgbClr val="808080"/>
            </a:outerShdw>
          </a:effectLst>
        </p:spPr>
        <p:txBody>
          <a:bodyPr lIns="83485" tIns="41742" rIns="83485" bIns="41742"/>
          <a:lstStyle/>
          <a:p>
            <a:pPr marL="162331" indent="-162331" algn="ctr" defTabSz="731941">
              <a:spcBef>
                <a:spcPct val="20000"/>
              </a:spcBef>
              <a:defRPr/>
            </a:pPr>
            <a:endParaRPr lang="de-DE" sz="1500" b="1" dirty="0">
              <a:solidFill>
                <a:srgbClr val="000000"/>
              </a:solidFill>
              <a:cs typeface="Arial" charset="0"/>
            </a:endParaRPr>
          </a:p>
        </p:txBody>
      </p:sp>
      <p:pic>
        <p:nvPicPr>
          <p:cNvPr id="20" name="Picture 16"/>
          <p:cNvPicPr>
            <a:picLocks noChangeAspect="1" noChangeArrowheads="1"/>
          </p:cNvPicPr>
          <p:nvPr/>
        </p:nvPicPr>
        <p:blipFill>
          <a:blip r:embed="rId4" cstate="print">
            <a:lum bright="72000" contrast="54000"/>
          </a:blip>
          <a:srcRect/>
          <a:stretch>
            <a:fillRect/>
          </a:stretch>
        </p:blipFill>
        <p:spPr bwMode="gray">
          <a:xfrm>
            <a:off x="4141178" y="2788920"/>
            <a:ext cx="860181" cy="605790"/>
          </a:xfrm>
          <a:prstGeom prst="rect">
            <a:avLst/>
          </a:prstGeom>
          <a:noFill/>
          <a:ln w="9525">
            <a:noFill/>
            <a:miter lim="800000"/>
            <a:headEnd/>
            <a:tailEnd/>
          </a:ln>
        </p:spPr>
      </p:pic>
      <p:sp>
        <p:nvSpPr>
          <p:cNvPr id="21" name="Rectangle 26"/>
          <p:cNvSpPr>
            <a:spLocks noChangeArrowheads="1"/>
          </p:cNvSpPr>
          <p:nvPr/>
        </p:nvSpPr>
        <p:spPr bwMode="gray">
          <a:xfrm>
            <a:off x="3808536" y="3084672"/>
            <a:ext cx="1525465" cy="726098"/>
          </a:xfrm>
          <a:prstGeom prst="rect">
            <a:avLst/>
          </a:prstGeom>
          <a:noFill/>
          <a:ln w="9525">
            <a:noFill/>
            <a:miter lim="800000"/>
            <a:headEnd/>
            <a:tailEnd/>
          </a:ln>
        </p:spPr>
        <p:txBody>
          <a:bodyPr lIns="82170" tIns="82170" rIns="65736" bIns="82170">
            <a:spAutoFit/>
          </a:bodyPr>
          <a:lstStyle/>
          <a:p>
            <a:pPr algn="ctr" defTabSz="731941">
              <a:spcBef>
                <a:spcPct val="20000"/>
              </a:spcBef>
            </a:pPr>
            <a:r>
              <a:rPr lang="de-DE" sz="2200" b="1" dirty="0">
                <a:solidFill>
                  <a:schemeClr val="bg1"/>
                </a:solidFill>
                <a:cs typeface="Arial" charset="0"/>
              </a:rPr>
              <a:t>Simulis</a:t>
            </a:r>
          </a:p>
          <a:p>
            <a:pPr algn="ctr" defTabSz="731941">
              <a:spcBef>
                <a:spcPct val="20000"/>
              </a:spcBef>
            </a:pPr>
            <a:r>
              <a:rPr lang="de-DE" sz="1100" b="1" dirty="0">
                <a:solidFill>
                  <a:schemeClr val="bg1"/>
                </a:solidFill>
                <a:cs typeface="Arial" charset="0"/>
              </a:rPr>
              <a:t>Thermodynamics</a:t>
            </a:r>
          </a:p>
        </p:txBody>
      </p:sp>
      <p:sp>
        <p:nvSpPr>
          <p:cNvPr id="22" name="Freeform 9"/>
          <p:cNvSpPr>
            <a:spLocks noChangeAspect="1"/>
          </p:cNvSpPr>
          <p:nvPr/>
        </p:nvSpPr>
        <p:spPr bwMode="gray">
          <a:xfrm>
            <a:off x="2882412" y="1777365"/>
            <a:ext cx="1641231" cy="1601629"/>
          </a:xfrm>
          <a:custGeom>
            <a:avLst/>
            <a:gdLst>
              <a:gd name="T0" fmla="*/ 1676400 w 1056"/>
              <a:gd name="T1" fmla="*/ 911225 h 1057"/>
              <a:gd name="T2" fmla="*/ 1676400 w 1056"/>
              <a:gd name="T3" fmla="*/ 0 h 1057"/>
              <a:gd name="T4" fmla="*/ 0 w 1056"/>
              <a:gd name="T5" fmla="*/ 1677987 h 1057"/>
              <a:gd name="T6" fmla="*/ 890587 w 1056"/>
              <a:gd name="T7" fmla="*/ 1677987 h 1057"/>
              <a:gd name="T8" fmla="*/ 1676400 w 1056"/>
              <a:gd name="T9" fmla="*/ 911225 h 1057"/>
              <a:gd name="T10" fmla="*/ 0 60000 65536"/>
              <a:gd name="T11" fmla="*/ 0 60000 65536"/>
              <a:gd name="T12" fmla="*/ 0 60000 65536"/>
              <a:gd name="T13" fmla="*/ 0 60000 65536"/>
              <a:gd name="T14" fmla="*/ 0 60000 65536"/>
              <a:gd name="T15" fmla="*/ 0 w 1056"/>
              <a:gd name="T16" fmla="*/ 0 h 1057"/>
              <a:gd name="T17" fmla="*/ 1056 w 1056"/>
              <a:gd name="T18" fmla="*/ 1057 h 1057"/>
            </a:gdLst>
            <a:ahLst/>
            <a:cxnLst>
              <a:cxn ang="T10">
                <a:pos x="T0" y="T1"/>
              </a:cxn>
              <a:cxn ang="T11">
                <a:pos x="T2" y="T3"/>
              </a:cxn>
              <a:cxn ang="T12">
                <a:pos x="T4" y="T5"/>
              </a:cxn>
              <a:cxn ang="T13">
                <a:pos x="T6" y="T7"/>
              </a:cxn>
              <a:cxn ang="T14">
                <a:pos x="T8" y="T9"/>
              </a:cxn>
            </a:cxnLst>
            <a:rect l="T15" t="T16" r="T17" b="T18"/>
            <a:pathLst>
              <a:path w="1056" h="1057">
                <a:moveTo>
                  <a:pt x="1056" y="574"/>
                </a:moveTo>
                <a:lnTo>
                  <a:pt x="1056" y="0"/>
                </a:lnTo>
                <a:cubicBezTo>
                  <a:pt x="776" y="9"/>
                  <a:pt x="51" y="226"/>
                  <a:pt x="0" y="1057"/>
                </a:cubicBezTo>
                <a:lnTo>
                  <a:pt x="561" y="1057"/>
                </a:lnTo>
                <a:cubicBezTo>
                  <a:pt x="618" y="664"/>
                  <a:pt x="927" y="585"/>
                  <a:pt x="1056" y="574"/>
                </a:cubicBezTo>
                <a:close/>
              </a:path>
            </a:pathLst>
          </a:custGeom>
          <a:solidFill>
            <a:srgbClr val="4D0255"/>
          </a:solidFill>
          <a:ln w="19050">
            <a:solidFill>
              <a:srgbClr val="4D0255"/>
            </a:solidFill>
            <a:round/>
            <a:headEnd/>
            <a:tailEnd/>
          </a:ln>
          <a:effectLst>
            <a:outerShdw dist="53882" dir="2700000" algn="ctr" rotWithShape="0">
              <a:srgbClr val="808080"/>
            </a:outerShdw>
          </a:effectLst>
        </p:spPr>
        <p:txBody>
          <a:bodyPr lIns="83485" tIns="41742" rIns="83485" bIns="41742"/>
          <a:lstStyle/>
          <a:p>
            <a:pPr eaLnBrk="1" hangingPunct="1">
              <a:lnSpc>
                <a:spcPct val="100000"/>
              </a:lnSpc>
              <a:spcBef>
                <a:spcPct val="20000"/>
              </a:spcBef>
              <a:buClrTx/>
              <a:buFontTx/>
              <a:buNone/>
              <a:defRPr/>
            </a:pPr>
            <a:endParaRPr lang="fr-FR" sz="1100" dirty="0">
              <a:solidFill>
                <a:schemeClr val="bg1"/>
              </a:solidFill>
              <a:cs typeface="Arial" charset="0"/>
            </a:endParaRPr>
          </a:p>
        </p:txBody>
      </p:sp>
      <p:sp>
        <p:nvSpPr>
          <p:cNvPr id="23" name="Rectangle 20"/>
          <p:cNvSpPr>
            <a:spLocks noChangeArrowheads="1"/>
          </p:cNvSpPr>
          <p:nvPr/>
        </p:nvSpPr>
        <p:spPr bwMode="gray">
          <a:xfrm>
            <a:off x="3229708" y="2371725"/>
            <a:ext cx="1125415" cy="453631"/>
          </a:xfrm>
          <a:prstGeom prst="rect">
            <a:avLst/>
          </a:prstGeom>
          <a:noFill/>
          <a:ln w="9525">
            <a:noFill/>
            <a:miter lim="800000"/>
            <a:headEnd/>
            <a:tailEnd/>
          </a:ln>
        </p:spPr>
        <p:txBody>
          <a:bodyPr lIns="83485" tIns="41742" rIns="83485" bIns="41742">
            <a:spAutoFit/>
          </a:bodyPr>
          <a:lstStyle/>
          <a:p>
            <a:pPr algn="ctr" eaLnBrk="1" hangingPunct="1">
              <a:lnSpc>
                <a:spcPct val="100000"/>
              </a:lnSpc>
              <a:buClrTx/>
              <a:buFontTx/>
              <a:buNone/>
            </a:pPr>
            <a:r>
              <a:rPr lang="de-DE" sz="1200" b="1" dirty="0">
                <a:solidFill>
                  <a:schemeClr val="bg1"/>
                </a:solidFill>
                <a:cs typeface="Arial" charset="0"/>
              </a:rPr>
              <a:t>CAPE-OPEN "socket"</a:t>
            </a:r>
          </a:p>
        </p:txBody>
      </p:sp>
      <p:grpSp>
        <p:nvGrpSpPr>
          <p:cNvPr id="24" name="Group 26"/>
          <p:cNvGrpSpPr>
            <a:grpSpLocks/>
          </p:cNvGrpSpPr>
          <p:nvPr/>
        </p:nvGrpSpPr>
        <p:grpSpPr bwMode="auto">
          <a:xfrm>
            <a:off x="1264628" y="1028700"/>
            <a:ext cx="1689588" cy="1647349"/>
            <a:chOff x="239" y="1856"/>
            <a:chExt cx="1153" cy="1153"/>
          </a:xfrm>
        </p:grpSpPr>
        <p:sp>
          <p:nvSpPr>
            <p:cNvPr id="27" name="Rectangle 27"/>
            <p:cNvSpPr>
              <a:spLocks noChangeArrowheads="1"/>
            </p:cNvSpPr>
            <p:nvPr/>
          </p:nvSpPr>
          <p:spPr bwMode="auto">
            <a:xfrm>
              <a:off x="240" y="1856"/>
              <a:ext cx="1152" cy="1152"/>
            </a:xfrm>
            <a:prstGeom prst="rect">
              <a:avLst/>
            </a:prstGeom>
            <a:solidFill>
              <a:srgbClr val="FFCC01"/>
            </a:solidFill>
            <a:ln w="0">
              <a:noFill/>
              <a:miter lim="800000"/>
              <a:headEnd/>
              <a:tailEnd/>
            </a:ln>
          </p:spPr>
          <p:txBody>
            <a:bodyPr wrap="none" anchor="ctr"/>
            <a:lstStyle/>
            <a:p>
              <a:pPr algn="ctr">
                <a:lnSpc>
                  <a:spcPct val="100000"/>
                </a:lnSpc>
                <a:buClrTx/>
                <a:buFontTx/>
                <a:buNone/>
              </a:pPr>
              <a:endParaRPr lang="en-US" sz="2200" dirty="0">
                <a:latin typeface="Times" charset="0"/>
              </a:endParaRPr>
            </a:p>
          </p:txBody>
        </p:sp>
        <p:sp>
          <p:nvSpPr>
            <p:cNvPr id="28" name="Line 28"/>
            <p:cNvSpPr>
              <a:spLocks noChangeShapeType="1"/>
            </p:cNvSpPr>
            <p:nvPr/>
          </p:nvSpPr>
          <p:spPr bwMode="auto">
            <a:xfrm>
              <a:off x="240" y="1856"/>
              <a:ext cx="0" cy="1152"/>
            </a:xfrm>
            <a:prstGeom prst="line">
              <a:avLst/>
            </a:prstGeom>
            <a:noFill/>
            <a:ln w="38100">
              <a:solidFill>
                <a:srgbClr val="006600"/>
              </a:solidFill>
              <a:round/>
              <a:headEnd/>
              <a:tailEnd/>
            </a:ln>
          </p:spPr>
          <p:txBody>
            <a:bodyPr/>
            <a:lstStyle/>
            <a:p>
              <a:endParaRPr lang="fr-FR"/>
            </a:p>
          </p:txBody>
        </p:sp>
        <p:sp>
          <p:nvSpPr>
            <p:cNvPr id="29" name="Line 29"/>
            <p:cNvSpPr>
              <a:spLocks noChangeShapeType="1"/>
            </p:cNvSpPr>
            <p:nvPr/>
          </p:nvSpPr>
          <p:spPr bwMode="auto">
            <a:xfrm rot="5400000">
              <a:off x="815" y="1281"/>
              <a:ext cx="1" cy="1152"/>
            </a:xfrm>
            <a:prstGeom prst="line">
              <a:avLst/>
            </a:prstGeom>
            <a:noFill/>
            <a:ln w="38100">
              <a:solidFill>
                <a:srgbClr val="006600"/>
              </a:solidFill>
              <a:round/>
              <a:headEnd/>
              <a:tailEnd/>
            </a:ln>
          </p:spPr>
          <p:txBody>
            <a:bodyPr/>
            <a:lstStyle/>
            <a:p>
              <a:endParaRPr lang="fr-FR"/>
            </a:p>
          </p:txBody>
        </p:sp>
        <p:sp>
          <p:nvSpPr>
            <p:cNvPr id="30" name="Line 30"/>
            <p:cNvSpPr>
              <a:spLocks noChangeShapeType="1"/>
            </p:cNvSpPr>
            <p:nvPr/>
          </p:nvSpPr>
          <p:spPr bwMode="auto">
            <a:xfrm rot="5400000">
              <a:off x="815" y="2433"/>
              <a:ext cx="1" cy="1152"/>
            </a:xfrm>
            <a:prstGeom prst="line">
              <a:avLst/>
            </a:prstGeom>
            <a:noFill/>
            <a:ln w="38100">
              <a:solidFill>
                <a:srgbClr val="006600"/>
              </a:solidFill>
              <a:round/>
              <a:headEnd/>
              <a:tailEnd/>
            </a:ln>
          </p:spPr>
          <p:txBody>
            <a:bodyPr/>
            <a:lstStyle/>
            <a:p>
              <a:endParaRPr lang="fr-FR"/>
            </a:p>
          </p:txBody>
        </p:sp>
        <p:sp>
          <p:nvSpPr>
            <p:cNvPr id="31" name="Text Box 31"/>
            <p:cNvSpPr txBox="1">
              <a:spLocks noChangeArrowheads="1"/>
            </p:cNvSpPr>
            <p:nvPr/>
          </p:nvSpPr>
          <p:spPr bwMode="auto">
            <a:xfrm>
              <a:off x="239" y="1856"/>
              <a:ext cx="1152" cy="884"/>
            </a:xfrm>
            <a:prstGeom prst="rect">
              <a:avLst/>
            </a:prstGeom>
            <a:noFill/>
            <a:ln w="9525">
              <a:noFill/>
              <a:miter lim="800000"/>
              <a:headEnd/>
              <a:tailEnd/>
            </a:ln>
          </p:spPr>
          <p:txBody>
            <a:bodyPr>
              <a:spAutoFit/>
            </a:bodyPr>
            <a:lstStyle/>
            <a:p>
              <a:pPr algn="ctr">
                <a:lnSpc>
                  <a:spcPct val="100000"/>
                </a:lnSpc>
                <a:buClrTx/>
                <a:buFontTx/>
                <a:buNone/>
              </a:pPr>
              <a:r>
                <a:rPr lang="ru-RU" b="1" dirty="0" smtClean="0">
                  <a:solidFill>
                    <a:srgbClr val="006600"/>
                  </a:solidFill>
                </a:rPr>
                <a:t>Внешнее ПО генерирующее пакет </a:t>
              </a:r>
              <a:r>
                <a:rPr lang="en-US" b="1" dirty="0" smtClean="0">
                  <a:solidFill>
                    <a:srgbClr val="006600"/>
                  </a:solidFill>
                </a:rPr>
                <a:t>CO</a:t>
              </a:r>
              <a:endParaRPr lang="en-US" b="1" dirty="0">
                <a:solidFill>
                  <a:srgbClr val="006600"/>
                </a:solidFill>
              </a:endParaRPr>
            </a:p>
            <a:p>
              <a:pPr algn="ctr">
                <a:lnSpc>
                  <a:spcPct val="85000"/>
                </a:lnSpc>
                <a:buClrTx/>
                <a:buFontTx/>
                <a:buNone/>
              </a:pPr>
              <a:r>
                <a:rPr lang="en-US" sz="1300" b="1" dirty="0">
                  <a:solidFill>
                    <a:srgbClr val="006600"/>
                  </a:solidFill>
                </a:rPr>
                <a:t>(Aspen Properties, </a:t>
              </a:r>
              <a:r>
                <a:rPr lang="en-US" sz="1300" b="1" dirty="0" err="1">
                  <a:solidFill>
                    <a:srgbClr val="006600"/>
                  </a:solidFill>
                </a:rPr>
                <a:t>Multiflash</a:t>
              </a:r>
              <a:r>
                <a:rPr lang="en-US" sz="1300" b="1" dirty="0">
                  <a:solidFill>
                    <a:srgbClr val="006600"/>
                  </a:solidFill>
                </a:rPr>
                <a:t>, PPDS,…)</a:t>
              </a:r>
              <a:endParaRPr lang="en-US" sz="700" dirty="0">
                <a:solidFill>
                  <a:srgbClr val="006600"/>
                </a:solidFill>
              </a:endParaRPr>
            </a:p>
          </p:txBody>
        </p:sp>
        <p:sp>
          <p:nvSpPr>
            <p:cNvPr id="32" name="Line 32"/>
            <p:cNvSpPr>
              <a:spLocks noChangeShapeType="1"/>
            </p:cNvSpPr>
            <p:nvPr/>
          </p:nvSpPr>
          <p:spPr bwMode="auto">
            <a:xfrm>
              <a:off x="1391" y="1856"/>
              <a:ext cx="0" cy="1152"/>
            </a:xfrm>
            <a:prstGeom prst="line">
              <a:avLst/>
            </a:prstGeom>
            <a:noFill/>
            <a:ln w="38100">
              <a:solidFill>
                <a:srgbClr val="006600"/>
              </a:solidFill>
              <a:round/>
              <a:headEnd/>
              <a:tailEnd/>
            </a:ln>
          </p:spPr>
          <p:txBody>
            <a:bodyPr/>
            <a:lstStyle/>
            <a:p>
              <a:endParaRPr lang="fr-FR"/>
            </a:p>
          </p:txBody>
        </p:sp>
      </p:grpSp>
      <p:sp>
        <p:nvSpPr>
          <p:cNvPr id="33" name="AutoShape 48"/>
          <p:cNvSpPr>
            <a:spLocks noChangeArrowheads="1"/>
          </p:cNvSpPr>
          <p:nvPr/>
        </p:nvSpPr>
        <p:spPr bwMode="auto">
          <a:xfrm rot="2732825">
            <a:off x="3077308" y="1930681"/>
            <a:ext cx="342900" cy="422031"/>
          </a:xfrm>
          <a:prstGeom prst="rightArrow">
            <a:avLst>
              <a:gd name="adj1" fmla="val 50000"/>
              <a:gd name="adj2" fmla="val 25000"/>
            </a:avLst>
          </a:prstGeom>
          <a:solidFill>
            <a:srgbClr val="4D0255"/>
          </a:solidFill>
          <a:ln w="9525">
            <a:solidFill>
              <a:srgbClr val="4D0255"/>
            </a:solidFill>
            <a:miter lim="800000"/>
            <a:headEnd/>
            <a:tailEnd/>
          </a:ln>
        </p:spPr>
        <p:txBody>
          <a:bodyPr wrap="none" lIns="83485" tIns="41742" rIns="83485" bIns="41742" anchor="ctr"/>
          <a:lstStyle/>
          <a:p>
            <a:endParaRPr lang="fr-FR"/>
          </a:p>
        </p:txBody>
      </p:sp>
      <p:sp>
        <p:nvSpPr>
          <p:cNvPr id="34" name="Freeform 8" descr="75 %"/>
          <p:cNvSpPr>
            <a:spLocks noChangeAspect="1"/>
          </p:cNvSpPr>
          <p:nvPr/>
        </p:nvSpPr>
        <p:spPr bwMode="gray">
          <a:xfrm>
            <a:off x="4621823" y="3477578"/>
            <a:ext cx="1644162" cy="1601629"/>
          </a:xfrm>
          <a:custGeom>
            <a:avLst/>
            <a:gdLst>
              <a:gd name="T0" fmla="*/ 0 w 1058"/>
              <a:gd name="T1" fmla="*/ 773113 h 1057"/>
              <a:gd name="T2" fmla="*/ 0 w 1058"/>
              <a:gd name="T3" fmla="*/ 1677988 h 1057"/>
              <a:gd name="T4" fmla="*/ 1679575 w 1058"/>
              <a:gd name="T5" fmla="*/ 0 h 1057"/>
              <a:gd name="T6" fmla="*/ 793750 w 1058"/>
              <a:gd name="T7" fmla="*/ 0 h 1057"/>
              <a:gd name="T8" fmla="*/ 0 w 1058"/>
              <a:gd name="T9" fmla="*/ 773113 h 1057"/>
              <a:gd name="T10" fmla="*/ 0 60000 65536"/>
              <a:gd name="T11" fmla="*/ 0 60000 65536"/>
              <a:gd name="T12" fmla="*/ 0 60000 65536"/>
              <a:gd name="T13" fmla="*/ 0 60000 65536"/>
              <a:gd name="T14" fmla="*/ 0 60000 65536"/>
              <a:gd name="T15" fmla="*/ 0 w 1058"/>
              <a:gd name="T16" fmla="*/ 0 h 1057"/>
              <a:gd name="T17" fmla="*/ 1058 w 1058"/>
              <a:gd name="T18" fmla="*/ 1057 h 1057"/>
            </a:gdLst>
            <a:ahLst/>
            <a:cxnLst>
              <a:cxn ang="T10">
                <a:pos x="T0" y="T1"/>
              </a:cxn>
              <a:cxn ang="T11">
                <a:pos x="T2" y="T3"/>
              </a:cxn>
              <a:cxn ang="T12">
                <a:pos x="T4" y="T5"/>
              </a:cxn>
              <a:cxn ang="T13">
                <a:pos x="T6" y="T7"/>
              </a:cxn>
              <a:cxn ang="T14">
                <a:pos x="T8" y="T9"/>
              </a:cxn>
            </a:cxnLst>
            <a:rect l="T15" t="T16" r="T17" b="T18"/>
            <a:pathLst>
              <a:path w="1058" h="1057">
                <a:moveTo>
                  <a:pt x="0" y="487"/>
                </a:moveTo>
                <a:lnTo>
                  <a:pt x="0" y="1057"/>
                </a:lnTo>
                <a:cubicBezTo>
                  <a:pt x="276" y="1052"/>
                  <a:pt x="1028" y="822"/>
                  <a:pt x="1058" y="0"/>
                </a:cubicBezTo>
                <a:lnTo>
                  <a:pt x="500" y="0"/>
                </a:lnTo>
                <a:cubicBezTo>
                  <a:pt x="479" y="408"/>
                  <a:pt x="136" y="482"/>
                  <a:pt x="0" y="487"/>
                </a:cubicBezTo>
                <a:close/>
              </a:path>
            </a:pathLst>
          </a:custGeom>
          <a:solidFill>
            <a:srgbClr val="4D0255"/>
          </a:solidFill>
          <a:ln w="19050">
            <a:solidFill>
              <a:srgbClr val="4D0255"/>
            </a:solidFill>
            <a:round/>
            <a:headEnd/>
            <a:tailEnd/>
          </a:ln>
          <a:effectLst>
            <a:outerShdw dist="53882" dir="2700000" algn="ctr" rotWithShape="0">
              <a:srgbClr val="808080"/>
            </a:outerShdw>
          </a:effectLst>
        </p:spPr>
        <p:txBody>
          <a:bodyPr lIns="83485" tIns="41742" rIns="83485" bIns="41742"/>
          <a:lstStyle/>
          <a:p>
            <a:pPr eaLnBrk="1" hangingPunct="1">
              <a:lnSpc>
                <a:spcPct val="100000"/>
              </a:lnSpc>
              <a:spcBef>
                <a:spcPct val="20000"/>
              </a:spcBef>
              <a:buClrTx/>
              <a:buFontTx/>
              <a:buNone/>
              <a:defRPr/>
            </a:pPr>
            <a:endParaRPr lang="fr-FR" sz="1100" dirty="0">
              <a:solidFill>
                <a:schemeClr val="bg1"/>
              </a:solidFill>
              <a:cs typeface="Arial" charset="0"/>
            </a:endParaRPr>
          </a:p>
        </p:txBody>
      </p:sp>
      <p:sp>
        <p:nvSpPr>
          <p:cNvPr id="35" name="Rectangle 20"/>
          <p:cNvSpPr>
            <a:spLocks noChangeArrowheads="1"/>
          </p:cNvSpPr>
          <p:nvPr/>
        </p:nvSpPr>
        <p:spPr bwMode="gray">
          <a:xfrm>
            <a:off x="4772758" y="4183380"/>
            <a:ext cx="1135673" cy="268965"/>
          </a:xfrm>
          <a:prstGeom prst="rect">
            <a:avLst/>
          </a:prstGeom>
          <a:noFill/>
          <a:ln w="9525">
            <a:noFill/>
            <a:miter lim="800000"/>
            <a:headEnd/>
            <a:tailEnd/>
          </a:ln>
        </p:spPr>
        <p:txBody>
          <a:bodyPr lIns="83485" tIns="41742" rIns="83485" bIns="41742">
            <a:spAutoFit/>
          </a:bodyPr>
          <a:lstStyle/>
          <a:p>
            <a:pPr algn="ctr" eaLnBrk="1" hangingPunct="1">
              <a:lnSpc>
                <a:spcPct val="100000"/>
              </a:lnSpc>
              <a:buClrTx/>
              <a:buFontTx/>
              <a:buNone/>
            </a:pPr>
            <a:r>
              <a:rPr lang="ru-RU" sz="1200" b="1" dirty="0" smtClean="0">
                <a:solidFill>
                  <a:schemeClr val="bg1"/>
                </a:solidFill>
                <a:cs typeface="Arial" charset="0"/>
              </a:rPr>
              <a:t>Импорт БД</a:t>
            </a:r>
            <a:endParaRPr lang="de-DE" sz="1200" b="1" dirty="0">
              <a:solidFill>
                <a:schemeClr val="bg1"/>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5" name="Text Box 1027"/>
          <p:cNvSpPr txBox="1">
            <a:spLocks noChangeArrowheads="1"/>
          </p:cNvSpPr>
          <p:nvPr/>
        </p:nvSpPr>
        <p:spPr bwMode="auto">
          <a:xfrm>
            <a:off x="4923692" y="1154430"/>
            <a:ext cx="4290646" cy="2688089"/>
          </a:xfrm>
          <a:prstGeom prst="rect">
            <a:avLst/>
          </a:prstGeom>
          <a:noFill/>
          <a:ln w="9525">
            <a:noFill/>
            <a:miter lim="800000"/>
            <a:headEnd/>
            <a:tailEnd/>
          </a:ln>
        </p:spPr>
        <p:txBody>
          <a:bodyPr lIns="83485" tIns="41742" rIns="83485" bIns="41742">
            <a:spAutoFit/>
          </a:bodyPr>
          <a:lstStyle/>
          <a:p>
            <a:pPr marL="263789" indent="-263789">
              <a:spcBef>
                <a:spcPct val="35000"/>
              </a:spcBef>
              <a:buBlip>
                <a:blip r:embed="rId3"/>
              </a:buBlip>
            </a:pPr>
            <a:r>
              <a:rPr lang="ru-RU" dirty="0" smtClean="0">
                <a:solidFill>
                  <a:srgbClr val="0BA4E2"/>
                </a:solidFill>
              </a:rPr>
              <a:t>Успешно протестировано с</a:t>
            </a:r>
            <a:endParaRPr lang="en-US" dirty="0">
              <a:solidFill>
                <a:srgbClr val="0BA4E2"/>
              </a:solidFill>
            </a:endParaRPr>
          </a:p>
          <a:p>
            <a:pPr marL="437715" lvl="1">
              <a:spcBef>
                <a:spcPct val="20000"/>
              </a:spcBef>
              <a:buFont typeface="Wingdings" pitchFamily="2" charset="2"/>
              <a:buChar char="ð"/>
            </a:pPr>
            <a:r>
              <a:rPr lang="en-US" dirty="0" err="1">
                <a:solidFill>
                  <a:srgbClr val="0BA4E2"/>
                </a:solidFill>
              </a:rPr>
              <a:t>Multiflash</a:t>
            </a:r>
            <a:r>
              <a:rPr lang="en-US" dirty="0">
                <a:solidFill>
                  <a:srgbClr val="0BA4E2"/>
                </a:solidFill>
              </a:rPr>
              <a:t> </a:t>
            </a:r>
            <a:r>
              <a:rPr lang="en-US" sz="1500" dirty="0">
                <a:solidFill>
                  <a:srgbClr val="0BA4E2"/>
                </a:solidFill>
              </a:rPr>
              <a:t>(</a:t>
            </a:r>
            <a:r>
              <a:rPr lang="en-US" sz="1500" dirty="0" err="1">
                <a:solidFill>
                  <a:srgbClr val="0BA4E2"/>
                </a:solidFill>
              </a:rPr>
              <a:t>Infochem</a:t>
            </a:r>
            <a:r>
              <a:rPr lang="en-US" sz="1500" dirty="0">
                <a:solidFill>
                  <a:srgbClr val="0BA4E2"/>
                </a:solidFill>
              </a:rPr>
              <a:t>)</a:t>
            </a:r>
            <a:r>
              <a:rPr lang="en-US" dirty="0">
                <a:solidFill>
                  <a:srgbClr val="0BA4E2"/>
                </a:solidFill>
              </a:rPr>
              <a:t> </a:t>
            </a:r>
          </a:p>
          <a:p>
            <a:pPr marL="437715" lvl="1">
              <a:spcBef>
                <a:spcPct val="20000"/>
              </a:spcBef>
              <a:buFont typeface="Wingdings" pitchFamily="2" charset="2"/>
              <a:buChar char="ð"/>
            </a:pPr>
            <a:r>
              <a:rPr lang="en-US" dirty="0">
                <a:solidFill>
                  <a:srgbClr val="0BA4E2"/>
                </a:solidFill>
              </a:rPr>
              <a:t>PPDS </a:t>
            </a:r>
            <a:r>
              <a:rPr lang="en-US" sz="1500" dirty="0">
                <a:solidFill>
                  <a:srgbClr val="0BA4E2"/>
                </a:solidFill>
              </a:rPr>
              <a:t>(TUV-NEL)</a:t>
            </a:r>
            <a:r>
              <a:rPr lang="en-US" dirty="0">
                <a:solidFill>
                  <a:srgbClr val="0BA4E2"/>
                </a:solidFill>
              </a:rPr>
              <a:t> </a:t>
            </a:r>
          </a:p>
          <a:p>
            <a:pPr marL="437715" lvl="1">
              <a:spcBef>
                <a:spcPct val="20000"/>
              </a:spcBef>
              <a:buFont typeface="Wingdings" pitchFamily="2" charset="2"/>
              <a:buChar char="ð"/>
            </a:pPr>
            <a:r>
              <a:rPr lang="en-US" dirty="0">
                <a:solidFill>
                  <a:srgbClr val="0BA4E2"/>
                </a:solidFill>
              </a:rPr>
              <a:t>Aspen Properties </a:t>
            </a:r>
            <a:r>
              <a:rPr lang="en-US" sz="1500" dirty="0">
                <a:solidFill>
                  <a:srgbClr val="0BA4E2"/>
                </a:solidFill>
              </a:rPr>
              <a:t>(</a:t>
            </a:r>
            <a:r>
              <a:rPr lang="en-US" sz="1500" dirty="0" err="1">
                <a:solidFill>
                  <a:srgbClr val="0BA4E2"/>
                </a:solidFill>
              </a:rPr>
              <a:t>AspenTech</a:t>
            </a:r>
            <a:r>
              <a:rPr lang="en-US" sz="1500" dirty="0">
                <a:solidFill>
                  <a:srgbClr val="0BA4E2"/>
                </a:solidFill>
              </a:rPr>
              <a:t>)</a:t>
            </a:r>
          </a:p>
          <a:p>
            <a:pPr marL="437715" lvl="1">
              <a:spcBef>
                <a:spcPct val="20000"/>
              </a:spcBef>
              <a:buFont typeface="Wingdings" pitchFamily="2" charset="2"/>
              <a:buChar char="ð"/>
            </a:pPr>
            <a:r>
              <a:rPr lang="en-US" dirty="0">
                <a:solidFill>
                  <a:srgbClr val="0BA4E2"/>
                </a:solidFill>
              </a:rPr>
              <a:t>COM Thermo </a:t>
            </a:r>
            <a:r>
              <a:rPr lang="en-US" sz="1500" dirty="0">
                <a:solidFill>
                  <a:srgbClr val="0BA4E2"/>
                </a:solidFill>
              </a:rPr>
              <a:t>(</a:t>
            </a:r>
            <a:r>
              <a:rPr lang="en-US" sz="1500" dirty="0" err="1">
                <a:solidFill>
                  <a:srgbClr val="0BA4E2"/>
                </a:solidFill>
              </a:rPr>
              <a:t>AspenTech</a:t>
            </a:r>
            <a:r>
              <a:rPr lang="en-US" sz="1500" dirty="0">
                <a:solidFill>
                  <a:srgbClr val="0BA4E2"/>
                </a:solidFill>
              </a:rPr>
              <a:t>)</a:t>
            </a:r>
          </a:p>
          <a:p>
            <a:pPr marL="437715" lvl="1">
              <a:spcBef>
                <a:spcPct val="20000"/>
              </a:spcBef>
              <a:buFont typeface="Wingdings" pitchFamily="2" charset="2"/>
              <a:buChar char="ð"/>
            </a:pPr>
            <a:r>
              <a:rPr lang="en-US" dirty="0" err="1">
                <a:solidFill>
                  <a:srgbClr val="0BA4E2"/>
                </a:solidFill>
              </a:rPr>
              <a:t>IVCSEPThermoSystem</a:t>
            </a:r>
            <a:r>
              <a:rPr lang="en-US" sz="1500" dirty="0">
                <a:solidFill>
                  <a:srgbClr val="0BA4E2"/>
                </a:solidFill>
              </a:rPr>
              <a:t> (IVC-SEP)</a:t>
            </a:r>
          </a:p>
          <a:p>
            <a:pPr marL="437715" lvl="1">
              <a:spcBef>
                <a:spcPct val="20000"/>
              </a:spcBef>
              <a:buFont typeface="Wingdings" pitchFamily="2" charset="2"/>
              <a:buChar char="ð"/>
            </a:pPr>
            <a:r>
              <a:rPr lang="en-US" dirty="0">
                <a:solidFill>
                  <a:srgbClr val="0BA4E2"/>
                </a:solidFill>
              </a:rPr>
              <a:t>COCO TEA</a:t>
            </a:r>
            <a:r>
              <a:rPr lang="en-US" sz="1500" dirty="0">
                <a:solidFill>
                  <a:srgbClr val="0BA4E2"/>
                </a:solidFill>
              </a:rPr>
              <a:t> (</a:t>
            </a:r>
            <a:r>
              <a:rPr lang="en-US" sz="1500" dirty="0" err="1">
                <a:solidFill>
                  <a:srgbClr val="0BA4E2"/>
                </a:solidFill>
              </a:rPr>
              <a:t>AmsterCHEM</a:t>
            </a:r>
            <a:r>
              <a:rPr lang="en-US" sz="1500" dirty="0">
                <a:solidFill>
                  <a:srgbClr val="0BA4E2"/>
                </a:solidFill>
              </a:rPr>
              <a:t>), </a:t>
            </a:r>
          </a:p>
          <a:p>
            <a:pPr marL="437715" lvl="1">
              <a:spcBef>
                <a:spcPct val="20000"/>
              </a:spcBef>
              <a:buFont typeface="Wingdings" pitchFamily="2" charset="2"/>
              <a:buChar char="ð"/>
            </a:pPr>
            <a:r>
              <a:rPr lang="ru-RU" dirty="0" smtClean="0">
                <a:solidFill>
                  <a:srgbClr val="0BA4E2"/>
                </a:solidFill>
              </a:rPr>
              <a:t>И </a:t>
            </a:r>
            <a:r>
              <a:rPr lang="ru-RU" dirty="0" err="1" smtClean="0">
                <a:solidFill>
                  <a:srgbClr val="0BA4E2"/>
                </a:solidFill>
              </a:rPr>
              <a:t>др</a:t>
            </a:r>
            <a:r>
              <a:rPr lang="en-US" dirty="0" smtClean="0">
                <a:solidFill>
                  <a:srgbClr val="0BA4E2"/>
                </a:solidFill>
              </a:rPr>
              <a:t>…</a:t>
            </a:r>
            <a:endParaRPr lang="en-US" dirty="0">
              <a:solidFill>
                <a:srgbClr val="0BA4E2"/>
              </a:solidFill>
            </a:endParaRPr>
          </a:p>
        </p:txBody>
      </p:sp>
      <p:sp>
        <p:nvSpPr>
          <p:cNvPr id="91139" name="Rectangle 1028"/>
          <p:cNvSpPr>
            <a:spLocks noChangeArrowheads="1"/>
          </p:cNvSpPr>
          <p:nvPr/>
        </p:nvSpPr>
        <p:spPr bwMode="auto">
          <a:xfrm>
            <a:off x="0" y="1071563"/>
            <a:ext cx="4360985" cy="1438516"/>
          </a:xfrm>
          <a:prstGeom prst="rect">
            <a:avLst/>
          </a:prstGeom>
          <a:noFill/>
          <a:ln w="9525">
            <a:noFill/>
            <a:miter lim="800000"/>
            <a:headEnd/>
            <a:tailEnd/>
          </a:ln>
        </p:spPr>
        <p:txBody>
          <a:bodyPr lIns="83485" tIns="41742" rIns="83485" bIns="41742">
            <a:spAutoFit/>
          </a:bodyPr>
          <a:lstStyle/>
          <a:p>
            <a:pPr algn="ctr" eaLnBrk="1" hangingPunct="1">
              <a:lnSpc>
                <a:spcPct val="100000"/>
              </a:lnSpc>
              <a:buClrTx/>
              <a:buFontTx/>
              <a:buNone/>
            </a:pPr>
            <a:r>
              <a:rPr lang="ru-RU" sz="2200" b="1" dirty="0" smtClean="0">
                <a:solidFill>
                  <a:srgbClr val="0BA4E2"/>
                </a:solidFill>
              </a:rPr>
              <a:t>Возможность использовать внешние термодинамические модели</a:t>
            </a:r>
            <a:endParaRPr lang="en-US" sz="2200" b="1" dirty="0">
              <a:solidFill>
                <a:srgbClr val="0BA4E2"/>
              </a:solidFill>
            </a:endParaRPr>
          </a:p>
          <a:p>
            <a:pPr algn="ctr" eaLnBrk="1" hangingPunct="1">
              <a:lnSpc>
                <a:spcPct val="100000"/>
              </a:lnSpc>
              <a:buClrTx/>
              <a:buFontTx/>
              <a:buNone/>
            </a:pPr>
            <a:r>
              <a:rPr lang="en-US" sz="2200" b="1" i="1" dirty="0">
                <a:solidFill>
                  <a:srgbClr val="0BA4E2"/>
                </a:solidFill>
              </a:rPr>
              <a:t>(CAPE-OPEN "Property Package")</a:t>
            </a:r>
          </a:p>
        </p:txBody>
      </p:sp>
      <p:grpSp>
        <p:nvGrpSpPr>
          <p:cNvPr id="10" name="Groupe 9"/>
          <p:cNvGrpSpPr/>
          <p:nvPr/>
        </p:nvGrpSpPr>
        <p:grpSpPr>
          <a:xfrm>
            <a:off x="351693" y="3852623"/>
            <a:ext cx="8562244" cy="2302852"/>
            <a:chOff x="351693" y="3852623"/>
            <a:chExt cx="8562244" cy="2302852"/>
          </a:xfrm>
        </p:grpSpPr>
        <p:grpSp>
          <p:nvGrpSpPr>
            <p:cNvPr id="8" name="Groupe 7"/>
            <p:cNvGrpSpPr/>
            <p:nvPr/>
          </p:nvGrpSpPr>
          <p:grpSpPr>
            <a:xfrm>
              <a:off x="351693" y="3852623"/>
              <a:ext cx="8562244" cy="2302852"/>
              <a:chOff x="351693" y="3852623"/>
              <a:chExt cx="8562244" cy="2302852"/>
            </a:xfrm>
          </p:grpSpPr>
          <p:sp>
            <p:nvSpPr>
              <p:cNvPr id="735237" name="Rectangle 1029"/>
              <p:cNvSpPr>
                <a:spLocks noChangeArrowheads="1"/>
              </p:cNvSpPr>
              <p:nvPr/>
            </p:nvSpPr>
            <p:spPr bwMode="auto">
              <a:xfrm>
                <a:off x="351693" y="5486400"/>
                <a:ext cx="8299938" cy="669075"/>
              </a:xfrm>
              <a:prstGeom prst="rect">
                <a:avLst/>
              </a:prstGeom>
              <a:noFill/>
              <a:ln w="9525">
                <a:noFill/>
                <a:miter lim="800000"/>
                <a:headEnd/>
                <a:tailEnd/>
              </a:ln>
            </p:spPr>
            <p:txBody>
              <a:bodyPr lIns="83485" tIns="41742" rIns="83485" bIns="41742">
                <a:spAutoFit/>
              </a:bodyPr>
              <a:lstStyle/>
              <a:p>
                <a:pPr marL="263789" indent="-263789"/>
                <a:r>
                  <a:rPr lang="en-US" sz="2200" b="1" dirty="0" smtClean="0">
                    <a:solidFill>
                      <a:srgbClr val="D21700"/>
                    </a:solidFill>
                    <a:sym typeface="Wingdings" pitchFamily="2" charset="2"/>
                  </a:rPr>
                  <a:t></a:t>
                </a:r>
                <a:r>
                  <a:rPr lang="ru-RU" sz="1600" b="1" i="1" dirty="0" smtClean="0">
                    <a:solidFill>
                      <a:srgbClr val="D21700"/>
                    </a:solidFill>
                  </a:rPr>
                  <a:t>Если требуется</a:t>
                </a:r>
                <a:r>
                  <a:rPr lang="en-US" sz="1600" b="1" i="1" dirty="0" smtClean="0">
                    <a:solidFill>
                      <a:srgbClr val="D21700"/>
                    </a:solidFill>
                  </a:rPr>
                  <a:t>, </a:t>
                </a:r>
                <a:r>
                  <a:rPr lang="ru-RU" sz="1600" b="1" i="1" dirty="0" smtClean="0">
                    <a:solidFill>
                      <a:srgbClr val="D21700"/>
                    </a:solidFill>
                  </a:rPr>
                  <a:t>дополнительный коммерческий термодинамический пакет</a:t>
                </a:r>
                <a:r>
                  <a:rPr lang="en-US" sz="1600" b="1" i="1" dirty="0" smtClean="0">
                    <a:solidFill>
                      <a:srgbClr val="D21700"/>
                    </a:solidFill>
                  </a:rPr>
                  <a:t> </a:t>
                </a:r>
                <a:r>
                  <a:rPr lang="ru-RU" sz="1600" b="1" i="1" dirty="0" smtClean="0">
                    <a:solidFill>
                      <a:srgbClr val="D21700"/>
                    </a:solidFill>
                  </a:rPr>
                  <a:t>может использоваться с любым приложением,</a:t>
                </a:r>
                <a:r>
                  <a:rPr lang="en-US" sz="1600" b="1" i="1" dirty="0" smtClean="0">
                    <a:solidFill>
                      <a:srgbClr val="D21700"/>
                    </a:solidFill>
                  </a:rPr>
                  <a:t> </a:t>
                </a:r>
                <a:r>
                  <a:rPr lang="ru-RU" sz="1600" b="1" i="1" dirty="0" smtClean="0">
                    <a:solidFill>
                      <a:srgbClr val="D21700"/>
                    </a:solidFill>
                  </a:rPr>
                  <a:t>обращающимся к</a:t>
                </a:r>
                <a:r>
                  <a:rPr lang="en-US" sz="1600" b="1" i="1" dirty="0" smtClean="0">
                    <a:solidFill>
                      <a:srgbClr val="D21700"/>
                    </a:solidFill>
                  </a:rPr>
                  <a:t> </a:t>
                </a:r>
                <a:r>
                  <a:rPr lang="en-US" sz="1600" b="1" i="1" dirty="0">
                    <a:solidFill>
                      <a:srgbClr val="D21700"/>
                    </a:solidFill>
                  </a:rPr>
                  <a:t>Simulis</a:t>
                </a:r>
                <a:r>
                  <a:rPr lang="en-US" sz="1600" b="1" i="1" baseline="30000" dirty="0">
                    <a:solidFill>
                      <a:srgbClr val="D21700"/>
                    </a:solidFill>
                    <a:cs typeface="Arial" charset="0"/>
                  </a:rPr>
                  <a:t>®</a:t>
                </a:r>
                <a:r>
                  <a:rPr lang="en-US" sz="1600" b="1" i="1" dirty="0">
                    <a:solidFill>
                      <a:srgbClr val="D21700"/>
                    </a:solidFill>
                  </a:rPr>
                  <a:t> Thermodynamics</a:t>
                </a:r>
              </a:p>
            </p:txBody>
          </p:sp>
          <p:grpSp>
            <p:nvGrpSpPr>
              <p:cNvPr id="7" name="Groupe 6"/>
              <p:cNvGrpSpPr/>
              <p:nvPr/>
            </p:nvGrpSpPr>
            <p:grpSpPr>
              <a:xfrm>
                <a:off x="7225081" y="3852623"/>
                <a:ext cx="1688856" cy="1647349"/>
                <a:chOff x="7225081" y="3852623"/>
                <a:chExt cx="1688856" cy="1647349"/>
              </a:xfrm>
            </p:grpSpPr>
            <p:sp>
              <p:nvSpPr>
                <p:cNvPr id="91165" name="Rectangle 1032"/>
                <p:cNvSpPr>
                  <a:spLocks noChangeArrowheads="1"/>
                </p:cNvSpPr>
                <p:nvPr/>
              </p:nvSpPr>
              <p:spPr bwMode="auto">
                <a:xfrm>
                  <a:off x="7225813" y="3853338"/>
                  <a:ext cx="1688124" cy="1645920"/>
                </a:xfrm>
                <a:prstGeom prst="rect">
                  <a:avLst/>
                </a:prstGeom>
                <a:solidFill>
                  <a:srgbClr val="3333FF"/>
                </a:solidFill>
                <a:ln w="0">
                  <a:solidFill>
                    <a:srgbClr val="3333FF"/>
                  </a:solidFill>
                  <a:miter lim="800000"/>
                  <a:headEnd/>
                  <a:tailEnd/>
                </a:ln>
              </p:spPr>
              <p:txBody>
                <a:bodyPr wrap="none" anchor="ctr"/>
                <a:lstStyle/>
                <a:p>
                  <a:endParaRPr lang="fr-FR"/>
                </a:p>
              </p:txBody>
            </p:sp>
            <p:sp>
              <p:nvSpPr>
                <p:cNvPr id="91170" name="Line 1037"/>
                <p:cNvSpPr>
                  <a:spLocks noChangeShapeType="1"/>
                </p:cNvSpPr>
                <p:nvPr/>
              </p:nvSpPr>
              <p:spPr bwMode="auto">
                <a:xfrm rot="5400000">
                  <a:off x="8068428" y="3009276"/>
                  <a:ext cx="1429" cy="1688124"/>
                </a:xfrm>
                <a:prstGeom prst="line">
                  <a:avLst/>
                </a:prstGeom>
                <a:noFill/>
                <a:ln w="38100">
                  <a:solidFill>
                    <a:srgbClr val="FF0000"/>
                  </a:solidFill>
                  <a:round/>
                  <a:headEnd/>
                  <a:tailEnd/>
                </a:ln>
              </p:spPr>
              <p:txBody>
                <a:bodyPr/>
                <a:lstStyle/>
                <a:p>
                  <a:endParaRPr lang="fr-FR"/>
                </a:p>
              </p:txBody>
            </p:sp>
            <p:sp>
              <p:nvSpPr>
                <p:cNvPr id="91171" name="Line 1038"/>
                <p:cNvSpPr>
                  <a:spLocks noChangeShapeType="1"/>
                </p:cNvSpPr>
                <p:nvPr/>
              </p:nvSpPr>
              <p:spPr bwMode="auto">
                <a:xfrm rot="5400000" flipV="1">
                  <a:off x="8068428" y="4655196"/>
                  <a:ext cx="1429" cy="1688124"/>
                </a:xfrm>
                <a:prstGeom prst="line">
                  <a:avLst/>
                </a:prstGeom>
                <a:noFill/>
                <a:ln w="38100">
                  <a:solidFill>
                    <a:srgbClr val="FF0000"/>
                  </a:solidFill>
                  <a:round/>
                  <a:headEnd/>
                  <a:tailEnd/>
                </a:ln>
              </p:spPr>
              <p:txBody>
                <a:bodyPr/>
                <a:lstStyle/>
                <a:p>
                  <a:endParaRPr lang="fr-FR"/>
                </a:p>
              </p:txBody>
            </p:sp>
            <p:sp>
              <p:nvSpPr>
                <p:cNvPr id="91172" name="Line 1039"/>
                <p:cNvSpPr>
                  <a:spLocks noChangeShapeType="1"/>
                </p:cNvSpPr>
                <p:nvPr/>
              </p:nvSpPr>
              <p:spPr bwMode="auto">
                <a:xfrm>
                  <a:off x="8913937" y="3853338"/>
                  <a:ext cx="0" cy="1645920"/>
                </a:xfrm>
                <a:prstGeom prst="line">
                  <a:avLst/>
                </a:prstGeom>
                <a:noFill/>
                <a:ln w="38100">
                  <a:solidFill>
                    <a:srgbClr val="FF0000"/>
                  </a:solidFill>
                  <a:round/>
                  <a:headEnd/>
                  <a:tailEnd/>
                </a:ln>
              </p:spPr>
              <p:txBody>
                <a:bodyPr/>
                <a:lstStyle/>
                <a:p>
                  <a:endParaRPr lang="fr-FR"/>
                </a:p>
              </p:txBody>
            </p:sp>
            <p:sp>
              <p:nvSpPr>
                <p:cNvPr id="91174" name="Text Box 1041"/>
                <p:cNvSpPr txBox="1">
                  <a:spLocks noChangeArrowheads="1"/>
                </p:cNvSpPr>
                <p:nvPr/>
              </p:nvSpPr>
              <p:spPr bwMode="auto">
                <a:xfrm>
                  <a:off x="7261344" y="3853338"/>
                  <a:ext cx="1609736" cy="1563505"/>
                </a:xfrm>
                <a:prstGeom prst="rect">
                  <a:avLst/>
                </a:prstGeom>
                <a:noFill/>
                <a:ln w="9525">
                  <a:noFill/>
                  <a:miter lim="800000"/>
                  <a:headEnd/>
                  <a:tailEnd/>
                </a:ln>
              </p:spPr>
              <p:txBody>
                <a:bodyPr wrap="none">
                  <a:spAutoFit/>
                </a:bodyPr>
                <a:lstStyle/>
                <a:p>
                  <a:pPr algn="ctr">
                    <a:lnSpc>
                      <a:spcPct val="95000"/>
                    </a:lnSpc>
                    <a:buClrTx/>
                    <a:buFontTx/>
                    <a:buNone/>
                  </a:pPr>
                  <a:r>
                    <a:rPr lang="ru-RU" sz="2200" b="1" dirty="0" smtClean="0">
                      <a:solidFill>
                        <a:schemeClr val="bg1"/>
                      </a:solidFill>
                    </a:rPr>
                    <a:t>ПО клиента</a:t>
                  </a:r>
                  <a:endParaRPr lang="en-US" sz="2200" b="1" dirty="0">
                    <a:solidFill>
                      <a:schemeClr val="bg1"/>
                    </a:solidFill>
                  </a:endParaRPr>
                </a:p>
                <a:p>
                  <a:pPr algn="ctr">
                    <a:lnSpc>
                      <a:spcPct val="85000"/>
                    </a:lnSpc>
                    <a:buClrTx/>
                    <a:buFontTx/>
                    <a:buNone/>
                  </a:pPr>
                  <a:endParaRPr lang="en-US" sz="2200" b="1" dirty="0">
                    <a:solidFill>
                      <a:schemeClr val="bg1"/>
                    </a:solidFill>
                  </a:endParaRPr>
                </a:p>
                <a:p>
                  <a:pPr algn="ctr">
                    <a:lnSpc>
                      <a:spcPct val="100000"/>
                    </a:lnSpc>
                    <a:buClrTx/>
                    <a:buFontTx/>
                    <a:buNone/>
                  </a:pPr>
                  <a:r>
                    <a:rPr lang="en-US" sz="1500" b="1" dirty="0">
                      <a:solidFill>
                        <a:schemeClr val="bg1"/>
                      </a:solidFill>
                    </a:rPr>
                    <a:t>MS-Excel</a:t>
                  </a:r>
                </a:p>
                <a:p>
                  <a:pPr algn="ctr">
                    <a:lnSpc>
                      <a:spcPct val="100000"/>
                    </a:lnSpc>
                    <a:buClrTx/>
                    <a:buFontTx/>
                    <a:buNone/>
                  </a:pPr>
                  <a:r>
                    <a:rPr lang="en-US" sz="1500" b="1" dirty="0">
                      <a:solidFill>
                        <a:schemeClr val="bg1"/>
                      </a:solidFill>
                    </a:rPr>
                    <a:t>ProSimPlus,</a:t>
                  </a:r>
                </a:p>
                <a:p>
                  <a:pPr algn="ctr">
                    <a:lnSpc>
                      <a:spcPct val="100000"/>
                    </a:lnSpc>
                    <a:buClrTx/>
                    <a:buFontTx/>
                    <a:buNone/>
                  </a:pPr>
                  <a:r>
                    <a:rPr lang="en-US" sz="1500" b="1" dirty="0">
                      <a:solidFill>
                        <a:schemeClr val="bg1"/>
                      </a:solidFill>
                    </a:rPr>
                    <a:t>MATLAB, etc</a:t>
                  </a:r>
                </a:p>
                <a:p>
                  <a:pPr algn="ctr">
                    <a:lnSpc>
                      <a:spcPct val="100000"/>
                    </a:lnSpc>
                    <a:buClrTx/>
                    <a:buFontTx/>
                    <a:buNone/>
                  </a:pPr>
                  <a:endParaRPr lang="en-US" sz="1100" b="1" dirty="0">
                    <a:solidFill>
                      <a:schemeClr val="bg1"/>
                    </a:solidFill>
                  </a:endParaRPr>
                </a:p>
              </p:txBody>
            </p:sp>
            <p:sp>
              <p:nvSpPr>
                <p:cNvPr id="91178" name="Freeform 1045"/>
                <p:cNvSpPr>
                  <a:spLocks/>
                </p:cNvSpPr>
                <p:nvPr/>
              </p:nvSpPr>
              <p:spPr bwMode="auto">
                <a:xfrm>
                  <a:off x="7225813" y="4413408"/>
                  <a:ext cx="351692" cy="525780"/>
                </a:xfrm>
                <a:custGeom>
                  <a:avLst/>
                  <a:gdLst>
                    <a:gd name="T0" fmla="*/ 0 w 280"/>
                    <a:gd name="T1" fmla="*/ 88 h 368"/>
                    <a:gd name="T2" fmla="*/ 240 w 280"/>
                    <a:gd name="T3" fmla="*/ 40 h 368"/>
                    <a:gd name="T4" fmla="*/ 240 w 280"/>
                    <a:gd name="T5" fmla="*/ 328 h 368"/>
                    <a:gd name="T6" fmla="*/ 0 w 280"/>
                    <a:gd name="T7" fmla="*/ 280 h 368"/>
                    <a:gd name="T8" fmla="*/ 0 60000 65536"/>
                    <a:gd name="T9" fmla="*/ 0 60000 65536"/>
                    <a:gd name="T10" fmla="*/ 0 60000 65536"/>
                    <a:gd name="T11" fmla="*/ 0 60000 65536"/>
                    <a:gd name="T12" fmla="*/ 0 w 280"/>
                    <a:gd name="T13" fmla="*/ 0 h 368"/>
                    <a:gd name="T14" fmla="*/ 280 w 280"/>
                    <a:gd name="T15" fmla="*/ 368 h 368"/>
                  </a:gdLst>
                  <a:ahLst/>
                  <a:cxnLst>
                    <a:cxn ang="T8">
                      <a:pos x="T0" y="T1"/>
                    </a:cxn>
                    <a:cxn ang="T9">
                      <a:pos x="T2" y="T3"/>
                    </a:cxn>
                    <a:cxn ang="T10">
                      <a:pos x="T4" y="T5"/>
                    </a:cxn>
                    <a:cxn ang="T11">
                      <a:pos x="T6" y="T7"/>
                    </a:cxn>
                  </a:cxnLst>
                  <a:rect l="T12" t="T13" r="T14" b="T15"/>
                  <a:pathLst>
                    <a:path w="280" h="368">
                      <a:moveTo>
                        <a:pt x="0" y="88"/>
                      </a:moveTo>
                      <a:cubicBezTo>
                        <a:pt x="100" y="44"/>
                        <a:pt x="200" y="0"/>
                        <a:pt x="240" y="40"/>
                      </a:cubicBezTo>
                      <a:cubicBezTo>
                        <a:pt x="280" y="80"/>
                        <a:pt x="280" y="288"/>
                        <a:pt x="240" y="328"/>
                      </a:cubicBezTo>
                      <a:cubicBezTo>
                        <a:pt x="200" y="368"/>
                        <a:pt x="40" y="288"/>
                        <a:pt x="0" y="280"/>
                      </a:cubicBezTo>
                    </a:path>
                  </a:pathLst>
                </a:custGeom>
                <a:solidFill>
                  <a:schemeClr val="bg1"/>
                </a:solidFill>
                <a:ln w="38100" cmpd="sng">
                  <a:solidFill>
                    <a:srgbClr val="FF0000"/>
                  </a:solidFill>
                  <a:round/>
                  <a:headEnd/>
                  <a:tailEnd/>
                </a:ln>
              </p:spPr>
              <p:txBody>
                <a:bodyPr/>
                <a:lstStyle/>
                <a:p>
                  <a:endParaRPr lang="fr-FR"/>
                </a:p>
              </p:txBody>
            </p:sp>
          </p:grpSp>
        </p:grpSp>
        <p:sp>
          <p:nvSpPr>
            <p:cNvPr id="91179" name="Line 1046"/>
            <p:cNvSpPr>
              <a:spLocks noChangeShapeType="1"/>
            </p:cNvSpPr>
            <p:nvPr/>
          </p:nvSpPr>
          <p:spPr bwMode="auto">
            <a:xfrm flipV="1">
              <a:off x="7225813" y="3853338"/>
              <a:ext cx="0" cy="685800"/>
            </a:xfrm>
            <a:prstGeom prst="line">
              <a:avLst/>
            </a:prstGeom>
            <a:noFill/>
            <a:ln w="38100">
              <a:solidFill>
                <a:srgbClr val="FF0000"/>
              </a:solidFill>
              <a:round/>
              <a:headEnd/>
              <a:tailEnd/>
            </a:ln>
          </p:spPr>
          <p:txBody>
            <a:bodyPr/>
            <a:lstStyle/>
            <a:p>
              <a:endParaRPr lang="fr-FR"/>
            </a:p>
          </p:txBody>
        </p:sp>
        <p:sp>
          <p:nvSpPr>
            <p:cNvPr id="91180" name="Line 1047"/>
            <p:cNvSpPr>
              <a:spLocks noChangeShapeType="1"/>
            </p:cNvSpPr>
            <p:nvPr/>
          </p:nvSpPr>
          <p:spPr bwMode="auto">
            <a:xfrm flipV="1">
              <a:off x="7225813" y="4813458"/>
              <a:ext cx="0" cy="685800"/>
            </a:xfrm>
            <a:prstGeom prst="line">
              <a:avLst/>
            </a:prstGeom>
            <a:noFill/>
            <a:ln w="38100">
              <a:solidFill>
                <a:srgbClr val="FF0000"/>
              </a:solidFill>
              <a:round/>
              <a:headEnd/>
              <a:tailEnd/>
            </a:ln>
          </p:spPr>
          <p:txBody>
            <a:bodyPr/>
            <a:lstStyle/>
            <a:p>
              <a:endParaRPr lang="fr-FR"/>
            </a:p>
          </p:txBody>
        </p:sp>
      </p:grpSp>
      <p:grpSp>
        <p:nvGrpSpPr>
          <p:cNvPr id="9" name="Groupe 8"/>
          <p:cNvGrpSpPr/>
          <p:nvPr/>
        </p:nvGrpSpPr>
        <p:grpSpPr>
          <a:xfrm>
            <a:off x="5114927" y="3851909"/>
            <a:ext cx="2040548" cy="1648063"/>
            <a:chOff x="5114927" y="3851909"/>
            <a:chExt cx="2040548" cy="1648063"/>
          </a:xfrm>
        </p:grpSpPr>
        <p:sp>
          <p:nvSpPr>
            <p:cNvPr id="91166" name="Rectangle 1033"/>
            <p:cNvSpPr>
              <a:spLocks noChangeArrowheads="1"/>
            </p:cNvSpPr>
            <p:nvPr/>
          </p:nvSpPr>
          <p:spPr bwMode="auto">
            <a:xfrm>
              <a:off x="5134709" y="3853338"/>
              <a:ext cx="1688124" cy="1645920"/>
            </a:xfrm>
            <a:prstGeom prst="rect">
              <a:avLst/>
            </a:prstGeom>
            <a:solidFill>
              <a:srgbClr val="CC0099"/>
            </a:solidFill>
            <a:ln w="0">
              <a:noFill/>
              <a:miter lim="800000"/>
              <a:headEnd/>
              <a:tailEnd/>
            </a:ln>
          </p:spPr>
          <p:txBody>
            <a:bodyPr wrap="none" anchor="ctr"/>
            <a:lstStyle/>
            <a:p>
              <a:endParaRPr lang="fr-FR"/>
            </a:p>
          </p:txBody>
        </p:sp>
        <p:sp>
          <p:nvSpPr>
            <p:cNvPr id="91167" name="Freeform 1034"/>
            <p:cNvSpPr>
              <a:spLocks/>
            </p:cNvSpPr>
            <p:nvPr/>
          </p:nvSpPr>
          <p:spPr bwMode="auto">
            <a:xfrm>
              <a:off x="5115659" y="4411979"/>
              <a:ext cx="351692" cy="525780"/>
            </a:xfrm>
            <a:custGeom>
              <a:avLst/>
              <a:gdLst>
                <a:gd name="T0" fmla="*/ 0 w 280"/>
                <a:gd name="T1" fmla="*/ 88 h 368"/>
                <a:gd name="T2" fmla="*/ 240 w 280"/>
                <a:gd name="T3" fmla="*/ 40 h 368"/>
                <a:gd name="T4" fmla="*/ 240 w 280"/>
                <a:gd name="T5" fmla="*/ 328 h 368"/>
                <a:gd name="T6" fmla="*/ 0 w 280"/>
                <a:gd name="T7" fmla="*/ 280 h 368"/>
                <a:gd name="T8" fmla="*/ 0 60000 65536"/>
                <a:gd name="T9" fmla="*/ 0 60000 65536"/>
                <a:gd name="T10" fmla="*/ 0 60000 65536"/>
                <a:gd name="T11" fmla="*/ 0 60000 65536"/>
                <a:gd name="T12" fmla="*/ 0 w 280"/>
                <a:gd name="T13" fmla="*/ 0 h 368"/>
                <a:gd name="T14" fmla="*/ 280 w 280"/>
                <a:gd name="T15" fmla="*/ 368 h 368"/>
              </a:gdLst>
              <a:ahLst/>
              <a:cxnLst>
                <a:cxn ang="T8">
                  <a:pos x="T0" y="T1"/>
                </a:cxn>
                <a:cxn ang="T9">
                  <a:pos x="T2" y="T3"/>
                </a:cxn>
                <a:cxn ang="T10">
                  <a:pos x="T4" y="T5"/>
                </a:cxn>
                <a:cxn ang="T11">
                  <a:pos x="T6" y="T7"/>
                </a:cxn>
              </a:cxnLst>
              <a:rect l="T12" t="T13" r="T14" b="T15"/>
              <a:pathLst>
                <a:path w="280" h="368">
                  <a:moveTo>
                    <a:pt x="0" y="88"/>
                  </a:moveTo>
                  <a:cubicBezTo>
                    <a:pt x="100" y="44"/>
                    <a:pt x="200" y="0"/>
                    <a:pt x="240" y="40"/>
                  </a:cubicBezTo>
                  <a:cubicBezTo>
                    <a:pt x="280" y="80"/>
                    <a:pt x="280" y="288"/>
                    <a:pt x="240" y="328"/>
                  </a:cubicBezTo>
                  <a:cubicBezTo>
                    <a:pt x="200" y="368"/>
                    <a:pt x="40" y="288"/>
                    <a:pt x="0" y="280"/>
                  </a:cubicBezTo>
                </a:path>
              </a:pathLst>
            </a:custGeom>
            <a:solidFill>
              <a:schemeClr val="bg1"/>
            </a:solidFill>
            <a:ln w="38100" cmpd="sng">
              <a:solidFill>
                <a:schemeClr val="tx1"/>
              </a:solidFill>
              <a:round/>
              <a:headEnd/>
              <a:tailEnd/>
            </a:ln>
          </p:spPr>
          <p:txBody>
            <a:bodyPr/>
            <a:lstStyle/>
            <a:p>
              <a:endParaRPr lang="fr-FR"/>
            </a:p>
          </p:txBody>
        </p:sp>
        <p:sp>
          <p:nvSpPr>
            <p:cNvPr id="91168" name="Line 1035"/>
            <p:cNvSpPr>
              <a:spLocks noChangeShapeType="1"/>
            </p:cNvSpPr>
            <p:nvPr/>
          </p:nvSpPr>
          <p:spPr bwMode="auto">
            <a:xfrm rot="5400000">
              <a:off x="5958274" y="4655196"/>
              <a:ext cx="1429" cy="1688124"/>
            </a:xfrm>
            <a:prstGeom prst="line">
              <a:avLst/>
            </a:prstGeom>
            <a:noFill/>
            <a:ln w="38100">
              <a:solidFill>
                <a:schemeClr val="tx1"/>
              </a:solidFill>
              <a:round/>
              <a:headEnd/>
              <a:tailEnd/>
            </a:ln>
          </p:spPr>
          <p:txBody>
            <a:bodyPr/>
            <a:lstStyle/>
            <a:p>
              <a:endParaRPr lang="fr-FR"/>
            </a:p>
          </p:txBody>
        </p:sp>
        <p:sp>
          <p:nvSpPr>
            <p:cNvPr id="91169" name="Line 1036"/>
            <p:cNvSpPr>
              <a:spLocks noChangeShapeType="1"/>
            </p:cNvSpPr>
            <p:nvPr/>
          </p:nvSpPr>
          <p:spPr bwMode="auto">
            <a:xfrm rot="5400000" flipV="1">
              <a:off x="5959721" y="3009276"/>
              <a:ext cx="0" cy="1688124"/>
            </a:xfrm>
            <a:prstGeom prst="line">
              <a:avLst/>
            </a:prstGeom>
            <a:noFill/>
            <a:ln w="38100">
              <a:solidFill>
                <a:schemeClr val="tx1"/>
              </a:solidFill>
              <a:round/>
              <a:headEnd/>
              <a:tailEnd/>
            </a:ln>
          </p:spPr>
          <p:txBody>
            <a:bodyPr/>
            <a:lstStyle/>
            <a:p>
              <a:endParaRPr lang="fr-FR"/>
            </a:p>
          </p:txBody>
        </p:sp>
        <p:sp>
          <p:nvSpPr>
            <p:cNvPr id="91173" name="Text Box 1040"/>
            <p:cNvSpPr txBox="1">
              <a:spLocks noChangeArrowheads="1"/>
            </p:cNvSpPr>
            <p:nvPr/>
          </p:nvSpPr>
          <p:spPr bwMode="auto">
            <a:xfrm>
              <a:off x="5147897" y="3921918"/>
              <a:ext cx="1620716" cy="1401604"/>
            </a:xfrm>
            <a:prstGeom prst="rect">
              <a:avLst/>
            </a:prstGeom>
            <a:noFill/>
            <a:ln w="9525">
              <a:noFill/>
              <a:miter lim="800000"/>
              <a:headEnd/>
              <a:tailEnd/>
            </a:ln>
          </p:spPr>
          <p:txBody>
            <a:bodyPr wrap="none">
              <a:spAutoFit/>
            </a:bodyPr>
            <a:lstStyle/>
            <a:p>
              <a:pPr algn="ctr">
                <a:lnSpc>
                  <a:spcPct val="115000"/>
                </a:lnSpc>
                <a:buClrTx/>
                <a:buFontTx/>
                <a:buNone/>
              </a:pPr>
              <a:r>
                <a:rPr lang="en-US" sz="2900" b="1" dirty="0">
                  <a:solidFill>
                    <a:schemeClr val="bg1"/>
                  </a:solidFill>
                </a:rPr>
                <a:t>Simulis</a:t>
              </a:r>
              <a:r>
                <a:rPr lang="en-US" sz="2900" b="1" baseline="30000" dirty="0">
                  <a:solidFill>
                    <a:schemeClr val="bg1"/>
                  </a:solidFill>
                  <a:cs typeface="Arial" charset="0"/>
                </a:rPr>
                <a:t>®</a:t>
              </a:r>
              <a:endParaRPr lang="en-US" sz="2900" b="1" baseline="30000" dirty="0">
                <a:solidFill>
                  <a:schemeClr val="bg1"/>
                </a:solidFill>
              </a:endParaRPr>
            </a:p>
            <a:p>
              <a:pPr algn="ctr">
                <a:lnSpc>
                  <a:spcPct val="115000"/>
                </a:lnSpc>
                <a:buClrTx/>
                <a:buFontTx/>
                <a:buNone/>
              </a:pPr>
              <a:endParaRPr lang="en-US" sz="2900" b="1" dirty="0">
                <a:solidFill>
                  <a:schemeClr val="bg1"/>
                </a:solidFill>
              </a:endParaRPr>
            </a:p>
            <a:p>
              <a:pPr algn="ctr">
                <a:lnSpc>
                  <a:spcPct val="115000"/>
                </a:lnSpc>
                <a:buClrTx/>
                <a:buFontTx/>
                <a:buNone/>
              </a:pPr>
              <a:r>
                <a:rPr lang="en-US" sz="1600" dirty="0">
                  <a:solidFill>
                    <a:schemeClr val="bg1"/>
                  </a:solidFill>
                </a:rPr>
                <a:t>Thermodynamics</a:t>
              </a:r>
              <a:endParaRPr lang="en-US" sz="900" dirty="0">
                <a:solidFill>
                  <a:schemeClr val="bg1"/>
                </a:solidFill>
              </a:endParaRPr>
            </a:p>
          </p:txBody>
        </p:sp>
        <p:sp>
          <p:nvSpPr>
            <p:cNvPr id="91175" name="Freeform 1042"/>
            <p:cNvSpPr>
              <a:spLocks/>
            </p:cNvSpPr>
            <p:nvPr/>
          </p:nvSpPr>
          <p:spPr bwMode="auto">
            <a:xfrm>
              <a:off x="6803783" y="4413408"/>
              <a:ext cx="351692" cy="525780"/>
            </a:xfrm>
            <a:custGeom>
              <a:avLst/>
              <a:gdLst>
                <a:gd name="T0" fmla="*/ 0 w 280"/>
                <a:gd name="T1" fmla="*/ 88 h 368"/>
                <a:gd name="T2" fmla="*/ 240 w 280"/>
                <a:gd name="T3" fmla="*/ 40 h 368"/>
                <a:gd name="T4" fmla="*/ 240 w 280"/>
                <a:gd name="T5" fmla="*/ 328 h 368"/>
                <a:gd name="T6" fmla="*/ 0 w 280"/>
                <a:gd name="T7" fmla="*/ 280 h 368"/>
                <a:gd name="T8" fmla="*/ 0 60000 65536"/>
                <a:gd name="T9" fmla="*/ 0 60000 65536"/>
                <a:gd name="T10" fmla="*/ 0 60000 65536"/>
                <a:gd name="T11" fmla="*/ 0 60000 65536"/>
                <a:gd name="T12" fmla="*/ 0 w 280"/>
                <a:gd name="T13" fmla="*/ 0 h 368"/>
                <a:gd name="T14" fmla="*/ 280 w 280"/>
                <a:gd name="T15" fmla="*/ 368 h 368"/>
              </a:gdLst>
              <a:ahLst/>
              <a:cxnLst>
                <a:cxn ang="T8">
                  <a:pos x="T0" y="T1"/>
                </a:cxn>
                <a:cxn ang="T9">
                  <a:pos x="T2" y="T3"/>
                </a:cxn>
                <a:cxn ang="T10">
                  <a:pos x="T4" y="T5"/>
                </a:cxn>
                <a:cxn ang="T11">
                  <a:pos x="T6" y="T7"/>
                </a:cxn>
              </a:cxnLst>
              <a:rect l="T12" t="T13" r="T14" b="T15"/>
              <a:pathLst>
                <a:path w="280" h="368">
                  <a:moveTo>
                    <a:pt x="0" y="88"/>
                  </a:moveTo>
                  <a:cubicBezTo>
                    <a:pt x="100" y="44"/>
                    <a:pt x="200" y="0"/>
                    <a:pt x="240" y="40"/>
                  </a:cubicBezTo>
                  <a:cubicBezTo>
                    <a:pt x="280" y="80"/>
                    <a:pt x="280" y="288"/>
                    <a:pt x="240" y="328"/>
                  </a:cubicBezTo>
                  <a:cubicBezTo>
                    <a:pt x="200" y="368"/>
                    <a:pt x="40" y="288"/>
                    <a:pt x="0" y="280"/>
                  </a:cubicBezTo>
                </a:path>
              </a:pathLst>
            </a:custGeom>
            <a:solidFill>
              <a:srgbClr val="CC0099"/>
            </a:solidFill>
            <a:ln w="38100" cmpd="sng">
              <a:solidFill>
                <a:schemeClr val="tx1"/>
              </a:solidFill>
              <a:round/>
              <a:headEnd/>
              <a:tailEnd/>
            </a:ln>
          </p:spPr>
          <p:txBody>
            <a:bodyPr/>
            <a:lstStyle/>
            <a:p>
              <a:endParaRPr lang="fr-FR"/>
            </a:p>
          </p:txBody>
        </p:sp>
        <p:sp>
          <p:nvSpPr>
            <p:cNvPr id="91176" name="Line 1043"/>
            <p:cNvSpPr>
              <a:spLocks noChangeShapeType="1"/>
            </p:cNvSpPr>
            <p:nvPr/>
          </p:nvSpPr>
          <p:spPr bwMode="auto">
            <a:xfrm flipV="1">
              <a:off x="6803783" y="3853338"/>
              <a:ext cx="0" cy="685800"/>
            </a:xfrm>
            <a:prstGeom prst="line">
              <a:avLst/>
            </a:prstGeom>
            <a:noFill/>
            <a:ln w="38100">
              <a:solidFill>
                <a:schemeClr val="tx1"/>
              </a:solidFill>
              <a:round/>
              <a:headEnd/>
              <a:tailEnd/>
            </a:ln>
          </p:spPr>
          <p:txBody>
            <a:bodyPr/>
            <a:lstStyle/>
            <a:p>
              <a:endParaRPr lang="fr-FR"/>
            </a:p>
          </p:txBody>
        </p:sp>
        <p:sp>
          <p:nvSpPr>
            <p:cNvPr id="91177" name="Line 1044"/>
            <p:cNvSpPr>
              <a:spLocks noChangeShapeType="1"/>
            </p:cNvSpPr>
            <p:nvPr/>
          </p:nvSpPr>
          <p:spPr bwMode="auto">
            <a:xfrm flipV="1">
              <a:off x="6803783" y="4813458"/>
              <a:ext cx="0" cy="685800"/>
            </a:xfrm>
            <a:prstGeom prst="line">
              <a:avLst/>
            </a:prstGeom>
            <a:noFill/>
            <a:ln w="38100">
              <a:solidFill>
                <a:schemeClr val="tx1"/>
              </a:solidFill>
              <a:round/>
              <a:headEnd/>
              <a:tailEnd/>
            </a:ln>
          </p:spPr>
          <p:txBody>
            <a:bodyPr/>
            <a:lstStyle/>
            <a:p>
              <a:endParaRPr lang="fr-FR"/>
            </a:p>
          </p:txBody>
        </p:sp>
        <p:sp>
          <p:nvSpPr>
            <p:cNvPr id="91163" name="Line 1048"/>
            <p:cNvSpPr>
              <a:spLocks noChangeShapeType="1"/>
            </p:cNvSpPr>
            <p:nvPr/>
          </p:nvSpPr>
          <p:spPr bwMode="auto">
            <a:xfrm flipV="1">
              <a:off x="5115659" y="3851909"/>
              <a:ext cx="0" cy="685800"/>
            </a:xfrm>
            <a:prstGeom prst="line">
              <a:avLst/>
            </a:prstGeom>
            <a:noFill/>
            <a:ln w="38100">
              <a:solidFill>
                <a:schemeClr val="tx1"/>
              </a:solidFill>
              <a:round/>
              <a:headEnd/>
              <a:tailEnd/>
            </a:ln>
          </p:spPr>
          <p:txBody>
            <a:bodyPr/>
            <a:lstStyle/>
            <a:p>
              <a:endParaRPr lang="fr-FR"/>
            </a:p>
          </p:txBody>
        </p:sp>
        <p:sp>
          <p:nvSpPr>
            <p:cNvPr id="91164" name="Line 1049"/>
            <p:cNvSpPr>
              <a:spLocks noChangeShapeType="1"/>
            </p:cNvSpPr>
            <p:nvPr/>
          </p:nvSpPr>
          <p:spPr bwMode="auto">
            <a:xfrm flipV="1">
              <a:off x="5115659" y="4812029"/>
              <a:ext cx="0" cy="685800"/>
            </a:xfrm>
            <a:prstGeom prst="line">
              <a:avLst/>
            </a:prstGeom>
            <a:noFill/>
            <a:ln w="38100">
              <a:solidFill>
                <a:schemeClr val="tx1"/>
              </a:solidFill>
              <a:round/>
              <a:headEnd/>
              <a:tailEnd/>
            </a:ln>
          </p:spPr>
          <p:txBody>
            <a:bodyPr/>
            <a:lstStyle/>
            <a:p>
              <a:endParaRPr lang="fr-FR"/>
            </a:p>
          </p:txBody>
        </p:sp>
      </p:grpSp>
      <p:grpSp>
        <p:nvGrpSpPr>
          <p:cNvPr id="4" name="Group 1050"/>
          <p:cNvGrpSpPr>
            <a:grpSpLocks/>
          </p:cNvGrpSpPr>
          <p:nvPr/>
        </p:nvGrpSpPr>
        <p:grpSpPr bwMode="auto">
          <a:xfrm>
            <a:off x="70339" y="3853340"/>
            <a:ext cx="4974981" cy="1647349"/>
            <a:chOff x="48" y="2697"/>
            <a:chExt cx="3395" cy="1153"/>
          </a:xfrm>
        </p:grpSpPr>
        <p:sp>
          <p:nvSpPr>
            <p:cNvPr id="91147" name="Rectangle 1051"/>
            <p:cNvSpPr>
              <a:spLocks noChangeArrowheads="1"/>
            </p:cNvSpPr>
            <p:nvPr/>
          </p:nvSpPr>
          <p:spPr bwMode="auto">
            <a:xfrm>
              <a:off x="2051" y="2697"/>
              <a:ext cx="1152" cy="1152"/>
            </a:xfrm>
            <a:prstGeom prst="rect">
              <a:avLst/>
            </a:prstGeom>
            <a:solidFill>
              <a:srgbClr val="FFCC01"/>
            </a:solidFill>
            <a:ln w="0">
              <a:noFill/>
              <a:miter lim="800000"/>
              <a:headEnd/>
              <a:tailEnd/>
            </a:ln>
          </p:spPr>
          <p:txBody>
            <a:bodyPr wrap="none" anchor="ctr"/>
            <a:lstStyle/>
            <a:p>
              <a:pPr algn="ctr">
                <a:lnSpc>
                  <a:spcPct val="100000"/>
                </a:lnSpc>
                <a:buClrTx/>
                <a:buFontTx/>
                <a:buNone/>
              </a:pPr>
              <a:endParaRPr lang="en-US" sz="2200" dirty="0">
                <a:latin typeface="Times" charset="0"/>
              </a:endParaRPr>
            </a:p>
          </p:txBody>
        </p:sp>
        <p:sp>
          <p:nvSpPr>
            <p:cNvPr id="91148" name="Line 1052"/>
            <p:cNvSpPr>
              <a:spLocks noChangeShapeType="1"/>
            </p:cNvSpPr>
            <p:nvPr/>
          </p:nvSpPr>
          <p:spPr bwMode="auto">
            <a:xfrm>
              <a:off x="2051" y="2697"/>
              <a:ext cx="0" cy="1152"/>
            </a:xfrm>
            <a:prstGeom prst="line">
              <a:avLst/>
            </a:prstGeom>
            <a:noFill/>
            <a:ln w="38100">
              <a:solidFill>
                <a:srgbClr val="006600"/>
              </a:solidFill>
              <a:round/>
              <a:headEnd/>
              <a:tailEnd/>
            </a:ln>
          </p:spPr>
          <p:txBody>
            <a:bodyPr/>
            <a:lstStyle/>
            <a:p>
              <a:endParaRPr lang="fr-FR"/>
            </a:p>
          </p:txBody>
        </p:sp>
        <p:sp>
          <p:nvSpPr>
            <p:cNvPr id="91149" name="Line 1053"/>
            <p:cNvSpPr>
              <a:spLocks noChangeShapeType="1"/>
            </p:cNvSpPr>
            <p:nvPr/>
          </p:nvSpPr>
          <p:spPr bwMode="auto">
            <a:xfrm flipV="1">
              <a:off x="3208" y="3369"/>
              <a:ext cx="0" cy="480"/>
            </a:xfrm>
            <a:prstGeom prst="line">
              <a:avLst/>
            </a:prstGeom>
            <a:noFill/>
            <a:ln w="38100">
              <a:solidFill>
                <a:srgbClr val="006600"/>
              </a:solidFill>
              <a:round/>
              <a:headEnd/>
              <a:tailEnd/>
            </a:ln>
          </p:spPr>
          <p:txBody>
            <a:bodyPr/>
            <a:lstStyle/>
            <a:p>
              <a:endParaRPr lang="fr-FR"/>
            </a:p>
          </p:txBody>
        </p:sp>
        <p:sp>
          <p:nvSpPr>
            <p:cNvPr id="91150" name="Freeform 1054"/>
            <p:cNvSpPr>
              <a:spLocks/>
            </p:cNvSpPr>
            <p:nvPr/>
          </p:nvSpPr>
          <p:spPr bwMode="auto">
            <a:xfrm>
              <a:off x="3203" y="3089"/>
              <a:ext cx="240" cy="368"/>
            </a:xfrm>
            <a:custGeom>
              <a:avLst/>
              <a:gdLst>
                <a:gd name="T0" fmla="*/ 0 w 280"/>
                <a:gd name="T1" fmla="*/ 88 h 368"/>
                <a:gd name="T2" fmla="*/ 240 w 280"/>
                <a:gd name="T3" fmla="*/ 40 h 368"/>
                <a:gd name="T4" fmla="*/ 240 w 280"/>
                <a:gd name="T5" fmla="*/ 328 h 368"/>
                <a:gd name="T6" fmla="*/ 0 w 280"/>
                <a:gd name="T7" fmla="*/ 280 h 368"/>
                <a:gd name="T8" fmla="*/ 0 60000 65536"/>
                <a:gd name="T9" fmla="*/ 0 60000 65536"/>
                <a:gd name="T10" fmla="*/ 0 60000 65536"/>
                <a:gd name="T11" fmla="*/ 0 60000 65536"/>
                <a:gd name="T12" fmla="*/ 0 w 280"/>
                <a:gd name="T13" fmla="*/ 0 h 368"/>
                <a:gd name="T14" fmla="*/ 280 w 280"/>
                <a:gd name="T15" fmla="*/ 368 h 368"/>
              </a:gdLst>
              <a:ahLst/>
              <a:cxnLst>
                <a:cxn ang="T8">
                  <a:pos x="T0" y="T1"/>
                </a:cxn>
                <a:cxn ang="T9">
                  <a:pos x="T2" y="T3"/>
                </a:cxn>
                <a:cxn ang="T10">
                  <a:pos x="T4" y="T5"/>
                </a:cxn>
                <a:cxn ang="T11">
                  <a:pos x="T6" y="T7"/>
                </a:cxn>
              </a:cxnLst>
              <a:rect l="T12" t="T13" r="T14" b="T15"/>
              <a:pathLst>
                <a:path w="280" h="368">
                  <a:moveTo>
                    <a:pt x="0" y="88"/>
                  </a:moveTo>
                  <a:cubicBezTo>
                    <a:pt x="100" y="44"/>
                    <a:pt x="200" y="0"/>
                    <a:pt x="240" y="40"/>
                  </a:cubicBezTo>
                  <a:cubicBezTo>
                    <a:pt x="280" y="80"/>
                    <a:pt x="280" y="288"/>
                    <a:pt x="240" y="328"/>
                  </a:cubicBezTo>
                  <a:cubicBezTo>
                    <a:pt x="200" y="368"/>
                    <a:pt x="40" y="288"/>
                    <a:pt x="0" y="280"/>
                  </a:cubicBezTo>
                </a:path>
              </a:pathLst>
            </a:custGeom>
            <a:solidFill>
              <a:srgbClr val="FFCC01"/>
            </a:solidFill>
            <a:ln w="38100" cmpd="sng">
              <a:solidFill>
                <a:srgbClr val="006600"/>
              </a:solidFill>
              <a:round/>
              <a:headEnd/>
              <a:tailEnd/>
            </a:ln>
          </p:spPr>
          <p:txBody>
            <a:bodyPr/>
            <a:lstStyle/>
            <a:p>
              <a:endParaRPr lang="fr-FR"/>
            </a:p>
          </p:txBody>
        </p:sp>
        <p:sp>
          <p:nvSpPr>
            <p:cNvPr id="91151" name="Line 1055"/>
            <p:cNvSpPr>
              <a:spLocks noChangeShapeType="1"/>
            </p:cNvSpPr>
            <p:nvPr/>
          </p:nvSpPr>
          <p:spPr bwMode="auto">
            <a:xfrm flipV="1">
              <a:off x="3203" y="2697"/>
              <a:ext cx="0" cy="480"/>
            </a:xfrm>
            <a:prstGeom prst="line">
              <a:avLst/>
            </a:prstGeom>
            <a:noFill/>
            <a:ln w="38100">
              <a:solidFill>
                <a:srgbClr val="006600"/>
              </a:solidFill>
              <a:round/>
              <a:headEnd/>
              <a:tailEnd/>
            </a:ln>
          </p:spPr>
          <p:txBody>
            <a:bodyPr/>
            <a:lstStyle/>
            <a:p>
              <a:endParaRPr lang="fr-FR"/>
            </a:p>
          </p:txBody>
        </p:sp>
        <p:sp>
          <p:nvSpPr>
            <p:cNvPr id="91152" name="Line 1056"/>
            <p:cNvSpPr>
              <a:spLocks noChangeShapeType="1"/>
            </p:cNvSpPr>
            <p:nvPr/>
          </p:nvSpPr>
          <p:spPr bwMode="auto">
            <a:xfrm rot="5400000">
              <a:off x="2626" y="2122"/>
              <a:ext cx="1" cy="1152"/>
            </a:xfrm>
            <a:prstGeom prst="line">
              <a:avLst/>
            </a:prstGeom>
            <a:noFill/>
            <a:ln w="38100">
              <a:solidFill>
                <a:srgbClr val="006600"/>
              </a:solidFill>
              <a:round/>
              <a:headEnd/>
              <a:tailEnd/>
            </a:ln>
          </p:spPr>
          <p:txBody>
            <a:bodyPr/>
            <a:lstStyle/>
            <a:p>
              <a:endParaRPr lang="fr-FR"/>
            </a:p>
          </p:txBody>
        </p:sp>
        <p:sp>
          <p:nvSpPr>
            <p:cNvPr id="91153" name="Line 1057"/>
            <p:cNvSpPr>
              <a:spLocks noChangeShapeType="1"/>
            </p:cNvSpPr>
            <p:nvPr/>
          </p:nvSpPr>
          <p:spPr bwMode="auto">
            <a:xfrm rot="5400000">
              <a:off x="2626" y="3274"/>
              <a:ext cx="1" cy="1152"/>
            </a:xfrm>
            <a:prstGeom prst="line">
              <a:avLst/>
            </a:prstGeom>
            <a:noFill/>
            <a:ln w="38100">
              <a:solidFill>
                <a:srgbClr val="006600"/>
              </a:solidFill>
              <a:round/>
              <a:headEnd/>
              <a:tailEnd/>
            </a:ln>
          </p:spPr>
          <p:txBody>
            <a:bodyPr/>
            <a:lstStyle/>
            <a:p>
              <a:endParaRPr lang="fr-FR"/>
            </a:p>
          </p:txBody>
        </p:sp>
        <p:sp>
          <p:nvSpPr>
            <p:cNvPr id="91154" name="Text Box 1058"/>
            <p:cNvSpPr txBox="1">
              <a:spLocks noChangeArrowheads="1"/>
            </p:cNvSpPr>
            <p:nvPr/>
          </p:nvSpPr>
          <p:spPr bwMode="auto">
            <a:xfrm>
              <a:off x="2182" y="2884"/>
              <a:ext cx="893" cy="660"/>
            </a:xfrm>
            <a:prstGeom prst="rect">
              <a:avLst/>
            </a:prstGeom>
            <a:noFill/>
            <a:ln w="9525">
              <a:noFill/>
              <a:miter lim="800000"/>
              <a:headEnd/>
              <a:tailEnd/>
            </a:ln>
          </p:spPr>
          <p:txBody>
            <a:bodyPr wrap="none">
              <a:spAutoFit/>
            </a:bodyPr>
            <a:lstStyle/>
            <a:p>
              <a:pPr algn="ctr">
                <a:lnSpc>
                  <a:spcPct val="85000"/>
                </a:lnSpc>
                <a:buClrTx/>
                <a:buFontTx/>
                <a:buNone/>
              </a:pPr>
              <a:r>
                <a:rPr lang="ru-RU" b="1" i="1" dirty="0" smtClean="0">
                  <a:solidFill>
                    <a:srgbClr val="006600"/>
                  </a:solidFill>
                </a:rPr>
                <a:t>Внешний</a:t>
              </a:r>
            </a:p>
            <a:p>
              <a:pPr algn="ctr">
                <a:lnSpc>
                  <a:spcPct val="85000"/>
                </a:lnSpc>
                <a:buClrTx/>
                <a:buFontTx/>
                <a:buNone/>
              </a:pPr>
              <a:r>
                <a:rPr lang="ru-RU" b="1" i="1" dirty="0" smtClean="0">
                  <a:solidFill>
                    <a:srgbClr val="006600"/>
                  </a:solidFill>
                </a:rPr>
                <a:t>Пакет ТФС</a:t>
              </a:r>
              <a:endParaRPr lang="en-US" b="1" i="1" dirty="0">
                <a:solidFill>
                  <a:srgbClr val="006600"/>
                </a:solidFill>
              </a:endParaRPr>
            </a:p>
            <a:p>
              <a:pPr algn="ctr">
                <a:lnSpc>
                  <a:spcPct val="85000"/>
                </a:lnSpc>
                <a:buClrTx/>
                <a:buFontTx/>
                <a:buNone/>
              </a:pPr>
              <a:r>
                <a:rPr lang="en-US" b="1" i="1" dirty="0">
                  <a:solidFill>
                    <a:srgbClr val="006600"/>
                  </a:solidFill>
                </a:rPr>
                <a:t>CAPE-OPEN</a:t>
              </a:r>
            </a:p>
            <a:p>
              <a:pPr algn="ctr">
                <a:lnSpc>
                  <a:spcPct val="85000"/>
                </a:lnSpc>
                <a:buClrTx/>
                <a:buFontTx/>
                <a:buNone/>
              </a:pPr>
              <a:endParaRPr lang="en-US" sz="1100" dirty="0">
                <a:solidFill>
                  <a:srgbClr val="006600"/>
                </a:solidFill>
              </a:endParaRPr>
            </a:p>
          </p:txBody>
        </p:sp>
        <p:sp>
          <p:nvSpPr>
            <p:cNvPr id="91155" name="Rectangle 1059"/>
            <p:cNvSpPr>
              <a:spLocks noChangeArrowheads="1"/>
            </p:cNvSpPr>
            <p:nvPr/>
          </p:nvSpPr>
          <p:spPr bwMode="auto">
            <a:xfrm>
              <a:off x="49" y="2697"/>
              <a:ext cx="1152" cy="1152"/>
            </a:xfrm>
            <a:prstGeom prst="rect">
              <a:avLst/>
            </a:prstGeom>
            <a:solidFill>
              <a:srgbClr val="FFCC01"/>
            </a:solidFill>
            <a:ln w="0">
              <a:noFill/>
              <a:miter lim="800000"/>
              <a:headEnd/>
              <a:tailEnd/>
            </a:ln>
          </p:spPr>
          <p:txBody>
            <a:bodyPr wrap="none" anchor="ctr"/>
            <a:lstStyle/>
            <a:p>
              <a:pPr algn="ctr">
                <a:lnSpc>
                  <a:spcPct val="100000"/>
                </a:lnSpc>
                <a:buClrTx/>
                <a:buFontTx/>
                <a:buNone/>
              </a:pPr>
              <a:endParaRPr lang="en-US" sz="2200" dirty="0">
                <a:latin typeface="Times" charset="0"/>
              </a:endParaRPr>
            </a:p>
          </p:txBody>
        </p:sp>
        <p:sp>
          <p:nvSpPr>
            <p:cNvPr id="91156" name="Line 1060"/>
            <p:cNvSpPr>
              <a:spLocks noChangeShapeType="1"/>
            </p:cNvSpPr>
            <p:nvPr/>
          </p:nvSpPr>
          <p:spPr bwMode="auto">
            <a:xfrm>
              <a:off x="49" y="2697"/>
              <a:ext cx="0" cy="1152"/>
            </a:xfrm>
            <a:prstGeom prst="line">
              <a:avLst/>
            </a:prstGeom>
            <a:noFill/>
            <a:ln w="38100">
              <a:solidFill>
                <a:srgbClr val="006600"/>
              </a:solidFill>
              <a:round/>
              <a:headEnd/>
              <a:tailEnd/>
            </a:ln>
          </p:spPr>
          <p:txBody>
            <a:bodyPr/>
            <a:lstStyle/>
            <a:p>
              <a:endParaRPr lang="fr-FR"/>
            </a:p>
          </p:txBody>
        </p:sp>
        <p:sp>
          <p:nvSpPr>
            <p:cNvPr id="91157" name="Line 1061"/>
            <p:cNvSpPr>
              <a:spLocks noChangeShapeType="1"/>
            </p:cNvSpPr>
            <p:nvPr/>
          </p:nvSpPr>
          <p:spPr bwMode="auto">
            <a:xfrm rot="5400000">
              <a:off x="624" y="2122"/>
              <a:ext cx="1" cy="1152"/>
            </a:xfrm>
            <a:prstGeom prst="line">
              <a:avLst/>
            </a:prstGeom>
            <a:noFill/>
            <a:ln w="38100">
              <a:solidFill>
                <a:srgbClr val="006600"/>
              </a:solidFill>
              <a:round/>
              <a:headEnd/>
              <a:tailEnd/>
            </a:ln>
          </p:spPr>
          <p:txBody>
            <a:bodyPr/>
            <a:lstStyle/>
            <a:p>
              <a:endParaRPr lang="fr-FR"/>
            </a:p>
          </p:txBody>
        </p:sp>
        <p:sp>
          <p:nvSpPr>
            <p:cNvPr id="91158" name="Line 1062"/>
            <p:cNvSpPr>
              <a:spLocks noChangeShapeType="1"/>
            </p:cNvSpPr>
            <p:nvPr/>
          </p:nvSpPr>
          <p:spPr bwMode="auto">
            <a:xfrm rot="5400000">
              <a:off x="624" y="3274"/>
              <a:ext cx="1" cy="1152"/>
            </a:xfrm>
            <a:prstGeom prst="line">
              <a:avLst/>
            </a:prstGeom>
            <a:noFill/>
            <a:ln w="38100">
              <a:solidFill>
                <a:srgbClr val="006600"/>
              </a:solidFill>
              <a:round/>
              <a:headEnd/>
              <a:tailEnd/>
            </a:ln>
          </p:spPr>
          <p:txBody>
            <a:bodyPr/>
            <a:lstStyle/>
            <a:p>
              <a:endParaRPr lang="fr-FR"/>
            </a:p>
          </p:txBody>
        </p:sp>
        <p:sp>
          <p:nvSpPr>
            <p:cNvPr id="91159" name="Text Box 1063"/>
            <p:cNvSpPr txBox="1">
              <a:spLocks noChangeArrowheads="1"/>
            </p:cNvSpPr>
            <p:nvPr/>
          </p:nvSpPr>
          <p:spPr bwMode="auto">
            <a:xfrm>
              <a:off x="48" y="2697"/>
              <a:ext cx="1152" cy="926"/>
            </a:xfrm>
            <a:prstGeom prst="rect">
              <a:avLst/>
            </a:prstGeom>
            <a:noFill/>
            <a:ln w="9525">
              <a:noFill/>
              <a:miter lim="800000"/>
              <a:headEnd/>
              <a:tailEnd/>
            </a:ln>
          </p:spPr>
          <p:txBody>
            <a:bodyPr>
              <a:spAutoFit/>
            </a:bodyPr>
            <a:lstStyle/>
            <a:p>
              <a:pPr algn="ctr">
                <a:lnSpc>
                  <a:spcPct val="100000"/>
                </a:lnSpc>
                <a:buClrTx/>
                <a:buFontTx/>
                <a:buNone/>
              </a:pPr>
              <a:r>
                <a:rPr lang="ru-RU" b="1" dirty="0" smtClean="0">
                  <a:solidFill>
                    <a:srgbClr val="006600"/>
                  </a:solidFill>
                </a:rPr>
                <a:t>Внешнее ПО генерирующее</a:t>
              </a:r>
              <a:r>
                <a:rPr lang="en-US" b="1" dirty="0" smtClean="0">
                  <a:solidFill>
                    <a:srgbClr val="006600"/>
                  </a:solidFill>
                </a:rPr>
                <a:t> </a:t>
              </a:r>
              <a:r>
                <a:rPr lang="ru-RU" b="1" dirty="0" smtClean="0">
                  <a:solidFill>
                    <a:srgbClr val="006600"/>
                  </a:solidFill>
                </a:rPr>
                <a:t>пакет </a:t>
              </a:r>
              <a:r>
                <a:rPr lang="en-US" b="1" dirty="0" smtClean="0">
                  <a:solidFill>
                    <a:srgbClr val="006600"/>
                  </a:solidFill>
                </a:rPr>
                <a:t>CO </a:t>
              </a:r>
              <a:r>
                <a:rPr lang="en-US" sz="1300" b="1" dirty="0" smtClean="0">
                  <a:solidFill>
                    <a:srgbClr val="006600"/>
                  </a:solidFill>
                </a:rPr>
                <a:t>(</a:t>
              </a:r>
              <a:r>
                <a:rPr lang="en-US" sz="1300" b="1" dirty="0">
                  <a:solidFill>
                    <a:srgbClr val="006600"/>
                  </a:solidFill>
                </a:rPr>
                <a:t>Aspen Properties, </a:t>
              </a:r>
              <a:r>
                <a:rPr lang="en-US" sz="1300" b="1" dirty="0" err="1">
                  <a:solidFill>
                    <a:srgbClr val="006600"/>
                  </a:solidFill>
                </a:rPr>
                <a:t>Multiflash</a:t>
              </a:r>
              <a:r>
                <a:rPr lang="en-US" sz="1300" b="1" dirty="0">
                  <a:solidFill>
                    <a:srgbClr val="006600"/>
                  </a:solidFill>
                </a:rPr>
                <a:t>, PPDS,…)</a:t>
              </a:r>
              <a:endParaRPr lang="en-US" sz="700" dirty="0">
                <a:solidFill>
                  <a:srgbClr val="006600"/>
                </a:solidFill>
              </a:endParaRPr>
            </a:p>
          </p:txBody>
        </p:sp>
        <p:sp>
          <p:nvSpPr>
            <p:cNvPr id="91160" name="Line 1064"/>
            <p:cNvSpPr>
              <a:spLocks noChangeShapeType="1"/>
            </p:cNvSpPr>
            <p:nvPr/>
          </p:nvSpPr>
          <p:spPr bwMode="auto">
            <a:xfrm>
              <a:off x="1200" y="2697"/>
              <a:ext cx="0" cy="1152"/>
            </a:xfrm>
            <a:prstGeom prst="line">
              <a:avLst/>
            </a:prstGeom>
            <a:noFill/>
            <a:ln w="38100">
              <a:solidFill>
                <a:srgbClr val="006600"/>
              </a:solidFill>
              <a:round/>
              <a:headEnd/>
              <a:tailEnd/>
            </a:ln>
          </p:spPr>
          <p:txBody>
            <a:bodyPr/>
            <a:lstStyle/>
            <a:p>
              <a:endParaRPr lang="fr-FR"/>
            </a:p>
          </p:txBody>
        </p:sp>
        <p:sp>
          <p:nvSpPr>
            <p:cNvPr id="91161" name="AutoShape 1065"/>
            <p:cNvSpPr>
              <a:spLocks noChangeArrowheads="1"/>
            </p:cNvSpPr>
            <p:nvPr/>
          </p:nvSpPr>
          <p:spPr bwMode="auto">
            <a:xfrm>
              <a:off x="1296" y="3129"/>
              <a:ext cx="672" cy="336"/>
            </a:xfrm>
            <a:custGeom>
              <a:avLst/>
              <a:gdLst>
                <a:gd name="T0" fmla="*/ 504 w 21600"/>
                <a:gd name="T1" fmla="*/ 0 h 21600"/>
                <a:gd name="T2" fmla="*/ 0 w 21600"/>
                <a:gd name="T3" fmla="*/ 168 h 21600"/>
                <a:gd name="T4" fmla="*/ 504 w 21600"/>
                <a:gd name="T5" fmla="*/ 336 h 21600"/>
                <a:gd name="T6" fmla="*/ 672 w 21600"/>
                <a:gd name="T7" fmla="*/ 16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01"/>
            </a:solidFill>
            <a:ln w="9525">
              <a:solidFill>
                <a:srgbClr val="006600"/>
              </a:solidFill>
              <a:miter lim="800000"/>
              <a:headEnd/>
              <a:tailEnd/>
            </a:ln>
          </p:spPr>
          <p:txBody>
            <a:bodyPr wrap="none" anchor="ctr"/>
            <a:lstStyle/>
            <a:p>
              <a:endParaRPr lang="fr-FR"/>
            </a:p>
          </p:txBody>
        </p:sp>
      </p:grpSp>
      <p:sp>
        <p:nvSpPr>
          <p:cNvPr id="91143" name="Rectangle 1066"/>
          <p:cNvSpPr>
            <a:spLocks noChangeArrowheads="1"/>
          </p:cNvSpPr>
          <p:nvPr/>
        </p:nvSpPr>
        <p:spPr bwMode="auto">
          <a:xfrm>
            <a:off x="7978764" y="945833"/>
            <a:ext cx="907585" cy="222799"/>
          </a:xfrm>
          <a:prstGeom prst="rect">
            <a:avLst/>
          </a:prstGeom>
          <a:noFill/>
          <a:ln w="9525">
            <a:noFill/>
            <a:miter lim="800000"/>
            <a:headEnd/>
            <a:tailEnd/>
          </a:ln>
        </p:spPr>
        <p:txBody>
          <a:bodyPr wrap="none" lIns="83485" tIns="41742" rIns="83485" bIns="41742">
            <a:spAutoFit/>
          </a:bodyPr>
          <a:lstStyle/>
          <a:p>
            <a:pPr algn="ctr">
              <a:lnSpc>
                <a:spcPct val="100000"/>
              </a:lnSpc>
              <a:buClrTx/>
              <a:buFontTx/>
              <a:buNone/>
            </a:pPr>
            <a:r>
              <a:rPr lang="en-US" sz="900" b="1" dirty="0">
                <a:solidFill>
                  <a:srgbClr val="3333FF"/>
                </a:solidFill>
              </a:rPr>
              <a:t>www.colan.org</a:t>
            </a:r>
          </a:p>
        </p:txBody>
      </p:sp>
      <p:pic>
        <p:nvPicPr>
          <p:cNvPr id="91144" name="Picture 1067"/>
          <p:cNvPicPr>
            <a:picLocks noChangeAspect="1" noChangeArrowheads="1"/>
          </p:cNvPicPr>
          <p:nvPr/>
        </p:nvPicPr>
        <p:blipFill>
          <a:blip r:embed="rId4" cstate="print"/>
          <a:srcRect/>
          <a:stretch>
            <a:fillRect/>
          </a:stretch>
        </p:blipFill>
        <p:spPr bwMode="auto">
          <a:xfrm>
            <a:off x="7757741" y="-27384"/>
            <a:ext cx="1370139" cy="936104"/>
          </a:xfrm>
          <a:prstGeom prst="rect">
            <a:avLst/>
          </a:prstGeom>
          <a:noFill/>
          <a:ln w="9525">
            <a:noFill/>
            <a:miter lim="800000"/>
            <a:headEnd/>
            <a:tailEnd/>
          </a:ln>
        </p:spPr>
      </p:pic>
      <p:sp>
        <p:nvSpPr>
          <p:cNvPr id="735276" name="Text Box 1068"/>
          <p:cNvSpPr txBox="1">
            <a:spLocks noChangeArrowheads="1"/>
          </p:cNvSpPr>
          <p:nvPr/>
        </p:nvSpPr>
        <p:spPr bwMode="auto">
          <a:xfrm>
            <a:off x="0" y="2728913"/>
            <a:ext cx="5345723" cy="638297"/>
          </a:xfrm>
          <a:prstGeom prst="rect">
            <a:avLst/>
          </a:prstGeom>
          <a:noFill/>
          <a:ln w="9525">
            <a:noFill/>
            <a:miter lim="800000"/>
            <a:headEnd/>
            <a:tailEnd/>
          </a:ln>
        </p:spPr>
        <p:txBody>
          <a:bodyPr lIns="83485" tIns="41742" rIns="83485" bIns="41742">
            <a:spAutoFit/>
          </a:bodyPr>
          <a:lstStyle/>
          <a:p>
            <a:pPr marL="263789" indent="-263789">
              <a:spcBef>
                <a:spcPct val="20000"/>
              </a:spcBef>
              <a:buFont typeface="Wingdings" pitchFamily="2" charset="2"/>
              <a:buChar char="ð"/>
            </a:pPr>
            <a:r>
              <a:rPr lang="ru-RU" dirty="0" smtClean="0">
                <a:solidFill>
                  <a:srgbClr val="0BA4E2"/>
                </a:solidFill>
              </a:rPr>
              <a:t>Реализованы стандарты </a:t>
            </a:r>
            <a:br>
              <a:rPr lang="ru-RU" dirty="0" smtClean="0">
                <a:solidFill>
                  <a:srgbClr val="0BA4E2"/>
                </a:solidFill>
              </a:rPr>
            </a:br>
            <a:r>
              <a:rPr lang="en-US" dirty="0" smtClean="0">
                <a:solidFill>
                  <a:srgbClr val="0BA4E2"/>
                </a:solidFill>
              </a:rPr>
              <a:t>Thermo </a:t>
            </a:r>
            <a:r>
              <a:rPr lang="en-US" b="1" dirty="0">
                <a:solidFill>
                  <a:srgbClr val="0BA4E2"/>
                </a:solidFill>
              </a:rPr>
              <a:t>1.0</a:t>
            </a:r>
            <a:r>
              <a:rPr lang="en-US" dirty="0">
                <a:solidFill>
                  <a:srgbClr val="0BA4E2"/>
                </a:solidFill>
              </a:rPr>
              <a:t> and Thermo </a:t>
            </a:r>
            <a:r>
              <a:rPr lang="en-US" b="1" dirty="0" smtClean="0">
                <a:solidFill>
                  <a:srgbClr val="0BA4E2"/>
                </a:solidFill>
              </a:rPr>
              <a:t>1.1</a:t>
            </a:r>
            <a:endParaRPr lang="en-US" dirty="0">
              <a:solidFill>
                <a:srgbClr val="0BA4E2"/>
              </a:solidFill>
            </a:endParaRPr>
          </a:p>
        </p:txBody>
      </p:sp>
      <p:sp>
        <p:nvSpPr>
          <p:cNvPr id="45" name="Text Box 2"/>
          <p:cNvSpPr txBox="1">
            <a:spLocks noChangeArrowheads="1"/>
          </p:cNvSpPr>
          <p:nvPr/>
        </p:nvSpPr>
        <p:spPr bwMode="auto">
          <a:xfrm>
            <a:off x="468000" y="151200"/>
            <a:ext cx="7236348" cy="57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457" tIns="41729" rIns="83457" bIns="41729">
            <a:spAutoFit/>
          </a:bodyPr>
          <a:lstStyle>
            <a:lvl1pPr defTabSz="1020763">
              <a:defRPr b="1">
                <a:solidFill>
                  <a:schemeClr val="accent2"/>
                </a:solidFill>
                <a:latin typeface="Arial" charset="0"/>
              </a:defRPr>
            </a:lvl1pPr>
            <a:lvl2pPr marL="742950" indent="-285750" defTabSz="1020763">
              <a:defRPr b="1">
                <a:solidFill>
                  <a:schemeClr val="accent2"/>
                </a:solidFill>
                <a:latin typeface="Arial" charset="0"/>
              </a:defRPr>
            </a:lvl2pPr>
            <a:lvl3pPr marL="1143000" indent="-228600" defTabSz="1020763">
              <a:defRPr b="1">
                <a:solidFill>
                  <a:schemeClr val="accent2"/>
                </a:solidFill>
                <a:latin typeface="Arial" charset="0"/>
              </a:defRPr>
            </a:lvl3pPr>
            <a:lvl4pPr marL="1600200" indent="-228600" defTabSz="1020763">
              <a:defRPr b="1">
                <a:solidFill>
                  <a:schemeClr val="accent2"/>
                </a:solidFill>
                <a:latin typeface="Arial" charset="0"/>
              </a:defRPr>
            </a:lvl4pPr>
            <a:lvl5pPr marL="2057400" indent="-228600" defTabSz="1020763">
              <a:defRPr b="1">
                <a:solidFill>
                  <a:schemeClr val="accent2"/>
                </a:solidFill>
                <a:latin typeface="Arial" charset="0"/>
              </a:defRPr>
            </a:lvl5pPr>
            <a:lvl6pPr marL="25146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718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290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8862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pPr eaLnBrk="1" hangingPunct="1">
              <a:lnSpc>
                <a:spcPct val="100000"/>
              </a:lnSpc>
              <a:buClrTx/>
              <a:buFontTx/>
              <a:buNone/>
            </a:pPr>
            <a:r>
              <a:rPr lang="en-US" sz="3200" dirty="0" smtClean="0">
                <a:solidFill>
                  <a:schemeClr val="bg1"/>
                </a:solidFill>
                <a:latin typeface="Trebuchet MS" pitchFamily="34" charset="0"/>
              </a:rPr>
              <a:t>CAPE-OPEN Thermodynamic socket</a:t>
            </a:r>
            <a:endParaRPr lang="en-US" sz="3200" dirty="0">
              <a:solidFill>
                <a:schemeClr val="bg1"/>
              </a:solidFill>
              <a:latin typeface="Trebuchet MS" pitchFamily="34" charset="0"/>
            </a:endParaRPr>
          </a:p>
        </p:txBody>
      </p:sp>
    </p:spTree>
    <p:extLst>
      <p:ext uri="{BB962C8B-B14F-4D97-AF65-F5344CB8AC3E}">
        <p14:creationId xmlns:p14="http://schemas.microsoft.com/office/powerpoint/2010/main" val="386957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352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7352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235" grpId="0" autoUpdateAnimBg="0"/>
      <p:bldP spid="735276"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2" name="Rectangle 12"/>
          <p:cNvSpPr>
            <a:spLocks noChangeArrowheads="1"/>
          </p:cNvSpPr>
          <p:nvPr/>
        </p:nvSpPr>
        <p:spPr bwMode="auto">
          <a:xfrm>
            <a:off x="0" y="800708"/>
            <a:ext cx="6768752" cy="1081495"/>
          </a:xfrm>
          <a:prstGeom prst="rect">
            <a:avLst/>
          </a:prstGeom>
          <a:noFill/>
          <a:ln w="9525">
            <a:noFill/>
            <a:miter lim="800000"/>
            <a:headEnd/>
            <a:tailEnd/>
          </a:ln>
        </p:spPr>
        <p:txBody>
          <a:bodyPr wrap="square" lIns="83485" tIns="41742" rIns="83485" bIns="41742">
            <a:spAutoFit/>
          </a:bodyPr>
          <a:lstStyle/>
          <a:p>
            <a:pPr marL="347853" indent="-347853">
              <a:lnSpc>
                <a:spcPct val="135000"/>
              </a:lnSpc>
              <a:buBlip>
                <a:blip r:embed="rId4"/>
              </a:buBlip>
            </a:pPr>
            <a:r>
              <a:rPr lang="ru-RU" sz="2400" b="1" dirty="0" smtClean="0">
                <a:solidFill>
                  <a:srgbClr val="0BA4E2"/>
                </a:solidFill>
                <a:latin typeface="Trebuchet MS" pitchFamily="34" charset="0"/>
              </a:rPr>
              <a:t>Можно добавить специализированные существующие библиотеки</a:t>
            </a:r>
            <a:endParaRPr lang="en-US" sz="2400" b="1" dirty="0">
              <a:solidFill>
                <a:srgbClr val="0BA4E2"/>
              </a:solidFill>
              <a:latin typeface="Trebuchet MS" pitchFamily="34" charset="0"/>
            </a:endParaRPr>
          </a:p>
        </p:txBody>
      </p:sp>
      <p:sp>
        <p:nvSpPr>
          <p:cNvPr id="78857" name="AutoShape 26"/>
          <p:cNvSpPr>
            <a:spLocks noChangeArrowheads="1"/>
          </p:cNvSpPr>
          <p:nvPr/>
        </p:nvSpPr>
        <p:spPr bwMode="auto">
          <a:xfrm>
            <a:off x="6408204" y="1016732"/>
            <a:ext cx="2628292" cy="1057275"/>
          </a:xfrm>
          <a:prstGeom prst="flowChartMultidocument">
            <a:avLst/>
          </a:prstGeom>
          <a:noFill/>
          <a:ln w="9525">
            <a:solidFill>
              <a:srgbClr val="D21700"/>
            </a:solidFill>
            <a:miter lim="800000"/>
            <a:headEnd/>
            <a:tailEnd/>
          </a:ln>
        </p:spPr>
        <p:txBody>
          <a:bodyPr wrap="none" lIns="83485" tIns="41742" rIns="83485" bIns="41742" anchor="ctr"/>
          <a:lstStyle/>
          <a:p>
            <a:pPr algn="ctr">
              <a:lnSpc>
                <a:spcPct val="100000"/>
              </a:lnSpc>
              <a:spcBef>
                <a:spcPct val="20000"/>
              </a:spcBef>
              <a:buClrTx/>
              <a:buFontTx/>
              <a:buNone/>
            </a:pPr>
            <a:endParaRPr lang="en-US" sz="2200" b="1" dirty="0">
              <a:solidFill>
                <a:srgbClr val="CC0000"/>
              </a:solidFill>
            </a:endParaRPr>
          </a:p>
          <a:p>
            <a:pPr algn="ctr">
              <a:lnSpc>
                <a:spcPct val="100000"/>
              </a:lnSpc>
              <a:spcBef>
                <a:spcPct val="5000"/>
              </a:spcBef>
              <a:buClrTx/>
              <a:buFontTx/>
              <a:buNone/>
            </a:pPr>
            <a:r>
              <a:rPr lang="ru-RU" sz="2200" b="1" dirty="0" smtClean="0">
                <a:solidFill>
                  <a:srgbClr val="D21700"/>
                </a:solidFill>
              </a:rPr>
              <a:t>Ваши библиотеки</a:t>
            </a:r>
            <a:endParaRPr lang="en-US" sz="2200" b="1" dirty="0">
              <a:solidFill>
                <a:srgbClr val="D21700"/>
              </a:solidFill>
            </a:endParaRPr>
          </a:p>
          <a:p>
            <a:pPr algn="ctr">
              <a:lnSpc>
                <a:spcPct val="100000"/>
              </a:lnSpc>
              <a:buClrTx/>
              <a:buFontTx/>
              <a:buNone/>
            </a:pPr>
            <a:r>
              <a:rPr lang="en-US" sz="1300" b="1" dirty="0">
                <a:solidFill>
                  <a:srgbClr val="D21700"/>
                </a:solidFill>
              </a:rPr>
              <a:t>(C++, VB, FORTRAN,…)</a:t>
            </a:r>
          </a:p>
          <a:p>
            <a:pPr algn="ctr">
              <a:lnSpc>
                <a:spcPct val="100000"/>
              </a:lnSpc>
              <a:buClrTx/>
              <a:buFontTx/>
              <a:buNone/>
            </a:pPr>
            <a:endParaRPr lang="fr-FR" dirty="0">
              <a:solidFill>
                <a:srgbClr val="D21700"/>
              </a:solidFill>
              <a:latin typeface="Times" charset="0"/>
            </a:endParaRPr>
          </a:p>
        </p:txBody>
      </p:sp>
      <p:sp>
        <p:nvSpPr>
          <p:cNvPr id="14" name="Text Box 2"/>
          <p:cNvSpPr txBox="1">
            <a:spLocks noChangeArrowheads="1"/>
          </p:cNvSpPr>
          <p:nvPr/>
        </p:nvSpPr>
        <p:spPr bwMode="auto">
          <a:xfrm>
            <a:off x="468000" y="151200"/>
            <a:ext cx="6822831" cy="57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57" tIns="41729" rIns="83457" bIns="41729">
            <a:spAutoFit/>
          </a:bodyPr>
          <a:lstStyle>
            <a:lvl1pPr defTabSz="1020763">
              <a:defRPr b="1">
                <a:solidFill>
                  <a:schemeClr val="accent2"/>
                </a:solidFill>
                <a:latin typeface="Arial" charset="0"/>
              </a:defRPr>
            </a:lvl1pPr>
            <a:lvl2pPr marL="742950" indent="-285750" defTabSz="1020763">
              <a:defRPr b="1">
                <a:solidFill>
                  <a:schemeClr val="accent2"/>
                </a:solidFill>
                <a:latin typeface="Arial" charset="0"/>
              </a:defRPr>
            </a:lvl2pPr>
            <a:lvl3pPr marL="1143000" indent="-228600" defTabSz="1020763">
              <a:defRPr b="1">
                <a:solidFill>
                  <a:schemeClr val="accent2"/>
                </a:solidFill>
                <a:latin typeface="Arial" charset="0"/>
              </a:defRPr>
            </a:lvl3pPr>
            <a:lvl4pPr marL="1600200" indent="-228600" defTabSz="1020763">
              <a:defRPr b="1">
                <a:solidFill>
                  <a:schemeClr val="accent2"/>
                </a:solidFill>
                <a:latin typeface="Arial" charset="0"/>
              </a:defRPr>
            </a:lvl4pPr>
            <a:lvl5pPr marL="2057400" indent="-228600" defTabSz="1020763">
              <a:defRPr b="1">
                <a:solidFill>
                  <a:schemeClr val="accent2"/>
                </a:solidFill>
                <a:latin typeface="Arial" charset="0"/>
              </a:defRPr>
            </a:lvl5pPr>
            <a:lvl6pPr marL="25146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718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290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8862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pPr eaLnBrk="1" hangingPunct="1">
              <a:lnSpc>
                <a:spcPct val="100000"/>
              </a:lnSpc>
              <a:buClrTx/>
              <a:buFontTx/>
              <a:buNone/>
            </a:pPr>
            <a:r>
              <a:rPr lang="ru-RU" sz="3200" dirty="0" smtClean="0">
                <a:solidFill>
                  <a:schemeClr val="bg1"/>
                </a:solidFill>
                <a:latin typeface="Trebuchet MS" pitchFamily="34" charset="0"/>
              </a:rPr>
              <a:t>Существующие библиотеки</a:t>
            </a:r>
            <a:endParaRPr lang="en-US" sz="3200" dirty="0">
              <a:solidFill>
                <a:schemeClr val="bg1"/>
              </a:solidFill>
              <a:latin typeface="Trebuchet MS" pitchFamily="34" charset="0"/>
            </a:endParaRPr>
          </a:p>
        </p:txBody>
      </p:sp>
      <p:sp>
        <p:nvSpPr>
          <p:cNvPr id="18" name="Rectangle 1029"/>
          <p:cNvSpPr>
            <a:spLocks noChangeArrowheads="1"/>
          </p:cNvSpPr>
          <p:nvPr/>
        </p:nvSpPr>
        <p:spPr bwMode="auto">
          <a:xfrm>
            <a:off x="6228184" y="2771297"/>
            <a:ext cx="2915816" cy="2546512"/>
          </a:xfrm>
          <a:prstGeom prst="rect">
            <a:avLst/>
          </a:prstGeom>
          <a:noFill/>
          <a:ln w="9525">
            <a:noFill/>
            <a:miter lim="800000"/>
            <a:headEnd/>
            <a:tailEnd/>
          </a:ln>
        </p:spPr>
        <p:txBody>
          <a:bodyPr wrap="square" lIns="83485" tIns="41742" rIns="83485" bIns="41742">
            <a:spAutoFit/>
          </a:bodyPr>
          <a:lstStyle/>
          <a:p>
            <a:pPr marL="263789" indent="-263789"/>
            <a:r>
              <a:rPr lang="en-US" sz="1600" b="1" dirty="0" smtClean="0">
                <a:solidFill>
                  <a:srgbClr val="D21700"/>
                </a:solidFill>
                <a:latin typeface="Trebuchet MS" pitchFamily="34" charset="0"/>
                <a:sym typeface="Wingdings" pitchFamily="2" charset="2"/>
              </a:rPr>
              <a:t> </a:t>
            </a:r>
            <a:r>
              <a:rPr lang="ru-RU" sz="1600" b="1" dirty="0" smtClean="0">
                <a:solidFill>
                  <a:srgbClr val="D21700"/>
                </a:solidFill>
                <a:latin typeface="Trebuchet MS" pitchFamily="34" charset="0"/>
              </a:rPr>
              <a:t>Интерфейс должен быть разработан командой</a:t>
            </a:r>
            <a:r>
              <a:rPr lang="en-US" sz="1600" b="1" dirty="0" smtClean="0">
                <a:solidFill>
                  <a:srgbClr val="D21700"/>
                </a:solidFill>
                <a:latin typeface="Trebuchet MS" pitchFamily="34" charset="0"/>
              </a:rPr>
              <a:t> </a:t>
            </a:r>
            <a:r>
              <a:rPr lang="en-US" sz="1600" b="1" dirty="0" err="1" smtClean="0">
                <a:solidFill>
                  <a:srgbClr val="D21700"/>
                </a:solidFill>
                <a:latin typeface="Trebuchet MS" pitchFamily="34" charset="0"/>
              </a:rPr>
              <a:t>ProSim</a:t>
            </a:r>
            <a:r>
              <a:rPr lang="en-US" sz="1600" b="1" dirty="0" smtClean="0">
                <a:solidFill>
                  <a:srgbClr val="D21700"/>
                </a:solidFill>
                <a:latin typeface="Trebuchet MS" pitchFamily="34" charset="0"/>
              </a:rPr>
              <a:t> </a:t>
            </a:r>
          </a:p>
          <a:p>
            <a:pPr marL="263789" indent="-263789"/>
            <a:r>
              <a:rPr lang="en-US" sz="1600" b="1" dirty="0" smtClean="0">
                <a:solidFill>
                  <a:srgbClr val="D21700"/>
                </a:solidFill>
                <a:latin typeface="Trebuchet MS" pitchFamily="34" charset="0"/>
                <a:sym typeface="Wingdings" pitchFamily="2" charset="2"/>
              </a:rPr>
              <a:t> </a:t>
            </a:r>
            <a:r>
              <a:rPr lang="ru-RU" sz="1600" b="1" dirty="0" smtClean="0">
                <a:solidFill>
                  <a:srgbClr val="D21700"/>
                </a:solidFill>
                <a:latin typeface="Trebuchet MS" pitchFamily="34" charset="0"/>
              </a:rPr>
              <a:t>Хороший вариант , когда у Вас есть большая разработка и нет желания самому заниматься ее интеграцией в </a:t>
            </a:r>
            <a:r>
              <a:rPr lang="en-US" sz="1600" b="1" dirty="0" err="1" smtClean="0">
                <a:solidFill>
                  <a:srgbClr val="D21700"/>
                </a:solidFill>
                <a:latin typeface="Trebuchet MS" pitchFamily="34" charset="0"/>
              </a:rPr>
              <a:t>Simulis</a:t>
            </a:r>
            <a:r>
              <a:rPr lang="en-US" sz="1600" b="1" dirty="0" smtClean="0">
                <a:solidFill>
                  <a:srgbClr val="D21700"/>
                </a:solidFill>
                <a:latin typeface="Trebuchet MS" pitchFamily="34" charset="0"/>
              </a:rPr>
              <a:t> Thermodynamics</a:t>
            </a:r>
          </a:p>
        </p:txBody>
      </p:sp>
      <p:grpSp>
        <p:nvGrpSpPr>
          <p:cNvPr id="28" name="Groupe 27"/>
          <p:cNvGrpSpPr/>
          <p:nvPr/>
        </p:nvGrpSpPr>
        <p:grpSpPr>
          <a:xfrm>
            <a:off x="215467" y="2708920"/>
            <a:ext cx="2687715" cy="738664"/>
            <a:chOff x="215467" y="2708920"/>
            <a:chExt cx="2687715" cy="738664"/>
          </a:xfrm>
        </p:grpSpPr>
        <p:pic>
          <p:nvPicPr>
            <p:cNvPr id="20" name="Picture 27" descr="NIST logo"/>
            <p:cNvPicPr>
              <a:picLocks noChangeAspect="1" noChangeArrowheads="1"/>
            </p:cNvPicPr>
            <p:nvPr/>
          </p:nvPicPr>
          <p:blipFill>
            <a:blip r:embed="rId5" cstate="print"/>
            <a:srcRect/>
            <a:stretch>
              <a:fillRect/>
            </a:stretch>
          </p:blipFill>
          <p:spPr bwMode="auto">
            <a:xfrm>
              <a:off x="215467" y="2852936"/>
              <a:ext cx="1068043" cy="398922"/>
            </a:xfrm>
            <a:prstGeom prst="rect">
              <a:avLst/>
            </a:prstGeom>
            <a:noFill/>
            <a:ln w="9525">
              <a:noFill/>
              <a:miter lim="800000"/>
              <a:headEnd/>
              <a:tailEnd/>
            </a:ln>
          </p:spPr>
        </p:pic>
        <p:sp>
          <p:nvSpPr>
            <p:cNvPr id="21" name="Text Box 28"/>
            <p:cNvSpPr txBox="1">
              <a:spLocks noChangeArrowheads="1"/>
            </p:cNvSpPr>
            <p:nvPr/>
          </p:nvSpPr>
          <p:spPr bwMode="auto">
            <a:xfrm>
              <a:off x="1043608" y="2708920"/>
              <a:ext cx="1859574" cy="738664"/>
            </a:xfrm>
            <a:prstGeom prst="rect">
              <a:avLst/>
            </a:prstGeom>
            <a:noFill/>
            <a:ln w="9525">
              <a:noFill/>
              <a:miter lim="800000"/>
              <a:headEnd/>
              <a:tailEnd/>
            </a:ln>
          </p:spPr>
          <p:txBody>
            <a:bodyPr>
              <a:spAutoFit/>
            </a:bodyPr>
            <a:lstStyle/>
            <a:p>
              <a:pPr algn="ctr">
                <a:lnSpc>
                  <a:spcPct val="100000"/>
                </a:lnSpc>
                <a:buClrTx/>
                <a:buFontTx/>
                <a:buNone/>
              </a:pPr>
              <a:r>
                <a:rPr lang="fr-FR" b="1" dirty="0">
                  <a:solidFill>
                    <a:srgbClr val="0BA4E2"/>
                  </a:solidFill>
                </a:rPr>
                <a:t>REFPROP</a:t>
              </a:r>
              <a:r>
                <a:rPr lang="fr-FR" dirty="0">
                  <a:solidFill>
                    <a:srgbClr val="0BA4E2"/>
                  </a:solidFill>
                </a:rPr>
                <a:t> </a:t>
              </a:r>
            </a:p>
            <a:p>
              <a:pPr algn="ctr">
                <a:lnSpc>
                  <a:spcPct val="100000"/>
                </a:lnSpc>
                <a:buClrTx/>
                <a:buFontTx/>
                <a:buNone/>
              </a:pPr>
              <a:r>
                <a:rPr lang="fr-FR" sz="1200" dirty="0">
                  <a:solidFill>
                    <a:srgbClr val="0BA4E2"/>
                  </a:solidFill>
                </a:rPr>
                <a:t>Standard </a:t>
              </a:r>
              <a:r>
                <a:rPr lang="fr-FR" sz="1200" dirty="0" err="1">
                  <a:solidFill>
                    <a:srgbClr val="0BA4E2"/>
                  </a:solidFill>
                </a:rPr>
                <a:t>Reference</a:t>
              </a:r>
              <a:r>
                <a:rPr lang="fr-FR" sz="1200" dirty="0">
                  <a:solidFill>
                    <a:srgbClr val="0BA4E2"/>
                  </a:solidFill>
                </a:rPr>
                <a:t> </a:t>
              </a:r>
              <a:r>
                <a:rPr lang="fr-FR" sz="1200" dirty="0" err="1">
                  <a:solidFill>
                    <a:srgbClr val="0BA4E2"/>
                  </a:solidFill>
                </a:rPr>
                <a:t>Database</a:t>
              </a:r>
              <a:r>
                <a:rPr lang="fr-FR" sz="1200" dirty="0">
                  <a:solidFill>
                    <a:srgbClr val="0BA4E2"/>
                  </a:solidFill>
                </a:rPr>
                <a:t> 23</a:t>
              </a:r>
            </a:p>
          </p:txBody>
        </p:sp>
      </p:grpSp>
      <p:grpSp>
        <p:nvGrpSpPr>
          <p:cNvPr id="27" name="Groupe 26"/>
          <p:cNvGrpSpPr/>
          <p:nvPr/>
        </p:nvGrpSpPr>
        <p:grpSpPr>
          <a:xfrm>
            <a:off x="179512" y="3870823"/>
            <a:ext cx="3961666" cy="915296"/>
            <a:chOff x="179512" y="3870823"/>
            <a:chExt cx="3961666" cy="915296"/>
          </a:xfrm>
        </p:grpSpPr>
        <p:pic>
          <p:nvPicPr>
            <p:cNvPr id="22" name="Picture 4" descr="Air Liquide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4042376"/>
              <a:ext cx="1188656" cy="368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ZoneTexte 5"/>
            <p:cNvSpPr txBox="1">
              <a:spLocks noChangeArrowheads="1"/>
            </p:cNvSpPr>
            <p:nvPr/>
          </p:nvSpPr>
          <p:spPr bwMode="auto">
            <a:xfrm>
              <a:off x="1367644" y="3870823"/>
              <a:ext cx="2773534" cy="91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485" tIns="41742" rIns="83485" bIns="41742">
              <a:spAutoFit/>
            </a:bodyPr>
            <a:lstStyle>
              <a:lvl1pPr>
                <a:defRPr b="1">
                  <a:solidFill>
                    <a:schemeClr val="accent2"/>
                  </a:solidFill>
                  <a:latin typeface="Arial" charset="0"/>
                </a:defRPr>
              </a:lvl1pPr>
              <a:lvl2pPr marL="742950" indent="-285750">
                <a:defRPr b="1">
                  <a:solidFill>
                    <a:schemeClr val="accent2"/>
                  </a:solidFill>
                  <a:latin typeface="Arial" charset="0"/>
                </a:defRPr>
              </a:lvl2pPr>
              <a:lvl3pPr marL="1143000" indent="-228600">
                <a:defRPr b="1">
                  <a:solidFill>
                    <a:schemeClr val="accent2"/>
                  </a:solidFill>
                  <a:latin typeface="Arial" charset="0"/>
                </a:defRPr>
              </a:lvl3pPr>
              <a:lvl4pPr marL="1600200" indent="-228600">
                <a:defRPr b="1">
                  <a:solidFill>
                    <a:schemeClr val="accent2"/>
                  </a:solidFill>
                  <a:latin typeface="Arial" charset="0"/>
                </a:defRPr>
              </a:lvl4pPr>
              <a:lvl5pPr marL="2057400" indent="-228600">
                <a:defRPr b="1">
                  <a:solidFill>
                    <a:schemeClr val="accent2"/>
                  </a:solidFill>
                  <a:latin typeface="Arial" charset="0"/>
                </a:defRPr>
              </a:lvl5pPr>
              <a:lvl6pPr marL="25146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718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290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8862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pPr>
                <a:buFont typeface="Wingdings" pitchFamily="2" charset="2"/>
                <a:buNone/>
              </a:pPr>
              <a:r>
                <a:rPr lang="ru-RU" dirty="0" smtClean="0">
                  <a:solidFill>
                    <a:srgbClr val="0BA4E2"/>
                  </a:solidFill>
                  <a:latin typeface="Trebuchet MS" pitchFamily="34" charset="0"/>
                </a:rPr>
                <a:t>Уравнение состояния </a:t>
              </a:r>
              <a:r>
                <a:rPr lang="ru-RU" dirty="0" err="1" smtClean="0">
                  <a:solidFill>
                    <a:srgbClr val="0BA4E2"/>
                  </a:solidFill>
                  <a:latin typeface="Trebuchet MS" pitchFamily="34" charset="0"/>
                </a:rPr>
                <a:t>Бендера</a:t>
              </a:r>
              <a:r>
                <a:rPr lang="ru-RU" dirty="0" smtClean="0">
                  <a:solidFill>
                    <a:srgbClr val="0BA4E2"/>
                  </a:solidFill>
                  <a:latin typeface="Trebuchet MS" pitchFamily="34" charset="0"/>
                </a:rPr>
                <a:t> (своя разработка)</a:t>
              </a:r>
              <a:endParaRPr lang="en-US" i="1" dirty="0">
                <a:solidFill>
                  <a:srgbClr val="0BA4E2"/>
                </a:solidFill>
                <a:latin typeface="Trebuchet MS" pitchFamily="34" charset="0"/>
              </a:endParaRPr>
            </a:p>
          </p:txBody>
        </p:sp>
      </p:grpSp>
      <p:grpSp>
        <p:nvGrpSpPr>
          <p:cNvPr id="26" name="Groupe 25"/>
          <p:cNvGrpSpPr/>
          <p:nvPr/>
        </p:nvGrpSpPr>
        <p:grpSpPr>
          <a:xfrm>
            <a:off x="179512" y="4889968"/>
            <a:ext cx="4932548" cy="1192295"/>
            <a:chOff x="179512" y="4889968"/>
            <a:chExt cx="4572508" cy="1192295"/>
          </a:xfrm>
        </p:grpSpPr>
        <p:pic>
          <p:nvPicPr>
            <p:cNvPr id="23" name="Picture 4" descr="Logo Tota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512" y="5121188"/>
              <a:ext cx="1225802"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ZoneTexte 6"/>
            <p:cNvSpPr txBox="1">
              <a:spLocks noChangeArrowheads="1"/>
            </p:cNvSpPr>
            <p:nvPr/>
          </p:nvSpPr>
          <p:spPr bwMode="auto">
            <a:xfrm>
              <a:off x="1403648" y="4889968"/>
              <a:ext cx="3348372" cy="119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485" tIns="41742" rIns="83485" bIns="41742">
              <a:spAutoFit/>
            </a:bodyPr>
            <a:lstStyle>
              <a:lvl1pPr>
                <a:defRPr b="1">
                  <a:solidFill>
                    <a:schemeClr val="accent2"/>
                  </a:solidFill>
                  <a:latin typeface="Arial" charset="0"/>
                </a:defRPr>
              </a:lvl1pPr>
              <a:lvl2pPr marL="742950" indent="-285750">
                <a:defRPr b="1">
                  <a:solidFill>
                    <a:schemeClr val="accent2"/>
                  </a:solidFill>
                  <a:latin typeface="Arial" charset="0"/>
                </a:defRPr>
              </a:lvl2pPr>
              <a:lvl3pPr marL="1143000" indent="-228600">
                <a:defRPr b="1">
                  <a:solidFill>
                    <a:schemeClr val="accent2"/>
                  </a:solidFill>
                  <a:latin typeface="Arial" charset="0"/>
                </a:defRPr>
              </a:lvl3pPr>
              <a:lvl4pPr marL="1600200" indent="-228600">
                <a:defRPr b="1">
                  <a:solidFill>
                    <a:schemeClr val="accent2"/>
                  </a:solidFill>
                  <a:latin typeface="Arial" charset="0"/>
                </a:defRPr>
              </a:lvl4pPr>
              <a:lvl5pPr marL="2057400" indent="-228600">
                <a:defRPr b="1">
                  <a:solidFill>
                    <a:schemeClr val="accent2"/>
                  </a:solidFill>
                  <a:latin typeface="Arial" charset="0"/>
                </a:defRPr>
              </a:lvl5pPr>
              <a:lvl6pPr marL="25146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718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290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8862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pPr>
                <a:buFont typeface="Wingdings" pitchFamily="2" charset="2"/>
                <a:buNone/>
              </a:pPr>
              <a:r>
                <a:rPr lang="ru-RU" dirty="0" smtClean="0">
                  <a:solidFill>
                    <a:srgbClr val="0BA4E2"/>
                  </a:solidFill>
                  <a:latin typeface="Trebuchet MS" pitchFamily="34" charset="0"/>
                </a:rPr>
                <a:t>Собственная разработка термодинамической модели очистки от кислотных газов</a:t>
              </a:r>
              <a:r>
                <a:rPr lang="en-US" dirty="0" smtClean="0">
                  <a:solidFill>
                    <a:srgbClr val="0BA4E2"/>
                  </a:solidFill>
                  <a:latin typeface="Trebuchet MS" pitchFamily="34" charset="0"/>
                </a:rPr>
                <a:t> (</a:t>
              </a:r>
              <a:r>
                <a:rPr lang="ru-RU" dirty="0" smtClean="0">
                  <a:solidFill>
                    <a:srgbClr val="0BA4E2"/>
                  </a:solidFill>
                  <a:latin typeface="Trebuchet MS" pitchFamily="34" charset="0"/>
                </a:rPr>
                <a:t>гибридный растворитель</a:t>
              </a:r>
              <a:r>
                <a:rPr lang="en-US" dirty="0" smtClean="0">
                  <a:solidFill>
                    <a:srgbClr val="0BA4E2"/>
                  </a:solidFill>
                  <a:latin typeface="Trebuchet MS" pitchFamily="34" charset="0"/>
                </a:rPr>
                <a:t>)</a:t>
              </a:r>
              <a:endParaRPr lang="en-US" dirty="0">
                <a:solidFill>
                  <a:srgbClr val="0BA4E2"/>
                </a:solidFill>
                <a:latin typeface="Trebuchet MS" pitchFamily="34" charset="0"/>
              </a:endParaRPr>
            </a:p>
          </p:txBody>
        </p:sp>
      </p:grpSp>
      <p:sp>
        <p:nvSpPr>
          <p:cNvPr id="29" name="Oval 15"/>
          <p:cNvSpPr>
            <a:spLocks noChangeArrowheads="1"/>
          </p:cNvSpPr>
          <p:nvPr>
            <p:custDataLst>
              <p:tags r:id="rId1"/>
            </p:custDataLst>
          </p:nvPr>
        </p:nvSpPr>
        <p:spPr bwMode="gray">
          <a:xfrm>
            <a:off x="3896458" y="2773204"/>
            <a:ext cx="1351085" cy="1311593"/>
          </a:xfrm>
          <a:prstGeom prst="ellipse">
            <a:avLst/>
          </a:prstGeom>
          <a:solidFill>
            <a:srgbClr val="080B7A"/>
          </a:solidFill>
          <a:ln w="19050">
            <a:solidFill>
              <a:srgbClr val="080B7A"/>
            </a:solidFill>
            <a:miter lim="800000"/>
            <a:headEnd/>
            <a:tailEnd/>
          </a:ln>
          <a:effectLst>
            <a:outerShdw dist="53882" dir="2700000" algn="ctr" rotWithShape="0">
              <a:srgbClr val="808080"/>
            </a:outerShdw>
          </a:effectLst>
        </p:spPr>
        <p:txBody>
          <a:bodyPr lIns="83485" tIns="41742" rIns="83485" bIns="41742"/>
          <a:lstStyle/>
          <a:p>
            <a:pPr marL="162331" indent="-162331" algn="ctr" defTabSz="731941">
              <a:spcBef>
                <a:spcPct val="20000"/>
              </a:spcBef>
              <a:defRPr/>
            </a:pPr>
            <a:endParaRPr lang="de-DE" sz="1500" b="1" dirty="0">
              <a:solidFill>
                <a:srgbClr val="000000"/>
              </a:solidFill>
              <a:cs typeface="Arial" charset="0"/>
            </a:endParaRPr>
          </a:p>
        </p:txBody>
      </p:sp>
      <p:pic>
        <p:nvPicPr>
          <p:cNvPr id="30" name="Picture 16"/>
          <p:cNvPicPr>
            <a:picLocks noChangeAspect="1" noChangeArrowheads="1"/>
          </p:cNvPicPr>
          <p:nvPr/>
        </p:nvPicPr>
        <p:blipFill>
          <a:blip r:embed="rId8" cstate="print">
            <a:lum bright="72000" contrast="54000"/>
          </a:blip>
          <a:srcRect/>
          <a:stretch>
            <a:fillRect/>
          </a:stretch>
        </p:blipFill>
        <p:spPr bwMode="gray">
          <a:xfrm>
            <a:off x="4141178" y="2788920"/>
            <a:ext cx="860181" cy="605790"/>
          </a:xfrm>
          <a:prstGeom prst="rect">
            <a:avLst/>
          </a:prstGeom>
          <a:noFill/>
          <a:ln w="9525">
            <a:noFill/>
            <a:miter lim="800000"/>
            <a:headEnd/>
            <a:tailEnd/>
          </a:ln>
        </p:spPr>
      </p:pic>
      <p:sp>
        <p:nvSpPr>
          <p:cNvPr id="31" name="Rectangle 26"/>
          <p:cNvSpPr>
            <a:spLocks noChangeArrowheads="1"/>
          </p:cNvSpPr>
          <p:nvPr/>
        </p:nvSpPr>
        <p:spPr bwMode="gray">
          <a:xfrm>
            <a:off x="3808536" y="3084672"/>
            <a:ext cx="1525465" cy="726098"/>
          </a:xfrm>
          <a:prstGeom prst="rect">
            <a:avLst/>
          </a:prstGeom>
          <a:noFill/>
          <a:ln w="9525">
            <a:noFill/>
            <a:miter lim="800000"/>
            <a:headEnd/>
            <a:tailEnd/>
          </a:ln>
        </p:spPr>
        <p:txBody>
          <a:bodyPr lIns="82170" tIns="82170" rIns="65736" bIns="82170">
            <a:spAutoFit/>
          </a:bodyPr>
          <a:lstStyle/>
          <a:p>
            <a:pPr algn="ctr" defTabSz="731941">
              <a:spcBef>
                <a:spcPct val="20000"/>
              </a:spcBef>
            </a:pPr>
            <a:r>
              <a:rPr lang="de-DE" sz="2200" b="1" dirty="0">
                <a:solidFill>
                  <a:schemeClr val="bg1"/>
                </a:solidFill>
                <a:cs typeface="Arial" charset="0"/>
              </a:rPr>
              <a:t>Simulis</a:t>
            </a:r>
          </a:p>
          <a:p>
            <a:pPr algn="ctr" defTabSz="731941">
              <a:spcBef>
                <a:spcPct val="20000"/>
              </a:spcBef>
            </a:pPr>
            <a:r>
              <a:rPr lang="de-DE" sz="1100" b="1" dirty="0">
                <a:solidFill>
                  <a:schemeClr val="bg1"/>
                </a:solidFill>
                <a:cs typeface="Arial" charset="0"/>
              </a:rPr>
              <a:t>Thermodynamics</a:t>
            </a:r>
          </a:p>
        </p:txBody>
      </p:sp>
      <p:sp>
        <p:nvSpPr>
          <p:cNvPr id="32" name="Freeform 6"/>
          <p:cNvSpPr>
            <a:spLocks noChangeAspect="1"/>
          </p:cNvSpPr>
          <p:nvPr/>
        </p:nvSpPr>
        <p:spPr bwMode="gray">
          <a:xfrm>
            <a:off x="4621823" y="1777365"/>
            <a:ext cx="1644162" cy="1605915"/>
          </a:xfrm>
          <a:custGeom>
            <a:avLst/>
            <a:gdLst>
              <a:gd name="T0" fmla="*/ 798512 w 1058"/>
              <a:gd name="T1" fmla="*/ 1677988 h 1060"/>
              <a:gd name="T2" fmla="*/ 1679575 w 1058"/>
              <a:gd name="T3" fmla="*/ 1682750 h 1060"/>
              <a:gd name="T4" fmla="*/ 0 w 1058"/>
              <a:gd name="T5" fmla="*/ 0 h 1060"/>
              <a:gd name="T6" fmla="*/ 0 w 1058"/>
              <a:gd name="T7" fmla="*/ 920750 h 1060"/>
              <a:gd name="T8" fmla="*/ 798512 w 1058"/>
              <a:gd name="T9" fmla="*/ 1677988 h 1060"/>
              <a:gd name="T10" fmla="*/ 0 60000 65536"/>
              <a:gd name="T11" fmla="*/ 0 60000 65536"/>
              <a:gd name="T12" fmla="*/ 0 60000 65536"/>
              <a:gd name="T13" fmla="*/ 0 60000 65536"/>
              <a:gd name="T14" fmla="*/ 0 60000 65536"/>
              <a:gd name="T15" fmla="*/ 0 w 1058"/>
              <a:gd name="T16" fmla="*/ 0 h 1060"/>
              <a:gd name="T17" fmla="*/ 1058 w 1058"/>
              <a:gd name="T18" fmla="*/ 1060 h 1060"/>
            </a:gdLst>
            <a:ahLst/>
            <a:cxnLst>
              <a:cxn ang="T10">
                <a:pos x="T0" y="T1"/>
              </a:cxn>
              <a:cxn ang="T11">
                <a:pos x="T2" y="T3"/>
              </a:cxn>
              <a:cxn ang="T12">
                <a:pos x="T4" y="T5"/>
              </a:cxn>
              <a:cxn ang="T13">
                <a:pos x="T6" y="T7"/>
              </a:cxn>
              <a:cxn ang="T14">
                <a:pos x="T8" y="T9"/>
              </a:cxn>
            </a:cxnLst>
            <a:rect l="T15" t="T16" r="T17" b="T18"/>
            <a:pathLst>
              <a:path w="1058" h="1060">
                <a:moveTo>
                  <a:pt x="503" y="1057"/>
                </a:moveTo>
                <a:lnTo>
                  <a:pt x="1058" y="1060"/>
                </a:lnTo>
                <a:cubicBezTo>
                  <a:pt x="1016" y="211"/>
                  <a:pt x="276" y="9"/>
                  <a:pt x="0" y="0"/>
                </a:cubicBezTo>
                <a:lnTo>
                  <a:pt x="0" y="580"/>
                </a:lnTo>
                <a:cubicBezTo>
                  <a:pt x="131" y="585"/>
                  <a:pt x="470" y="682"/>
                  <a:pt x="503" y="1057"/>
                </a:cubicBezTo>
                <a:close/>
              </a:path>
            </a:pathLst>
          </a:custGeom>
          <a:solidFill>
            <a:srgbClr val="4D0255"/>
          </a:solidFill>
          <a:ln w="19050">
            <a:solidFill>
              <a:srgbClr val="4D0255"/>
            </a:solidFill>
            <a:round/>
            <a:headEnd/>
            <a:tailEnd/>
          </a:ln>
          <a:effectLst>
            <a:outerShdw dist="53882" dir="2700000" algn="ctr" rotWithShape="0">
              <a:srgbClr val="808080"/>
            </a:outerShdw>
          </a:effectLst>
        </p:spPr>
        <p:txBody>
          <a:bodyPr lIns="83485" tIns="41742" rIns="83485" bIns="41742"/>
          <a:lstStyle/>
          <a:p>
            <a:pPr eaLnBrk="1" hangingPunct="1">
              <a:lnSpc>
                <a:spcPct val="100000"/>
              </a:lnSpc>
              <a:spcBef>
                <a:spcPct val="20000"/>
              </a:spcBef>
              <a:buClrTx/>
              <a:buFontTx/>
              <a:buNone/>
              <a:defRPr/>
            </a:pPr>
            <a:endParaRPr lang="fr-FR" sz="1100" dirty="0">
              <a:solidFill>
                <a:schemeClr val="bg1"/>
              </a:solidFill>
              <a:cs typeface="Arial" charset="0"/>
            </a:endParaRPr>
          </a:p>
        </p:txBody>
      </p:sp>
      <p:sp>
        <p:nvSpPr>
          <p:cNvPr id="33" name="Rectangle 20"/>
          <p:cNvSpPr>
            <a:spLocks noChangeArrowheads="1"/>
          </p:cNvSpPr>
          <p:nvPr/>
        </p:nvSpPr>
        <p:spPr bwMode="gray">
          <a:xfrm>
            <a:off x="4910505" y="2371725"/>
            <a:ext cx="997926" cy="453631"/>
          </a:xfrm>
          <a:prstGeom prst="rect">
            <a:avLst/>
          </a:prstGeom>
          <a:noFill/>
          <a:ln w="9525">
            <a:noFill/>
            <a:miter lim="800000"/>
            <a:headEnd/>
            <a:tailEnd/>
          </a:ln>
        </p:spPr>
        <p:txBody>
          <a:bodyPr wrap="square" lIns="83485" tIns="41742" rIns="83485" bIns="41742">
            <a:spAutoFit/>
          </a:bodyPr>
          <a:lstStyle/>
          <a:p>
            <a:pPr algn="ctr" eaLnBrk="1" hangingPunct="1">
              <a:lnSpc>
                <a:spcPct val="100000"/>
              </a:lnSpc>
              <a:buClrTx/>
              <a:buFontTx/>
              <a:buNone/>
            </a:pPr>
            <a:r>
              <a:rPr lang="ru-RU" sz="1200" b="1" dirty="0" smtClean="0">
                <a:solidFill>
                  <a:schemeClr val="bg1"/>
                </a:solidFill>
                <a:cs typeface="Arial" charset="0"/>
              </a:rPr>
              <a:t>Спец. библиотеки</a:t>
            </a:r>
            <a:endParaRPr lang="de-DE" sz="1200" b="1" dirty="0">
              <a:solidFill>
                <a:schemeClr val="bg1"/>
              </a:solidFill>
              <a:cs typeface="Arial" charset="0"/>
            </a:endParaRPr>
          </a:p>
        </p:txBody>
      </p:sp>
      <p:sp>
        <p:nvSpPr>
          <p:cNvPr id="34" name="AutoShape 28"/>
          <p:cNvSpPr>
            <a:spLocks noChangeArrowheads="1"/>
          </p:cNvSpPr>
          <p:nvPr/>
        </p:nvSpPr>
        <p:spPr bwMode="auto">
          <a:xfrm rot="18867175" flipH="1">
            <a:off x="5729654" y="1924966"/>
            <a:ext cx="342900" cy="422031"/>
          </a:xfrm>
          <a:prstGeom prst="rightArrow">
            <a:avLst>
              <a:gd name="adj1" fmla="val 50000"/>
              <a:gd name="adj2" fmla="val 25000"/>
            </a:avLst>
          </a:prstGeom>
          <a:solidFill>
            <a:srgbClr val="4D0255"/>
          </a:solidFill>
          <a:ln w="9525">
            <a:solidFill>
              <a:srgbClr val="4D0255"/>
            </a:solidFill>
            <a:miter lim="800000"/>
            <a:headEnd/>
            <a:tailEnd/>
          </a:ln>
        </p:spPr>
        <p:txBody>
          <a:bodyPr wrap="none" lIns="83485" tIns="41742" rIns="83485" bIns="41742" anchor="ctr"/>
          <a:lstStyle/>
          <a:p>
            <a:endParaRPr lang="fr-FR"/>
          </a:p>
        </p:txBody>
      </p:sp>
      <p:sp>
        <p:nvSpPr>
          <p:cNvPr id="35" name="Freeform 8" descr="75 %"/>
          <p:cNvSpPr>
            <a:spLocks noChangeAspect="1"/>
          </p:cNvSpPr>
          <p:nvPr/>
        </p:nvSpPr>
        <p:spPr bwMode="gray">
          <a:xfrm>
            <a:off x="4621823" y="3477578"/>
            <a:ext cx="1644162" cy="1601629"/>
          </a:xfrm>
          <a:custGeom>
            <a:avLst/>
            <a:gdLst>
              <a:gd name="T0" fmla="*/ 0 w 1058"/>
              <a:gd name="T1" fmla="*/ 773113 h 1057"/>
              <a:gd name="T2" fmla="*/ 0 w 1058"/>
              <a:gd name="T3" fmla="*/ 1677988 h 1057"/>
              <a:gd name="T4" fmla="*/ 1679575 w 1058"/>
              <a:gd name="T5" fmla="*/ 0 h 1057"/>
              <a:gd name="T6" fmla="*/ 793750 w 1058"/>
              <a:gd name="T7" fmla="*/ 0 h 1057"/>
              <a:gd name="T8" fmla="*/ 0 w 1058"/>
              <a:gd name="T9" fmla="*/ 773113 h 1057"/>
              <a:gd name="T10" fmla="*/ 0 60000 65536"/>
              <a:gd name="T11" fmla="*/ 0 60000 65536"/>
              <a:gd name="T12" fmla="*/ 0 60000 65536"/>
              <a:gd name="T13" fmla="*/ 0 60000 65536"/>
              <a:gd name="T14" fmla="*/ 0 60000 65536"/>
              <a:gd name="T15" fmla="*/ 0 w 1058"/>
              <a:gd name="T16" fmla="*/ 0 h 1057"/>
              <a:gd name="T17" fmla="*/ 1058 w 1058"/>
              <a:gd name="T18" fmla="*/ 1057 h 1057"/>
            </a:gdLst>
            <a:ahLst/>
            <a:cxnLst>
              <a:cxn ang="T10">
                <a:pos x="T0" y="T1"/>
              </a:cxn>
              <a:cxn ang="T11">
                <a:pos x="T2" y="T3"/>
              </a:cxn>
              <a:cxn ang="T12">
                <a:pos x="T4" y="T5"/>
              </a:cxn>
              <a:cxn ang="T13">
                <a:pos x="T6" y="T7"/>
              </a:cxn>
              <a:cxn ang="T14">
                <a:pos x="T8" y="T9"/>
              </a:cxn>
            </a:cxnLst>
            <a:rect l="T15" t="T16" r="T17" b="T18"/>
            <a:pathLst>
              <a:path w="1058" h="1057">
                <a:moveTo>
                  <a:pt x="0" y="487"/>
                </a:moveTo>
                <a:lnTo>
                  <a:pt x="0" y="1057"/>
                </a:lnTo>
                <a:cubicBezTo>
                  <a:pt x="276" y="1052"/>
                  <a:pt x="1028" y="822"/>
                  <a:pt x="1058" y="0"/>
                </a:cubicBezTo>
                <a:lnTo>
                  <a:pt x="500" y="0"/>
                </a:lnTo>
                <a:cubicBezTo>
                  <a:pt x="479" y="408"/>
                  <a:pt x="136" y="482"/>
                  <a:pt x="0" y="487"/>
                </a:cubicBezTo>
                <a:close/>
              </a:path>
            </a:pathLst>
          </a:custGeom>
          <a:solidFill>
            <a:srgbClr val="4D0255"/>
          </a:solidFill>
          <a:ln w="19050">
            <a:solidFill>
              <a:srgbClr val="4D0255"/>
            </a:solidFill>
            <a:round/>
            <a:headEnd/>
            <a:tailEnd/>
          </a:ln>
          <a:effectLst>
            <a:outerShdw dist="53882" dir="2700000" algn="ctr" rotWithShape="0">
              <a:srgbClr val="808080"/>
            </a:outerShdw>
          </a:effectLst>
        </p:spPr>
        <p:txBody>
          <a:bodyPr lIns="83485" tIns="41742" rIns="83485" bIns="41742"/>
          <a:lstStyle/>
          <a:p>
            <a:pPr eaLnBrk="1" hangingPunct="1">
              <a:lnSpc>
                <a:spcPct val="100000"/>
              </a:lnSpc>
              <a:spcBef>
                <a:spcPct val="20000"/>
              </a:spcBef>
              <a:buClrTx/>
              <a:buFontTx/>
              <a:buNone/>
              <a:defRPr/>
            </a:pPr>
            <a:endParaRPr lang="fr-FR" sz="1100" dirty="0">
              <a:solidFill>
                <a:schemeClr val="bg1"/>
              </a:solidFill>
              <a:cs typeface="Arial" charset="0"/>
            </a:endParaRPr>
          </a:p>
        </p:txBody>
      </p:sp>
      <p:sp>
        <p:nvSpPr>
          <p:cNvPr id="36" name="Rectangle 20"/>
          <p:cNvSpPr>
            <a:spLocks noChangeArrowheads="1"/>
          </p:cNvSpPr>
          <p:nvPr/>
        </p:nvSpPr>
        <p:spPr bwMode="gray">
          <a:xfrm>
            <a:off x="4772758" y="4183380"/>
            <a:ext cx="1135673" cy="268965"/>
          </a:xfrm>
          <a:prstGeom prst="rect">
            <a:avLst/>
          </a:prstGeom>
          <a:noFill/>
          <a:ln w="9525">
            <a:noFill/>
            <a:miter lim="800000"/>
            <a:headEnd/>
            <a:tailEnd/>
          </a:ln>
        </p:spPr>
        <p:txBody>
          <a:bodyPr lIns="83485" tIns="41742" rIns="83485" bIns="41742">
            <a:spAutoFit/>
          </a:bodyPr>
          <a:lstStyle/>
          <a:p>
            <a:pPr algn="ctr" eaLnBrk="1" hangingPunct="1">
              <a:lnSpc>
                <a:spcPct val="100000"/>
              </a:lnSpc>
              <a:buClrTx/>
              <a:buFontTx/>
              <a:buNone/>
            </a:pPr>
            <a:r>
              <a:rPr lang="ru-RU" sz="1200" b="1" dirty="0" smtClean="0">
                <a:solidFill>
                  <a:schemeClr val="bg1"/>
                </a:solidFill>
                <a:cs typeface="Arial" charset="0"/>
              </a:rPr>
              <a:t>Импорт БД</a:t>
            </a:r>
            <a:endParaRPr lang="de-DE" sz="1200" b="1" dirty="0">
              <a:solidFill>
                <a:schemeClr val="bg1"/>
              </a:solidFill>
              <a:cs typeface="Arial" charset="0"/>
            </a:endParaRPr>
          </a:p>
        </p:txBody>
      </p:sp>
      <p:sp>
        <p:nvSpPr>
          <p:cNvPr id="37" name="Freeform 9"/>
          <p:cNvSpPr>
            <a:spLocks noChangeAspect="1"/>
          </p:cNvSpPr>
          <p:nvPr/>
        </p:nvSpPr>
        <p:spPr bwMode="gray">
          <a:xfrm>
            <a:off x="2882412" y="1777365"/>
            <a:ext cx="1641231" cy="1601629"/>
          </a:xfrm>
          <a:custGeom>
            <a:avLst/>
            <a:gdLst>
              <a:gd name="T0" fmla="*/ 1676400 w 1056"/>
              <a:gd name="T1" fmla="*/ 911225 h 1057"/>
              <a:gd name="T2" fmla="*/ 1676400 w 1056"/>
              <a:gd name="T3" fmla="*/ 0 h 1057"/>
              <a:gd name="T4" fmla="*/ 0 w 1056"/>
              <a:gd name="T5" fmla="*/ 1677987 h 1057"/>
              <a:gd name="T6" fmla="*/ 890587 w 1056"/>
              <a:gd name="T7" fmla="*/ 1677987 h 1057"/>
              <a:gd name="T8" fmla="*/ 1676400 w 1056"/>
              <a:gd name="T9" fmla="*/ 911225 h 1057"/>
              <a:gd name="T10" fmla="*/ 0 60000 65536"/>
              <a:gd name="T11" fmla="*/ 0 60000 65536"/>
              <a:gd name="T12" fmla="*/ 0 60000 65536"/>
              <a:gd name="T13" fmla="*/ 0 60000 65536"/>
              <a:gd name="T14" fmla="*/ 0 60000 65536"/>
              <a:gd name="T15" fmla="*/ 0 w 1056"/>
              <a:gd name="T16" fmla="*/ 0 h 1057"/>
              <a:gd name="T17" fmla="*/ 1056 w 1056"/>
              <a:gd name="T18" fmla="*/ 1057 h 1057"/>
            </a:gdLst>
            <a:ahLst/>
            <a:cxnLst>
              <a:cxn ang="T10">
                <a:pos x="T0" y="T1"/>
              </a:cxn>
              <a:cxn ang="T11">
                <a:pos x="T2" y="T3"/>
              </a:cxn>
              <a:cxn ang="T12">
                <a:pos x="T4" y="T5"/>
              </a:cxn>
              <a:cxn ang="T13">
                <a:pos x="T6" y="T7"/>
              </a:cxn>
              <a:cxn ang="T14">
                <a:pos x="T8" y="T9"/>
              </a:cxn>
            </a:cxnLst>
            <a:rect l="T15" t="T16" r="T17" b="T18"/>
            <a:pathLst>
              <a:path w="1056" h="1057">
                <a:moveTo>
                  <a:pt x="1056" y="574"/>
                </a:moveTo>
                <a:lnTo>
                  <a:pt x="1056" y="0"/>
                </a:lnTo>
                <a:cubicBezTo>
                  <a:pt x="776" y="9"/>
                  <a:pt x="51" y="226"/>
                  <a:pt x="0" y="1057"/>
                </a:cubicBezTo>
                <a:lnTo>
                  <a:pt x="561" y="1057"/>
                </a:lnTo>
                <a:cubicBezTo>
                  <a:pt x="618" y="664"/>
                  <a:pt x="927" y="585"/>
                  <a:pt x="1056" y="574"/>
                </a:cubicBezTo>
                <a:close/>
              </a:path>
            </a:pathLst>
          </a:custGeom>
          <a:solidFill>
            <a:srgbClr val="4D0255"/>
          </a:solidFill>
          <a:ln w="19050">
            <a:solidFill>
              <a:srgbClr val="4D0255"/>
            </a:solidFill>
            <a:round/>
            <a:headEnd/>
            <a:tailEnd/>
          </a:ln>
          <a:effectLst>
            <a:outerShdw dist="53882" dir="2700000" algn="ctr" rotWithShape="0">
              <a:srgbClr val="808080"/>
            </a:outerShdw>
          </a:effectLst>
        </p:spPr>
        <p:txBody>
          <a:bodyPr lIns="83485" tIns="41742" rIns="83485" bIns="41742"/>
          <a:lstStyle/>
          <a:p>
            <a:pPr eaLnBrk="1" hangingPunct="1">
              <a:lnSpc>
                <a:spcPct val="100000"/>
              </a:lnSpc>
              <a:spcBef>
                <a:spcPct val="20000"/>
              </a:spcBef>
              <a:buClrTx/>
              <a:buFontTx/>
              <a:buNone/>
              <a:defRPr/>
            </a:pPr>
            <a:endParaRPr lang="fr-FR" sz="1100" dirty="0">
              <a:solidFill>
                <a:schemeClr val="bg1"/>
              </a:solidFill>
              <a:cs typeface="Arial" charset="0"/>
            </a:endParaRPr>
          </a:p>
        </p:txBody>
      </p:sp>
      <p:sp>
        <p:nvSpPr>
          <p:cNvPr id="38" name="Rectangle 20"/>
          <p:cNvSpPr>
            <a:spLocks noChangeArrowheads="1"/>
          </p:cNvSpPr>
          <p:nvPr/>
        </p:nvSpPr>
        <p:spPr bwMode="gray">
          <a:xfrm>
            <a:off x="3229708" y="2371725"/>
            <a:ext cx="1125415" cy="453631"/>
          </a:xfrm>
          <a:prstGeom prst="rect">
            <a:avLst/>
          </a:prstGeom>
          <a:noFill/>
          <a:ln w="9525">
            <a:noFill/>
            <a:miter lim="800000"/>
            <a:headEnd/>
            <a:tailEnd/>
          </a:ln>
        </p:spPr>
        <p:txBody>
          <a:bodyPr lIns="83485" tIns="41742" rIns="83485" bIns="41742">
            <a:spAutoFit/>
          </a:bodyPr>
          <a:lstStyle/>
          <a:p>
            <a:pPr algn="ctr" eaLnBrk="1" hangingPunct="1">
              <a:lnSpc>
                <a:spcPct val="100000"/>
              </a:lnSpc>
              <a:buClrTx/>
              <a:buFontTx/>
              <a:buNone/>
            </a:pPr>
            <a:r>
              <a:rPr lang="de-DE" sz="1200" b="1" dirty="0">
                <a:solidFill>
                  <a:schemeClr val="bg1"/>
                </a:solidFill>
                <a:cs typeface="Arial" charset="0"/>
              </a:rPr>
              <a:t>CAPE-OPEN "socket"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ext Box 7"/>
          <p:cNvSpPr txBox="1">
            <a:spLocks noChangeArrowheads="1"/>
          </p:cNvSpPr>
          <p:nvPr/>
        </p:nvSpPr>
        <p:spPr bwMode="auto">
          <a:xfrm>
            <a:off x="1512278" y="5553549"/>
            <a:ext cx="7455877" cy="650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74650" indent="-374650">
              <a:defRPr b="1">
                <a:solidFill>
                  <a:schemeClr val="accent2"/>
                </a:solidFill>
                <a:latin typeface="Arial" charset="0"/>
              </a:defRPr>
            </a:lvl1pPr>
            <a:lvl2pPr marL="742950" indent="-285750">
              <a:defRPr b="1">
                <a:solidFill>
                  <a:schemeClr val="accent2"/>
                </a:solidFill>
                <a:latin typeface="Arial" charset="0"/>
              </a:defRPr>
            </a:lvl2pPr>
            <a:lvl3pPr marL="1143000" indent="-228600">
              <a:defRPr b="1">
                <a:solidFill>
                  <a:schemeClr val="accent2"/>
                </a:solidFill>
                <a:latin typeface="Arial" charset="0"/>
              </a:defRPr>
            </a:lvl3pPr>
            <a:lvl4pPr marL="1600200" indent="-228600">
              <a:defRPr b="1">
                <a:solidFill>
                  <a:schemeClr val="accent2"/>
                </a:solidFill>
                <a:latin typeface="Arial" charset="0"/>
              </a:defRPr>
            </a:lvl4pPr>
            <a:lvl5pPr marL="2057400" indent="-228600">
              <a:defRPr b="1">
                <a:solidFill>
                  <a:schemeClr val="accent2"/>
                </a:solidFill>
                <a:latin typeface="Arial" charset="0"/>
              </a:defRPr>
            </a:lvl5pPr>
            <a:lvl6pPr marL="25146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718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290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8862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pPr>
              <a:lnSpc>
                <a:spcPct val="100000"/>
              </a:lnSpc>
              <a:spcBef>
                <a:spcPct val="40000"/>
              </a:spcBef>
              <a:buClrTx/>
              <a:buFont typeface="Wingdings" pitchFamily="2" charset="2"/>
              <a:buChar char="ð"/>
            </a:pPr>
            <a:r>
              <a:rPr lang="ru-RU" dirty="0" smtClean="0">
                <a:solidFill>
                  <a:srgbClr val="D21700"/>
                </a:solidFill>
                <a:latin typeface="Trebuchet MS" pitchFamily="34" charset="0"/>
              </a:rPr>
              <a:t>Определение фаз смеси по </a:t>
            </a:r>
            <a:r>
              <a:rPr lang="en-US" dirty="0" smtClean="0">
                <a:solidFill>
                  <a:srgbClr val="D21700"/>
                </a:solidFill>
                <a:latin typeface="Trebuchet MS" pitchFamily="34" charset="0"/>
              </a:rPr>
              <a:t>T, P </a:t>
            </a:r>
            <a:r>
              <a:rPr lang="ru-RU" dirty="0" smtClean="0">
                <a:solidFill>
                  <a:srgbClr val="D21700"/>
                </a:solidFill>
                <a:latin typeface="Trebuchet MS" pitchFamily="34" charset="0"/>
              </a:rPr>
              <a:t>и составу</a:t>
            </a:r>
            <a:endParaRPr lang="en-US" dirty="0">
              <a:solidFill>
                <a:srgbClr val="D21700"/>
              </a:solidFill>
              <a:latin typeface="Trebuchet MS" pitchFamily="34" charset="0"/>
            </a:endParaRPr>
          </a:p>
          <a:p>
            <a:pPr>
              <a:lnSpc>
                <a:spcPct val="100000"/>
              </a:lnSpc>
              <a:spcBef>
                <a:spcPct val="40000"/>
              </a:spcBef>
              <a:buClrTx/>
              <a:buFont typeface="Wingdings" pitchFamily="2" charset="2"/>
              <a:buNone/>
            </a:pPr>
            <a:r>
              <a:rPr lang="en-US" sz="1300" dirty="0" smtClean="0">
                <a:solidFill>
                  <a:srgbClr val="D21700"/>
                </a:solidFill>
                <a:latin typeface="Trebuchet MS" pitchFamily="34" charset="0"/>
              </a:rPr>
              <a:t>(</a:t>
            </a:r>
            <a:r>
              <a:rPr lang="ru-RU" sz="1300" dirty="0" smtClean="0">
                <a:solidFill>
                  <a:srgbClr val="D21700"/>
                </a:solidFill>
                <a:latin typeface="Trebuchet MS" pitchFamily="34" charset="0"/>
              </a:rPr>
              <a:t>равновесие пар</a:t>
            </a:r>
            <a:r>
              <a:rPr lang="en-US" sz="1300" dirty="0" smtClean="0">
                <a:solidFill>
                  <a:srgbClr val="D21700"/>
                </a:solidFill>
                <a:latin typeface="Trebuchet MS" pitchFamily="34" charset="0"/>
              </a:rPr>
              <a:t>-</a:t>
            </a:r>
            <a:r>
              <a:rPr lang="ru-RU" sz="1300" dirty="0" smtClean="0">
                <a:solidFill>
                  <a:srgbClr val="D21700"/>
                </a:solidFill>
                <a:latin typeface="Trebuchet MS" pitchFamily="34" charset="0"/>
              </a:rPr>
              <a:t>жидкость</a:t>
            </a:r>
            <a:r>
              <a:rPr lang="en-US" sz="1300" dirty="0" smtClean="0">
                <a:solidFill>
                  <a:srgbClr val="D21700"/>
                </a:solidFill>
                <a:latin typeface="Trebuchet MS" pitchFamily="34" charset="0"/>
              </a:rPr>
              <a:t>, </a:t>
            </a:r>
            <a:r>
              <a:rPr lang="ru-RU" sz="1300" dirty="0" smtClean="0">
                <a:solidFill>
                  <a:srgbClr val="D21700"/>
                </a:solidFill>
                <a:latin typeface="Trebuchet MS" pitchFamily="34" charset="0"/>
              </a:rPr>
              <a:t>жидкость-жидкость</a:t>
            </a:r>
            <a:r>
              <a:rPr lang="en-US" sz="1300" dirty="0" smtClean="0">
                <a:solidFill>
                  <a:srgbClr val="D21700"/>
                </a:solidFill>
                <a:latin typeface="Trebuchet MS" pitchFamily="34" charset="0"/>
              </a:rPr>
              <a:t>, </a:t>
            </a:r>
            <a:r>
              <a:rPr lang="ru-RU" sz="1300" dirty="0" smtClean="0">
                <a:solidFill>
                  <a:srgbClr val="D21700"/>
                </a:solidFill>
                <a:latin typeface="Trebuchet MS" pitchFamily="34" charset="0"/>
              </a:rPr>
              <a:t>пар-жидкость-жидкость</a:t>
            </a:r>
            <a:r>
              <a:rPr lang="en-US" sz="1300" dirty="0" smtClean="0">
                <a:solidFill>
                  <a:srgbClr val="D21700"/>
                </a:solidFill>
                <a:latin typeface="Trebuchet MS" pitchFamily="34" charset="0"/>
              </a:rPr>
              <a:t>)</a:t>
            </a:r>
            <a:endParaRPr lang="en-US" sz="1300" dirty="0">
              <a:solidFill>
                <a:srgbClr val="D21700"/>
              </a:solidFill>
              <a:latin typeface="Trebuchet MS" pitchFamily="34" charset="0"/>
            </a:endParaRPr>
          </a:p>
        </p:txBody>
      </p:sp>
      <p:sp>
        <p:nvSpPr>
          <p:cNvPr id="12" name="Text Box 2"/>
          <p:cNvSpPr txBox="1">
            <a:spLocks noChangeArrowheads="1"/>
          </p:cNvSpPr>
          <p:nvPr/>
        </p:nvSpPr>
        <p:spPr bwMode="auto">
          <a:xfrm>
            <a:off x="468000" y="151200"/>
            <a:ext cx="6822831" cy="57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57" tIns="41729" rIns="83457" bIns="41729">
            <a:spAutoFit/>
          </a:bodyPr>
          <a:lstStyle>
            <a:lvl1pPr defTabSz="1020763">
              <a:defRPr b="1">
                <a:solidFill>
                  <a:schemeClr val="accent2"/>
                </a:solidFill>
                <a:latin typeface="Arial" charset="0"/>
              </a:defRPr>
            </a:lvl1pPr>
            <a:lvl2pPr marL="742950" indent="-285750" defTabSz="1020763">
              <a:defRPr b="1">
                <a:solidFill>
                  <a:schemeClr val="accent2"/>
                </a:solidFill>
                <a:latin typeface="Arial" charset="0"/>
              </a:defRPr>
            </a:lvl2pPr>
            <a:lvl3pPr marL="1143000" indent="-228600" defTabSz="1020763">
              <a:defRPr b="1">
                <a:solidFill>
                  <a:schemeClr val="accent2"/>
                </a:solidFill>
                <a:latin typeface="Arial" charset="0"/>
              </a:defRPr>
            </a:lvl3pPr>
            <a:lvl4pPr marL="1600200" indent="-228600" defTabSz="1020763">
              <a:defRPr b="1">
                <a:solidFill>
                  <a:schemeClr val="accent2"/>
                </a:solidFill>
                <a:latin typeface="Arial" charset="0"/>
              </a:defRPr>
            </a:lvl4pPr>
            <a:lvl5pPr marL="2057400" indent="-228600" defTabSz="1020763">
              <a:defRPr b="1">
                <a:solidFill>
                  <a:schemeClr val="accent2"/>
                </a:solidFill>
                <a:latin typeface="Arial" charset="0"/>
              </a:defRPr>
            </a:lvl5pPr>
            <a:lvl6pPr marL="25146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718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290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8862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pPr eaLnBrk="1" hangingPunct="1">
              <a:lnSpc>
                <a:spcPct val="100000"/>
              </a:lnSpc>
              <a:buClrTx/>
              <a:buFontTx/>
              <a:buNone/>
            </a:pPr>
            <a:r>
              <a:rPr lang="ru-RU" sz="3200" dirty="0" smtClean="0">
                <a:solidFill>
                  <a:schemeClr val="bg1"/>
                </a:solidFill>
                <a:latin typeface="Trebuchet MS" pitchFamily="34" charset="0"/>
              </a:rPr>
              <a:t>Фазовое равновесие (ФР)</a:t>
            </a:r>
            <a:endParaRPr lang="fr-FR" sz="3200" dirty="0">
              <a:solidFill>
                <a:schemeClr val="bg1"/>
              </a:solidFill>
              <a:latin typeface="Trebuchet MS" pitchFamily="34" charset="0"/>
            </a:endParaRPr>
          </a:p>
        </p:txBody>
      </p:sp>
      <p:sp>
        <p:nvSpPr>
          <p:cNvPr id="17" name="Freeform 19"/>
          <p:cNvSpPr>
            <a:spLocks/>
          </p:cNvSpPr>
          <p:nvPr/>
        </p:nvSpPr>
        <p:spPr bwMode="gray">
          <a:xfrm rot="1800000">
            <a:off x="4029809" y="3801904"/>
            <a:ext cx="1543050" cy="1740218"/>
          </a:xfrm>
          <a:custGeom>
            <a:avLst/>
            <a:gdLst>
              <a:gd name="T0" fmla="*/ 0 w 243"/>
              <a:gd name="T1" fmla="*/ 35010348 h 281"/>
              <a:gd name="T2" fmla="*/ 30212243 w 243"/>
              <a:gd name="T3" fmla="*/ 17448734 h 281"/>
              <a:gd name="T4" fmla="*/ 0 w 243"/>
              <a:gd name="T5" fmla="*/ 0 h 281"/>
              <a:gd name="T6" fmla="*/ 0 w 243"/>
              <a:gd name="T7" fmla="*/ 35010348 h 281"/>
              <a:gd name="T8" fmla="*/ 0 60000 65536"/>
              <a:gd name="T9" fmla="*/ 0 60000 65536"/>
              <a:gd name="T10" fmla="*/ 0 60000 65536"/>
              <a:gd name="T11" fmla="*/ 0 60000 65536"/>
              <a:gd name="T12" fmla="*/ 0 w 243"/>
              <a:gd name="T13" fmla="*/ 0 h 281"/>
              <a:gd name="T14" fmla="*/ 243 w 243"/>
              <a:gd name="T15" fmla="*/ 281 h 281"/>
            </a:gdLst>
            <a:ahLst/>
            <a:cxnLst>
              <a:cxn ang="T8">
                <a:pos x="T0" y="T1"/>
              </a:cxn>
              <a:cxn ang="T9">
                <a:pos x="T2" y="T3"/>
              </a:cxn>
              <a:cxn ang="T10">
                <a:pos x="T4" y="T5"/>
              </a:cxn>
              <a:cxn ang="T11">
                <a:pos x="T6" y="T7"/>
              </a:cxn>
            </a:cxnLst>
            <a:rect l="T12" t="T13" r="T14" b="T15"/>
            <a:pathLst>
              <a:path w="243" h="281">
                <a:moveTo>
                  <a:pt x="0" y="281"/>
                </a:moveTo>
                <a:cubicBezTo>
                  <a:pt x="103" y="278"/>
                  <a:pt x="193" y="223"/>
                  <a:pt x="243" y="140"/>
                </a:cubicBezTo>
                <a:cubicBezTo>
                  <a:pt x="0" y="0"/>
                  <a:pt x="0" y="0"/>
                  <a:pt x="0" y="0"/>
                </a:cubicBezTo>
                <a:lnTo>
                  <a:pt x="0" y="281"/>
                </a:lnTo>
                <a:close/>
              </a:path>
            </a:pathLst>
          </a:custGeom>
          <a:solidFill>
            <a:srgbClr val="4D0255"/>
          </a:solidFill>
          <a:ln w="3175">
            <a:solidFill>
              <a:srgbClr val="4D0255"/>
            </a:solidFill>
            <a:miter lim="800000"/>
            <a:headEnd/>
            <a:tailEnd/>
          </a:ln>
          <a:effectLst>
            <a:outerShdw dist="45791" dir="2021404" algn="ctr" rotWithShape="0">
              <a:srgbClr val="969696">
                <a:alpha val="50000"/>
              </a:srgbClr>
            </a:outerShdw>
          </a:effectLst>
        </p:spPr>
        <p:txBody>
          <a:bodyPr/>
          <a:lstStyle/>
          <a:p>
            <a:endParaRPr lang="fr-FR">
              <a:solidFill>
                <a:srgbClr val="4D0255"/>
              </a:solidFill>
              <a:latin typeface="Trebuchet MS" pitchFamily="34" charset="0"/>
            </a:endParaRPr>
          </a:p>
        </p:txBody>
      </p:sp>
      <p:sp>
        <p:nvSpPr>
          <p:cNvPr id="23" name="Rectangle 179"/>
          <p:cNvSpPr>
            <a:spLocks noChangeArrowheads="1"/>
          </p:cNvSpPr>
          <p:nvPr/>
        </p:nvSpPr>
        <p:spPr bwMode="gray">
          <a:xfrm>
            <a:off x="3959470" y="4400550"/>
            <a:ext cx="1261696" cy="784384"/>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00000"/>
              </a:lnSpc>
              <a:buClrTx/>
              <a:buFontTx/>
              <a:buNone/>
            </a:pPr>
            <a:r>
              <a:rPr lang="ru-RU" sz="1500" dirty="0" smtClean="0">
                <a:solidFill>
                  <a:schemeClr val="bg1"/>
                </a:solidFill>
                <a:latin typeface="Trebuchet MS" pitchFamily="34" charset="0"/>
                <a:cs typeface="Arial" charset="0"/>
              </a:rPr>
              <a:t>Равновесие</a:t>
            </a:r>
            <a:endParaRPr lang="de-DE" sz="1500" dirty="0">
              <a:solidFill>
                <a:schemeClr val="bg1"/>
              </a:solidFill>
              <a:latin typeface="Trebuchet MS" pitchFamily="34" charset="0"/>
              <a:cs typeface="Arial" charset="0"/>
            </a:endParaRPr>
          </a:p>
          <a:p>
            <a:pPr algn="ctr" eaLnBrk="1" hangingPunct="1">
              <a:lnSpc>
                <a:spcPct val="100000"/>
              </a:lnSpc>
              <a:buClrTx/>
              <a:buFontTx/>
              <a:buNone/>
            </a:pPr>
            <a:r>
              <a:rPr lang="de-DE" sz="1500" dirty="0">
                <a:solidFill>
                  <a:schemeClr val="bg1"/>
                </a:solidFill>
                <a:latin typeface="Trebuchet MS" pitchFamily="34" charset="0"/>
                <a:cs typeface="Arial" charset="0"/>
              </a:rPr>
              <a:t>(LV, LLV, LL,...)</a:t>
            </a:r>
          </a:p>
        </p:txBody>
      </p:sp>
      <p:sp>
        <p:nvSpPr>
          <p:cNvPr id="24" name="Freeform 16" descr="80 %"/>
          <p:cNvSpPr>
            <a:spLocks/>
          </p:cNvSpPr>
          <p:nvPr/>
        </p:nvSpPr>
        <p:spPr bwMode="gray">
          <a:xfrm rot="1800000">
            <a:off x="2625252" y="2978110"/>
            <a:ext cx="1543050" cy="1740218"/>
          </a:xfrm>
          <a:custGeom>
            <a:avLst/>
            <a:gdLst>
              <a:gd name="T0" fmla="*/ 0 w 243"/>
              <a:gd name="T1" fmla="*/ 2147483647 h 281"/>
              <a:gd name="T2" fmla="*/ 2147483647 w 243"/>
              <a:gd name="T3" fmla="*/ 2147483647 h 281"/>
              <a:gd name="T4" fmla="*/ 2147483647 w 243"/>
              <a:gd name="T5" fmla="*/ 0 h 281"/>
              <a:gd name="T6" fmla="*/ 0 w 243"/>
              <a:gd name="T7" fmla="*/ 2147483647 h 281"/>
              <a:gd name="T8" fmla="*/ 0 60000 65536"/>
              <a:gd name="T9" fmla="*/ 0 60000 65536"/>
              <a:gd name="T10" fmla="*/ 0 60000 65536"/>
              <a:gd name="T11" fmla="*/ 0 60000 65536"/>
              <a:gd name="T12" fmla="*/ 0 w 243"/>
              <a:gd name="T13" fmla="*/ 0 h 281"/>
              <a:gd name="T14" fmla="*/ 243 w 243"/>
              <a:gd name="T15" fmla="*/ 281 h 281"/>
            </a:gdLst>
            <a:ahLst/>
            <a:cxnLst>
              <a:cxn ang="T8">
                <a:pos x="T0" y="T1"/>
              </a:cxn>
              <a:cxn ang="T9">
                <a:pos x="T2" y="T3"/>
              </a:cxn>
              <a:cxn ang="T10">
                <a:pos x="T4" y="T5"/>
              </a:cxn>
              <a:cxn ang="T11">
                <a:pos x="T6" y="T7"/>
              </a:cxn>
            </a:cxnLst>
            <a:rect l="T12" t="T13" r="T14" b="T15"/>
            <a:pathLst>
              <a:path w="243" h="281">
                <a:moveTo>
                  <a:pt x="0" y="141"/>
                </a:moveTo>
                <a:cubicBezTo>
                  <a:pt x="50" y="223"/>
                  <a:pt x="140" y="278"/>
                  <a:pt x="243" y="281"/>
                </a:cubicBezTo>
                <a:cubicBezTo>
                  <a:pt x="243" y="0"/>
                  <a:pt x="243" y="0"/>
                  <a:pt x="243" y="0"/>
                </a:cubicBezTo>
                <a:lnTo>
                  <a:pt x="0" y="141"/>
                </a:lnTo>
                <a:close/>
              </a:path>
            </a:pathLst>
          </a:custGeom>
          <a:pattFill prst="pct10">
            <a:fgClr>
              <a:schemeClr val="bg1"/>
            </a:fgClr>
            <a:bgClr>
              <a:srgbClr val="4D0255"/>
            </a:bgClr>
          </a:pattFill>
          <a:ln w="3175">
            <a:solidFill>
              <a:srgbClr val="4D0255"/>
            </a:solidFill>
            <a:miter lim="800000"/>
            <a:headEnd/>
            <a:tailEnd/>
          </a:ln>
          <a:effectLst>
            <a:outerShdw dist="45791" dir="2021404" algn="ctr" rotWithShape="0">
              <a:srgbClr val="969696">
                <a:alpha val="50000"/>
              </a:srgbClr>
            </a:outerShdw>
          </a:effectLst>
        </p:spPr>
        <p:txBody>
          <a:bodyPr lIns="83485" tIns="41742" rIns="83485" bIns="41742"/>
          <a:lstStyle/>
          <a:p>
            <a:endParaRPr lang="fr-FR"/>
          </a:p>
        </p:txBody>
      </p:sp>
      <p:sp>
        <p:nvSpPr>
          <p:cNvPr id="25" name="Rectangle 176"/>
          <p:cNvSpPr>
            <a:spLocks noChangeArrowheads="1"/>
          </p:cNvSpPr>
          <p:nvPr/>
        </p:nvSpPr>
        <p:spPr bwMode="gray">
          <a:xfrm>
            <a:off x="2743201" y="3634740"/>
            <a:ext cx="1599061" cy="776797"/>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485" tIns="41742" rIns="83485" bIns="41742">
            <a:spAutoFit/>
          </a:bodyPr>
          <a:lstStyle/>
          <a:p>
            <a:pPr algn="ctr" eaLnBrk="1" hangingPunct="1">
              <a:lnSpc>
                <a:spcPct val="100000"/>
              </a:lnSpc>
              <a:buClrTx/>
              <a:buFontTx/>
              <a:buNone/>
            </a:pPr>
            <a:r>
              <a:rPr lang="ru-RU" sz="1500" dirty="0" err="1" smtClean="0">
                <a:solidFill>
                  <a:schemeClr val="bg1"/>
                </a:solidFill>
                <a:cs typeface="Arial" charset="0"/>
              </a:rPr>
              <a:t>Термо</a:t>
            </a:r>
            <a:r>
              <a:rPr lang="ru-RU" sz="1500" dirty="0" smtClean="0">
                <a:solidFill>
                  <a:schemeClr val="bg1"/>
                </a:solidFill>
                <a:cs typeface="Arial" charset="0"/>
              </a:rPr>
              <a:t>-динамические</a:t>
            </a:r>
            <a:endParaRPr lang="de-DE" sz="1500" dirty="0">
              <a:solidFill>
                <a:schemeClr val="bg1"/>
              </a:solidFill>
              <a:cs typeface="Arial" charset="0"/>
            </a:endParaRPr>
          </a:p>
          <a:p>
            <a:pPr algn="ctr" eaLnBrk="1" hangingPunct="1">
              <a:lnSpc>
                <a:spcPct val="100000"/>
              </a:lnSpc>
              <a:buClrTx/>
              <a:buFontTx/>
              <a:buNone/>
            </a:pPr>
            <a:r>
              <a:rPr lang="de-DE" sz="1500" dirty="0">
                <a:solidFill>
                  <a:schemeClr val="bg1"/>
                </a:solidFill>
                <a:cs typeface="Arial" charset="0"/>
              </a:rPr>
              <a:t>  </a:t>
            </a:r>
            <a:r>
              <a:rPr lang="ru-RU" sz="1500" dirty="0" smtClean="0">
                <a:solidFill>
                  <a:schemeClr val="bg1"/>
                </a:solidFill>
                <a:cs typeface="Arial" charset="0"/>
              </a:rPr>
              <a:t>функции</a:t>
            </a:r>
            <a:endParaRPr lang="de-DE" sz="1500" dirty="0">
              <a:solidFill>
                <a:schemeClr val="bg1"/>
              </a:solidFill>
              <a:cs typeface="Arial" charset="0"/>
            </a:endParaRPr>
          </a:p>
        </p:txBody>
      </p:sp>
      <p:sp>
        <p:nvSpPr>
          <p:cNvPr id="26" name="Freeform 14" descr="80 %"/>
          <p:cNvSpPr>
            <a:spLocks/>
          </p:cNvSpPr>
          <p:nvPr/>
        </p:nvSpPr>
        <p:spPr bwMode="gray">
          <a:xfrm rot="1800000">
            <a:off x="3570737" y="1371600"/>
            <a:ext cx="1543050" cy="1733074"/>
          </a:xfrm>
          <a:custGeom>
            <a:avLst/>
            <a:gdLst>
              <a:gd name="T0" fmla="*/ 2147483647 w 243"/>
              <a:gd name="T1" fmla="*/ 0 h 280"/>
              <a:gd name="T2" fmla="*/ 0 w 243"/>
              <a:gd name="T3" fmla="*/ 2147483647 h 280"/>
              <a:gd name="T4" fmla="*/ 2147483647 w 243"/>
              <a:gd name="T5" fmla="*/ 2147483647 h 280"/>
              <a:gd name="T6" fmla="*/ 2147483647 w 243"/>
              <a:gd name="T7" fmla="*/ 0 h 280"/>
              <a:gd name="T8" fmla="*/ 0 60000 65536"/>
              <a:gd name="T9" fmla="*/ 0 60000 65536"/>
              <a:gd name="T10" fmla="*/ 0 60000 65536"/>
              <a:gd name="T11" fmla="*/ 0 60000 65536"/>
              <a:gd name="T12" fmla="*/ 0 w 243"/>
              <a:gd name="T13" fmla="*/ 0 h 280"/>
              <a:gd name="T14" fmla="*/ 243 w 243"/>
              <a:gd name="T15" fmla="*/ 280 h 280"/>
            </a:gdLst>
            <a:ahLst/>
            <a:cxnLst>
              <a:cxn ang="T8">
                <a:pos x="T0" y="T1"/>
              </a:cxn>
              <a:cxn ang="T9">
                <a:pos x="T2" y="T3"/>
              </a:cxn>
              <a:cxn ang="T10">
                <a:pos x="T4" y="T5"/>
              </a:cxn>
              <a:cxn ang="T11">
                <a:pos x="T6" y="T7"/>
              </a:cxn>
            </a:cxnLst>
            <a:rect l="T12" t="T13" r="T14" b="T15"/>
            <a:pathLst>
              <a:path w="243" h="280">
                <a:moveTo>
                  <a:pt x="243" y="0"/>
                </a:moveTo>
                <a:cubicBezTo>
                  <a:pt x="140" y="3"/>
                  <a:pt x="50" y="58"/>
                  <a:pt x="0" y="140"/>
                </a:cubicBezTo>
                <a:cubicBezTo>
                  <a:pt x="243" y="280"/>
                  <a:pt x="243" y="280"/>
                  <a:pt x="243" y="280"/>
                </a:cubicBezTo>
                <a:lnTo>
                  <a:pt x="243" y="0"/>
                </a:lnTo>
                <a:close/>
              </a:path>
            </a:pathLst>
          </a:custGeom>
          <a:pattFill prst="pct80">
            <a:fgClr>
              <a:schemeClr val="bg1">
                <a:lumMod val="50000"/>
              </a:schemeClr>
            </a:fgClr>
            <a:bgClr>
              <a:srgbClr val="FFFFFF"/>
            </a:bgClr>
          </a:pattFill>
          <a:ln w="3175">
            <a:solidFill>
              <a:schemeClr val="bg1"/>
            </a:solidFill>
            <a:miter lim="800000"/>
            <a:headEnd/>
            <a:tailEnd/>
          </a:ln>
          <a:effectLst>
            <a:outerShdw dist="45791" dir="2021404" algn="ctr" rotWithShape="0">
              <a:srgbClr val="969696">
                <a:alpha val="50000"/>
              </a:srgbClr>
            </a:outerShdw>
          </a:effectLst>
        </p:spPr>
        <p:txBody>
          <a:bodyPr lIns="83485" tIns="41742" rIns="83485" bIns="41742"/>
          <a:lstStyle/>
          <a:p>
            <a:endParaRPr lang="fr-FR">
              <a:latin typeface="Trebuchet MS" pitchFamily="34" charset="0"/>
            </a:endParaRPr>
          </a:p>
        </p:txBody>
      </p:sp>
      <p:sp>
        <p:nvSpPr>
          <p:cNvPr id="27" name="Freeform 17" descr="80 %"/>
          <p:cNvSpPr>
            <a:spLocks/>
          </p:cNvSpPr>
          <p:nvPr/>
        </p:nvSpPr>
        <p:spPr bwMode="gray">
          <a:xfrm rot="1800000">
            <a:off x="4520306" y="3066098"/>
            <a:ext cx="1771650" cy="1730217"/>
          </a:xfrm>
          <a:custGeom>
            <a:avLst/>
            <a:gdLst>
              <a:gd name="T0" fmla="*/ 2147483647 w 279"/>
              <a:gd name="T1" fmla="*/ 2147483647 h 280"/>
              <a:gd name="T2" fmla="*/ 2147483647 w 279"/>
              <a:gd name="T3" fmla="*/ 2147483647 h 280"/>
              <a:gd name="T4" fmla="*/ 2147483647 w 279"/>
              <a:gd name="T5" fmla="*/ 0 h 280"/>
              <a:gd name="T6" fmla="*/ 0 w 279"/>
              <a:gd name="T7" fmla="*/ 2147483647 h 280"/>
              <a:gd name="T8" fmla="*/ 2147483647 w 279"/>
              <a:gd name="T9" fmla="*/ 2147483647 h 280"/>
              <a:gd name="T10" fmla="*/ 0 60000 65536"/>
              <a:gd name="T11" fmla="*/ 0 60000 65536"/>
              <a:gd name="T12" fmla="*/ 0 60000 65536"/>
              <a:gd name="T13" fmla="*/ 0 60000 65536"/>
              <a:gd name="T14" fmla="*/ 0 60000 65536"/>
              <a:gd name="T15" fmla="*/ 0 w 279"/>
              <a:gd name="T16" fmla="*/ 0 h 280"/>
              <a:gd name="T17" fmla="*/ 279 w 279"/>
              <a:gd name="T18" fmla="*/ 280 h 280"/>
            </a:gdLst>
            <a:ahLst/>
            <a:cxnLst>
              <a:cxn ang="T10">
                <a:pos x="T0" y="T1"/>
              </a:cxn>
              <a:cxn ang="T11">
                <a:pos x="T2" y="T3"/>
              </a:cxn>
              <a:cxn ang="T12">
                <a:pos x="T4" y="T5"/>
              </a:cxn>
              <a:cxn ang="T13">
                <a:pos x="T6" y="T7"/>
              </a:cxn>
              <a:cxn ang="T14">
                <a:pos x="T8" y="T9"/>
              </a:cxn>
            </a:cxnLst>
            <a:rect l="T15" t="T16" r="T17" b="T18"/>
            <a:pathLst>
              <a:path w="279" h="280">
                <a:moveTo>
                  <a:pt x="243" y="280"/>
                </a:moveTo>
                <a:cubicBezTo>
                  <a:pt x="266" y="238"/>
                  <a:pt x="279" y="191"/>
                  <a:pt x="279" y="140"/>
                </a:cubicBezTo>
                <a:cubicBezTo>
                  <a:pt x="279" y="89"/>
                  <a:pt x="266" y="41"/>
                  <a:pt x="243" y="0"/>
                </a:cubicBezTo>
                <a:cubicBezTo>
                  <a:pt x="0" y="140"/>
                  <a:pt x="0" y="140"/>
                  <a:pt x="0" y="140"/>
                </a:cubicBezTo>
                <a:lnTo>
                  <a:pt x="243" y="280"/>
                </a:lnTo>
                <a:close/>
              </a:path>
            </a:pathLst>
          </a:custGeom>
          <a:pattFill prst="pct80">
            <a:fgClr>
              <a:schemeClr val="bg1">
                <a:lumMod val="50000"/>
              </a:schemeClr>
            </a:fgClr>
            <a:bgClr>
              <a:srgbClr val="FFFFFF"/>
            </a:bgClr>
          </a:pattFill>
          <a:ln w="3175">
            <a:solidFill>
              <a:schemeClr val="bg1"/>
            </a:solidFill>
            <a:miter lim="800000"/>
            <a:headEnd/>
            <a:tailEnd/>
          </a:ln>
          <a:effectLst>
            <a:outerShdw dist="45791" dir="2021404" algn="ctr" rotWithShape="0">
              <a:srgbClr val="969696">
                <a:alpha val="50000"/>
              </a:srgbClr>
            </a:outerShdw>
          </a:effectLst>
        </p:spPr>
        <p:txBody>
          <a:bodyPr lIns="83485" tIns="41742" rIns="83485" bIns="41742"/>
          <a:lstStyle/>
          <a:p>
            <a:endParaRPr lang="fr-FR">
              <a:latin typeface="Trebuchet MS" pitchFamily="34" charset="0"/>
            </a:endParaRPr>
          </a:p>
        </p:txBody>
      </p:sp>
      <p:sp>
        <p:nvSpPr>
          <p:cNvPr id="28" name="Freeform 18" descr="80 %"/>
          <p:cNvSpPr>
            <a:spLocks/>
          </p:cNvSpPr>
          <p:nvPr/>
        </p:nvSpPr>
        <p:spPr bwMode="gray">
          <a:xfrm rot="1800000">
            <a:off x="2833648" y="2115979"/>
            <a:ext cx="1771650" cy="1730216"/>
          </a:xfrm>
          <a:custGeom>
            <a:avLst/>
            <a:gdLst>
              <a:gd name="T0" fmla="*/ 2147483647 w 279"/>
              <a:gd name="T1" fmla="*/ 0 h 280"/>
              <a:gd name="T2" fmla="*/ 0 w 279"/>
              <a:gd name="T3" fmla="*/ 2147483647 h 280"/>
              <a:gd name="T4" fmla="*/ 2147483647 w 279"/>
              <a:gd name="T5" fmla="*/ 2147483647 h 280"/>
              <a:gd name="T6" fmla="*/ 2147483647 w 279"/>
              <a:gd name="T7" fmla="*/ 2147483647 h 280"/>
              <a:gd name="T8" fmla="*/ 2147483647 w 279"/>
              <a:gd name="T9" fmla="*/ 0 h 280"/>
              <a:gd name="T10" fmla="*/ 0 60000 65536"/>
              <a:gd name="T11" fmla="*/ 0 60000 65536"/>
              <a:gd name="T12" fmla="*/ 0 60000 65536"/>
              <a:gd name="T13" fmla="*/ 0 60000 65536"/>
              <a:gd name="T14" fmla="*/ 0 60000 65536"/>
              <a:gd name="T15" fmla="*/ 0 w 279"/>
              <a:gd name="T16" fmla="*/ 0 h 280"/>
              <a:gd name="T17" fmla="*/ 279 w 279"/>
              <a:gd name="T18" fmla="*/ 280 h 280"/>
            </a:gdLst>
            <a:ahLst/>
            <a:cxnLst>
              <a:cxn ang="T10">
                <a:pos x="T0" y="T1"/>
              </a:cxn>
              <a:cxn ang="T11">
                <a:pos x="T2" y="T3"/>
              </a:cxn>
              <a:cxn ang="T12">
                <a:pos x="T4" y="T5"/>
              </a:cxn>
              <a:cxn ang="T13">
                <a:pos x="T6" y="T7"/>
              </a:cxn>
              <a:cxn ang="T14">
                <a:pos x="T8" y="T9"/>
              </a:cxn>
            </a:cxnLst>
            <a:rect l="T15" t="T16" r="T17" b="T18"/>
            <a:pathLst>
              <a:path w="279" h="280">
                <a:moveTo>
                  <a:pt x="36" y="0"/>
                </a:moveTo>
                <a:cubicBezTo>
                  <a:pt x="13" y="41"/>
                  <a:pt x="0" y="89"/>
                  <a:pt x="0" y="140"/>
                </a:cubicBezTo>
                <a:cubicBezTo>
                  <a:pt x="0" y="191"/>
                  <a:pt x="13" y="239"/>
                  <a:pt x="35" y="280"/>
                </a:cubicBezTo>
                <a:cubicBezTo>
                  <a:pt x="279" y="140"/>
                  <a:pt x="279" y="140"/>
                  <a:pt x="279" y="140"/>
                </a:cubicBezTo>
                <a:lnTo>
                  <a:pt x="36" y="0"/>
                </a:lnTo>
                <a:close/>
              </a:path>
            </a:pathLst>
          </a:custGeom>
          <a:pattFill prst="pct80">
            <a:fgClr>
              <a:schemeClr val="bg1">
                <a:lumMod val="50000"/>
              </a:schemeClr>
            </a:fgClr>
            <a:bgClr>
              <a:srgbClr val="FFFFFF"/>
            </a:bgClr>
          </a:pattFill>
          <a:ln>
            <a:noFill/>
          </a:ln>
          <a:extLst/>
        </p:spPr>
        <p:txBody>
          <a:bodyPr lIns="83485" tIns="41742" rIns="83485" bIns="41742"/>
          <a:lstStyle/>
          <a:p>
            <a:endParaRPr lang="fr-FR">
              <a:latin typeface="Trebuchet MS" pitchFamily="34" charset="0"/>
            </a:endParaRPr>
          </a:p>
        </p:txBody>
      </p:sp>
      <p:sp>
        <p:nvSpPr>
          <p:cNvPr id="30" name="Freeform 15"/>
          <p:cNvSpPr>
            <a:spLocks/>
          </p:cNvSpPr>
          <p:nvPr/>
        </p:nvSpPr>
        <p:spPr bwMode="gray">
          <a:xfrm rot="1800000">
            <a:off x="4983368" y="2167417"/>
            <a:ext cx="1543050" cy="1733074"/>
          </a:xfrm>
          <a:custGeom>
            <a:avLst/>
            <a:gdLst>
              <a:gd name="T0" fmla="*/ 30212243 w 243"/>
              <a:gd name="T1" fmla="*/ 17385500 h 280"/>
              <a:gd name="T2" fmla="*/ 0 w 243"/>
              <a:gd name="T3" fmla="*/ 0 h 280"/>
              <a:gd name="T4" fmla="*/ 0 w 243"/>
              <a:gd name="T5" fmla="*/ 34736040 h 280"/>
              <a:gd name="T6" fmla="*/ 30212243 w 243"/>
              <a:gd name="T7" fmla="*/ 17385500 h 280"/>
              <a:gd name="T8" fmla="*/ 0 60000 65536"/>
              <a:gd name="T9" fmla="*/ 0 60000 65536"/>
              <a:gd name="T10" fmla="*/ 0 60000 65536"/>
              <a:gd name="T11" fmla="*/ 0 60000 65536"/>
              <a:gd name="T12" fmla="*/ 0 w 243"/>
              <a:gd name="T13" fmla="*/ 0 h 280"/>
              <a:gd name="T14" fmla="*/ 243 w 243"/>
              <a:gd name="T15" fmla="*/ 280 h 280"/>
            </a:gdLst>
            <a:ahLst/>
            <a:cxnLst>
              <a:cxn ang="T8">
                <a:pos x="T0" y="T1"/>
              </a:cxn>
              <a:cxn ang="T9">
                <a:pos x="T2" y="T3"/>
              </a:cxn>
              <a:cxn ang="T10">
                <a:pos x="T4" y="T5"/>
              </a:cxn>
              <a:cxn ang="T11">
                <a:pos x="T6" y="T7"/>
              </a:cxn>
            </a:cxnLst>
            <a:rect l="T12" t="T13" r="T14" b="T15"/>
            <a:pathLst>
              <a:path w="243" h="280">
                <a:moveTo>
                  <a:pt x="243" y="140"/>
                </a:moveTo>
                <a:cubicBezTo>
                  <a:pt x="192" y="58"/>
                  <a:pt x="103" y="3"/>
                  <a:pt x="0" y="0"/>
                </a:cubicBezTo>
                <a:cubicBezTo>
                  <a:pt x="0" y="280"/>
                  <a:pt x="0" y="280"/>
                  <a:pt x="0" y="280"/>
                </a:cubicBezTo>
                <a:lnTo>
                  <a:pt x="243" y="140"/>
                </a:lnTo>
                <a:close/>
              </a:path>
            </a:pathLst>
          </a:custGeom>
          <a:pattFill prst="pct80">
            <a:fgClr>
              <a:schemeClr val="bg1">
                <a:lumMod val="50000"/>
              </a:schemeClr>
            </a:fgClr>
            <a:bgClr>
              <a:schemeClr val="bg1"/>
            </a:bgClr>
          </a:pattFill>
          <a:ln w="3175">
            <a:solidFill>
              <a:schemeClr val="bg1"/>
            </a:solidFill>
            <a:miter lim="800000"/>
            <a:headEnd/>
            <a:tailEnd/>
          </a:ln>
          <a:effectLst>
            <a:outerShdw dist="45791" dir="2021404" algn="ctr" rotWithShape="0">
              <a:srgbClr val="969696">
                <a:alpha val="50000"/>
              </a:srgbClr>
            </a:outerShdw>
          </a:effectLst>
        </p:spPr>
        <p:txBody>
          <a:bodyPr/>
          <a:lstStyle/>
          <a:p>
            <a:endParaRPr lang="fr-FR">
              <a:latin typeface="Trebuchet MS" pitchFamily="34" charset="0"/>
            </a:endParaRPr>
          </a:p>
        </p:txBody>
      </p:sp>
      <p:sp>
        <p:nvSpPr>
          <p:cNvPr id="18" name="Rectangle 56"/>
          <p:cNvSpPr>
            <a:spLocks noChangeArrowheads="1"/>
          </p:cNvSpPr>
          <p:nvPr/>
        </p:nvSpPr>
        <p:spPr bwMode="gray">
          <a:xfrm>
            <a:off x="3891655" y="1808798"/>
            <a:ext cx="1400908" cy="946074"/>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lIns="83485" tIns="41742" rIns="83485" bIns="41742">
            <a:spAutoFit/>
          </a:bodyPr>
          <a:lstStyle/>
          <a:p>
            <a:pPr algn="ctr"/>
            <a:r>
              <a:rPr lang="ru-RU" altLang="ru-RU" sz="1400" b="1" dirty="0" err="1">
                <a:solidFill>
                  <a:schemeClr val="bg1"/>
                </a:solidFill>
                <a:cs typeface="Arial" charset="0"/>
              </a:rPr>
              <a:t>Графическ</a:t>
            </a:r>
            <a:r>
              <a:rPr lang="ru-RU" altLang="ru-RU" sz="1400" b="1" dirty="0">
                <a:solidFill>
                  <a:schemeClr val="bg1"/>
                </a:solidFill>
                <a:cs typeface="Arial" charset="0"/>
              </a:rPr>
              <a:t>.</a:t>
            </a:r>
            <a:r>
              <a:rPr lang="de-DE" altLang="ru-RU" sz="1400" b="1" dirty="0">
                <a:solidFill>
                  <a:schemeClr val="bg1"/>
                </a:solidFill>
                <a:cs typeface="Arial" charset="0"/>
              </a:rPr>
              <a:t> </a:t>
            </a:r>
            <a:r>
              <a:rPr lang="ru-RU" altLang="ru-RU" sz="1400" b="1" dirty="0">
                <a:solidFill>
                  <a:schemeClr val="bg1"/>
                </a:solidFill>
                <a:cs typeface="Arial" charset="0"/>
              </a:rPr>
              <a:t>Интерфейс</a:t>
            </a:r>
            <a:r>
              <a:rPr lang="de-DE" altLang="ru-RU" sz="1400" b="1" dirty="0">
                <a:solidFill>
                  <a:schemeClr val="bg1"/>
                </a:solidFill>
                <a:cs typeface="Arial" charset="0"/>
              </a:rPr>
              <a:t> </a:t>
            </a:r>
            <a:r>
              <a:rPr lang="ru-RU" altLang="ru-RU" sz="1400" b="1" dirty="0" err="1" smtClean="0">
                <a:solidFill>
                  <a:schemeClr val="bg1"/>
                </a:solidFill>
                <a:cs typeface="Arial" charset="0"/>
              </a:rPr>
              <a:t>Пользо</a:t>
            </a:r>
            <a:r>
              <a:rPr lang="ru-RU" altLang="ru-RU" sz="1400" b="1" dirty="0" smtClean="0">
                <a:solidFill>
                  <a:schemeClr val="bg1"/>
                </a:solidFill>
                <a:cs typeface="Arial" charset="0"/>
              </a:rPr>
              <a:t>-</a:t>
            </a:r>
            <a:br>
              <a:rPr lang="ru-RU" altLang="ru-RU" sz="1400" b="1" dirty="0" smtClean="0">
                <a:solidFill>
                  <a:schemeClr val="bg1"/>
                </a:solidFill>
                <a:cs typeface="Arial" charset="0"/>
              </a:rPr>
            </a:br>
            <a:r>
              <a:rPr lang="ru-RU" altLang="ru-RU" sz="1400" b="1" dirty="0" err="1" smtClean="0">
                <a:solidFill>
                  <a:schemeClr val="bg1"/>
                </a:solidFill>
                <a:cs typeface="Arial" charset="0"/>
              </a:rPr>
              <a:t>вателя</a:t>
            </a:r>
            <a:endParaRPr lang="de-DE" altLang="ru-RU" sz="1400" b="1" dirty="0">
              <a:solidFill>
                <a:schemeClr val="bg1"/>
              </a:solidFill>
              <a:cs typeface="Arial" charset="0"/>
            </a:endParaRPr>
          </a:p>
        </p:txBody>
      </p:sp>
      <p:sp>
        <p:nvSpPr>
          <p:cNvPr id="19" name="Rectangle 57"/>
          <p:cNvSpPr>
            <a:spLocks noChangeArrowheads="1"/>
          </p:cNvSpPr>
          <p:nvPr/>
        </p:nvSpPr>
        <p:spPr bwMode="gray">
          <a:xfrm>
            <a:off x="5178264" y="2768921"/>
            <a:ext cx="1074127" cy="553998"/>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00000"/>
              </a:lnSpc>
              <a:buClrTx/>
              <a:buFontTx/>
              <a:buNone/>
            </a:pPr>
            <a:r>
              <a:rPr lang="ru-RU" sz="1500" dirty="0" smtClean="0">
                <a:solidFill>
                  <a:schemeClr val="bg1"/>
                </a:solidFill>
                <a:latin typeface="Trebuchet MS" pitchFamily="34" charset="0"/>
                <a:cs typeface="Arial" charset="0"/>
              </a:rPr>
              <a:t>Набор сервисов</a:t>
            </a:r>
            <a:endParaRPr lang="de-DE" sz="1500" dirty="0">
              <a:solidFill>
                <a:schemeClr val="bg1"/>
              </a:solidFill>
              <a:latin typeface="Trebuchet MS" pitchFamily="34" charset="0"/>
              <a:cs typeface="Arial" charset="0"/>
            </a:endParaRPr>
          </a:p>
        </p:txBody>
      </p:sp>
      <p:sp>
        <p:nvSpPr>
          <p:cNvPr id="20" name="Rectangle 172"/>
          <p:cNvSpPr>
            <a:spLocks noChangeArrowheads="1"/>
          </p:cNvSpPr>
          <p:nvPr/>
        </p:nvSpPr>
        <p:spPr bwMode="gray">
          <a:xfrm>
            <a:off x="2807804" y="2768918"/>
            <a:ext cx="1534458" cy="545964"/>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485" tIns="41742" rIns="83485" bIns="41742">
            <a:spAutoFit/>
          </a:bodyPr>
          <a:lstStyle/>
          <a:p>
            <a:pPr eaLnBrk="1" hangingPunct="1">
              <a:lnSpc>
                <a:spcPct val="100000"/>
              </a:lnSpc>
              <a:buClrTx/>
              <a:buFontTx/>
              <a:buNone/>
            </a:pPr>
            <a:r>
              <a:rPr lang="ru-RU" sz="1500" dirty="0" smtClean="0">
                <a:solidFill>
                  <a:schemeClr val="bg1"/>
                </a:solidFill>
                <a:latin typeface="Trebuchet MS" pitchFamily="34" charset="0"/>
                <a:cs typeface="Arial" charset="0"/>
              </a:rPr>
              <a:t>БД</a:t>
            </a:r>
            <a:endParaRPr lang="de-DE" sz="1500" dirty="0">
              <a:solidFill>
                <a:schemeClr val="bg1"/>
              </a:solidFill>
              <a:latin typeface="Trebuchet MS" pitchFamily="34" charset="0"/>
              <a:cs typeface="Arial" charset="0"/>
            </a:endParaRPr>
          </a:p>
          <a:p>
            <a:pPr eaLnBrk="1" hangingPunct="1">
              <a:lnSpc>
                <a:spcPct val="100000"/>
              </a:lnSpc>
              <a:buClrTx/>
              <a:buFontTx/>
              <a:buNone/>
            </a:pPr>
            <a:r>
              <a:rPr lang="de-DE" sz="1500" dirty="0" smtClean="0">
                <a:solidFill>
                  <a:schemeClr val="bg1"/>
                </a:solidFill>
                <a:latin typeface="Trebuchet MS" pitchFamily="34" charset="0"/>
                <a:cs typeface="Arial" charset="0"/>
              </a:rPr>
              <a:t>(</a:t>
            </a:r>
            <a:r>
              <a:rPr lang="ru-RU" sz="1500" dirty="0" smtClean="0">
                <a:solidFill>
                  <a:schemeClr val="bg1"/>
                </a:solidFill>
                <a:latin typeface="Trebuchet MS" pitchFamily="34" charset="0"/>
                <a:cs typeface="Arial" charset="0"/>
              </a:rPr>
              <a:t>веществ</a:t>
            </a:r>
            <a:r>
              <a:rPr lang="de-DE" sz="1500" dirty="0" smtClean="0">
                <a:solidFill>
                  <a:schemeClr val="bg1"/>
                </a:solidFill>
                <a:latin typeface="Trebuchet MS" pitchFamily="34" charset="0"/>
                <a:cs typeface="Arial" charset="0"/>
              </a:rPr>
              <a:t>, </a:t>
            </a:r>
            <a:r>
              <a:rPr lang="de-DE" sz="1500" dirty="0">
                <a:solidFill>
                  <a:schemeClr val="bg1"/>
                </a:solidFill>
                <a:latin typeface="Trebuchet MS" pitchFamily="34" charset="0"/>
                <a:cs typeface="Arial" charset="0"/>
              </a:rPr>
              <a:t>BIP)</a:t>
            </a:r>
          </a:p>
        </p:txBody>
      </p:sp>
      <p:sp>
        <p:nvSpPr>
          <p:cNvPr id="21" name="Rectangle 175"/>
          <p:cNvSpPr>
            <a:spLocks noChangeArrowheads="1"/>
          </p:cNvSpPr>
          <p:nvPr/>
        </p:nvSpPr>
        <p:spPr bwMode="gray">
          <a:xfrm>
            <a:off x="4919173" y="3634740"/>
            <a:ext cx="1466567" cy="776797"/>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485" tIns="41742" rIns="83485" bIns="41742">
            <a:spAutoFit/>
          </a:bodyPr>
          <a:lstStyle/>
          <a:p>
            <a:pPr algn="ctr" eaLnBrk="1" hangingPunct="1">
              <a:lnSpc>
                <a:spcPct val="100000"/>
              </a:lnSpc>
              <a:buClrTx/>
              <a:buFontTx/>
              <a:buNone/>
            </a:pPr>
            <a:r>
              <a:rPr lang="ru-RU" sz="1500" dirty="0" err="1" smtClean="0">
                <a:solidFill>
                  <a:schemeClr val="bg1"/>
                </a:solidFill>
                <a:latin typeface="Trebuchet MS" pitchFamily="34" charset="0"/>
                <a:cs typeface="Arial" charset="0"/>
              </a:rPr>
              <a:t>Термо</a:t>
            </a:r>
            <a:r>
              <a:rPr lang="ru-RU" sz="1500" dirty="0" smtClean="0">
                <a:solidFill>
                  <a:schemeClr val="bg1"/>
                </a:solidFill>
                <a:latin typeface="Trebuchet MS" pitchFamily="34" charset="0"/>
                <a:cs typeface="Arial" charset="0"/>
              </a:rPr>
              <a:t>-динамические модели</a:t>
            </a:r>
            <a:endParaRPr lang="de-DE" sz="1500" dirty="0">
              <a:solidFill>
                <a:schemeClr val="tx2"/>
              </a:solidFill>
              <a:latin typeface="Trebuchet MS" pitchFamily="34" charset="0"/>
              <a:cs typeface="Arial" charset="0"/>
            </a:endParaRPr>
          </a:p>
        </p:txBody>
      </p:sp>
    </p:spTree>
    <p:extLst>
      <p:ext uri="{BB962C8B-B14F-4D97-AF65-F5344CB8AC3E}">
        <p14:creationId xmlns:p14="http://schemas.microsoft.com/office/powerpoint/2010/main" val="33886513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91" name="Rectangle 53"/>
          <p:cNvSpPr>
            <a:spLocks noChangeArrowheads="1"/>
          </p:cNvSpPr>
          <p:nvPr/>
        </p:nvSpPr>
        <p:spPr bwMode="auto">
          <a:xfrm>
            <a:off x="468000" y="151984"/>
            <a:ext cx="7948246" cy="576716"/>
          </a:xfrm>
          <a:prstGeom prst="rect">
            <a:avLst/>
          </a:prstGeom>
          <a:noFill/>
          <a:ln w="9525" algn="ctr">
            <a:noFill/>
            <a:miter lim="800000"/>
            <a:headEnd/>
            <a:tailEnd/>
          </a:ln>
        </p:spPr>
        <p:txBody>
          <a:bodyPr lIns="83457" tIns="41729" rIns="83457" bIns="41729">
            <a:spAutoFit/>
          </a:bodyPr>
          <a:lstStyle/>
          <a:p>
            <a:pPr defTabSz="931957"/>
            <a:r>
              <a:rPr lang="en-US" sz="3200" b="1" dirty="0" smtClean="0">
                <a:solidFill>
                  <a:schemeClr val="bg1"/>
                </a:solidFill>
                <a:latin typeface="Trebuchet MS" pitchFamily="34" charset="0"/>
              </a:rPr>
              <a:t>«</a:t>
            </a:r>
            <a:r>
              <a:rPr lang="ru-RU" sz="3200" b="1" dirty="0" smtClean="0">
                <a:solidFill>
                  <a:schemeClr val="bg1"/>
                </a:solidFill>
                <a:latin typeface="Trebuchet MS" pitchFamily="34" charset="0"/>
              </a:rPr>
              <a:t>Режим эксперта</a:t>
            </a:r>
            <a:r>
              <a:rPr lang="en-US" sz="3200" b="1" dirty="0" smtClean="0">
                <a:solidFill>
                  <a:schemeClr val="bg1"/>
                </a:solidFill>
                <a:latin typeface="Trebuchet MS" pitchFamily="34" charset="0"/>
              </a:rPr>
              <a:t>"</a:t>
            </a:r>
            <a:endParaRPr lang="en-US" sz="3200" b="1" dirty="0">
              <a:solidFill>
                <a:schemeClr val="bg1"/>
              </a:solidFill>
              <a:latin typeface="Trebuchet MS" pitchFamily="34" charset="0"/>
            </a:endParaRPr>
          </a:p>
        </p:txBody>
      </p:sp>
      <p:pic>
        <p:nvPicPr>
          <p:cNvPr id="50198" name="Picture 96" descr="j0178880"/>
          <p:cNvPicPr>
            <a:picLocks noChangeAspect="1" noChangeArrowheads="1"/>
          </p:cNvPicPr>
          <p:nvPr/>
        </p:nvPicPr>
        <p:blipFill>
          <a:blip r:embed="rId4" cstate="print"/>
          <a:srcRect/>
          <a:stretch>
            <a:fillRect/>
          </a:stretch>
        </p:blipFill>
        <p:spPr bwMode="auto">
          <a:xfrm>
            <a:off x="1598735" y="4250532"/>
            <a:ext cx="1336431" cy="864393"/>
          </a:xfrm>
          <a:prstGeom prst="rect">
            <a:avLst/>
          </a:prstGeom>
          <a:noFill/>
          <a:ln w="9525">
            <a:noFill/>
            <a:miter lim="800000"/>
            <a:headEnd/>
            <a:tailEnd/>
          </a:ln>
        </p:spPr>
      </p:pic>
      <p:sp>
        <p:nvSpPr>
          <p:cNvPr id="50199" name="Rectangle 97"/>
          <p:cNvSpPr>
            <a:spLocks noChangeArrowheads="1"/>
          </p:cNvSpPr>
          <p:nvPr/>
        </p:nvSpPr>
        <p:spPr bwMode="auto">
          <a:xfrm>
            <a:off x="1598735" y="4251960"/>
            <a:ext cx="1336431" cy="864394"/>
          </a:xfrm>
          <a:prstGeom prst="rect">
            <a:avLst/>
          </a:prstGeom>
          <a:noFill/>
          <a:ln w="9525">
            <a:solidFill>
              <a:schemeClr val="tx1"/>
            </a:solidFill>
            <a:miter lim="800000"/>
            <a:headEnd/>
            <a:tailEnd/>
          </a:ln>
        </p:spPr>
        <p:txBody>
          <a:bodyPr wrap="none" lIns="83485" tIns="41742" rIns="83485" bIns="41742" anchor="ctr"/>
          <a:lstStyle/>
          <a:p>
            <a:endParaRPr lang="fr-FR"/>
          </a:p>
        </p:txBody>
      </p:sp>
      <p:sp>
        <p:nvSpPr>
          <p:cNvPr id="50200" name="AutoShape 98"/>
          <p:cNvSpPr>
            <a:spLocks noChangeArrowheads="1"/>
          </p:cNvSpPr>
          <p:nvPr/>
        </p:nvSpPr>
        <p:spPr bwMode="auto">
          <a:xfrm>
            <a:off x="1106366" y="5114925"/>
            <a:ext cx="2340219" cy="1057275"/>
          </a:xfrm>
          <a:prstGeom prst="flowChartMultidocument">
            <a:avLst/>
          </a:prstGeom>
          <a:noFill/>
          <a:ln w="9525">
            <a:solidFill>
              <a:srgbClr val="D21700"/>
            </a:solidFill>
            <a:miter lim="800000"/>
            <a:headEnd/>
            <a:tailEnd/>
          </a:ln>
        </p:spPr>
        <p:txBody>
          <a:bodyPr wrap="none" lIns="83485" tIns="41742" rIns="83485" bIns="41742" anchor="ctr"/>
          <a:lstStyle/>
          <a:p>
            <a:pPr algn="ctr">
              <a:lnSpc>
                <a:spcPct val="100000"/>
              </a:lnSpc>
              <a:spcBef>
                <a:spcPct val="20000"/>
              </a:spcBef>
              <a:buClrTx/>
              <a:buFontTx/>
              <a:buNone/>
            </a:pPr>
            <a:endParaRPr lang="en-US" sz="2200" b="1" dirty="0">
              <a:solidFill>
                <a:srgbClr val="D21700"/>
              </a:solidFill>
            </a:endParaRPr>
          </a:p>
          <a:p>
            <a:pPr algn="ctr">
              <a:lnSpc>
                <a:spcPct val="100000"/>
              </a:lnSpc>
              <a:spcBef>
                <a:spcPct val="5000"/>
              </a:spcBef>
              <a:buClrTx/>
              <a:buFontTx/>
              <a:buNone/>
            </a:pPr>
            <a:r>
              <a:rPr lang="ru-RU" sz="2200" b="1" dirty="0" smtClean="0">
                <a:solidFill>
                  <a:srgbClr val="D21700"/>
                </a:solidFill>
                <a:latin typeface="Trebuchet MS" pitchFamily="34" charset="0"/>
              </a:rPr>
              <a:t>Ваша модель</a:t>
            </a:r>
            <a:endParaRPr lang="en-US" sz="2200" b="1" dirty="0">
              <a:solidFill>
                <a:srgbClr val="D21700"/>
              </a:solidFill>
              <a:latin typeface="Trebuchet MS" pitchFamily="34" charset="0"/>
            </a:endParaRPr>
          </a:p>
          <a:p>
            <a:pPr algn="ctr">
              <a:lnSpc>
                <a:spcPct val="100000"/>
              </a:lnSpc>
              <a:buClrTx/>
              <a:buFontTx/>
              <a:buNone/>
            </a:pPr>
            <a:r>
              <a:rPr lang="en-US" sz="1300" b="1" dirty="0">
                <a:solidFill>
                  <a:srgbClr val="D21700"/>
                </a:solidFill>
                <a:latin typeface="Trebuchet MS" pitchFamily="34" charset="0"/>
              </a:rPr>
              <a:t>(C++, VB, FORTRAN,…)</a:t>
            </a:r>
          </a:p>
          <a:p>
            <a:pPr algn="ctr">
              <a:lnSpc>
                <a:spcPct val="100000"/>
              </a:lnSpc>
              <a:buClrTx/>
              <a:buFontTx/>
              <a:buNone/>
            </a:pPr>
            <a:endParaRPr lang="fr-FR" dirty="0">
              <a:solidFill>
                <a:srgbClr val="D21700"/>
              </a:solidFill>
              <a:latin typeface="Times" charset="0"/>
            </a:endParaRPr>
          </a:p>
        </p:txBody>
      </p:sp>
      <p:sp>
        <p:nvSpPr>
          <p:cNvPr id="20" name="Rectangle 12"/>
          <p:cNvSpPr>
            <a:spLocks noChangeArrowheads="1"/>
          </p:cNvSpPr>
          <p:nvPr/>
        </p:nvSpPr>
        <p:spPr bwMode="auto">
          <a:xfrm>
            <a:off x="0" y="1016732"/>
            <a:ext cx="9144000" cy="582897"/>
          </a:xfrm>
          <a:prstGeom prst="rect">
            <a:avLst/>
          </a:prstGeom>
          <a:noFill/>
          <a:ln w="9525">
            <a:noFill/>
            <a:miter lim="800000"/>
            <a:headEnd/>
            <a:tailEnd/>
          </a:ln>
        </p:spPr>
        <p:txBody>
          <a:bodyPr wrap="square" lIns="83485" tIns="41742" rIns="83485" bIns="41742">
            <a:spAutoFit/>
          </a:bodyPr>
          <a:lstStyle/>
          <a:p>
            <a:pPr marL="347853" indent="-347853">
              <a:lnSpc>
                <a:spcPct val="135000"/>
              </a:lnSpc>
              <a:buBlip>
                <a:blip r:embed="rId5"/>
              </a:buBlip>
            </a:pPr>
            <a:r>
              <a:rPr lang="ru-RU" sz="2400" b="1" dirty="0" smtClean="0">
                <a:solidFill>
                  <a:srgbClr val="0BA4E2"/>
                </a:solidFill>
                <a:latin typeface="Trebuchet MS" pitchFamily="34" charset="0"/>
              </a:rPr>
              <a:t>Можно разработать свою собственную </a:t>
            </a:r>
            <a:r>
              <a:rPr lang="ru-RU" sz="2400" b="1" dirty="0" err="1" smtClean="0">
                <a:solidFill>
                  <a:srgbClr val="0BA4E2"/>
                </a:solidFill>
                <a:latin typeface="Trebuchet MS" pitchFamily="34" charset="0"/>
              </a:rPr>
              <a:t>термодин</a:t>
            </a:r>
            <a:r>
              <a:rPr lang="ru-RU" sz="2400" b="1" dirty="0" smtClean="0">
                <a:solidFill>
                  <a:srgbClr val="0BA4E2"/>
                </a:solidFill>
                <a:latin typeface="Trebuchet MS" pitchFamily="34" charset="0"/>
              </a:rPr>
              <a:t>. модель</a:t>
            </a:r>
            <a:endParaRPr lang="en-US" sz="2400" b="1" dirty="0" smtClean="0">
              <a:solidFill>
                <a:srgbClr val="0BA4E2"/>
              </a:solidFill>
              <a:latin typeface="Trebuchet MS" pitchFamily="34" charset="0"/>
            </a:endParaRPr>
          </a:p>
        </p:txBody>
      </p:sp>
      <p:sp>
        <p:nvSpPr>
          <p:cNvPr id="21" name="Rectangle 1029"/>
          <p:cNvSpPr>
            <a:spLocks noChangeArrowheads="1"/>
          </p:cNvSpPr>
          <p:nvPr/>
        </p:nvSpPr>
        <p:spPr bwMode="auto">
          <a:xfrm>
            <a:off x="3671900" y="5132124"/>
            <a:ext cx="5472100" cy="1069184"/>
          </a:xfrm>
          <a:prstGeom prst="rect">
            <a:avLst/>
          </a:prstGeom>
          <a:noFill/>
          <a:ln w="9525">
            <a:noFill/>
            <a:miter lim="800000"/>
            <a:headEnd/>
            <a:tailEnd/>
          </a:ln>
        </p:spPr>
        <p:txBody>
          <a:bodyPr wrap="square" lIns="83485" tIns="41742" rIns="83485" bIns="41742">
            <a:spAutoFit/>
          </a:bodyPr>
          <a:lstStyle/>
          <a:p>
            <a:pPr marL="263789" indent="-263789"/>
            <a:r>
              <a:rPr lang="en-US" sz="1600" b="1" dirty="0" smtClean="0">
                <a:solidFill>
                  <a:srgbClr val="D21700"/>
                </a:solidFill>
                <a:latin typeface="Trebuchet MS" pitchFamily="34" charset="0"/>
                <a:sym typeface="Wingdings" pitchFamily="2" charset="2"/>
              </a:rPr>
              <a:t> </a:t>
            </a:r>
            <a:r>
              <a:rPr lang="ru-RU" sz="1600" b="1" dirty="0" smtClean="0">
                <a:solidFill>
                  <a:srgbClr val="D21700"/>
                </a:solidFill>
                <a:latin typeface="Trebuchet MS" pitchFamily="34" charset="0"/>
              </a:rPr>
              <a:t>Простая и стандартизированная среда разработки</a:t>
            </a:r>
            <a:endParaRPr lang="en-US" sz="1600" b="1" dirty="0" smtClean="0">
              <a:solidFill>
                <a:srgbClr val="D21700"/>
              </a:solidFill>
              <a:latin typeface="Trebuchet MS" pitchFamily="34" charset="0"/>
            </a:endParaRPr>
          </a:p>
          <a:p>
            <a:pPr marL="263789" indent="-263789"/>
            <a:r>
              <a:rPr lang="en-US" sz="1600" b="1" dirty="0" smtClean="0">
                <a:solidFill>
                  <a:srgbClr val="D21700"/>
                </a:solidFill>
                <a:latin typeface="Trebuchet MS" pitchFamily="34" charset="0"/>
                <a:sym typeface="Wingdings" pitchFamily="2" charset="2"/>
              </a:rPr>
              <a:t> </a:t>
            </a:r>
            <a:r>
              <a:rPr lang="ru-RU" sz="1600" b="1" dirty="0" smtClean="0">
                <a:solidFill>
                  <a:srgbClr val="D21700"/>
                </a:solidFill>
                <a:latin typeface="Trebuchet MS" pitchFamily="34" charset="0"/>
                <a:sym typeface="Wingdings" pitchFamily="2" charset="2"/>
              </a:rPr>
              <a:t>Все возможности</a:t>
            </a:r>
            <a:r>
              <a:rPr lang="en-US" sz="1600" b="1" dirty="0" smtClean="0">
                <a:solidFill>
                  <a:srgbClr val="D21700"/>
                </a:solidFill>
                <a:latin typeface="Trebuchet MS" pitchFamily="34" charset="0"/>
              </a:rPr>
              <a:t> Simulis Thermodynamics (</a:t>
            </a:r>
            <a:r>
              <a:rPr lang="ru-RU" sz="1600" b="1" dirty="0" smtClean="0">
                <a:solidFill>
                  <a:srgbClr val="D21700"/>
                </a:solidFill>
                <a:latin typeface="Trebuchet MS" pitchFamily="34" charset="0"/>
              </a:rPr>
              <a:t>свойства чистых веществ</a:t>
            </a:r>
            <a:r>
              <a:rPr lang="en-US" sz="1600" b="1" dirty="0" smtClean="0">
                <a:solidFill>
                  <a:srgbClr val="D21700"/>
                </a:solidFill>
                <a:latin typeface="Trebuchet MS" pitchFamily="34" charset="0"/>
              </a:rPr>
              <a:t>, </a:t>
            </a:r>
            <a:r>
              <a:rPr lang="ru-RU" sz="1600" b="1" dirty="0" smtClean="0">
                <a:solidFill>
                  <a:srgbClr val="D21700"/>
                </a:solidFill>
                <a:latin typeface="Trebuchet MS" pitchFamily="34" charset="0"/>
              </a:rPr>
              <a:t>управление единицами измерения</a:t>
            </a:r>
            <a:r>
              <a:rPr lang="en-US" sz="1600" b="1" dirty="0" smtClean="0">
                <a:solidFill>
                  <a:srgbClr val="D21700"/>
                </a:solidFill>
                <a:latin typeface="Trebuchet MS" pitchFamily="34" charset="0"/>
              </a:rPr>
              <a:t>…)</a:t>
            </a:r>
          </a:p>
        </p:txBody>
      </p:sp>
      <p:sp>
        <p:nvSpPr>
          <p:cNvPr id="22" name="Rectangle 21"/>
          <p:cNvSpPr/>
          <p:nvPr/>
        </p:nvSpPr>
        <p:spPr>
          <a:xfrm>
            <a:off x="5472608" y="1520788"/>
            <a:ext cx="3779912" cy="1169551"/>
          </a:xfrm>
          <a:prstGeom prst="rect">
            <a:avLst/>
          </a:prstGeom>
        </p:spPr>
        <p:txBody>
          <a:bodyPr wrap="square">
            <a:spAutoFit/>
          </a:bodyPr>
          <a:lstStyle/>
          <a:p>
            <a:pPr marL="342055" indent="-342055" defTabSz="695706">
              <a:spcBef>
                <a:spcPct val="35000"/>
              </a:spcBef>
            </a:pPr>
            <a:r>
              <a:rPr lang="ru-RU" sz="2000" b="1" dirty="0" smtClean="0">
                <a:solidFill>
                  <a:srgbClr val="0BA4E2"/>
                </a:solidFill>
                <a:latin typeface="Trebuchet MS" pitchFamily="34" charset="0"/>
              </a:rPr>
              <a:t>Две возможности</a:t>
            </a:r>
            <a:r>
              <a:rPr lang="en-US" sz="2000" b="1" dirty="0" smtClean="0">
                <a:solidFill>
                  <a:srgbClr val="0BA4E2"/>
                </a:solidFill>
                <a:latin typeface="Trebuchet MS" pitchFamily="34" charset="0"/>
              </a:rPr>
              <a:t>:</a:t>
            </a:r>
          </a:p>
          <a:p>
            <a:pPr marL="869633" lvl="1" indent="-342055" defTabSz="695706">
              <a:spcBef>
                <a:spcPct val="25000"/>
              </a:spcBef>
              <a:buFont typeface="Wingdings" pitchFamily="2" charset="2"/>
              <a:buChar char="Ø"/>
            </a:pPr>
            <a:r>
              <a:rPr lang="en-US" sz="2000" b="1" dirty="0" smtClean="0">
                <a:solidFill>
                  <a:srgbClr val="0BA4E2"/>
                </a:solidFill>
                <a:latin typeface="Trebuchet MS" pitchFamily="34" charset="0"/>
              </a:rPr>
              <a:t>VBScript </a:t>
            </a:r>
            <a:endParaRPr lang="ru-RU" sz="2000" b="1" dirty="0" smtClean="0">
              <a:solidFill>
                <a:srgbClr val="0BA4E2"/>
              </a:solidFill>
              <a:latin typeface="Trebuchet MS" pitchFamily="34" charset="0"/>
            </a:endParaRPr>
          </a:p>
          <a:p>
            <a:pPr marL="869633" lvl="1" indent="-342055" defTabSz="695706">
              <a:spcBef>
                <a:spcPct val="25000"/>
              </a:spcBef>
              <a:buFont typeface="Wingdings" pitchFamily="2" charset="2"/>
              <a:buChar char="Ø"/>
            </a:pPr>
            <a:r>
              <a:rPr lang="ru-RU" sz="2000" b="1" dirty="0" err="1" smtClean="0">
                <a:solidFill>
                  <a:srgbClr val="0BA4E2"/>
                </a:solidFill>
                <a:latin typeface="Trebuchet MS" pitchFamily="34" charset="0"/>
              </a:rPr>
              <a:t>Внешяя</a:t>
            </a:r>
            <a:r>
              <a:rPr lang="en-US" sz="2000" b="1" dirty="0" smtClean="0">
                <a:solidFill>
                  <a:srgbClr val="0BA4E2"/>
                </a:solidFill>
                <a:latin typeface="Trebuchet MS" pitchFamily="34" charset="0"/>
              </a:rPr>
              <a:t> DLL</a:t>
            </a:r>
            <a:endParaRPr lang="en-US" sz="2000" b="1" dirty="0">
              <a:solidFill>
                <a:srgbClr val="0BA4E2"/>
              </a:solidFill>
              <a:latin typeface="Trebuchet MS" pitchFamily="34" charset="0"/>
            </a:endParaRPr>
          </a:p>
        </p:txBody>
      </p:sp>
      <p:sp>
        <p:nvSpPr>
          <p:cNvPr id="23" name="Freeform 6"/>
          <p:cNvSpPr>
            <a:spLocks noChangeAspect="1"/>
          </p:cNvSpPr>
          <p:nvPr/>
        </p:nvSpPr>
        <p:spPr bwMode="gray">
          <a:xfrm>
            <a:off x="4621823" y="1777365"/>
            <a:ext cx="1644162" cy="1605915"/>
          </a:xfrm>
          <a:custGeom>
            <a:avLst/>
            <a:gdLst>
              <a:gd name="T0" fmla="*/ 798512 w 1058"/>
              <a:gd name="T1" fmla="*/ 1677988 h 1060"/>
              <a:gd name="T2" fmla="*/ 1679575 w 1058"/>
              <a:gd name="T3" fmla="*/ 1682750 h 1060"/>
              <a:gd name="T4" fmla="*/ 0 w 1058"/>
              <a:gd name="T5" fmla="*/ 0 h 1060"/>
              <a:gd name="T6" fmla="*/ 0 w 1058"/>
              <a:gd name="T7" fmla="*/ 920750 h 1060"/>
              <a:gd name="T8" fmla="*/ 798512 w 1058"/>
              <a:gd name="T9" fmla="*/ 1677988 h 1060"/>
              <a:gd name="T10" fmla="*/ 0 60000 65536"/>
              <a:gd name="T11" fmla="*/ 0 60000 65536"/>
              <a:gd name="T12" fmla="*/ 0 60000 65536"/>
              <a:gd name="T13" fmla="*/ 0 60000 65536"/>
              <a:gd name="T14" fmla="*/ 0 60000 65536"/>
              <a:gd name="T15" fmla="*/ 0 w 1058"/>
              <a:gd name="T16" fmla="*/ 0 h 1060"/>
              <a:gd name="T17" fmla="*/ 1058 w 1058"/>
              <a:gd name="T18" fmla="*/ 1060 h 1060"/>
            </a:gdLst>
            <a:ahLst/>
            <a:cxnLst>
              <a:cxn ang="T10">
                <a:pos x="T0" y="T1"/>
              </a:cxn>
              <a:cxn ang="T11">
                <a:pos x="T2" y="T3"/>
              </a:cxn>
              <a:cxn ang="T12">
                <a:pos x="T4" y="T5"/>
              </a:cxn>
              <a:cxn ang="T13">
                <a:pos x="T6" y="T7"/>
              </a:cxn>
              <a:cxn ang="T14">
                <a:pos x="T8" y="T9"/>
              </a:cxn>
            </a:cxnLst>
            <a:rect l="T15" t="T16" r="T17" b="T18"/>
            <a:pathLst>
              <a:path w="1058" h="1060">
                <a:moveTo>
                  <a:pt x="503" y="1057"/>
                </a:moveTo>
                <a:lnTo>
                  <a:pt x="1058" y="1060"/>
                </a:lnTo>
                <a:cubicBezTo>
                  <a:pt x="1016" y="211"/>
                  <a:pt x="276" y="9"/>
                  <a:pt x="0" y="0"/>
                </a:cubicBezTo>
                <a:lnTo>
                  <a:pt x="0" y="580"/>
                </a:lnTo>
                <a:cubicBezTo>
                  <a:pt x="131" y="585"/>
                  <a:pt x="470" y="682"/>
                  <a:pt x="503" y="1057"/>
                </a:cubicBezTo>
                <a:close/>
              </a:path>
            </a:pathLst>
          </a:custGeom>
          <a:solidFill>
            <a:srgbClr val="4D0255"/>
          </a:solidFill>
          <a:ln w="19050">
            <a:solidFill>
              <a:srgbClr val="4D0255"/>
            </a:solidFill>
            <a:round/>
            <a:headEnd/>
            <a:tailEnd/>
          </a:ln>
          <a:effectLst>
            <a:outerShdw dist="53882" dir="2700000" algn="ctr" rotWithShape="0">
              <a:srgbClr val="808080"/>
            </a:outerShdw>
          </a:effectLst>
        </p:spPr>
        <p:txBody>
          <a:bodyPr lIns="83485" tIns="41742" rIns="83485" bIns="41742"/>
          <a:lstStyle/>
          <a:p>
            <a:pPr eaLnBrk="1" hangingPunct="1">
              <a:lnSpc>
                <a:spcPct val="100000"/>
              </a:lnSpc>
              <a:spcBef>
                <a:spcPct val="20000"/>
              </a:spcBef>
              <a:buClrTx/>
              <a:buFontTx/>
              <a:buNone/>
              <a:defRPr/>
            </a:pPr>
            <a:endParaRPr lang="fr-FR" sz="1100" dirty="0">
              <a:solidFill>
                <a:schemeClr val="bg1"/>
              </a:solidFill>
              <a:cs typeface="Arial" charset="0"/>
            </a:endParaRPr>
          </a:p>
        </p:txBody>
      </p:sp>
      <p:sp>
        <p:nvSpPr>
          <p:cNvPr id="24" name="Freeform 9"/>
          <p:cNvSpPr>
            <a:spLocks noChangeAspect="1"/>
          </p:cNvSpPr>
          <p:nvPr/>
        </p:nvSpPr>
        <p:spPr bwMode="gray">
          <a:xfrm>
            <a:off x="2882412" y="1777365"/>
            <a:ext cx="1641231" cy="1601629"/>
          </a:xfrm>
          <a:custGeom>
            <a:avLst/>
            <a:gdLst>
              <a:gd name="T0" fmla="*/ 1676400 w 1056"/>
              <a:gd name="T1" fmla="*/ 911225 h 1057"/>
              <a:gd name="T2" fmla="*/ 1676400 w 1056"/>
              <a:gd name="T3" fmla="*/ 0 h 1057"/>
              <a:gd name="T4" fmla="*/ 0 w 1056"/>
              <a:gd name="T5" fmla="*/ 1677987 h 1057"/>
              <a:gd name="T6" fmla="*/ 890587 w 1056"/>
              <a:gd name="T7" fmla="*/ 1677987 h 1057"/>
              <a:gd name="T8" fmla="*/ 1676400 w 1056"/>
              <a:gd name="T9" fmla="*/ 911225 h 1057"/>
              <a:gd name="T10" fmla="*/ 0 60000 65536"/>
              <a:gd name="T11" fmla="*/ 0 60000 65536"/>
              <a:gd name="T12" fmla="*/ 0 60000 65536"/>
              <a:gd name="T13" fmla="*/ 0 60000 65536"/>
              <a:gd name="T14" fmla="*/ 0 60000 65536"/>
              <a:gd name="T15" fmla="*/ 0 w 1056"/>
              <a:gd name="T16" fmla="*/ 0 h 1057"/>
              <a:gd name="T17" fmla="*/ 1056 w 1056"/>
              <a:gd name="T18" fmla="*/ 1057 h 1057"/>
            </a:gdLst>
            <a:ahLst/>
            <a:cxnLst>
              <a:cxn ang="T10">
                <a:pos x="T0" y="T1"/>
              </a:cxn>
              <a:cxn ang="T11">
                <a:pos x="T2" y="T3"/>
              </a:cxn>
              <a:cxn ang="T12">
                <a:pos x="T4" y="T5"/>
              </a:cxn>
              <a:cxn ang="T13">
                <a:pos x="T6" y="T7"/>
              </a:cxn>
              <a:cxn ang="T14">
                <a:pos x="T8" y="T9"/>
              </a:cxn>
            </a:cxnLst>
            <a:rect l="T15" t="T16" r="T17" b="T18"/>
            <a:pathLst>
              <a:path w="1056" h="1057">
                <a:moveTo>
                  <a:pt x="1056" y="574"/>
                </a:moveTo>
                <a:lnTo>
                  <a:pt x="1056" y="0"/>
                </a:lnTo>
                <a:cubicBezTo>
                  <a:pt x="776" y="9"/>
                  <a:pt x="51" y="226"/>
                  <a:pt x="0" y="1057"/>
                </a:cubicBezTo>
                <a:lnTo>
                  <a:pt x="561" y="1057"/>
                </a:lnTo>
                <a:cubicBezTo>
                  <a:pt x="618" y="664"/>
                  <a:pt x="927" y="585"/>
                  <a:pt x="1056" y="574"/>
                </a:cubicBezTo>
                <a:close/>
              </a:path>
            </a:pathLst>
          </a:custGeom>
          <a:solidFill>
            <a:srgbClr val="4D0255"/>
          </a:solidFill>
          <a:ln w="19050">
            <a:solidFill>
              <a:srgbClr val="4D0255"/>
            </a:solidFill>
            <a:round/>
            <a:headEnd/>
            <a:tailEnd/>
          </a:ln>
          <a:effectLst>
            <a:outerShdw dist="53882" dir="2700000" algn="ctr" rotWithShape="0">
              <a:srgbClr val="808080"/>
            </a:outerShdw>
          </a:effectLst>
        </p:spPr>
        <p:txBody>
          <a:bodyPr lIns="83485" tIns="41742" rIns="83485" bIns="41742"/>
          <a:lstStyle/>
          <a:p>
            <a:pPr eaLnBrk="1" hangingPunct="1">
              <a:lnSpc>
                <a:spcPct val="100000"/>
              </a:lnSpc>
              <a:spcBef>
                <a:spcPct val="20000"/>
              </a:spcBef>
              <a:buClrTx/>
              <a:buFontTx/>
              <a:buNone/>
              <a:defRPr/>
            </a:pPr>
            <a:endParaRPr lang="fr-FR" sz="1100" dirty="0">
              <a:solidFill>
                <a:schemeClr val="bg1"/>
              </a:solidFill>
              <a:cs typeface="Arial" charset="0"/>
            </a:endParaRPr>
          </a:p>
        </p:txBody>
      </p:sp>
      <p:sp>
        <p:nvSpPr>
          <p:cNvPr id="25" name="Freeform 5"/>
          <p:cNvSpPr>
            <a:spLocks noChangeAspect="1"/>
          </p:cNvSpPr>
          <p:nvPr/>
        </p:nvSpPr>
        <p:spPr bwMode="gray">
          <a:xfrm>
            <a:off x="2878016" y="3477578"/>
            <a:ext cx="1645627" cy="1601629"/>
          </a:xfrm>
          <a:custGeom>
            <a:avLst/>
            <a:gdLst>
              <a:gd name="T0" fmla="*/ 909638 w 1059"/>
              <a:gd name="T1" fmla="*/ 0 h 1057"/>
              <a:gd name="T2" fmla="*/ 0 w 1059"/>
              <a:gd name="T3" fmla="*/ 0 h 1057"/>
              <a:gd name="T4" fmla="*/ 1681163 w 1059"/>
              <a:gd name="T5" fmla="*/ 1677988 h 1057"/>
              <a:gd name="T6" fmla="*/ 1681163 w 1059"/>
              <a:gd name="T7" fmla="*/ 768350 h 1057"/>
              <a:gd name="T8" fmla="*/ 909638 w 1059"/>
              <a:gd name="T9" fmla="*/ 0 h 1057"/>
              <a:gd name="T10" fmla="*/ 0 60000 65536"/>
              <a:gd name="T11" fmla="*/ 0 60000 65536"/>
              <a:gd name="T12" fmla="*/ 0 60000 65536"/>
              <a:gd name="T13" fmla="*/ 0 60000 65536"/>
              <a:gd name="T14" fmla="*/ 0 60000 65536"/>
              <a:gd name="T15" fmla="*/ 0 w 1059"/>
              <a:gd name="T16" fmla="*/ 0 h 1057"/>
              <a:gd name="T17" fmla="*/ 1059 w 1059"/>
              <a:gd name="T18" fmla="*/ 1057 h 1057"/>
            </a:gdLst>
            <a:ahLst/>
            <a:cxnLst>
              <a:cxn ang="T10">
                <a:pos x="T0" y="T1"/>
              </a:cxn>
              <a:cxn ang="T11">
                <a:pos x="T2" y="T3"/>
              </a:cxn>
              <a:cxn ang="T12">
                <a:pos x="T4" y="T5"/>
              </a:cxn>
              <a:cxn ang="T13">
                <a:pos x="T6" y="T7"/>
              </a:cxn>
              <a:cxn ang="T14">
                <a:pos x="T8" y="T9"/>
              </a:cxn>
            </a:cxnLst>
            <a:rect l="T15" t="T16" r="T17" b="T18"/>
            <a:pathLst>
              <a:path w="1059" h="1057">
                <a:moveTo>
                  <a:pt x="573" y="0"/>
                </a:moveTo>
                <a:lnTo>
                  <a:pt x="0" y="0"/>
                </a:lnTo>
                <a:cubicBezTo>
                  <a:pt x="42" y="837"/>
                  <a:pt x="779" y="1052"/>
                  <a:pt x="1059" y="1057"/>
                </a:cubicBezTo>
                <a:lnTo>
                  <a:pt x="1059" y="484"/>
                </a:lnTo>
                <a:cubicBezTo>
                  <a:pt x="915" y="461"/>
                  <a:pt x="633" y="387"/>
                  <a:pt x="573" y="0"/>
                </a:cubicBezTo>
                <a:close/>
              </a:path>
            </a:pathLst>
          </a:custGeom>
          <a:solidFill>
            <a:srgbClr val="4D0255"/>
          </a:solidFill>
          <a:ln w="19050">
            <a:solidFill>
              <a:srgbClr val="4D0255"/>
            </a:solidFill>
            <a:round/>
            <a:headEnd/>
            <a:tailEnd/>
          </a:ln>
          <a:effectLst>
            <a:outerShdw dist="53882" dir="2700000" algn="ctr" rotWithShape="0">
              <a:srgbClr val="808080"/>
            </a:outerShdw>
          </a:effectLst>
        </p:spPr>
        <p:txBody>
          <a:bodyPr lIns="83485" tIns="41742" rIns="83485" bIns="41742"/>
          <a:lstStyle/>
          <a:p>
            <a:pPr eaLnBrk="1" hangingPunct="1">
              <a:lnSpc>
                <a:spcPct val="100000"/>
              </a:lnSpc>
              <a:spcBef>
                <a:spcPct val="20000"/>
              </a:spcBef>
              <a:buClrTx/>
              <a:buFontTx/>
              <a:buNone/>
              <a:defRPr/>
            </a:pPr>
            <a:endParaRPr lang="fr-FR" sz="1100" dirty="0">
              <a:solidFill>
                <a:schemeClr val="bg1"/>
              </a:solidFill>
              <a:cs typeface="Arial" charset="0"/>
            </a:endParaRPr>
          </a:p>
        </p:txBody>
      </p:sp>
      <p:sp>
        <p:nvSpPr>
          <p:cNvPr id="26" name="Freeform 8"/>
          <p:cNvSpPr>
            <a:spLocks noChangeAspect="1"/>
          </p:cNvSpPr>
          <p:nvPr/>
        </p:nvSpPr>
        <p:spPr bwMode="gray">
          <a:xfrm>
            <a:off x="4621823" y="3477578"/>
            <a:ext cx="1644162" cy="1601629"/>
          </a:xfrm>
          <a:custGeom>
            <a:avLst/>
            <a:gdLst>
              <a:gd name="T0" fmla="*/ 0 w 1058"/>
              <a:gd name="T1" fmla="*/ 773113 h 1057"/>
              <a:gd name="T2" fmla="*/ 0 w 1058"/>
              <a:gd name="T3" fmla="*/ 1677988 h 1057"/>
              <a:gd name="T4" fmla="*/ 1679575 w 1058"/>
              <a:gd name="T5" fmla="*/ 0 h 1057"/>
              <a:gd name="T6" fmla="*/ 793750 w 1058"/>
              <a:gd name="T7" fmla="*/ 0 h 1057"/>
              <a:gd name="T8" fmla="*/ 0 w 1058"/>
              <a:gd name="T9" fmla="*/ 773113 h 1057"/>
              <a:gd name="T10" fmla="*/ 0 60000 65536"/>
              <a:gd name="T11" fmla="*/ 0 60000 65536"/>
              <a:gd name="T12" fmla="*/ 0 60000 65536"/>
              <a:gd name="T13" fmla="*/ 0 60000 65536"/>
              <a:gd name="T14" fmla="*/ 0 60000 65536"/>
              <a:gd name="T15" fmla="*/ 0 w 1058"/>
              <a:gd name="T16" fmla="*/ 0 h 1057"/>
              <a:gd name="T17" fmla="*/ 1058 w 1058"/>
              <a:gd name="T18" fmla="*/ 1057 h 1057"/>
            </a:gdLst>
            <a:ahLst/>
            <a:cxnLst>
              <a:cxn ang="T10">
                <a:pos x="T0" y="T1"/>
              </a:cxn>
              <a:cxn ang="T11">
                <a:pos x="T2" y="T3"/>
              </a:cxn>
              <a:cxn ang="T12">
                <a:pos x="T4" y="T5"/>
              </a:cxn>
              <a:cxn ang="T13">
                <a:pos x="T6" y="T7"/>
              </a:cxn>
              <a:cxn ang="T14">
                <a:pos x="T8" y="T9"/>
              </a:cxn>
            </a:cxnLst>
            <a:rect l="T15" t="T16" r="T17" b="T18"/>
            <a:pathLst>
              <a:path w="1058" h="1057">
                <a:moveTo>
                  <a:pt x="0" y="487"/>
                </a:moveTo>
                <a:lnTo>
                  <a:pt x="0" y="1057"/>
                </a:lnTo>
                <a:cubicBezTo>
                  <a:pt x="276" y="1052"/>
                  <a:pt x="1028" y="822"/>
                  <a:pt x="1058" y="0"/>
                </a:cubicBezTo>
                <a:lnTo>
                  <a:pt x="500" y="0"/>
                </a:lnTo>
                <a:cubicBezTo>
                  <a:pt x="479" y="408"/>
                  <a:pt x="136" y="482"/>
                  <a:pt x="0" y="487"/>
                </a:cubicBezTo>
                <a:close/>
              </a:path>
            </a:pathLst>
          </a:custGeom>
          <a:solidFill>
            <a:srgbClr val="4D0255"/>
          </a:solidFill>
          <a:ln w="19050">
            <a:solidFill>
              <a:srgbClr val="4D0255"/>
            </a:solidFill>
            <a:round/>
            <a:headEnd/>
            <a:tailEnd/>
          </a:ln>
          <a:effectLst>
            <a:outerShdw dist="53882" dir="2700000" algn="ctr" rotWithShape="0">
              <a:srgbClr val="808080"/>
            </a:outerShdw>
          </a:effectLst>
        </p:spPr>
        <p:txBody>
          <a:bodyPr lIns="83485" tIns="41742" rIns="83485" bIns="41742"/>
          <a:lstStyle/>
          <a:p>
            <a:pPr eaLnBrk="1" hangingPunct="1">
              <a:lnSpc>
                <a:spcPct val="100000"/>
              </a:lnSpc>
              <a:spcBef>
                <a:spcPct val="20000"/>
              </a:spcBef>
              <a:buClrTx/>
              <a:buFontTx/>
              <a:buNone/>
              <a:defRPr/>
            </a:pPr>
            <a:endParaRPr lang="fr-FR" sz="1100" dirty="0">
              <a:solidFill>
                <a:schemeClr val="bg1"/>
              </a:solidFill>
              <a:cs typeface="Arial" charset="0"/>
            </a:endParaRPr>
          </a:p>
        </p:txBody>
      </p:sp>
      <p:sp>
        <p:nvSpPr>
          <p:cNvPr id="27" name="Oval 15"/>
          <p:cNvSpPr>
            <a:spLocks noChangeArrowheads="1"/>
          </p:cNvSpPr>
          <p:nvPr>
            <p:custDataLst>
              <p:tags r:id="rId1"/>
            </p:custDataLst>
          </p:nvPr>
        </p:nvSpPr>
        <p:spPr bwMode="gray">
          <a:xfrm>
            <a:off x="3896458" y="2773204"/>
            <a:ext cx="1351085" cy="1311593"/>
          </a:xfrm>
          <a:prstGeom prst="ellipse">
            <a:avLst/>
          </a:prstGeom>
          <a:solidFill>
            <a:srgbClr val="080B7A"/>
          </a:solidFill>
          <a:ln w="19050">
            <a:solidFill>
              <a:srgbClr val="080B7A"/>
            </a:solidFill>
            <a:miter lim="800000"/>
            <a:headEnd/>
            <a:tailEnd/>
          </a:ln>
          <a:effectLst>
            <a:outerShdw dist="53882" dir="2700000" algn="ctr" rotWithShape="0">
              <a:srgbClr val="808080"/>
            </a:outerShdw>
          </a:effectLst>
        </p:spPr>
        <p:txBody>
          <a:bodyPr lIns="83485" tIns="41742" rIns="83485" bIns="41742"/>
          <a:lstStyle/>
          <a:p>
            <a:pPr marL="162331" indent="-162331" algn="ctr" defTabSz="731941">
              <a:spcBef>
                <a:spcPct val="20000"/>
              </a:spcBef>
              <a:defRPr/>
            </a:pPr>
            <a:endParaRPr lang="de-DE" sz="1500" b="1" dirty="0">
              <a:solidFill>
                <a:srgbClr val="000000"/>
              </a:solidFill>
              <a:cs typeface="Arial" charset="0"/>
            </a:endParaRPr>
          </a:p>
        </p:txBody>
      </p:sp>
      <p:pic>
        <p:nvPicPr>
          <p:cNvPr id="28" name="Picture 16"/>
          <p:cNvPicPr>
            <a:picLocks noChangeAspect="1" noChangeArrowheads="1"/>
          </p:cNvPicPr>
          <p:nvPr/>
        </p:nvPicPr>
        <p:blipFill>
          <a:blip r:embed="rId6" cstate="print">
            <a:lum bright="72000" contrast="54000"/>
          </a:blip>
          <a:srcRect/>
          <a:stretch>
            <a:fillRect/>
          </a:stretch>
        </p:blipFill>
        <p:spPr bwMode="gray">
          <a:xfrm>
            <a:off x="4141178" y="2788920"/>
            <a:ext cx="860181" cy="605790"/>
          </a:xfrm>
          <a:prstGeom prst="rect">
            <a:avLst/>
          </a:prstGeom>
          <a:noFill/>
          <a:ln w="9525">
            <a:noFill/>
            <a:miter lim="800000"/>
            <a:headEnd/>
            <a:tailEnd/>
          </a:ln>
        </p:spPr>
      </p:pic>
      <p:sp>
        <p:nvSpPr>
          <p:cNvPr id="29" name="Rectangle 26"/>
          <p:cNvSpPr>
            <a:spLocks noChangeArrowheads="1"/>
          </p:cNvSpPr>
          <p:nvPr/>
        </p:nvSpPr>
        <p:spPr bwMode="gray">
          <a:xfrm>
            <a:off x="3808536" y="3084672"/>
            <a:ext cx="1525465" cy="775342"/>
          </a:xfrm>
          <a:prstGeom prst="rect">
            <a:avLst/>
          </a:prstGeom>
          <a:noFill/>
          <a:ln w="9525">
            <a:noFill/>
            <a:miter lim="800000"/>
            <a:headEnd/>
            <a:tailEnd/>
          </a:ln>
        </p:spPr>
        <p:txBody>
          <a:bodyPr lIns="82170" tIns="82170" rIns="65736" bIns="82170">
            <a:spAutoFit/>
          </a:bodyPr>
          <a:lstStyle/>
          <a:p>
            <a:pPr algn="ctr" defTabSz="731941">
              <a:spcBef>
                <a:spcPct val="20000"/>
              </a:spcBef>
            </a:pPr>
            <a:r>
              <a:rPr lang="de-DE" sz="2400" dirty="0">
                <a:solidFill>
                  <a:schemeClr val="bg1"/>
                </a:solidFill>
                <a:latin typeface="Trebuchet MS" pitchFamily="34" charset="0"/>
                <a:cs typeface="Arial" charset="0"/>
              </a:rPr>
              <a:t>Simulis</a:t>
            </a:r>
          </a:p>
          <a:p>
            <a:pPr algn="ctr" defTabSz="731941">
              <a:spcBef>
                <a:spcPct val="20000"/>
              </a:spcBef>
            </a:pPr>
            <a:r>
              <a:rPr lang="de-DE" sz="1300" dirty="0">
                <a:solidFill>
                  <a:schemeClr val="bg1"/>
                </a:solidFill>
                <a:latin typeface="Trebuchet MS" pitchFamily="34" charset="0"/>
                <a:cs typeface="Arial" charset="0"/>
              </a:rPr>
              <a:t>Thermodynamics</a:t>
            </a:r>
          </a:p>
        </p:txBody>
      </p:sp>
      <p:sp>
        <p:nvSpPr>
          <p:cNvPr id="30" name="Rectangle 20"/>
          <p:cNvSpPr>
            <a:spLocks noChangeArrowheads="1"/>
          </p:cNvSpPr>
          <p:nvPr/>
        </p:nvSpPr>
        <p:spPr bwMode="gray">
          <a:xfrm>
            <a:off x="3229708" y="2371725"/>
            <a:ext cx="1125415" cy="453631"/>
          </a:xfrm>
          <a:prstGeom prst="rect">
            <a:avLst/>
          </a:prstGeom>
          <a:noFill/>
          <a:ln w="9525">
            <a:noFill/>
            <a:miter lim="800000"/>
            <a:headEnd/>
            <a:tailEnd/>
          </a:ln>
        </p:spPr>
        <p:txBody>
          <a:bodyPr lIns="83485" tIns="41742" rIns="83485" bIns="41742">
            <a:spAutoFit/>
          </a:bodyPr>
          <a:lstStyle/>
          <a:p>
            <a:pPr algn="ctr" eaLnBrk="1" hangingPunct="1">
              <a:lnSpc>
                <a:spcPct val="100000"/>
              </a:lnSpc>
              <a:buClrTx/>
              <a:buFontTx/>
              <a:buNone/>
            </a:pPr>
            <a:r>
              <a:rPr lang="de-DE" sz="1200" b="1" dirty="0">
                <a:solidFill>
                  <a:schemeClr val="bg1"/>
                </a:solidFill>
                <a:latin typeface="Trebuchet MS" pitchFamily="34" charset="0"/>
                <a:cs typeface="Arial" charset="0"/>
              </a:rPr>
              <a:t>CAPE-OPEN "socket"</a:t>
            </a:r>
          </a:p>
        </p:txBody>
      </p:sp>
      <p:sp>
        <p:nvSpPr>
          <p:cNvPr id="31" name="Rectangle 20"/>
          <p:cNvSpPr>
            <a:spLocks noChangeArrowheads="1"/>
          </p:cNvSpPr>
          <p:nvPr/>
        </p:nvSpPr>
        <p:spPr bwMode="gray">
          <a:xfrm>
            <a:off x="4910504" y="2371725"/>
            <a:ext cx="1101655" cy="453631"/>
          </a:xfrm>
          <a:prstGeom prst="rect">
            <a:avLst/>
          </a:prstGeom>
          <a:noFill/>
          <a:ln w="9525">
            <a:noFill/>
            <a:miter lim="800000"/>
            <a:headEnd/>
            <a:tailEnd/>
          </a:ln>
        </p:spPr>
        <p:txBody>
          <a:bodyPr wrap="square" lIns="83485" tIns="41742" rIns="83485" bIns="41742">
            <a:spAutoFit/>
          </a:bodyPr>
          <a:lstStyle/>
          <a:p>
            <a:pPr algn="ctr" eaLnBrk="1" hangingPunct="1">
              <a:lnSpc>
                <a:spcPct val="100000"/>
              </a:lnSpc>
              <a:buClrTx/>
              <a:buFontTx/>
              <a:buNone/>
            </a:pPr>
            <a:r>
              <a:rPr lang="ru-RU" sz="1200" b="1" dirty="0" smtClean="0">
                <a:solidFill>
                  <a:schemeClr val="bg1"/>
                </a:solidFill>
                <a:latin typeface="Trebuchet MS" pitchFamily="34" charset="0"/>
                <a:cs typeface="Arial" charset="0"/>
              </a:rPr>
              <a:t>Спец. библиотеки</a:t>
            </a:r>
            <a:endParaRPr lang="de-DE" sz="1200" b="1" dirty="0">
              <a:solidFill>
                <a:schemeClr val="bg1"/>
              </a:solidFill>
              <a:latin typeface="Trebuchet MS" pitchFamily="34" charset="0"/>
              <a:cs typeface="Arial" charset="0"/>
            </a:endParaRPr>
          </a:p>
        </p:txBody>
      </p:sp>
      <p:sp>
        <p:nvSpPr>
          <p:cNvPr id="32" name="AutoShape 78"/>
          <p:cNvSpPr>
            <a:spLocks noChangeArrowheads="1"/>
          </p:cNvSpPr>
          <p:nvPr/>
        </p:nvSpPr>
        <p:spPr bwMode="auto">
          <a:xfrm rot="8067175" flipH="1">
            <a:off x="3075842" y="4508146"/>
            <a:ext cx="342900" cy="422031"/>
          </a:xfrm>
          <a:prstGeom prst="rightArrow">
            <a:avLst>
              <a:gd name="adj1" fmla="val 50000"/>
              <a:gd name="adj2" fmla="val 25000"/>
            </a:avLst>
          </a:prstGeom>
          <a:solidFill>
            <a:srgbClr val="4D0255"/>
          </a:solidFill>
          <a:ln w="9525">
            <a:solidFill>
              <a:srgbClr val="4D0255"/>
            </a:solidFill>
            <a:miter lim="800000"/>
            <a:headEnd/>
            <a:tailEnd/>
          </a:ln>
        </p:spPr>
        <p:txBody>
          <a:bodyPr wrap="none" lIns="83485" tIns="41742" rIns="83485" bIns="41742" anchor="ctr"/>
          <a:lstStyle/>
          <a:p>
            <a:endParaRPr lang="fr-FR"/>
          </a:p>
        </p:txBody>
      </p:sp>
      <p:sp>
        <p:nvSpPr>
          <p:cNvPr id="33" name="Rectangle 20"/>
          <p:cNvSpPr>
            <a:spLocks noChangeArrowheads="1"/>
          </p:cNvSpPr>
          <p:nvPr/>
        </p:nvSpPr>
        <p:spPr bwMode="gray">
          <a:xfrm>
            <a:off x="3180746" y="3998713"/>
            <a:ext cx="1305657" cy="822963"/>
          </a:xfrm>
          <a:prstGeom prst="rect">
            <a:avLst/>
          </a:prstGeom>
          <a:noFill/>
          <a:ln w="9525">
            <a:noFill/>
            <a:miter lim="800000"/>
            <a:headEnd/>
            <a:tailEnd/>
          </a:ln>
        </p:spPr>
        <p:txBody>
          <a:bodyPr lIns="83485" tIns="41742" rIns="83485" bIns="41742">
            <a:spAutoFit/>
          </a:bodyPr>
          <a:lstStyle/>
          <a:p>
            <a:pPr algn="ctr" eaLnBrk="1" hangingPunct="1">
              <a:lnSpc>
                <a:spcPct val="100000"/>
              </a:lnSpc>
              <a:buClrTx/>
              <a:buFontTx/>
              <a:buNone/>
            </a:pPr>
            <a:r>
              <a:rPr lang="de-DE" sz="1200" b="1" dirty="0" smtClean="0">
                <a:solidFill>
                  <a:schemeClr val="bg1"/>
                </a:solidFill>
                <a:latin typeface="Trebuchet MS" pitchFamily="34" charset="0"/>
                <a:cs typeface="Arial" charset="0"/>
              </a:rPr>
              <a:t>«</a:t>
            </a:r>
            <a:r>
              <a:rPr lang="ru-RU" sz="1200" b="1" dirty="0" smtClean="0">
                <a:solidFill>
                  <a:schemeClr val="bg1"/>
                </a:solidFill>
                <a:latin typeface="Trebuchet MS" pitchFamily="34" charset="0"/>
                <a:cs typeface="Arial" charset="0"/>
              </a:rPr>
              <a:t>Режим эксперта</a:t>
            </a:r>
            <a:r>
              <a:rPr lang="de-DE" sz="1200" b="1" dirty="0" smtClean="0">
                <a:solidFill>
                  <a:schemeClr val="bg1"/>
                </a:solidFill>
                <a:latin typeface="Trebuchet MS" pitchFamily="34" charset="0"/>
                <a:cs typeface="Arial" charset="0"/>
              </a:rPr>
              <a:t>"</a:t>
            </a:r>
            <a:endParaRPr lang="de-DE" sz="1200" b="1" dirty="0">
              <a:solidFill>
                <a:schemeClr val="bg1"/>
              </a:solidFill>
              <a:latin typeface="Trebuchet MS" pitchFamily="34" charset="0"/>
              <a:cs typeface="Arial" charset="0"/>
            </a:endParaRPr>
          </a:p>
          <a:p>
            <a:pPr algn="ctr" eaLnBrk="1" hangingPunct="1">
              <a:lnSpc>
                <a:spcPct val="100000"/>
              </a:lnSpc>
              <a:buClrTx/>
              <a:buFontTx/>
              <a:buNone/>
            </a:pPr>
            <a:r>
              <a:rPr lang="de-DE" sz="1200" b="1" dirty="0">
                <a:solidFill>
                  <a:schemeClr val="bg1"/>
                </a:solidFill>
                <a:latin typeface="Trebuchet MS" pitchFamily="34" charset="0"/>
                <a:cs typeface="Arial" charset="0"/>
              </a:rPr>
              <a:t>VBScript </a:t>
            </a:r>
            <a:r>
              <a:rPr lang="ru-RU" sz="1200" b="1" dirty="0" smtClean="0">
                <a:solidFill>
                  <a:schemeClr val="bg1"/>
                </a:solidFill>
                <a:latin typeface="Trebuchet MS" pitchFamily="34" charset="0"/>
                <a:cs typeface="Arial" charset="0"/>
              </a:rPr>
              <a:t>или</a:t>
            </a:r>
            <a:r>
              <a:rPr lang="de-DE" sz="1200" b="1" dirty="0" smtClean="0">
                <a:solidFill>
                  <a:schemeClr val="bg1"/>
                </a:solidFill>
                <a:latin typeface="Trebuchet MS" pitchFamily="34" charset="0"/>
                <a:cs typeface="Arial" charset="0"/>
              </a:rPr>
              <a:t> </a:t>
            </a:r>
            <a:r>
              <a:rPr lang="de-DE" sz="1200" b="1" dirty="0">
                <a:solidFill>
                  <a:schemeClr val="bg1"/>
                </a:solidFill>
                <a:latin typeface="Trebuchet MS" pitchFamily="34" charset="0"/>
                <a:cs typeface="Arial" charset="0"/>
              </a:rPr>
              <a:t>DLL</a:t>
            </a:r>
          </a:p>
        </p:txBody>
      </p:sp>
      <p:sp>
        <p:nvSpPr>
          <p:cNvPr id="34" name="Rectangle 20"/>
          <p:cNvSpPr>
            <a:spLocks noChangeArrowheads="1"/>
          </p:cNvSpPr>
          <p:nvPr/>
        </p:nvSpPr>
        <p:spPr bwMode="gray">
          <a:xfrm>
            <a:off x="4772758" y="4183380"/>
            <a:ext cx="1135673" cy="268965"/>
          </a:xfrm>
          <a:prstGeom prst="rect">
            <a:avLst/>
          </a:prstGeom>
          <a:noFill/>
          <a:ln w="9525">
            <a:noFill/>
            <a:miter lim="800000"/>
            <a:headEnd/>
            <a:tailEnd/>
          </a:ln>
        </p:spPr>
        <p:txBody>
          <a:bodyPr lIns="83485" tIns="41742" rIns="83485" bIns="41742">
            <a:spAutoFit/>
          </a:bodyPr>
          <a:lstStyle/>
          <a:p>
            <a:pPr algn="ctr" eaLnBrk="1" hangingPunct="1">
              <a:lnSpc>
                <a:spcPct val="100000"/>
              </a:lnSpc>
              <a:buClrTx/>
              <a:buFontTx/>
              <a:buNone/>
            </a:pPr>
            <a:r>
              <a:rPr lang="ru-RU" sz="1200" b="1" dirty="0" smtClean="0">
                <a:solidFill>
                  <a:schemeClr val="bg1"/>
                </a:solidFill>
                <a:latin typeface="Trebuchet MS" pitchFamily="34" charset="0"/>
                <a:cs typeface="Arial" charset="0"/>
              </a:rPr>
              <a:t>Импорт БД</a:t>
            </a:r>
            <a:endParaRPr lang="de-DE" sz="1200" b="1" dirty="0">
              <a:solidFill>
                <a:schemeClr val="bg1"/>
              </a:solidFill>
              <a:latin typeface="Trebuchet MS"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P spid="2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V:\Congrès\ESAT 2008\Conference\VBScrip Expert mode.bmp"/>
          <p:cNvPicPr>
            <a:picLocks noChangeAspect="1" noChangeArrowheads="1"/>
          </p:cNvPicPr>
          <p:nvPr/>
        </p:nvPicPr>
        <p:blipFill>
          <a:blip r:embed="rId3" cstate="print"/>
          <a:srcRect/>
          <a:stretch>
            <a:fillRect/>
          </a:stretch>
        </p:blipFill>
        <p:spPr bwMode="auto">
          <a:xfrm>
            <a:off x="35496" y="958084"/>
            <a:ext cx="7308812" cy="5236364"/>
          </a:xfrm>
          <a:prstGeom prst="rect">
            <a:avLst/>
          </a:prstGeom>
          <a:noFill/>
          <a:ln w="9525">
            <a:noFill/>
            <a:miter lim="800000"/>
            <a:headEnd/>
            <a:tailEnd/>
          </a:ln>
        </p:spPr>
      </p:pic>
      <p:sp>
        <p:nvSpPr>
          <p:cNvPr id="846852" name="AutoShape 4"/>
          <p:cNvSpPr>
            <a:spLocks noChangeArrowheads="1"/>
          </p:cNvSpPr>
          <p:nvPr/>
        </p:nvSpPr>
        <p:spPr bwMode="auto">
          <a:xfrm>
            <a:off x="4994031" y="4594860"/>
            <a:ext cx="3657600" cy="1165860"/>
          </a:xfrm>
          <a:prstGeom prst="wedgeRoundRectCallout">
            <a:avLst>
              <a:gd name="adj1" fmla="val -93792"/>
              <a:gd name="adj2" fmla="val -18995"/>
              <a:gd name="adj3" fmla="val 16667"/>
            </a:avLst>
          </a:prstGeom>
          <a:solidFill>
            <a:srgbClr val="0BA4E2">
              <a:alpha val="50196"/>
            </a:srgbClr>
          </a:solidFill>
          <a:ln w="9525">
            <a:solidFill>
              <a:schemeClr val="tx1"/>
            </a:solidFill>
            <a:miter lim="800000"/>
            <a:headEnd/>
            <a:tailEnd/>
          </a:ln>
        </p:spPr>
        <p:txBody>
          <a:bodyPr lIns="83485" tIns="41742" rIns="83485" bIns="41742"/>
          <a:lstStyle/>
          <a:p>
            <a:pPr algn="ctr">
              <a:lnSpc>
                <a:spcPct val="100000"/>
              </a:lnSpc>
              <a:buClrTx/>
              <a:buFontTx/>
              <a:buNone/>
            </a:pPr>
            <a:r>
              <a:rPr lang="ru-RU" sz="2200" dirty="0" smtClean="0">
                <a:solidFill>
                  <a:srgbClr val="D21700"/>
                </a:solidFill>
                <a:latin typeface="Trebuchet MS" pitchFamily="34" charset="0"/>
              </a:rPr>
              <a:t>Справка по синтаксису параметров функции </a:t>
            </a:r>
            <a:r>
              <a:rPr lang="en-US" sz="2200" dirty="0" smtClean="0">
                <a:solidFill>
                  <a:srgbClr val="D21700"/>
                </a:solidFill>
                <a:latin typeface="Trebuchet MS" pitchFamily="34" charset="0"/>
              </a:rPr>
              <a:t>(</a:t>
            </a:r>
            <a:r>
              <a:rPr lang="ru-RU" sz="2200" dirty="0" smtClean="0">
                <a:solidFill>
                  <a:srgbClr val="D21700"/>
                </a:solidFill>
                <a:latin typeface="Trebuchet MS" pitchFamily="34" charset="0"/>
              </a:rPr>
              <a:t>имя</a:t>
            </a:r>
            <a:r>
              <a:rPr lang="en-US" sz="2200" dirty="0" smtClean="0">
                <a:solidFill>
                  <a:srgbClr val="D21700"/>
                </a:solidFill>
                <a:latin typeface="Trebuchet MS" pitchFamily="34" charset="0"/>
              </a:rPr>
              <a:t>, </a:t>
            </a:r>
            <a:r>
              <a:rPr lang="ru-RU" sz="2200" dirty="0" smtClean="0">
                <a:solidFill>
                  <a:srgbClr val="D21700"/>
                </a:solidFill>
                <a:latin typeface="Trebuchet MS" pitchFamily="34" charset="0"/>
              </a:rPr>
              <a:t>тип</a:t>
            </a:r>
            <a:r>
              <a:rPr lang="en-US" sz="2200" dirty="0" smtClean="0">
                <a:solidFill>
                  <a:srgbClr val="D21700"/>
                </a:solidFill>
                <a:latin typeface="Trebuchet MS" pitchFamily="34" charset="0"/>
              </a:rPr>
              <a:t>, </a:t>
            </a:r>
            <a:r>
              <a:rPr lang="ru-RU" sz="2200" dirty="0" smtClean="0">
                <a:solidFill>
                  <a:srgbClr val="D21700"/>
                </a:solidFill>
                <a:latin typeface="Trebuchet MS" pitchFamily="34" charset="0"/>
              </a:rPr>
              <a:t>единицы</a:t>
            </a:r>
            <a:r>
              <a:rPr lang="en-US" sz="2200" dirty="0" smtClean="0">
                <a:solidFill>
                  <a:srgbClr val="D21700"/>
                </a:solidFill>
                <a:latin typeface="Trebuchet MS" pitchFamily="34" charset="0"/>
              </a:rPr>
              <a:t>)</a:t>
            </a:r>
            <a:endParaRPr lang="en-US" sz="2200" dirty="0">
              <a:solidFill>
                <a:srgbClr val="D21700"/>
              </a:solidFill>
              <a:latin typeface="Trebuchet MS" pitchFamily="34" charset="0"/>
            </a:endParaRPr>
          </a:p>
        </p:txBody>
      </p:sp>
      <p:sp>
        <p:nvSpPr>
          <p:cNvPr id="846853" name="AutoShape 5"/>
          <p:cNvSpPr>
            <a:spLocks noChangeArrowheads="1"/>
          </p:cNvSpPr>
          <p:nvPr/>
        </p:nvSpPr>
        <p:spPr bwMode="auto">
          <a:xfrm>
            <a:off x="4876800" y="1448780"/>
            <a:ext cx="3979676" cy="837220"/>
          </a:xfrm>
          <a:prstGeom prst="wedgeRoundRectCallout">
            <a:avLst>
              <a:gd name="adj1" fmla="val -93347"/>
              <a:gd name="adj2" fmla="val 60051"/>
              <a:gd name="adj3" fmla="val 16667"/>
            </a:avLst>
          </a:prstGeom>
          <a:solidFill>
            <a:srgbClr val="0BA4E2">
              <a:alpha val="50196"/>
            </a:srgbClr>
          </a:solidFill>
          <a:ln w="9525">
            <a:solidFill>
              <a:schemeClr val="tx1"/>
            </a:solidFill>
            <a:miter lim="800000"/>
            <a:headEnd/>
            <a:tailEnd/>
          </a:ln>
        </p:spPr>
        <p:txBody>
          <a:bodyPr lIns="83485" tIns="41742" rIns="83485" bIns="41742"/>
          <a:lstStyle/>
          <a:p>
            <a:pPr algn="ctr">
              <a:lnSpc>
                <a:spcPct val="100000"/>
              </a:lnSpc>
              <a:buClrTx/>
              <a:buFontTx/>
              <a:buNone/>
            </a:pPr>
            <a:r>
              <a:rPr lang="ru-RU" sz="2200" dirty="0" smtClean="0">
                <a:solidFill>
                  <a:srgbClr val="D21700"/>
                </a:solidFill>
                <a:latin typeface="Trebuchet MS" pitchFamily="34" charset="0"/>
              </a:rPr>
              <a:t>Код напрямую вводится в </a:t>
            </a:r>
            <a:r>
              <a:rPr lang="en-US" sz="2200" dirty="0" err="1" smtClean="0">
                <a:solidFill>
                  <a:srgbClr val="D21700"/>
                </a:solidFill>
                <a:latin typeface="Trebuchet MS" pitchFamily="34" charset="0"/>
              </a:rPr>
              <a:t>Simulis</a:t>
            </a:r>
            <a:r>
              <a:rPr lang="en-US" sz="2200" baseline="30000" dirty="0">
                <a:solidFill>
                  <a:srgbClr val="D21700"/>
                </a:solidFill>
                <a:latin typeface="Trebuchet MS" pitchFamily="34" charset="0"/>
                <a:cs typeface="Arial" charset="0"/>
              </a:rPr>
              <a:t>®</a:t>
            </a:r>
            <a:r>
              <a:rPr lang="en-US" sz="2200" dirty="0">
                <a:solidFill>
                  <a:srgbClr val="D21700"/>
                </a:solidFill>
                <a:latin typeface="Trebuchet MS" pitchFamily="34" charset="0"/>
              </a:rPr>
              <a:t> Thermodynamics</a:t>
            </a:r>
          </a:p>
        </p:txBody>
      </p:sp>
      <p:sp>
        <p:nvSpPr>
          <p:cNvPr id="846854" name="AutoShape 6"/>
          <p:cNvSpPr>
            <a:spLocks noChangeArrowheads="1"/>
          </p:cNvSpPr>
          <p:nvPr/>
        </p:nvSpPr>
        <p:spPr bwMode="auto">
          <a:xfrm>
            <a:off x="3024554" y="2888940"/>
            <a:ext cx="1899138" cy="822960"/>
          </a:xfrm>
          <a:prstGeom prst="wedgeRoundRectCallout">
            <a:avLst>
              <a:gd name="adj1" fmla="val -68750"/>
              <a:gd name="adj2" fmla="val -80556"/>
              <a:gd name="adj3" fmla="val 16667"/>
            </a:avLst>
          </a:prstGeom>
          <a:solidFill>
            <a:srgbClr val="0BA4E2">
              <a:alpha val="50196"/>
            </a:srgbClr>
          </a:solidFill>
          <a:ln w="9525">
            <a:solidFill>
              <a:schemeClr val="tx1"/>
            </a:solidFill>
            <a:miter lim="800000"/>
            <a:headEnd/>
            <a:tailEnd/>
          </a:ln>
        </p:spPr>
        <p:txBody>
          <a:bodyPr lIns="83485" tIns="41742" rIns="83485" bIns="41742"/>
          <a:lstStyle/>
          <a:p>
            <a:pPr algn="ctr">
              <a:lnSpc>
                <a:spcPct val="100000"/>
              </a:lnSpc>
              <a:buClrTx/>
              <a:buFontTx/>
              <a:buNone/>
            </a:pPr>
            <a:r>
              <a:rPr lang="ru-RU" sz="2200" dirty="0" smtClean="0">
                <a:solidFill>
                  <a:srgbClr val="D21700"/>
                </a:solidFill>
                <a:latin typeface="Trebuchet MS" pitchFamily="34" charset="0"/>
              </a:rPr>
              <a:t>Шаблон</a:t>
            </a:r>
            <a:endParaRPr lang="en-US" sz="2200" dirty="0">
              <a:solidFill>
                <a:srgbClr val="D21700"/>
              </a:solidFill>
              <a:latin typeface="Trebuchet MS" pitchFamily="34" charset="0"/>
            </a:endParaRPr>
          </a:p>
        </p:txBody>
      </p:sp>
      <p:sp>
        <p:nvSpPr>
          <p:cNvPr id="846855" name="AutoShape 7"/>
          <p:cNvSpPr>
            <a:spLocks noChangeArrowheads="1"/>
          </p:cNvSpPr>
          <p:nvPr/>
        </p:nvSpPr>
        <p:spPr bwMode="auto">
          <a:xfrm>
            <a:off x="7244862" y="3086100"/>
            <a:ext cx="1828800" cy="1165860"/>
          </a:xfrm>
          <a:prstGeom prst="wedgeRoundRectCallout">
            <a:avLst>
              <a:gd name="adj1" fmla="val -71556"/>
              <a:gd name="adj2" fmla="val -52574"/>
              <a:gd name="adj3" fmla="val 16667"/>
            </a:avLst>
          </a:prstGeom>
          <a:solidFill>
            <a:srgbClr val="0BA4E2">
              <a:alpha val="50196"/>
            </a:srgbClr>
          </a:solidFill>
          <a:ln w="9525">
            <a:solidFill>
              <a:schemeClr val="tx1"/>
            </a:solidFill>
            <a:miter lim="800000"/>
            <a:headEnd/>
            <a:tailEnd/>
          </a:ln>
        </p:spPr>
        <p:txBody>
          <a:bodyPr lIns="83485" tIns="41742" rIns="83485" bIns="41742"/>
          <a:lstStyle/>
          <a:p>
            <a:pPr algn="ctr">
              <a:lnSpc>
                <a:spcPct val="100000"/>
              </a:lnSpc>
              <a:buClrTx/>
              <a:buFontTx/>
              <a:buNone/>
            </a:pPr>
            <a:r>
              <a:rPr lang="ru-RU" sz="2200" dirty="0" smtClean="0">
                <a:solidFill>
                  <a:srgbClr val="D21700"/>
                </a:solidFill>
                <a:latin typeface="Trebuchet MS" pitchFamily="34" charset="0"/>
              </a:rPr>
              <a:t>Множество доступных функций</a:t>
            </a:r>
            <a:endParaRPr lang="en-US" sz="2200" dirty="0">
              <a:solidFill>
                <a:srgbClr val="D21700"/>
              </a:solidFill>
              <a:latin typeface="Trebuchet MS" pitchFamily="34" charset="0"/>
            </a:endParaRPr>
          </a:p>
        </p:txBody>
      </p:sp>
      <p:sp>
        <p:nvSpPr>
          <p:cNvPr id="83976" name="Oval 8"/>
          <p:cNvSpPr>
            <a:spLocks noChangeArrowheads="1"/>
          </p:cNvSpPr>
          <p:nvPr/>
        </p:nvSpPr>
        <p:spPr bwMode="auto">
          <a:xfrm>
            <a:off x="3851920" y="5692140"/>
            <a:ext cx="703385" cy="274320"/>
          </a:xfrm>
          <a:prstGeom prst="ellipse">
            <a:avLst/>
          </a:prstGeom>
          <a:noFill/>
          <a:ln w="28575">
            <a:solidFill>
              <a:srgbClr val="D21700"/>
            </a:solidFill>
            <a:round/>
            <a:headEnd/>
            <a:tailEnd/>
          </a:ln>
        </p:spPr>
        <p:txBody>
          <a:bodyPr wrap="none" lIns="83485" tIns="41742" rIns="83485" bIns="41742" anchor="ctr"/>
          <a:lstStyle/>
          <a:p>
            <a:endParaRPr lang="fr-FR"/>
          </a:p>
        </p:txBody>
      </p:sp>
      <p:sp>
        <p:nvSpPr>
          <p:cNvPr id="9" name="Rectangle 53"/>
          <p:cNvSpPr>
            <a:spLocks noChangeArrowheads="1"/>
          </p:cNvSpPr>
          <p:nvPr/>
        </p:nvSpPr>
        <p:spPr bwMode="auto">
          <a:xfrm>
            <a:off x="468000" y="151984"/>
            <a:ext cx="7948246" cy="576716"/>
          </a:xfrm>
          <a:prstGeom prst="rect">
            <a:avLst/>
          </a:prstGeom>
          <a:noFill/>
          <a:ln w="9525" algn="ctr">
            <a:noFill/>
            <a:miter lim="800000"/>
            <a:headEnd/>
            <a:tailEnd/>
          </a:ln>
        </p:spPr>
        <p:txBody>
          <a:bodyPr lIns="83457" tIns="41729" rIns="83457" bIns="41729">
            <a:spAutoFit/>
          </a:bodyPr>
          <a:lstStyle/>
          <a:p>
            <a:pPr defTabSz="931957"/>
            <a:r>
              <a:rPr lang="ru-RU" sz="3200" b="1" dirty="0" smtClean="0">
                <a:solidFill>
                  <a:schemeClr val="bg1"/>
                </a:solidFill>
                <a:latin typeface="Trebuchet MS" pitchFamily="34" charset="0"/>
              </a:rPr>
              <a:t>Модели на </a:t>
            </a:r>
            <a:r>
              <a:rPr lang="en-US" sz="3200" b="1" dirty="0" smtClean="0">
                <a:solidFill>
                  <a:schemeClr val="bg1"/>
                </a:solidFill>
                <a:latin typeface="Trebuchet MS" pitchFamily="34" charset="0"/>
              </a:rPr>
              <a:t>VBScript : </a:t>
            </a:r>
            <a:r>
              <a:rPr lang="ru-RU" sz="3200" b="1" dirty="0" smtClean="0">
                <a:solidFill>
                  <a:schemeClr val="bg1"/>
                </a:solidFill>
                <a:latin typeface="Trebuchet MS" pitchFamily="34" charset="0"/>
              </a:rPr>
              <a:t>Очень просто</a:t>
            </a:r>
            <a:endParaRPr lang="en-US" sz="3200" b="1" dirty="0" smtClean="0">
              <a:solidFill>
                <a:schemeClr val="bg1"/>
              </a:solidFill>
              <a:latin typeface="Trebuchet MS" pitchFamily="34" charset="0"/>
            </a:endParaRPr>
          </a:p>
        </p:txBody>
      </p:sp>
    </p:spTree>
    <p:extLst>
      <p:ext uri="{BB962C8B-B14F-4D97-AF65-F5344CB8AC3E}">
        <p14:creationId xmlns:p14="http://schemas.microsoft.com/office/powerpoint/2010/main" val="4349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68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468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468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468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6852" grpId="0" animBg="1" autoUpdateAnimBg="0"/>
      <p:bldP spid="846853" grpId="0" animBg="1" autoUpdateAnimBg="0"/>
      <p:bldP spid="846854" grpId="0" animBg="1" autoUpdateAnimBg="0"/>
      <p:bldP spid="846855"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03237" name="Object 5"/>
          <p:cNvGraphicFramePr>
            <a:graphicFrameLocks noChangeAspect="1"/>
          </p:cNvGraphicFramePr>
          <p:nvPr/>
        </p:nvGraphicFramePr>
        <p:xfrm>
          <a:off x="650631" y="5373530"/>
          <a:ext cx="6405197" cy="550068"/>
        </p:xfrm>
        <a:graphic>
          <a:graphicData uri="http://schemas.openxmlformats.org/presentationml/2006/ole">
            <mc:AlternateContent xmlns:mc="http://schemas.openxmlformats.org/markup-compatibility/2006">
              <mc:Choice xmlns:v="urn:schemas-microsoft-com:vml" Requires="v">
                <p:oleObj spid="_x0000_s633448" name="Equation" r:id="rId4" imgW="4648200" imgH="406400" progId="Equation.3">
                  <p:embed/>
                </p:oleObj>
              </mc:Choice>
              <mc:Fallback>
                <p:oleObj name="Equation" r:id="rId4" imgW="4648200" imgH="406400" progId="Equation.3">
                  <p:embed/>
                  <p:pic>
                    <p:nvPicPr>
                      <p:cNvPr id="0" name="Picture 6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631" y="5373530"/>
                        <a:ext cx="6405197" cy="5500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27" name="Text Box 7"/>
          <p:cNvSpPr txBox="1">
            <a:spLocks noChangeArrowheads="1"/>
          </p:cNvSpPr>
          <p:nvPr/>
        </p:nvSpPr>
        <p:spPr bwMode="auto">
          <a:xfrm>
            <a:off x="252884" y="-63388"/>
            <a:ext cx="8783612" cy="106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457" tIns="41729" rIns="83457" bIns="41729">
            <a:spAutoFit/>
          </a:bodyPr>
          <a:lstStyle>
            <a:lvl1pPr defTabSz="1020763">
              <a:defRPr b="1">
                <a:solidFill>
                  <a:schemeClr val="accent2"/>
                </a:solidFill>
                <a:latin typeface="Arial" charset="0"/>
              </a:defRPr>
            </a:lvl1pPr>
            <a:lvl2pPr marL="742950" indent="-285750" defTabSz="1020763">
              <a:defRPr b="1">
                <a:solidFill>
                  <a:schemeClr val="accent2"/>
                </a:solidFill>
                <a:latin typeface="Arial" charset="0"/>
              </a:defRPr>
            </a:lvl2pPr>
            <a:lvl3pPr marL="1143000" indent="-228600" defTabSz="1020763">
              <a:defRPr b="1">
                <a:solidFill>
                  <a:schemeClr val="accent2"/>
                </a:solidFill>
                <a:latin typeface="Arial" charset="0"/>
              </a:defRPr>
            </a:lvl3pPr>
            <a:lvl4pPr marL="1600200" indent="-228600" defTabSz="1020763">
              <a:defRPr b="1">
                <a:solidFill>
                  <a:schemeClr val="accent2"/>
                </a:solidFill>
                <a:latin typeface="Arial" charset="0"/>
              </a:defRPr>
            </a:lvl4pPr>
            <a:lvl5pPr marL="2057400" indent="-228600" defTabSz="1020763">
              <a:defRPr b="1">
                <a:solidFill>
                  <a:schemeClr val="accent2"/>
                </a:solidFill>
                <a:latin typeface="Arial" charset="0"/>
              </a:defRPr>
            </a:lvl5pPr>
            <a:lvl6pPr marL="25146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718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290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8862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pPr eaLnBrk="1" hangingPunct="1">
              <a:lnSpc>
                <a:spcPct val="100000"/>
              </a:lnSpc>
              <a:buClrTx/>
              <a:buFontTx/>
              <a:buNone/>
            </a:pPr>
            <a:r>
              <a:rPr lang="ru-RU" sz="3200" dirty="0" smtClean="0">
                <a:solidFill>
                  <a:schemeClr val="bg1"/>
                </a:solidFill>
                <a:latin typeface="Trebuchet MS" pitchFamily="34" charset="0"/>
              </a:rPr>
              <a:t>Модели на </a:t>
            </a:r>
            <a:r>
              <a:rPr lang="en-US" sz="3200" dirty="0" smtClean="0">
                <a:solidFill>
                  <a:schemeClr val="bg1"/>
                </a:solidFill>
                <a:latin typeface="Trebuchet MS" pitchFamily="34" charset="0"/>
              </a:rPr>
              <a:t>VBScript– </a:t>
            </a:r>
            <a:r>
              <a:rPr lang="ru-RU" sz="3200" dirty="0" smtClean="0">
                <a:solidFill>
                  <a:schemeClr val="bg1"/>
                </a:solidFill>
                <a:latin typeface="Trebuchet MS" pitchFamily="34" charset="0"/>
              </a:rPr>
              <a:t>Пример нового правила смешения для вязкости жидкости</a:t>
            </a:r>
            <a:endParaRPr lang="en-US" sz="3200" dirty="0">
              <a:solidFill>
                <a:schemeClr val="bg1"/>
              </a:solidFill>
              <a:latin typeface="Trebuchet MS" pitchFamily="34" charset="0"/>
            </a:endParaRPr>
          </a:p>
        </p:txBody>
      </p:sp>
      <p:grpSp>
        <p:nvGrpSpPr>
          <p:cNvPr id="2" name="Groupe 2"/>
          <p:cNvGrpSpPr>
            <a:grpSpLocks/>
          </p:cNvGrpSpPr>
          <p:nvPr/>
        </p:nvGrpSpPr>
        <p:grpSpPr bwMode="auto">
          <a:xfrm>
            <a:off x="0" y="1225868"/>
            <a:ext cx="7961435" cy="4211955"/>
            <a:chOff x="0" y="1362075"/>
            <a:chExt cx="8624888" cy="4679950"/>
          </a:xfrm>
        </p:grpSpPr>
        <p:grpSp>
          <p:nvGrpSpPr>
            <p:cNvPr id="3" name="Groupe 4"/>
            <p:cNvGrpSpPr>
              <a:grpSpLocks/>
            </p:cNvGrpSpPr>
            <p:nvPr/>
          </p:nvGrpSpPr>
          <p:grpSpPr bwMode="auto">
            <a:xfrm>
              <a:off x="0" y="1362075"/>
              <a:ext cx="8624888" cy="4679950"/>
              <a:chOff x="0" y="1362075"/>
              <a:chExt cx="8624888" cy="4679950"/>
            </a:xfrm>
          </p:grpSpPr>
          <p:grpSp>
            <p:nvGrpSpPr>
              <p:cNvPr id="4" name="Group 4"/>
              <p:cNvGrpSpPr>
                <a:grpSpLocks/>
              </p:cNvGrpSpPr>
              <p:nvPr/>
            </p:nvGrpSpPr>
            <p:grpSpPr bwMode="auto">
              <a:xfrm>
                <a:off x="0" y="1362075"/>
                <a:ext cx="8624888" cy="4679950"/>
                <a:chOff x="0" y="858"/>
                <a:chExt cx="3624" cy="2244"/>
              </a:xfrm>
            </p:grpSpPr>
            <p:pic>
              <p:nvPicPr>
                <p:cNvPr id="5223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858"/>
                  <a:ext cx="3624" cy="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7" name="Rectangle 3"/>
                <p:cNvSpPr>
                  <a:spLocks noChangeArrowheads="1"/>
                </p:cNvSpPr>
                <p:nvPr/>
              </p:nvSpPr>
              <p:spPr bwMode="auto">
                <a:xfrm>
                  <a:off x="2802" y="994"/>
                  <a:ext cx="681" cy="27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2044" tIns="46024" rIns="92044" bIns="46024" anchor="ctr"/>
                <a:lstStyle/>
                <a:p>
                  <a:endParaRPr lang="fr-FR"/>
                </a:p>
              </p:txBody>
            </p:sp>
          </p:grpSp>
          <p:sp>
            <p:nvSpPr>
              <p:cNvPr id="52234" name="ZoneTexte 2"/>
              <p:cNvSpPr txBox="1">
                <a:spLocks noChangeArrowheads="1"/>
              </p:cNvSpPr>
              <p:nvPr/>
            </p:nvSpPr>
            <p:spPr bwMode="auto">
              <a:xfrm>
                <a:off x="3656856" y="5656308"/>
                <a:ext cx="1800200" cy="2906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accent2"/>
                    </a:solidFill>
                    <a:latin typeface="Arial" charset="0"/>
                  </a:defRPr>
                </a:lvl1pPr>
                <a:lvl2pPr marL="742950" indent="-285750">
                  <a:defRPr b="1">
                    <a:solidFill>
                      <a:schemeClr val="accent2"/>
                    </a:solidFill>
                    <a:latin typeface="Arial" charset="0"/>
                  </a:defRPr>
                </a:lvl2pPr>
                <a:lvl3pPr marL="1143000" indent="-228600">
                  <a:defRPr b="1">
                    <a:solidFill>
                      <a:schemeClr val="accent2"/>
                    </a:solidFill>
                    <a:latin typeface="Arial" charset="0"/>
                  </a:defRPr>
                </a:lvl3pPr>
                <a:lvl4pPr marL="1600200" indent="-228600">
                  <a:defRPr b="1">
                    <a:solidFill>
                      <a:schemeClr val="accent2"/>
                    </a:solidFill>
                    <a:latin typeface="Arial" charset="0"/>
                  </a:defRPr>
                </a:lvl4pPr>
                <a:lvl5pPr marL="2057400" indent="-228600">
                  <a:defRPr b="1">
                    <a:solidFill>
                      <a:schemeClr val="accent2"/>
                    </a:solidFill>
                    <a:latin typeface="Arial" charset="0"/>
                  </a:defRPr>
                </a:lvl5pPr>
                <a:lvl6pPr marL="25146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718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290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8862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pPr>
                  <a:buFont typeface="Wingdings" pitchFamily="2" charset="2"/>
                  <a:buNone/>
                </a:pPr>
                <a:r>
                  <a:rPr lang="fr-FR" sz="1100"/>
                  <a:t>Temperature (°C)</a:t>
                </a:r>
              </a:p>
            </p:txBody>
          </p:sp>
          <p:sp>
            <p:nvSpPr>
              <p:cNvPr id="9" name="ZoneTexte 8"/>
              <p:cNvSpPr txBox="1"/>
              <p:nvPr/>
            </p:nvSpPr>
            <p:spPr>
              <a:xfrm>
                <a:off x="82239" y="2721496"/>
                <a:ext cx="383438" cy="1592560"/>
              </a:xfrm>
              <a:prstGeom prst="rect">
                <a:avLst/>
              </a:prstGeom>
              <a:solidFill>
                <a:schemeClr val="bg1"/>
              </a:solidFill>
              <a:scene3d>
                <a:camera prst="orthographicFront">
                  <a:rot lat="0" lon="0" rev="0"/>
                </a:camera>
                <a:lightRig rig="threePt" dir="t"/>
              </a:scene3d>
            </p:spPr>
            <p:txBody>
              <a:bodyPr vert="vert270">
                <a:spAutoFit/>
              </a:bodyPr>
              <a:lstStyle/>
              <a:p>
                <a:pPr>
                  <a:buFont typeface="Wingdings" pitchFamily="2" charset="2"/>
                  <a:buNone/>
                  <a:defRPr/>
                </a:pPr>
                <a:r>
                  <a:rPr lang="fr-FR" sz="1100" dirty="0" err="1"/>
                  <a:t>Viscosity</a:t>
                </a:r>
                <a:r>
                  <a:rPr lang="fr-FR" sz="1100" dirty="0"/>
                  <a:t> (</a:t>
                </a:r>
                <a:r>
                  <a:rPr lang="fr-FR" sz="1100" dirty="0" err="1"/>
                  <a:t>cp</a:t>
                </a:r>
                <a:r>
                  <a:rPr lang="fr-FR" sz="1100" dirty="0"/>
                  <a:t>)</a:t>
                </a:r>
              </a:p>
            </p:txBody>
          </p:sp>
        </p:grpSp>
        <p:sp>
          <p:nvSpPr>
            <p:cNvPr id="52231" name="ZoneTexte 1"/>
            <p:cNvSpPr txBox="1">
              <a:spLocks noChangeArrowheads="1"/>
            </p:cNvSpPr>
            <p:nvPr/>
          </p:nvSpPr>
          <p:spPr bwMode="auto">
            <a:xfrm>
              <a:off x="4160912" y="2941712"/>
              <a:ext cx="1072604" cy="4103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accent2"/>
                  </a:solidFill>
                  <a:latin typeface="Arial" charset="0"/>
                </a:defRPr>
              </a:lvl1pPr>
              <a:lvl2pPr marL="742950" indent="-285750">
                <a:defRPr b="1">
                  <a:solidFill>
                    <a:schemeClr val="accent2"/>
                  </a:solidFill>
                  <a:latin typeface="Arial" charset="0"/>
                </a:defRPr>
              </a:lvl2pPr>
              <a:lvl3pPr marL="1143000" indent="-228600">
                <a:defRPr b="1">
                  <a:solidFill>
                    <a:schemeClr val="accent2"/>
                  </a:solidFill>
                  <a:latin typeface="Arial" charset="0"/>
                </a:defRPr>
              </a:lvl3pPr>
              <a:lvl4pPr marL="1600200" indent="-228600">
                <a:defRPr b="1">
                  <a:solidFill>
                    <a:schemeClr val="accent2"/>
                  </a:solidFill>
                  <a:latin typeface="Arial" charset="0"/>
                </a:defRPr>
              </a:lvl4pPr>
              <a:lvl5pPr marL="2057400" indent="-228600">
                <a:defRPr b="1">
                  <a:solidFill>
                    <a:schemeClr val="accent2"/>
                  </a:solidFill>
                  <a:latin typeface="Arial" charset="0"/>
                </a:defRPr>
              </a:lvl5pPr>
              <a:lvl6pPr marL="25146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718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290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8862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endParaRPr lang="fr-FR"/>
            </a:p>
          </p:txBody>
        </p:sp>
        <p:sp>
          <p:nvSpPr>
            <p:cNvPr id="52232" name="ZoneTexte 12"/>
            <p:cNvSpPr txBox="1">
              <a:spLocks noChangeArrowheads="1"/>
            </p:cNvSpPr>
            <p:nvPr/>
          </p:nvSpPr>
          <p:spPr bwMode="auto">
            <a:xfrm>
              <a:off x="2360712" y="4890121"/>
              <a:ext cx="1072604" cy="4103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accent2"/>
                  </a:solidFill>
                  <a:latin typeface="Arial" charset="0"/>
                </a:defRPr>
              </a:lvl1pPr>
              <a:lvl2pPr marL="742950" indent="-285750">
                <a:defRPr b="1">
                  <a:solidFill>
                    <a:schemeClr val="accent2"/>
                  </a:solidFill>
                  <a:latin typeface="Arial" charset="0"/>
                </a:defRPr>
              </a:lvl2pPr>
              <a:lvl3pPr marL="1143000" indent="-228600">
                <a:defRPr b="1">
                  <a:solidFill>
                    <a:schemeClr val="accent2"/>
                  </a:solidFill>
                  <a:latin typeface="Arial" charset="0"/>
                </a:defRPr>
              </a:lvl3pPr>
              <a:lvl4pPr marL="1600200" indent="-228600">
                <a:defRPr b="1">
                  <a:solidFill>
                    <a:schemeClr val="accent2"/>
                  </a:solidFill>
                  <a:latin typeface="Arial" charset="0"/>
                </a:defRPr>
              </a:lvl4pPr>
              <a:lvl5pPr marL="2057400" indent="-228600">
                <a:defRPr b="1">
                  <a:solidFill>
                    <a:schemeClr val="accent2"/>
                  </a:solidFill>
                  <a:latin typeface="Arial" charset="0"/>
                </a:defRPr>
              </a:lvl5pPr>
              <a:lvl6pPr marL="25146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718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290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8862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endParaRPr lang="fr-FR"/>
            </a:p>
          </p:txBody>
        </p:sp>
      </p:grpSp>
      <p:pic>
        <p:nvPicPr>
          <p:cNvPr id="1503240" name="Picture 8" descr="Viscosité mode expert VB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496" y="980728"/>
            <a:ext cx="8856150" cy="522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2614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032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032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1026"/>
          <p:cNvPicPr>
            <a:picLocks noChangeAspect="1" noChangeArrowheads="1"/>
          </p:cNvPicPr>
          <p:nvPr/>
        </p:nvPicPr>
        <p:blipFill>
          <a:blip r:embed="rId3" cstate="print"/>
          <a:srcRect/>
          <a:stretch>
            <a:fillRect/>
          </a:stretch>
        </p:blipFill>
        <p:spPr bwMode="auto">
          <a:xfrm>
            <a:off x="35496" y="944724"/>
            <a:ext cx="7380820" cy="5236702"/>
          </a:xfrm>
          <a:prstGeom prst="rect">
            <a:avLst/>
          </a:prstGeom>
          <a:noFill/>
          <a:ln w="9525">
            <a:noFill/>
            <a:miter lim="800000"/>
            <a:headEnd/>
            <a:tailEnd/>
          </a:ln>
        </p:spPr>
      </p:pic>
      <p:sp>
        <p:nvSpPr>
          <p:cNvPr id="745475" name="AutoShape 1027"/>
          <p:cNvSpPr>
            <a:spLocks noChangeArrowheads="1"/>
          </p:cNvSpPr>
          <p:nvPr/>
        </p:nvSpPr>
        <p:spPr bwMode="auto">
          <a:xfrm>
            <a:off x="4994031" y="4594860"/>
            <a:ext cx="3214373" cy="1030384"/>
          </a:xfrm>
          <a:prstGeom prst="wedgeRoundRectCallout">
            <a:avLst>
              <a:gd name="adj1" fmla="val -93792"/>
              <a:gd name="adj2" fmla="val -18995"/>
              <a:gd name="adj3" fmla="val 16667"/>
            </a:avLst>
          </a:prstGeom>
          <a:solidFill>
            <a:srgbClr val="0BA4E2">
              <a:alpha val="50196"/>
            </a:srgbClr>
          </a:solidFill>
          <a:ln w="9525">
            <a:solidFill>
              <a:schemeClr val="tx1"/>
            </a:solidFill>
            <a:miter lim="800000"/>
            <a:headEnd/>
            <a:tailEnd/>
          </a:ln>
        </p:spPr>
        <p:txBody>
          <a:bodyPr lIns="83485" tIns="41742" rIns="83485" bIns="41742"/>
          <a:lstStyle/>
          <a:p>
            <a:pPr algn="ctr">
              <a:lnSpc>
                <a:spcPct val="100000"/>
              </a:lnSpc>
              <a:buClrTx/>
              <a:buFontTx/>
              <a:buNone/>
            </a:pPr>
            <a:r>
              <a:rPr lang="ru-RU" sz="2000" dirty="0" smtClean="0">
                <a:solidFill>
                  <a:srgbClr val="D21700"/>
                </a:solidFill>
                <a:latin typeface="Trebuchet MS" pitchFamily="34" charset="0"/>
              </a:rPr>
              <a:t>Справка по синтаксису параметров функции </a:t>
            </a:r>
            <a:r>
              <a:rPr lang="en-US" sz="2000" dirty="0" smtClean="0">
                <a:solidFill>
                  <a:srgbClr val="D21700"/>
                </a:solidFill>
                <a:latin typeface="Trebuchet MS" pitchFamily="34" charset="0"/>
              </a:rPr>
              <a:t>(</a:t>
            </a:r>
            <a:r>
              <a:rPr lang="ru-RU" sz="2000" dirty="0" smtClean="0">
                <a:solidFill>
                  <a:srgbClr val="D21700"/>
                </a:solidFill>
                <a:latin typeface="Trebuchet MS" pitchFamily="34" charset="0"/>
              </a:rPr>
              <a:t>имя</a:t>
            </a:r>
            <a:r>
              <a:rPr lang="en-US" sz="2000" dirty="0" smtClean="0">
                <a:solidFill>
                  <a:srgbClr val="D21700"/>
                </a:solidFill>
                <a:latin typeface="Trebuchet MS" pitchFamily="34" charset="0"/>
              </a:rPr>
              <a:t>, </a:t>
            </a:r>
            <a:r>
              <a:rPr lang="ru-RU" sz="2000" dirty="0" smtClean="0">
                <a:solidFill>
                  <a:srgbClr val="D21700"/>
                </a:solidFill>
                <a:latin typeface="Trebuchet MS" pitchFamily="34" charset="0"/>
              </a:rPr>
              <a:t>тип</a:t>
            </a:r>
            <a:r>
              <a:rPr lang="en-US" sz="2000" dirty="0" smtClean="0">
                <a:solidFill>
                  <a:srgbClr val="D21700"/>
                </a:solidFill>
                <a:latin typeface="Trebuchet MS" pitchFamily="34" charset="0"/>
              </a:rPr>
              <a:t>)</a:t>
            </a:r>
            <a:endParaRPr lang="en-US" sz="2000" dirty="0">
              <a:solidFill>
                <a:srgbClr val="D21700"/>
              </a:solidFill>
              <a:latin typeface="Trebuchet MS" pitchFamily="34" charset="0"/>
            </a:endParaRPr>
          </a:p>
        </p:txBody>
      </p:sp>
      <p:sp>
        <p:nvSpPr>
          <p:cNvPr id="745476" name="AutoShape 1028"/>
          <p:cNvSpPr>
            <a:spLocks noChangeArrowheads="1"/>
          </p:cNvSpPr>
          <p:nvPr/>
        </p:nvSpPr>
        <p:spPr bwMode="auto">
          <a:xfrm>
            <a:off x="6330463" y="1952836"/>
            <a:ext cx="2237982" cy="972108"/>
          </a:xfrm>
          <a:prstGeom prst="wedgeRoundRectCallout">
            <a:avLst>
              <a:gd name="adj1" fmla="val -102117"/>
              <a:gd name="adj2" fmla="val -45051"/>
              <a:gd name="adj3" fmla="val 16667"/>
            </a:avLst>
          </a:prstGeom>
          <a:solidFill>
            <a:srgbClr val="0BA4E2">
              <a:alpha val="50196"/>
            </a:srgbClr>
          </a:solidFill>
          <a:ln w="9525">
            <a:solidFill>
              <a:schemeClr val="tx1"/>
            </a:solidFill>
            <a:miter lim="800000"/>
            <a:headEnd/>
            <a:tailEnd/>
          </a:ln>
        </p:spPr>
        <p:txBody>
          <a:bodyPr lIns="83485" tIns="41742" rIns="83485" bIns="41742"/>
          <a:lstStyle/>
          <a:p>
            <a:pPr algn="ctr">
              <a:lnSpc>
                <a:spcPct val="100000"/>
              </a:lnSpc>
              <a:buClrTx/>
              <a:buFontTx/>
              <a:buNone/>
            </a:pPr>
            <a:r>
              <a:rPr lang="ru-RU" sz="2000" dirty="0" smtClean="0">
                <a:solidFill>
                  <a:srgbClr val="D21700"/>
                </a:solidFill>
                <a:latin typeface="Trebuchet MS" pitchFamily="34" charset="0"/>
              </a:rPr>
              <a:t>Поддержка параметров пользователя</a:t>
            </a:r>
            <a:endParaRPr lang="en-US" sz="2000" dirty="0">
              <a:solidFill>
                <a:srgbClr val="D21700"/>
              </a:solidFill>
              <a:latin typeface="Trebuchet MS" pitchFamily="34" charset="0"/>
            </a:endParaRPr>
          </a:p>
        </p:txBody>
      </p:sp>
      <p:sp>
        <p:nvSpPr>
          <p:cNvPr id="745477" name="AutoShape 1029"/>
          <p:cNvSpPr>
            <a:spLocks noChangeArrowheads="1"/>
          </p:cNvSpPr>
          <p:nvPr/>
        </p:nvSpPr>
        <p:spPr bwMode="auto">
          <a:xfrm>
            <a:off x="6682154" y="3086100"/>
            <a:ext cx="2246330" cy="774948"/>
          </a:xfrm>
          <a:prstGeom prst="wedgeRoundRectCallout">
            <a:avLst>
              <a:gd name="adj1" fmla="val -138222"/>
              <a:gd name="adj2" fmla="val -34560"/>
              <a:gd name="adj3" fmla="val 16667"/>
            </a:avLst>
          </a:prstGeom>
          <a:solidFill>
            <a:srgbClr val="0BA4E2">
              <a:alpha val="50196"/>
            </a:srgbClr>
          </a:solidFill>
          <a:ln w="9525">
            <a:solidFill>
              <a:schemeClr val="tx1"/>
            </a:solidFill>
            <a:miter lim="800000"/>
            <a:headEnd/>
            <a:tailEnd/>
          </a:ln>
        </p:spPr>
        <p:txBody>
          <a:bodyPr lIns="83485" tIns="41742" rIns="83485" bIns="41742"/>
          <a:lstStyle/>
          <a:p>
            <a:pPr algn="ctr">
              <a:lnSpc>
                <a:spcPct val="100000"/>
              </a:lnSpc>
              <a:buClrTx/>
              <a:buFontTx/>
              <a:buNone/>
            </a:pPr>
            <a:r>
              <a:rPr lang="ru-RU" sz="2000" dirty="0" smtClean="0">
                <a:solidFill>
                  <a:srgbClr val="D21700"/>
                </a:solidFill>
                <a:latin typeface="Trebuchet MS" pitchFamily="34" charset="0"/>
              </a:rPr>
              <a:t>Многие функции уже доступны</a:t>
            </a:r>
            <a:endParaRPr lang="en-US" sz="2000" dirty="0">
              <a:solidFill>
                <a:srgbClr val="D21700"/>
              </a:solidFill>
              <a:latin typeface="Trebuchet MS" pitchFamily="34" charset="0"/>
            </a:endParaRPr>
          </a:p>
        </p:txBody>
      </p:sp>
      <p:sp>
        <p:nvSpPr>
          <p:cNvPr id="745478" name="AutoShape 1030"/>
          <p:cNvSpPr>
            <a:spLocks noChangeArrowheads="1"/>
          </p:cNvSpPr>
          <p:nvPr/>
        </p:nvSpPr>
        <p:spPr bwMode="auto">
          <a:xfrm>
            <a:off x="4923691" y="960120"/>
            <a:ext cx="3644753" cy="822960"/>
          </a:xfrm>
          <a:prstGeom prst="wedgeRoundRectCallout">
            <a:avLst>
              <a:gd name="adj1" fmla="val -126049"/>
              <a:gd name="adj2" fmla="val 111291"/>
              <a:gd name="adj3" fmla="val 16667"/>
            </a:avLst>
          </a:prstGeom>
          <a:solidFill>
            <a:srgbClr val="0BA4E2">
              <a:alpha val="50196"/>
            </a:srgbClr>
          </a:solidFill>
          <a:ln w="9525">
            <a:solidFill>
              <a:schemeClr val="tx1"/>
            </a:solidFill>
            <a:miter lim="800000"/>
            <a:headEnd/>
            <a:tailEnd/>
          </a:ln>
        </p:spPr>
        <p:txBody>
          <a:bodyPr lIns="83485" tIns="41742" rIns="83485" bIns="41742"/>
          <a:lstStyle/>
          <a:p>
            <a:pPr algn="ctr">
              <a:lnSpc>
                <a:spcPct val="100000"/>
              </a:lnSpc>
              <a:buClrTx/>
              <a:buFontTx/>
              <a:buNone/>
            </a:pPr>
            <a:r>
              <a:rPr lang="ru-RU" sz="2000" dirty="0" smtClean="0">
                <a:solidFill>
                  <a:srgbClr val="D21700"/>
                </a:solidFill>
                <a:latin typeface="Trebuchet MS" pitchFamily="34" charset="0"/>
              </a:rPr>
              <a:t>Внешняя </a:t>
            </a:r>
            <a:r>
              <a:rPr lang="en-US" sz="2000" dirty="0" smtClean="0">
                <a:solidFill>
                  <a:srgbClr val="D21700"/>
                </a:solidFill>
                <a:latin typeface="Trebuchet MS" pitchFamily="34" charset="0"/>
              </a:rPr>
              <a:t>DLL </a:t>
            </a:r>
            <a:r>
              <a:rPr lang="ru-RU" sz="2000" dirty="0" smtClean="0">
                <a:solidFill>
                  <a:srgbClr val="D21700"/>
                </a:solidFill>
                <a:latin typeface="Trebuchet MS" pitchFamily="34" charset="0"/>
              </a:rPr>
              <a:t>подключена </a:t>
            </a:r>
            <a:r>
              <a:rPr lang="en-US" sz="2000" dirty="0" smtClean="0">
                <a:solidFill>
                  <a:srgbClr val="D21700"/>
                </a:solidFill>
                <a:latin typeface="Trebuchet MS" pitchFamily="34" charset="0"/>
              </a:rPr>
              <a:t>(C</a:t>
            </a:r>
            <a:r>
              <a:rPr lang="en-US" sz="2000" dirty="0">
                <a:solidFill>
                  <a:srgbClr val="D21700"/>
                </a:solidFill>
                <a:latin typeface="Trebuchet MS" pitchFamily="34" charset="0"/>
              </a:rPr>
              <a:t>++, Fortran,…)</a:t>
            </a:r>
          </a:p>
        </p:txBody>
      </p:sp>
      <p:sp>
        <p:nvSpPr>
          <p:cNvPr id="86023" name="Oval 1031"/>
          <p:cNvSpPr>
            <a:spLocks noChangeArrowheads="1"/>
          </p:cNvSpPr>
          <p:nvPr/>
        </p:nvSpPr>
        <p:spPr bwMode="auto">
          <a:xfrm>
            <a:off x="3235569" y="5692140"/>
            <a:ext cx="703385" cy="274320"/>
          </a:xfrm>
          <a:prstGeom prst="ellipse">
            <a:avLst/>
          </a:prstGeom>
          <a:noFill/>
          <a:ln w="28575">
            <a:solidFill>
              <a:srgbClr val="D21700"/>
            </a:solidFill>
            <a:round/>
            <a:headEnd/>
            <a:tailEnd/>
          </a:ln>
        </p:spPr>
        <p:txBody>
          <a:bodyPr wrap="none" lIns="83485" tIns="41742" rIns="83485" bIns="41742" anchor="ctr"/>
          <a:lstStyle/>
          <a:p>
            <a:endParaRPr lang="fr-FR"/>
          </a:p>
        </p:txBody>
      </p:sp>
      <p:sp>
        <p:nvSpPr>
          <p:cNvPr id="745480" name="AutoShape 1032"/>
          <p:cNvSpPr>
            <a:spLocks noChangeArrowheads="1"/>
          </p:cNvSpPr>
          <p:nvPr/>
        </p:nvSpPr>
        <p:spPr bwMode="auto">
          <a:xfrm>
            <a:off x="179512" y="3104964"/>
            <a:ext cx="1872208" cy="735516"/>
          </a:xfrm>
          <a:prstGeom prst="wedgeRoundRectCallout">
            <a:avLst>
              <a:gd name="adj1" fmla="val 57102"/>
              <a:gd name="adj2" fmla="val 98866"/>
              <a:gd name="adj3" fmla="val 16667"/>
            </a:avLst>
          </a:prstGeom>
          <a:solidFill>
            <a:srgbClr val="0BA4E2">
              <a:alpha val="50196"/>
            </a:srgbClr>
          </a:solidFill>
          <a:ln w="9525">
            <a:solidFill>
              <a:schemeClr val="tx1"/>
            </a:solidFill>
            <a:miter lim="800000"/>
            <a:headEnd/>
            <a:tailEnd/>
          </a:ln>
        </p:spPr>
        <p:txBody>
          <a:bodyPr lIns="83485" tIns="41742" rIns="83485" bIns="41742"/>
          <a:lstStyle/>
          <a:p>
            <a:pPr algn="ctr">
              <a:lnSpc>
                <a:spcPct val="100000"/>
              </a:lnSpc>
              <a:buClrTx/>
              <a:buFontTx/>
              <a:buNone/>
            </a:pPr>
            <a:r>
              <a:rPr lang="ru-RU" sz="2000" dirty="0" smtClean="0">
                <a:solidFill>
                  <a:srgbClr val="D21700"/>
                </a:solidFill>
                <a:latin typeface="Trebuchet MS" pitchFamily="34" charset="0"/>
              </a:rPr>
              <a:t>Запуск на тестирование</a:t>
            </a:r>
            <a:endParaRPr lang="en-US" sz="2000" dirty="0">
              <a:solidFill>
                <a:srgbClr val="D21700"/>
              </a:solidFill>
              <a:latin typeface="Trebuchet MS" pitchFamily="34" charset="0"/>
            </a:endParaRPr>
          </a:p>
        </p:txBody>
      </p:sp>
      <p:sp>
        <p:nvSpPr>
          <p:cNvPr id="10" name="Rectangle 53"/>
          <p:cNvSpPr>
            <a:spLocks noChangeArrowheads="1"/>
          </p:cNvSpPr>
          <p:nvPr/>
        </p:nvSpPr>
        <p:spPr bwMode="auto">
          <a:xfrm>
            <a:off x="468000" y="-63388"/>
            <a:ext cx="7948246" cy="1069158"/>
          </a:xfrm>
          <a:prstGeom prst="rect">
            <a:avLst/>
          </a:prstGeom>
          <a:noFill/>
          <a:ln w="9525" algn="ctr">
            <a:noFill/>
            <a:miter lim="800000"/>
            <a:headEnd/>
            <a:tailEnd/>
          </a:ln>
        </p:spPr>
        <p:txBody>
          <a:bodyPr lIns="83457" tIns="41729" rIns="83457" bIns="41729">
            <a:spAutoFit/>
          </a:bodyPr>
          <a:lstStyle/>
          <a:p>
            <a:pPr defTabSz="931957"/>
            <a:r>
              <a:rPr lang="ru-RU" sz="3200" b="1" dirty="0" smtClean="0">
                <a:solidFill>
                  <a:schemeClr val="bg1"/>
                </a:solidFill>
                <a:latin typeface="Trebuchet MS" pitchFamily="34" charset="0"/>
              </a:rPr>
              <a:t>Для более сложных разработок</a:t>
            </a:r>
            <a:r>
              <a:rPr lang="en-US" sz="3200" b="1" dirty="0" smtClean="0">
                <a:solidFill>
                  <a:schemeClr val="bg1"/>
                </a:solidFill>
                <a:latin typeface="Trebuchet MS" pitchFamily="34" charset="0"/>
              </a:rPr>
              <a:t>: </a:t>
            </a:r>
            <a:r>
              <a:rPr lang="ru-RU" sz="3200" b="1" dirty="0" smtClean="0">
                <a:solidFill>
                  <a:schemeClr val="bg1"/>
                </a:solidFill>
                <a:latin typeface="Trebuchet MS" pitchFamily="34" charset="0"/>
              </a:rPr>
              <a:t/>
            </a:r>
            <a:br>
              <a:rPr lang="ru-RU" sz="3200" b="1" dirty="0" smtClean="0">
                <a:solidFill>
                  <a:schemeClr val="bg1"/>
                </a:solidFill>
                <a:latin typeface="Trebuchet MS" pitchFamily="34" charset="0"/>
              </a:rPr>
            </a:br>
            <a:r>
              <a:rPr lang="ru-RU" sz="3200" b="1" dirty="0" smtClean="0">
                <a:solidFill>
                  <a:schemeClr val="bg1"/>
                </a:solidFill>
                <a:latin typeface="Trebuchet MS" pitchFamily="34" charset="0"/>
              </a:rPr>
              <a:t>модели на </a:t>
            </a:r>
            <a:r>
              <a:rPr lang="en-US" sz="3200" b="1" dirty="0" smtClean="0">
                <a:solidFill>
                  <a:schemeClr val="bg1"/>
                </a:solidFill>
                <a:latin typeface="Trebuchet MS" pitchFamily="34" charset="0"/>
              </a:rPr>
              <a:t>DLL</a:t>
            </a:r>
          </a:p>
        </p:txBody>
      </p:sp>
    </p:spTree>
    <p:extLst>
      <p:ext uri="{BB962C8B-B14F-4D97-AF65-F5344CB8AC3E}">
        <p14:creationId xmlns:p14="http://schemas.microsoft.com/office/powerpoint/2010/main" val="306029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54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54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54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54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54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5475" grpId="0" animBg="1" autoUpdateAnimBg="0"/>
      <p:bldP spid="745476" grpId="0" animBg="1" autoUpdateAnimBg="0"/>
      <p:bldP spid="745477" grpId="0" animBg="1" autoUpdateAnimBg="0"/>
      <p:bldP spid="745478" grpId="0" animBg="1" autoUpdateAnimBg="0"/>
      <p:bldP spid="745480"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a:grpSpLocks/>
          </p:cNvGrpSpPr>
          <p:nvPr/>
        </p:nvGrpSpPr>
        <p:grpSpPr bwMode="auto">
          <a:xfrm>
            <a:off x="1264628" y="1028700"/>
            <a:ext cx="1689588" cy="2076264"/>
            <a:chOff x="239" y="1856"/>
            <a:chExt cx="1153" cy="1272"/>
          </a:xfrm>
        </p:grpSpPr>
        <p:sp>
          <p:nvSpPr>
            <p:cNvPr id="50215" name="Rectangle 30"/>
            <p:cNvSpPr>
              <a:spLocks noChangeArrowheads="1"/>
            </p:cNvSpPr>
            <p:nvPr/>
          </p:nvSpPr>
          <p:spPr bwMode="auto">
            <a:xfrm>
              <a:off x="240" y="1856"/>
              <a:ext cx="1152" cy="1152"/>
            </a:xfrm>
            <a:prstGeom prst="rect">
              <a:avLst/>
            </a:prstGeom>
            <a:solidFill>
              <a:srgbClr val="FFCC01"/>
            </a:solidFill>
            <a:ln w="0">
              <a:noFill/>
              <a:miter lim="800000"/>
              <a:headEnd/>
              <a:tailEnd/>
            </a:ln>
          </p:spPr>
          <p:txBody>
            <a:bodyPr wrap="none" anchor="ctr"/>
            <a:lstStyle/>
            <a:p>
              <a:pPr algn="ctr">
                <a:lnSpc>
                  <a:spcPct val="100000"/>
                </a:lnSpc>
                <a:buClrTx/>
                <a:buFontTx/>
                <a:buNone/>
              </a:pPr>
              <a:endParaRPr lang="en-US" sz="2200" dirty="0">
                <a:latin typeface="Times" charset="0"/>
              </a:endParaRPr>
            </a:p>
          </p:txBody>
        </p:sp>
        <p:sp>
          <p:nvSpPr>
            <p:cNvPr id="50216" name="Line 31"/>
            <p:cNvSpPr>
              <a:spLocks noChangeShapeType="1"/>
            </p:cNvSpPr>
            <p:nvPr/>
          </p:nvSpPr>
          <p:spPr bwMode="auto">
            <a:xfrm>
              <a:off x="240" y="1856"/>
              <a:ext cx="0" cy="1152"/>
            </a:xfrm>
            <a:prstGeom prst="line">
              <a:avLst/>
            </a:prstGeom>
            <a:noFill/>
            <a:ln w="38100">
              <a:solidFill>
                <a:srgbClr val="006600"/>
              </a:solidFill>
              <a:round/>
              <a:headEnd/>
              <a:tailEnd/>
            </a:ln>
          </p:spPr>
          <p:txBody>
            <a:bodyPr/>
            <a:lstStyle/>
            <a:p>
              <a:endParaRPr lang="fr-FR"/>
            </a:p>
          </p:txBody>
        </p:sp>
        <p:sp>
          <p:nvSpPr>
            <p:cNvPr id="50217" name="Line 32"/>
            <p:cNvSpPr>
              <a:spLocks noChangeShapeType="1"/>
            </p:cNvSpPr>
            <p:nvPr/>
          </p:nvSpPr>
          <p:spPr bwMode="auto">
            <a:xfrm rot="5400000">
              <a:off x="815" y="1281"/>
              <a:ext cx="1" cy="1152"/>
            </a:xfrm>
            <a:prstGeom prst="line">
              <a:avLst/>
            </a:prstGeom>
            <a:noFill/>
            <a:ln w="38100">
              <a:solidFill>
                <a:srgbClr val="006600"/>
              </a:solidFill>
              <a:round/>
              <a:headEnd/>
              <a:tailEnd/>
            </a:ln>
          </p:spPr>
          <p:txBody>
            <a:bodyPr/>
            <a:lstStyle/>
            <a:p>
              <a:endParaRPr lang="fr-FR"/>
            </a:p>
          </p:txBody>
        </p:sp>
        <p:sp>
          <p:nvSpPr>
            <p:cNvPr id="50218" name="Line 33"/>
            <p:cNvSpPr>
              <a:spLocks noChangeShapeType="1"/>
            </p:cNvSpPr>
            <p:nvPr/>
          </p:nvSpPr>
          <p:spPr bwMode="auto">
            <a:xfrm rot="5400000">
              <a:off x="815" y="2433"/>
              <a:ext cx="1" cy="1152"/>
            </a:xfrm>
            <a:prstGeom prst="line">
              <a:avLst/>
            </a:prstGeom>
            <a:noFill/>
            <a:ln w="38100">
              <a:solidFill>
                <a:srgbClr val="006600"/>
              </a:solidFill>
              <a:round/>
              <a:headEnd/>
              <a:tailEnd/>
            </a:ln>
          </p:spPr>
          <p:txBody>
            <a:bodyPr/>
            <a:lstStyle/>
            <a:p>
              <a:endParaRPr lang="fr-FR"/>
            </a:p>
          </p:txBody>
        </p:sp>
        <p:sp>
          <p:nvSpPr>
            <p:cNvPr id="50219" name="Text Box 34"/>
            <p:cNvSpPr txBox="1">
              <a:spLocks noChangeArrowheads="1"/>
            </p:cNvSpPr>
            <p:nvPr/>
          </p:nvSpPr>
          <p:spPr bwMode="auto">
            <a:xfrm>
              <a:off x="239" y="1856"/>
              <a:ext cx="1152" cy="1272"/>
            </a:xfrm>
            <a:prstGeom prst="rect">
              <a:avLst/>
            </a:prstGeom>
            <a:noFill/>
            <a:ln w="9525">
              <a:noFill/>
              <a:miter lim="800000"/>
              <a:headEnd/>
              <a:tailEnd/>
            </a:ln>
          </p:spPr>
          <p:txBody>
            <a:bodyPr>
              <a:spAutoFit/>
            </a:bodyPr>
            <a:lstStyle/>
            <a:p>
              <a:pPr algn="ctr">
                <a:lnSpc>
                  <a:spcPct val="100000"/>
                </a:lnSpc>
                <a:buClrTx/>
                <a:buFontTx/>
                <a:buNone/>
              </a:pPr>
              <a:r>
                <a:rPr lang="ru-RU" b="1" dirty="0" smtClean="0">
                  <a:solidFill>
                    <a:srgbClr val="006600"/>
                  </a:solidFill>
                  <a:latin typeface="Trebuchet MS" pitchFamily="34" charset="0"/>
                </a:rPr>
                <a:t>Внешнее ПО способное создавать пакеты </a:t>
              </a:r>
              <a:r>
                <a:rPr lang="en-US" b="1" dirty="0" smtClean="0">
                  <a:solidFill>
                    <a:srgbClr val="006600"/>
                  </a:solidFill>
                  <a:latin typeface="Trebuchet MS" pitchFamily="34" charset="0"/>
                </a:rPr>
                <a:t>CO </a:t>
              </a:r>
              <a:r>
                <a:rPr lang="en-US" b="1" dirty="0">
                  <a:solidFill>
                    <a:srgbClr val="006600"/>
                  </a:solidFill>
                  <a:latin typeface="Trebuchet MS" pitchFamily="34" charset="0"/>
                </a:rPr>
                <a:t>packages</a:t>
              </a:r>
            </a:p>
            <a:p>
              <a:pPr algn="ctr">
                <a:lnSpc>
                  <a:spcPct val="85000"/>
                </a:lnSpc>
                <a:buClrTx/>
                <a:buFontTx/>
                <a:buNone/>
              </a:pPr>
              <a:r>
                <a:rPr lang="en-US" sz="1300" b="1" dirty="0">
                  <a:solidFill>
                    <a:srgbClr val="006600"/>
                  </a:solidFill>
                  <a:latin typeface="Trebuchet MS" pitchFamily="34" charset="0"/>
                </a:rPr>
                <a:t>(Aspen Properties, </a:t>
              </a:r>
              <a:r>
                <a:rPr lang="en-US" sz="1300" b="1" dirty="0" err="1">
                  <a:solidFill>
                    <a:srgbClr val="006600"/>
                  </a:solidFill>
                  <a:latin typeface="Trebuchet MS" pitchFamily="34" charset="0"/>
                </a:rPr>
                <a:t>Multiflash</a:t>
              </a:r>
              <a:r>
                <a:rPr lang="en-US" sz="1300" b="1" dirty="0">
                  <a:solidFill>
                    <a:srgbClr val="006600"/>
                  </a:solidFill>
                  <a:latin typeface="Trebuchet MS" pitchFamily="34" charset="0"/>
                </a:rPr>
                <a:t>, PPDS,…)</a:t>
              </a:r>
              <a:endParaRPr lang="en-US" sz="700" dirty="0">
                <a:solidFill>
                  <a:srgbClr val="006600"/>
                </a:solidFill>
                <a:latin typeface="Trebuchet MS" pitchFamily="34" charset="0"/>
              </a:endParaRPr>
            </a:p>
          </p:txBody>
        </p:sp>
        <p:sp>
          <p:nvSpPr>
            <p:cNvPr id="50220" name="Line 35"/>
            <p:cNvSpPr>
              <a:spLocks noChangeShapeType="1"/>
            </p:cNvSpPr>
            <p:nvPr/>
          </p:nvSpPr>
          <p:spPr bwMode="auto">
            <a:xfrm>
              <a:off x="1391" y="1856"/>
              <a:ext cx="0" cy="1152"/>
            </a:xfrm>
            <a:prstGeom prst="line">
              <a:avLst/>
            </a:prstGeom>
            <a:noFill/>
            <a:ln w="38100">
              <a:solidFill>
                <a:srgbClr val="006600"/>
              </a:solidFill>
              <a:round/>
              <a:headEnd/>
              <a:tailEnd/>
            </a:ln>
          </p:spPr>
          <p:txBody>
            <a:bodyPr/>
            <a:lstStyle/>
            <a:p>
              <a:endParaRPr lang="fr-FR"/>
            </a:p>
          </p:txBody>
        </p:sp>
      </p:grpSp>
      <p:sp>
        <p:nvSpPr>
          <p:cNvPr id="50190" name="AutoShape 51"/>
          <p:cNvSpPr>
            <a:spLocks noChangeArrowheads="1"/>
          </p:cNvSpPr>
          <p:nvPr/>
        </p:nvSpPr>
        <p:spPr bwMode="auto">
          <a:xfrm>
            <a:off x="6100397" y="1028700"/>
            <a:ext cx="2864091" cy="1057275"/>
          </a:xfrm>
          <a:prstGeom prst="flowChartMultidocument">
            <a:avLst/>
          </a:prstGeom>
          <a:noFill/>
          <a:ln w="9525">
            <a:solidFill>
              <a:srgbClr val="CC0000"/>
            </a:solidFill>
            <a:miter lim="800000"/>
            <a:headEnd/>
            <a:tailEnd/>
          </a:ln>
        </p:spPr>
        <p:txBody>
          <a:bodyPr wrap="none" lIns="83485" tIns="41742" rIns="83485" bIns="41742" anchor="ctr"/>
          <a:lstStyle/>
          <a:p>
            <a:pPr algn="ctr">
              <a:lnSpc>
                <a:spcPct val="100000"/>
              </a:lnSpc>
              <a:spcBef>
                <a:spcPct val="20000"/>
              </a:spcBef>
              <a:buClrTx/>
              <a:buFontTx/>
              <a:buNone/>
            </a:pPr>
            <a:endParaRPr lang="en-US" sz="2200" b="1" dirty="0">
              <a:solidFill>
                <a:srgbClr val="CC0000"/>
              </a:solidFill>
            </a:endParaRPr>
          </a:p>
          <a:p>
            <a:pPr algn="ctr">
              <a:lnSpc>
                <a:spcPct val="100000"/>
              </a:lnSpc>
              <a:spcBef>
                <a:spcPct val="5000"/>
              </a:spcBef>
              <a:buClrTx/>
              <a:buFontTx/>
              <a:buNone/>
            </a:pPr>
            <a:r>
              <a:rPr lang="ru-RU" sz="2200" b="1" dirty="0" smtClean="0">
                <a:solidFill>
                  <a:srgbClr val="CC0000"/>
                </a:solidFill>
                <a:latin typeface="Trebuchet MS" pitchFamily="34" charset="0"/>
              </a:rPr>
              <a:t>Ваши библиотеки</a:t>
            </a:r>
            <a:endParaRPr lang="en-US" sz="2200" b="1" dirty="0">
              <a:solidFill>
                <a:srgbClr val="CC0000"/>
              </a:solidFill>
              <a:latin typeface="Trebuchet MS" pitchFamily="34" charset="0"/>
            </a:endParaRPr>
          </a:p>
          <a:p>
            <a:pPr algn="ctr">
              <a:lnSpc>
                <a:spcPct val="100000"/>
              </a:lnSpc>
              <a:buClrTx/>
              <a:buFontTx/>
              <a:buNone/>
            </a:pPr>
            <a:r>
              <a:rPr lang="en-US" sz="1300" b="1" dirty="0">
                <a:solidFill>
                  <a:srgbClr val="CC0000"/>
                </a:solidFill>
                <a:latin typeface="Trebuchet MS" pitchFamily="34" charset="0"/>
              </a:rPr>
              <a:t>(C++, VB, FORTRAN,…)</a:t>
            </a:r>
          </a:p>
          <a:p>
            <a:pPr algn="ctr">
              <a:lnSpc>
                <a:spcPct val="100000"/>
              </a:lnSpc>
              <a:buClrTx/>
              <a:buFontTx/>
              <a:buNone/>
            </a:pPr>
            <a:endParaRPr lang="fr-FR" dirty="0">
              <a:solidFill>
                <a:schemeClr val="tx1"/>
              </a:solidFill>
              <a:latin typeface="Times" charset="0"/>
            </a:endParaRPr>
          </a:p>
        </p:txBody>
      </p:sp>
      <p:sp>
        <p:nvSpPr>
          <p:cNvPr id="50191" name="Rectangle 53"/>
          <p:cNvSpPr>
            <a:spLocks noChangeArrowheads="1"/>
          </p:cNvSpPr>
          <p:nvPr/>
        </p:nvSpPr>
        <p:spPr bwMode="auto">
          <a:xfrm>
            <a:off x="468000" y="55006"/>
            <a:ext cx="7948246" cy="853714"/>
          </a:xfrm>
          <a:prstGeom prst="rect">
            <a:avLst/>
          </a:prstGeom>
          <a:noFill/>
          <a:ln w="9525" algn="ctr">
            <a:noFill/>
            <a:miter lim="800000"/>
            <a:headEnd/>
            <a:tailEnd/>
          </a:ln>
        </p:spPr>
        <p:txBody>
          <a:bodyPr lIns="83457" tIns="41729" rIns="83457" bIns="41729">
            <a:spAutoFit/>
          </a:bodyPr>
          <a:lstStyle/>
          <a:p>
            <a:pPr defTabSz="931957">
              <a:lnSpc>
                <a:spcPts val="3000"/>
              </a:lnSpc>
            </a:pPr>
            <a:r>
              <a:rPr lang="en-US" sz="3200" b="1" dirty="0" smtClean="0">
                <a:solidFill>
                  <a:schemeClr val="bg1"/>
                </a:solidFill>
                <a:latin typeface="Trebuchet MS" pitchFamily="34" charset="0"/>
              </a:rPr>
              <a:t>Simulis </a:t>
            </a:r>
            <a:r>
              <a:rPr lang="en-US" sz="3200" b="1" dirty="0">
                <a:solidFill>
                  <a:schemeClr val="bg1"/>
                </a:solidFill>
                <a:latin typeface="Trebuchet MS" pitchFamily="34" charset="0"/>
              </a:rPr>
              <a:t>Thermodynamics </a:t>
            </a:r>
            <a:r>
              <a:rPr lang="ru-RU" sz="3200" b="1" dirty="0" smtClean="0">
                <a:solidFill>
                  <a:schemeClr val="bg1"/>
                </a:solidFill>
                <a:latin typeface="Trebuchet MS" pitchFamily="34" charset="0"/>
              </a:rPr>
              <a:t>может вобрать в себя Ваши знания</a:t>
            </a:r>
            <a:endParaRPr lang="en-US" sz="3200" b="1" dirty="0">
              <a:solidFill>
                <a:schemeClr val="bg1"/>
              </a:solidFill>
              <a:latin typeface="Trebuchet MS" pitchFamily="34" charset="0"/>
            </a:endParaRPr>
          </a:p>
        </p:txBody>
      </p:sp>
      <p:grpSp>
        <p:nvGrpSpPr>
          <p:cNvPr id="3" name="Group 79"/>
          <p:cNvGrpSpPr>
            <a:grpSpLocks/>
          </p:cNvGrpSpPr>
          <p:nvPr/>
        </p:nvGrpSpPr>
        <p:grpSpPr bwMode="auto">
          <a:xfrm>
            <a:off x="6260124" y="4732020"/>
            <a:ext cx="2272316" cy="1234440"/>
            <a:chOff x="1328" y="3408"/>
            <a:chExt cx="1114" cy="864"/>
          </a:xfrm>
        </p:grpSpPr>
        <p:grpSp>
          <p:nvGrpSpPr>
            <p:cNvPr id="4" name="Group 80"/>
            <p:cNvGrpSpPr>
              <a:grpSpLocks/>
            </p:cNvGrpSpPr>
            <p:nvPr/>
          </p:nvGrpSpPr>
          <p:grpSpPr bwMode="auto">
            <a:xfrm>
              <a:off x="1328" y="3408"/>
              <a:ext cx="890" cy="864"/>
              <a:chOff x="528" y="3312"/>
              <a:chExt cx="890" cy="864"/>
            </a:xfrm>
          </p:grpSpPr>
          <p:sp>
            <p:nvSpPr>
              <p:cNvPr id="50203" name="Oval 81"/>
              <p:cNvSpPr>
                <a:spLocks noChangeArrowheads="1"/>
              </p:cNvSpPr>
              <p:nvPr/>
            </p:nvSpPr>
            <p:spPr bwMode="auto">
              <a:xfrm>
                <a:off x="528" y="3312"/>
                <a:ext cx="864" cy="240"/>
              </a:xfrm>
              <a:prstGeom prst="ellipse">
                <a:avLst/>
              </a:prstGeom>
              <a:noFill/>
              <a:ln w="9525">
                <a:solidFill>
                  <a:schemeClr val="tx1"/>
                </a:solidFill>
                <a:round/>
                <a:headEnd/>
                <a:tailEnd/>
              </a:ln>
            </p:spPr>
            <p:txBody>
              <a:bodyPr wrap="none" anchor="ctr"/>
              <a:lstStyle/>
              <a:p>
                <a:endParaRPr lang="fr-FR"/>
              </a:p>
            </p:txBody>
          </p:sp>
          <p:sp>
            <p:nvSpPr>
              <p:cNvPr id="50204" name="Line 82"/>
              <p:cNvSpPr>
                <a:spLocks noChangeShapeType="1"/>
              </p:cNvSpPr>
              <p:nvPr/>
            </p:nvSpPr>
            <p:spPr bwMode="auto">
              <a:xfrm>
                <a:off x="1391" y="3456"/>
                <a:ext cx="0" cy="558"/>
              </a:xfrm>
              <a:prstGeom prst="line">
                <a:avLst/>
              </a:prstGeom>
              <a:noFill/>
              <a:ln w="9525">
                <a:solidFill>
                  <a:schemeClr val="tx1"/>
                </a:solidFill>
                <a:round/>
                <a:headEnd/>
                <a:tailEnd/>
              </a:ln>
            </p:spPr>
            <p:txBody>
              <a:bodyPr/>
              <a:lstStyle/>
              <a:p>
                <a:endParaRPr lang="fr-FR"/>
              </a:p>
            </p:txBody>
          </p:sp>
          <p:sp>
            <p:nvSpPr>
              <p:cNvPr id="50205" name="Line 83"/>
              <p:cNvSpPr>
                <a:spLocks noChangeShapeType="1"/>
              </p:cNvSpPr>
              <p:nvPr/>
            </p:nvSpPr>
            <p:spPr bwMode="auto">
              <a:xfrm>
                <a:off x="528" y="3456"/>
                <a:ext cx="0" cy="558"/>
              </a:xfrm>
              <a:prstGeom prst="line">
                <a:avLst/>
              </a:prstGeom>
              <a:noFill/>
              <a:ln w="9525">
                <a:solidFill>
                  <a:schemeClr val="tx1"/>
                </a:solidFill>
                <a:round/>
                <a:headEnd/>
                <a:tailEnd/>
              </a:ln>
            </p:spPr>
            <p:txBody>
              <a:bodyPr/>
              <a:lstStyle/>
              <a:p>
                <a:endParaRPr lang="fr-FR"/>
              </a:p>
            </p:txBody>
          </p:sp>
          <p:sp>
            <p:nvSpPr>
              <p:cNvPr id="50206" name="Arc 84"/>
              <p:cNvSpPr>
                <a:spLocks/>
              </p:cNvSpPr>
              <p:nvPr/>
            </p:nvSpPr>
            <p:spPr bwMode="auto">
              <a:xfrm flipV="1">
                <a:off x="960" y="4014"/>
                <a:ext cx="431" cy="162"/>
              </a:xfrm>
              <a:custGeom>
                <a:avLst/>
                <a:gdLst>
                  <a:gd name="T0" fmla="*/ 0 w 21600"/>
                  <a:gd name="T1" fmla="*/ 0 h 21600"/>
                  <a:gd name="T2" fmla="*/ 9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fr-FR"/>
              </a:p>
            </p:txBody>
          </p:sp>
          <p:sp>
            <p:nvSpPr>
              <p:cNvPr id="50207" name="Arc 85"/>
              <p:cNvSpPr>
                <a:spLocks/>
              </p:cNvSpPr>
              <p:nvPr/>
            </p:nvSpPr>
            <p:spPr bwMode="auto">
              <a:xfrm flipH="1" flipV="1">
                <a:off x="529" y="4014"/>
                <a:ext cx="431" cy="162"/>
              </a:xfrm>
              <a:custGeom>
                <a:avLst/>
                <a:gdLst>
                  <a:gd name="T0" fmla="*/ 0 w 21600"/>
                  <a:gd name="T1" fmla="*/ 0 h 21600"/>
                  <a:gd name="T2" fmla="*/ 9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fr-FR"/>
              </a:p>
            </p:txBody>
          </p:sp>
          <p:sp>
            <p:nvSpPr>
              <p:cNvPr id="50208" name="Text Box 86"/>
              <p:cNvSpPr txBox="1">
                <a:spLocks noChangeArrowheads="1"/>
              </p:cNvSpPr>
              <p:nvPr/>
            </p:nvSpPr>
            <p:spPr bwMode="auto">
              <a:xfrm>
                <a:off x="979" y="3504"/>
                <a:ext cx="232" cy="302"/>
              </a:xfrm>
              <a:prstGeom prst="rect">
                <a:avLst/>
              </a:prstGeom>
              <a:noFill/>
              <a:ln w="9525">
                <a:noFill/>
                <a:miter lim="800000"/>
                <a:headEnd/>
                <a:tailEnd/>
              </a:ln>
            </p:spPr>
            <p:txBody>
              <a:bodyPr wrap="none">
                <a:spAutoFit/>
              </a:bodyPr>
              <a:lstStyle/>
              <a:p>
                <a:pPr>
                  <a:lnSpc>
                    <a:spcPct val="100000"/>
                  </a:lnSpc>
                  <a:buClrTx/>
                  <a:buFontTx/>
                  <a:buNone/>
                </a:pPr>
                <a:r>
                  <a:rPr lang="fr-FR" sz="2200" dirty="0">
                    <a:latin typeface="Symbol" pitchFamily="18" charset="2"/>
                  </a:rPr>
                  <a:t>r</a:t>
                </a:r>
              </a:p>
            </p:txBody>
          </p:sp>
          <p:sp>
            <p:nvSpPr>
              <p:cNvPr id="50209" name="Text Box 87"/>
              <p:cNvSpPr txBox="1">
                <a:spLocks noChangeArrowheads="1"/>
              </p:cNvSpPr>
              <p:nvPr/>
            </p:nvSpPr>
            <p:spPr bwMode="auto">
              <a:xfrm>
                <a:off x="1181" y="3648"/>
                <a:ext cx="237" cy="302"/>
              </a:xfrm>
              <a:prstGeom prst="rect">
                <a:avLst/>
              </a:prstGeom>
              <a:noFill/>
              <a:ln w="9525">
                <a:noFill/>
                <a:miter lim="800000"/>
                <a:headEnd/>
                <a:tailEnd/>
              </a:ln>
            </p:spPr>
            <p:txBody>
              <a:bodyPr wrap="none">
                <a:spAutoFit/>
              </a:bodyPr>
              <a:lstStyle/>
              <a:p>
                <a:pPr>
                  <a:lnSpc>
                    <a:spcPct val="100000"/>
                  </a:lnSpc>
                  <a:buClrTx/>
                  <a:buFontTx/>
                  <a:buNone/>
                </a:pPr>
                <a:r>
                  <a:rPr lang="fr-FR" sz="2200" dirty="0">
                    <a:latin typeface="Symbol" pitchFamily="18" charset="2"/>
                  </a:rPr>
                  <a:t>m</a:t>
                </a:r>
              </a:p>
            </p:txBody>
          </p:sp>
          <p:sp>
            <p:nvSpPr>
              <p:cNvPr id="50210" name="Text Box 88"/>
              <p:cNvSpPr txBox="1">
                <a:spLocks noChangeArrowheads="1"/>
              </p:cNvSpPr>
              <p:nvPr/>
            </p:nvSpPr>
            <p:spPr bwMode="auto">
              <a:xfrm>
                <a:off x="528" y="3648"/>
                <a:ext cx="232" cy="302"/>
              </a:xfrm>
              <a:prstGeom prst="rect">
                <a:avLst/>
              </a:prstGeom>
              <a:noFill/>
              <a:ln w="9525">
                <a:noFill/>
                <a:miter lim="800000"/>
                <a:headEnd/>
                <a:tailEnd/>
              </a:ln>
            </p:spPr>
            <p:txBody>
              <a:bodyPr wrap="none">
                <a:spAutoFit/>
              </a:bodyPr>
              <a:lstStyle/>
              <a:p>
                <a:pPr>
                  <a:lnSpc>
                    <a:spcPct val="100000"/>
                  </a:lnSpc>
                  <a:buClrTx/>
                  <a:buFontTx/>
                  <a:buNone/>
                </a:pPr>
                <a:r>
                  <a:rPr lang="fr-FR" sz="2200" dirty="0">
                    <a:latin typeface="Symbol" pitchFamily="18" charset="2"/>
                  </a:rPr>
                  <a:t>l</a:t>
                </a:r>
              </a:p>
            </p:txBody>
          </p:sp>
          <p:sp>
            <p:nvSpPr>
              <p:cNvPr id="50211" name="Text Box 89"/>
              <p:cNvSpPr txBox="1">
                <a:spLocks noChangeArrowheads="1"/>
              </p:cNvSpPr>
              <p:nvPr/>
            </p:nvSpPr>
            <p:spPr bwMode="auto">
              <a:xfrm>
                <a:off x="863" y="3738"/>
                <a:ext cx="242" cy="302"/>
              </a:xfrm>
              <a:prstGeom prst="rect">
                <a:avLst/>
              </a:prstGeom>
              <a:noFill/>
              <a:ln w="9525">
                <a:noFill/>
                <a:miter lim="800000"/>
                <a:headEnd/>
                <a:tailEnd/>
              </a:ln>
            </p:spPr>
            <p:txBody>
              <a:bodyPr wrap="none">
                <a:spAutoFit/>
              </a:bodyPr>
              <a:lstStyle/>
              <a:p>
                <a:pPr>
                  <a:lnSpc>
                    <a:spcPct val="100000"/>
                  </a:lnSpc>
                  <a:buClrTx/>
                  <a:buFontTx/>
                  <a:buNone/>
                </a:pPr>
                <a:r>
                  <a:rPr lang="fr-FR" sz="2200" dirty="0">
                    <a:latin typeface="Symbol" pitchFamily="18" charset="2"/>
                  </a:rPr>
                  <a:t>s</a:t>
                </a:r>
              </a:p>
            </p:txBody>
          </p:sp>
          <p:sp>
            <p:nvSpPr>
              <p:cNvPr id="50212" name="Text Box 90"/>
              <p:cNvSpPr txBox="1">
                <a:spLocks noChangeArrowheads="1"/>
              </p:cNvSpPr>
              <p:nvPr/>
            </p:nvSpPr>
            <p:spPr bwMode="auto">
              <a:xfrm>
                <a:off x="588" y="3870"/>
                <a:ext cx="364" cy="302"/>
              </a:xfrm>
              <a:prstGeom prst="rect">
                <a:avLst/>
              </a:prstGeom>
              <a:noFill/>
              <a:ln w="9525">
                <a:noFill/>
                <a:miter lim="800000"/>
                <a:headEnd/>
                <a:tailEnd/>
              </a:ln>
            </p:spPr>
            <p:txBody>
              <a:bodyPr wrap="none">
                <a:spAutoFit/>
              </a:bodyPr>
              <a:lstStyle/>
              <a:p>
                <a:pPr>
                  <a:lnSpc>
                    <a:spcPct val="100000"/>
                  </a:lnSpc>
                  <a:buClrTx/>
                  <a:buFontTx/>
                  <a:buNone/>
                </a:pPr>
                <a:r>
                  <a:rPr lang="fr-FR" sz="2200" dirty="0">
                    <a:latin typeface="Symbol" pitchFamily="18" charset="2"/>
                  </a:rPr>
                  <a:t>D</a:t>
                </a:r>
                <a:r>
                  <a:rPr lang="fr-FR" sz="2200" dirty="0"/>
                  <a:t>H</a:t>
                </a:r>
              </a:p>
            </p:txBody>
          </p:sp>
          <p:sp>
            <p:nvSpPr>
              <p:cNvPr id="50213" name="Text Box 91"/>
              <p:cNvSpPr txBox="1">
                <a:spLocks noChangeArrowheads="1"/>
              </p:cNvSpPr>
              <p:nvPr/>
            </p:nvSpPr>
            <p:spPr bwMode="auto">
              <a:xfrm>
                <a:off x="638" y="3552"/>
                <a:ext cx="329" cy="302"/>
              </a:xfrm>
              <a:prstGeom prst="rect">
                <a:avLst/>
              </a:prstGeom>
              <a:noFill/>
              <a:ln w="9525">
                <a:noFill/>
                <a:miter lim="800000"/>
                <a:headEnd/>
                <a:tailEnd/>
              </a:ln>
            </p:spPr>
            <p:txBody>
              <a:bodyPr wrap="none">
                <a:spAutoFit/>
              </a:bodyPr>
              <a:lstStyle/>
              <a:p>
                <a:pPr>
                  <a:lnSpc>
                    <a:spcPct val="100000"/>
                  </a:lnSpc>
                  <a:buClrTx/>
                  <a:buFontTx/>
                  <a:buNone/>
                </a:pPr>
                <a:r>
                  <a:rPr lang="fr-FR" sz="2200" dirty="0"/>
                  <a:t>Cp</a:t>
                </a:r>
              </a:p>
            </p:txBody>
          </p:sp>
          <p:sp>
            <p:nvSpPr>
              <p:cNvPr id="50214" name="Text Box 92"/>
              <p:cNvSpPr txBox="1">
                <a:spLocks noChangeArrowheads="1"/>
              </p:cNvSpPr>
              <p:nvPr/>
            </p:nvSpPr>
            <p:spPr bwMode="auto">
              <a:xfrm>
                <a:off x="1008" y="3775"/>
                <a:ext cx="307" cy="345"/>
              </a:xfrm>
              <a:prstGeom prst="rect">
                <a:avLst/>
              </a:prstGeom>
              <a:noFill/>
              <a:ln w="9525">
                <a:noFill/>
                <a:miter lim="800000"/>
                <a:headEnd/>
                <a:tailEnd/>
              </a:ln>
            </p:spPr>
            <p:txBody>
              <a:bodyPr wrap="none">
                <a:spAutoFit/>
              </a:bodyPr>
              <a:lstStyle/>
              <a:p>
                <a:pPr>
                  <a:lnSpc>
                    <a:spcPct val="100000"/>
                  </a:lnSpc>
                  <a:buClrTx/>
                  <a:buFontTx/>
                  <a:buNone/>
                </a:pPr>
                <a:r>
                  <a:rPr lang="fr-FR" sz="2600" dirty="0" err="1"/>
                  <a:t>k</a:t>
                </a:r>
                <a:r>
                  <a:rPr lang="fr-FR" sz="2600" baseline="-25000" dirty="0" err="1"/>
                  <a:t>ij</a:t>
                </a:r>
                <a:endParaRPr lang="fr-FR" sz="2600" baseline="-25000" dirty="0"/>
              </a:p>
            </p:txBody>
          </p:sp>
        </p:grpSp>
        <p:sp>
          <p:nvSpPr>
            <p:cNvPr id="50202" name="Text Box 93"/>
            <p:cNvSpPr txBox="1">
              <a:spLocks noChangeArrowheads="1"/>
            </p:cNvSpPr>
            <p:nvPr/>
          </p:nvSpPr>
          <p:spPr bwMode="auto">
            <a:xfrm>
              <a:off x="1373" y="3426"/>
              <a:ext cx="1069" cy="205"/>
            </a:xfrm>
            <a:prstGeom prst="rect">
              <a:avLst/>
            </a:prstGeom>
            <a:noFill/>
            <a:ln w="9525">
              <a:noFill/>
              <a:miter lim="800000"/>
              <a:headEnd/>
              <a:tailEnd/>
            </a:ln>
          </p:spPr>
          <p:txBody>
            <a:bodyPr wrap="none">
              <a:spAutoFit/>
            </a:bodyPr>
            <a:lstStyle/>
            <a:p>
              <a:pPr>
                <a:lnSpc>
                  <a:spcPct val="100000"/>
                </a:lnSpc>
                <a:buClrTx/>
                <a:buFontTx/>
                <a:buNone/>
              </a:pPr>
              <a:r>
                <a:rPr lang="ru-RU" sz="1300" b="1" dirty="0" smtClean="0">
                  <a:latin typeface="Trebuchet MS" pitchFamily="34" charset="0"/>
                </a:rPr>
                <a:t>Своя БД веществ</a:t>
              </a:r>
              <a:endParaRPr lang="fr-FR" sz="1300" b="1" dirty="0">
                <a:latin typeface="Trebuchet MS" pitchFamily="34" charset="0"/>
              </a:endParaRPr>
            </a:p>
          </p:txBody>
        </p:sp>
      </p:grpSp>
      <p:pic>
        <p:nvPicPr>
          <p:cNvPr id="50198" name="Picture 96" descr="j0178880"/>
          <p:cNvPicPr>
            <a:picLocks noChangeAspect="1" noChangeArrowheads="1"/>
          </p:cNvPicPr>
          <p:nvPr/>
        </p:nvPicPr>
        <p:blipFill>
          <a:blip r:embed="rId4" cstate="print"/>
          <a:srcRect/>
          <a:stretch>
            <a:fillRect/>
          </a:stretch>
        </p:blipFill>
        <p:spPr bwMode="auto">
          <a:xfrm>
            <a:off x="1598735" y="4250532"/>
            <a:ext cx="1336431" cy="864393"/>
          </a:xfrm>
          <a:prstGeom prst="rect">
            <a:avLst/>
          </a:prstGeom>
          <a:noFill/>
          <a:ln w="9525">
            <a:noFill/>
            <a:miter lim="800000"/>
            <a:headEnd/>
            <a:tailEnd/>
          </a:ln>
        </p:spPr>
      </p:pic>
      <p:sp>
        <p:nvSpPr>
          <p:cNvPr id="50199" name="Rectangle 97"/>
          <p:cNvSpPr>
            <a:spLocks noChangeArrowheads="1"/>
          </p:cNvSpPr>
          <p:nvPr/>
        </p:nvSpPr>
        <p:spPr bwMode="auto">
          <a:xfrm>
            <a:off x="1598735" y="4251960"/>
            <a:ext cx="1336431" cy="864394"/>
          </a:xfrm>
          <a:prstGeom prst="rect">
            <a:avLst/>
          </a:prstGeom>
          <a:noFill/>
          <a:ln w="9525">
            <a:solidFill>
              <a:schemeClr val="tx1"/>
            </a:solidFill>
            <a:miter lim="800000"/>
            <a:headEnd/>
            <a:tailEnd/>
          </a:ln>
        </p:spPr>
        <p:txBody>
          <a:bodyPr wrap="none" lIns="83485" tIns="41742" rIns="83485" bIns="41742" anchor="ctr"/>
          <a:lstStyle/>
          <a:p>
            <a:endParaRPr lang="fr-FR"/>
          </a:p>
        </p:txBody>
      </p:sp>
      <p:sp>
        <p:nvSpPr>
          <p:cNvPr id="50200" name="AutoShape 98"/>
          <p:cNvSpPr>
            <a:spLocks noChangeArrowheads="1"/>
          </p:cNvSpPr>
          <p:nvPr/>
        </p:nvSpPr>
        <p:spPr bwMode="auto">
          <a:xfrm>
            <a:off x="1106366" y="5114925"/>
            <a:ext cx="2340219" cy="1057275"/>
          </a:xfrm>
          <a:prstGeom prst="flowChartMultidocument">
            <a:avLst/>
          </a:prstGeom>
          <a:noFill/>
          <a:ln w="9525">
            <a:solidFill>
              <a:srgbClr val="CC0000"/>
            </a:solidFill>
            <a:miter lim="800000"/>
            <a:headEnd/>
            <a:tailEnd/>
          </a:ln>
        </p:spPr>
        <p:txBody>
          <a:bodyPr wrap="none" lIns="83485" tIns="41742" rIns="83485" bIns="41742" anchor="ctr"/>
          <a:lstStyle/>
          <a:p>
            <a:pPr algn="ctr">
              <a:lnSpc>
                <a:spcPct val="100000"/>
              </a:lnSpc>
              <a:spcBef>
                <a:spcPct val="20000"/>
              </a:spcBef>
              <a:buClrTx/>
              <a:buFontTx/>
              <a:buNone/>
            </a:pPr>
            <a:endParaRPr lang="en-US" sz="2200" b="1" dirty="0">
              <a:solidFill>
                <a:srgbClr val="CC0000"/>
              </a:solidFill>
            </a:endParaRPr>
          </a:p>
          <a:p>
            <a:pPr algn="ctr">
              <a:lnSpc>
                <a:spcPct val="100000"/>
              </a:lnSpc>
              <a:spcBef>
                <a:spcPct val="5000"/>
              </a:spcBef>
              <a:buClrTx/>
              <a:buFontTx/>
              <a:buNone/>
            </a:pPr>
            <a:r>
              <a:rPr lang="ru-RU" sz="2200" b="1" dirty="0" smtClean="0">
                <a:solidFill>
                  <a:srgbClr val="CC0000"/>
                </a:solidFill>
                <a:latin typeface="Trebuchet MS" pitchFamily="34" charset="0"/>
              </a:rPr>
              <a:t>Ваши модели</a:t>
            </a:r>
            <a:endParaRPr lang="en-US" sz="2200" b="1" dirty="0">
              <a:solidFill>
                <a:srgbClr val="CC0000"/>
              </a:solidFill>
              <a:latin typeface="Trebuchet MS" pitchFamily="34" charset="0"/>
            </a:endParaRPr>
          </a:p>
          <a:p>
            <a:pPr algn="ctr">
              <a:lnSpc>
                <a:spcPct val="100000"/>
              </a:lnSpc>
              <a:buClrTx/>
              <a:buFontTx/>
              <a:buNone/>
            </a:pPr>
            <a:r>
              <a:rPr lang="en-US" sz="1300" b="1" dirty="0">
                <a:solidFill>
                  <a:srgbClr val="CC0000"/>
                </a:solidFill>
                <a:latin typeface="Trebuchet MS" pitchFamily="34" charset="0"/>
              </a:rPr>
              <a:t>(C++, VB, FORTRAN,…)</a:t>
            </a:r>
          </a:p>
          <a:p>
            <a:pPr algn="ctr">
              <a:lnSpc>
                <a:spcPct val="100000"/>
              </a:lnSpc>
              <a:buClrTx/>
              <a:buFontTx/>
              <a:buNone/>
            </a:pPr>
            <a:endParaRPr lang="fr-FR" dirty="0">
              <a:solidFill>
                <a:schemeClr val="tx1"/>
              </a:solidFill>
              <a:latin typeface="Times" charset="0"/>
            </a:endParaRPr>
          </a:p>
        </p:txBody>
      </p:sp>
      <p:sp>
        <p:nvSpPr>
          <p:cNvPr id="44" name="Freeform 6"/>
          <p:cNvSpPr>
            <a:spLocks noChangeAspect="1"/>
          </p:cNvSpPr>
          <p:nvPr/>
        </p:nvSpPr>
        <p:spPr bwMode="gray">
          <a:xfrm>
            <a:off x="4621823" y="1777365"/>
            <a:ext cx="1644162" cy="1605915"/>
          </a:xfrm>
          <a:custGeom>
            <a:avLst/>
            <a:gdLst>
              <a:gd name="T0" fmla="*/ 798512 w 1058"/>
              <a:gd name="T1" fmla="*/ 1677988 h 1060"/>
              <a:gd name="T2" fmla="*/ 1679575 w 1058"/>
              <a:gd name="T3" fmla="*/ 1682750 h 1060"/>
              <a:gd name="T4" fmla="*/ 0 w 1058"/>
              <a:gd name="T5" fmla="*/ 0 h 1060"/>
              <a:gd name="T6" fmla="*/ 0 w 1058"/>
              <a:gd name="T7" fmla="*/ 920750 h 1060"/>
              <a:gd name="T8" fmla="*/ 798512 w 1058"/>
              <a:gd name="T9" fmla="*/ 1677988 h 1060"/>
              <a:gd name="T10" fmla="*/ 0 60000 65536"/>
              <a:gd name="T11" fmla="*/ 0 60000 65536"/>
              <a:gd name="T12" fmla="*/ 0 60000 65536"/>
              <a:gd name="T13" fmla="*/ 0 60000 65536"/>
              <a:gd name="T14" fmla="*/ 0 60000 65536"/>
              <a:gd name="T15" fmla="*/ 0 w 1058"/>
              <a:gd name="T16" fmla="*/ 0 h 1060"/>
              <a:gd name="T17" fmla="*/ 1058 w 1058"/>
              <a:gd name="T18" fmla="*/ 1060 h 1060"/>
            </a:gdLst>
            <a:ahLst/>
            <a:cxnLst>
              <a:cxn ang="T10">
                <a:pos x="T0" y="T1"/>
              </a:cxn>
              <a:cxn ang="T11">
                <a:pos x="T2" y="T3"/>
              </a:cxn>
              <a:cxn ang="T12">
                <a:pos x="T4" y="T5"/>
              </a:cxn>
              <a:cxn ang="T13">
                <a:pos x="T6" y="T7"/>
              </a:cxn>
              <a:cxn ang="T14">
                <a:pos x="T8" y="T9"/>
              </a:cxn>
            </a:cxnLst>
            <a:rect l="T15" t="T16" r="T17" b="T18"/>
            <a:pathLst>
              <a:path w="1058" h="1060">
                <a:moveTo>
                  <a:pt x="503" y="1057"/>
                </a:moveTo>
                <a:lnTo>
                  <a:pt x="1058" y="1060"/>
                </a:lnTo>
                <a:cubicBezTo>
                  <a:pt x="1016" y="211"/>
                  <a:pt x="276" y="9"/>
                  <a:pt x="0" y="0"/>
                </a:cubicBezTo>
                <a:lnTo>
                  <a:pt x="0" y="580"/>
                </a:lnTo>
                <a:cubicBezTo>
                  <a:pt x="131" y="585"/>
                  <a:pt x="470" y="682"/>
                  <a:pt x="503" y="1057"/>
                </a:cubicBezTo>
                <a:close/>
              </a:path>
            </a:pathLst>
          </a:custGeom>
          <a:solidFill>
            <a:srgbClr val="4D0255"/>
          </a:solidFill>
          <a:ln w="19050">
            <a:solidFill>
              <a:srgbClr val="4D0255"/>
            </a:solidFill>
            <a:round/>
            <a:headEnd/>
            <a:tailEnd/>
          </a:ln>
          <a:effectLst>
            <a:outerShdw dist="53882" dir="2700000" algn="ctr" rotWithShape="0">
              <a:srgbClr val="808080"/>
            </a:outerShdw>
          </a:effectLst>
        </p:spPr>
        <p:txBody>
          <a:bodyPr lIns="83485" tIns="41742" rIns="83485" bIns="41742"/>
          <a:lstStyle/>
          <a:p>
            <a:pPr eaLnBrk="1" hangingPunct="1">
              <a:lnSpc>
                <a:spcPct val="100000"/>
              </a:lnSpc>
              <a:spcBef>
                <a:spcPct val="20000"/>
              </a:spcBef>
              <a:buClrTx/>
              <a:buFontTx/>
              <a:buNone/>
              <a:defRPr/>
            </a:pPr>
            <a:endParaRPr lang="fr-FR" sz="1100" dirty="0">
              <a:solidFill>
                <a:schemeClr val="bg1"/>
              </a:solidFill>
              <a:cs typeface="Arial" charset="0"/>
            </a:endParaRPr>
          </a:p>
        </p:txBody>
      </p:sp>
      <p:sp>
        <p:nvSpPr>
          <p:cNvPr id="45" name="Freeform 9"/>
          <p:cNvSpPr>
            <a:spLocks noChangeAspect="1"/>
          </p:cNvSpPr>
          <p:nvPr/>
        </p:nvSpPr>
        <p:spPr bwMode="gray">
          <a:xfrm>
            <a:off x="2882412" y="1777365"/>
            <a:ext cx="1641231" cy="1601629"/>
          </a:xfrm>
          <a:custGeom>
            <a:avLst/>
            <a:gdLst>
              <a:gd name="T0" fmla="*/ 1676400 w 1056"/>
              <a:gd name="T1" fmla="*/ 911225 h 1057"/>
              <a:gd name="T2" fmla="*/ 1676400 w 1056"/>
              <a:gd name="T3" fmla="*/ 0 h 1057"/>
              <a:gd name="T4" fmla="*/ 0 w 1056"/>
              <a:gd name="T5" fmla="*/ 1677987 h 1057"/>
              <a:gd name="T6" fmla="*/ 890587 w 1056"/>
              <a:gd name="T7" fmla="*/ 1677987 h 1057"/>
              <a:gd name="T8" fmla="*/ 1676400 w 1056"/>
              <a:gd name="T9" fmla="*/ 911225 h 1057"/>
              <a:gd name="T10" fmla="*/ 0 60000 65536"/>
              <a:gd name="T11" fmla="*/ 0 60000 65536"/>
              <a:gd name="T12" fmla="*/ 0 60000 65536"/>
              <a:gd name="T13" fmla="*/ 0 60000 65536"/>
              <a:gd name="T14" fmla="*/ 0 60000 65536"/>
              <a:gd name="T15" fmla="*/ 0 w 1056"/>
              <a:gd name="T16" fmla="*/ 0 h 1057"/>
              <a:gd name="T17" fmla="*/ 1056 w 1056"/>
              <a:gd name="T18" fmla="*/ 1057 h 1057"/>
            </a:gdLst>
            <a:ahLst/>
            <a:cxnLst>
              <a:cxn ang="T10">
                <a:pos x="T0" y="T1"/>
              </a:cxn>
              <a:cxn ang="T11">
                <a:pos x="T2" y="T3"/>
              </a:cxn>
              <a:cxn ang="T12">
                <a:pos x="T4" y="T5"/>
              </a:cxn>
              <a:cxn ang="T13">
                <a:pos x="T6" y="T7"/>
              </a:cxn>
              <a:cxn ang="T14">
                <a:pos x="T8" y="T9"/>
              </a:cxn>
            </a:cxnLst>
            <a:rect l="T15" t="T16" r="T17" b="T18"/>
            <a:pathLst>
              <a:path w="1056" h="1057">
                <a:moveTo>
                  <a:pt x="1056" y="574"/>
                </a:moveTo>
                <a:lnTo>
                  <a:pt x="1056" y="0"/>
                </a:lnTo>
                <a:cubicBezTo>
                  <a:pt x="776" y="9"/>
                  <a:pt x="51" y="226"/>
                  <a:pt x="0" y="1057"/>
                </a:cubicBezTo>
                <a:lnTo>
                  <a:pt x="561" y="1057"/>
                </a:lnTo>
                <a:cubicBezTo>
                  <a:pt x="618" y="664"/>
                  <a:pt x="927" y="585"/>
                  <a:pt x="1056" y="574"/>
                </a:cubicBezTo>
                <a:close/>
              </a:path>
            </a:pathLst>
          </a:custGeom>
          <a:solidFill>
            <a:srgbClr val="4D0255"/>
          </a:solidFill>
          <a:ln w="19050">
            <a:solidFill>
              <a:srgbClr val="4D0255"/>
            </a:solidFill>
            <a:round/>
            <a:headEnd/>
            <a:tailEnd/>
          </a:ln>
          <a:effectLst>
            <a:outerShdw dist="53882" dir="2700000" algn="ctr" rotWithShape="0">
              <a:srgbClr val="808080"/>
            </a:outerShdw>
          </a:effectLst>
        </p:spPr>
        <p:txBody>
          <a:bodyPr lIns="83485" tIns="41742" rIns="83485" bIns="41742"/>
          <a:lstStyle/>
          <a:p>
            <a:pPr eaLnBrk="1" hangingPunct="1">
              <a:lnSpc>
                <a:spcPct val="100000"/>
              </a:lnSpc>
              <a:spcBef>
                <a:spcPct val="20000"/>
              </a:spcBef>
              <a:buClrTx/>
              <a:buFontTx/>
              <a:buNone/>
              <a:defRPr/>
            </a:pPr>
            <a:endParaRPr lang="fr-FR" sz="1100" dirty="0">
              <a:solidFill>
                <a:schemeClr val="bg1"/>
              </a:solidFill>
              <a:cs typeface="Arial" charset="0"/>
            </a:endParaRPr>
          </a:p>
        </p:txBody>
      </p:sp>
      <p:sp>
        <p:nvSpPr>
          <p:cNvPr id="46" name="Freeform 5"/>
          <p:cNvSpPr>
            <a:spLocks noChangeAspect="1"/>
          </p:cNvSpPr>
          <p:nvPr/>
        </p:nvSpPr>
        <p:spPr bwMode="gray">
          <a:xfrm>
            <a:off x="2878016" y="3477578"/>
            <a:ext cx="1645627" cy="1601629"/>
          </a:xfrm>
          <a:custGeom>
            <a:avLst/>
            <a:gdLst>
              <a:gd name="T0" fmla="*/ 909638 w 1059"/>
              <a:gd name="T1" fmla="*/ 0 h 1057"/>
              <a:gd name="T2" fmla="*/ 0 w 1059"/>
              <a:gd name="T3" fmla="*/ 0 h 1057"/>
              <a:gd name="T4" fmla="*/ 1681163 w 1059"/>
              <a:gd name="T5" fmla="*/ 1677988 h 1057"/>
              <a:gd name="T6" fmla="*/ 1681163 w 1059"/>
              <a:gd name="T7" fmla="*/ 768350 h 1057"/>
              <a:gd name="T8" fmla="*/ 909638 w 1059"/>
              <a:gd name="T9" fmla="*/ 0 h 1057"/>
              <a:gd name="T10" fmla="*/ 0 60000 65536"/>
              <a:gd name="T11" fmla="*/ 0 60000 65536"/>
              <a:gd name="T12" fmla="*/ 0 60000 65536"/>
              <a:gd name="T13" fmla="*/ 0 60000 65536"/>
              <a:gd name="T14" fmla="*/ 0 60000 65536"/>
              <a:gd name="T15" fmla="*/ 0 w 1059"/>
              <a:gd name="T16" fmla="*/ 0 h 1057"/>
              <a:gd name="T17" fmla="*/ 1059 w 1059"/>
              <a:gd name="T18" fmla="*/ 1057 h 1057"/>
            </a:gdLst>
            <a:ahLst/>
            <a:cxnLst>
              <a:cxn ang="T10">
                <a:pos x="T0" y="T1"/>
              </a:cxn>
              <a:cxn ang="T11">
                <a:pos x="T2" y="T3"/>
              </a:cxn>
              <a:cxn ang="T12">
                <a:pos x="T4" y="T5"/>
              </a:cxn>
              <a:cxn ang="T13">
                <a:pos x="T6" y="T7"/>
              </a:cxn>
              <a:cxn ang="T14">
                <a:pos x="T8" y="T9"/>
              </a:cxn>
            </a:cxnLst>
            <a:rect l="T15" t="T16" r="T17" b="T18"/>
            <a:pathLst>
              <a:path w="1059" h="1057">
                <a:moveTo>
                  <a:pt x="573" y="0"/>
                </a:moveTo>
                <a:lnTo>
                  <a:pt x="0" y="0"/>
                </a:lnTo>
                <a:cubicBezTo>
                  <a:pt x="42" y="837"/>
                  <a:pt x="779" y="1052"/>
                  <a:pt x="1059" y="1057"/>
                </a:cubicBezTo>
                <a:lnTo>
                  <a:pt x="1059" y="484"/>
                </a:lnTo>
                <a:cubicBezTo>
                  <a:pt x="915" y="461"/>
                  <a:pt x="633" y="387"/>
                  <a:pt x="573" y="0"/>
                </a:cubicBezTo>
                <a:close/>
              </a:path>
            </a:pathLst>
          </a:custGeom>
          <a:solidFill>
            <a:srgbClr val="4D0255"/>
          </a:solidFill>
          <a:ln w="19050">
            <a:solidFill>
              <a:srgbClr val="4D0255"/>
            </a:solidFill>
            <a:round/>
            <a:headEnd/>
            <a:tailEnd/>
          </a:ln>
          <a:effectLst>
            <a:outerShdw dist="53882" dir="2700000" algn="ctr" rotWithShape="0">
              <a:srgbClr val="808080"/>
            </a:outerShdw>
          </a:effectLst>
        </p:spPr>
        <p:txBody>
          <a:bodyPr lIns="83485" tIns="41742" rIns="83485" bIns="41742"/>
          <a:lstStyle/>
          <a:p>
            <a:pPr eaLnBrk="1" hangingPunct="1">
              <a:lnSpc>
                <a:spcPct val="100000"/>
              </a:lnSpc>
              <a:spcBef>
                <a:spcPct val="20000"/>
              </a:spcBef>
              <a:buClrTx/>
              <a:buFontTx/>
              <a:buNone/>
              <a:defRPr/>
            </a:pPr>
            <a:endParaRPr lang="fr-FR" sz="1100" dirty="0">
              <a:solidFill>
                <a:schemeClr val="bg1"/>
              </a:solidFill>
              <a:cs typeface="Arial" charset="0"/>
            </a:endParaRPr>
          </a:p>
        </p:txBody>
      </p:sp>
      <p:sp>
        <p:nvSpPr>
          <p:cNvPr id="47" name="Freeform 8"/>
          <p:cNvSpPr>
            <a:spLocks noChangeAspect="1"/>
          </p:cNvSpPr>
          <p:nvPr/>
        </p:nvSpPr>
        <p:spPr bwMode="gray">
          <a:xfrm>
            <a:off x="4621823" y="3477578"/>
            <a:ext cx="1644162" cy="1601629"/>
          </a:xfrm>
          <a:custGeom>
            <a:avLst/>
            <a:gdLst>
              <a:gd name="T0" fmla="*/ 0 w 1058"/>
              <a:gd name="T1" fmla="*/ 773113 h 1057"/>
              <a:gd name="T2" fmla="*/ 0 w 1058"/>
              <a:gd name="T3" fmla="*/ 1677988 h 1057"/>
              <a:gd name="T4" fmla="*/ 1679575 w 1058"/>
              <a:gd name="T5" fmla="*/ 0 h 1057"/>
              <a:gd name="T6" fmla="*/ 793750 w 1058"/>
              <a:gd name="T7" fmla="*/ 0 h 1057"/>
              <a:gd name="T8" fmla="*/ 0 w 1058"/>
              <a:gd name="T9" fmla="*/ 773113 h 1057"/>
              <a:gd name="T10" fmla="*/ 0 60000 65536"/>
              <a:gd name="T11" fmla="*/ 0 60000 65536"/>
              <a:gd name="T12" fmla="*/ 0 60000 65536"/>
              <a:gd name="T13" fmla="*/ 0 60000 65536"/>
              <a:gd name="T14" fmla="*/ 0 60000 65536"/>
              <a:gd name="T15" fmla="*/ 0 w 1058"/>
              <a:gd name="T16" fmla="*/ 0 h 1057"/>
              <a:gd name="T17" fmla="*/ 1058 w 1058"/>
              <a:gd name="T18" fmla="*/ 1057 h 1057"/>
            </a:gdLst>
            <a:ahLst/>
            <a:cxnLst>
              <a:cxn ang="T10">
                <a:pos x="T0" y="T1"/>
              </a:cxn>
              <a:cxn ang="T11">
                <a:pos x="T2" y="T3"/>
              </a:cxn>
              <a:cxn ang="T12">
                <a:pos x="T4" y="T5"/>
              </a:cxn>
              <a:cxn ang="T13">
                <a:pos x="T6" y="T7"/>
              </a:cxn>
              <a:cxn ang="T14">
                <a:pos x="T8" y="T9"/>
              </a:cxn>
            </a:cxnLst>
            <a:rect l="T15" t="T16" r="T17" b="T18"/>
            <a:pathLst>
              <a:path w="1058" h="1057">
                <a:moveTo>
                  <a:pt x="0" y="487"/>
                </a:moveTo>
                <a:lnTo>
                  <a:pt x="0" y="1057"/>
                </a:lnTo>
                <a:cubicBezTo>
                  <a:pt x="276" y="1052"/>
                  <a:pt x="1028" y="822"/>
                  <a:pt x="1058" y="0"/>
                </a:cubicBezTo>
                <a:lnTo>
                  <a:pt x="500" y="0"/>
                </a:lnTo>
                <a:cubicBezTo>
                  <a:pt x="479" y="408"/>
                  <a:pt x="136" y="482"/>
                  <a:pt x="0" y="487"/>
                </a:cubicBezTo>
                <a:close/>
              </a:path>
            </a:pathLst>
          </a:custGeom>
          <a:solidFill>
            <a:srgbClr val="4D0255"/>
          </a:solidFill>
          <a:ln w="19050">
            <a:solidFill>
              <a:srgbClr val="4D0255"/>
            </a:solidFill>
            <a:round/>
            <a:headEnd/>
            <a:tailEnd/>
          </a:ln>
          <a:effectLst>
            <a:outerShdw dist="53882" dir="2700000" algn="ctr" rotWithShape="0">
              <a:srgbClr val="808080"/>
            </a:outerShdw>
          </a:effectLst>
        </p:spPr>
        <p:txBody>
          <a:bodyPr lIns="83485" tIns="41742" rIns="83485" bIns="41742"/>
          <a:lstStyle/>
          <a:p>
            <a:pPr eaLnBrk="1" hangingPunct="1">
              <a:lnSpc>
                <a:spcPct val="100000"/>
              </a:lnSpc>
              <a:spcBef>
                <a:spcPct val="20000"/>
              </a:spcBef>
              <a:buClrTx/>
              <a:buFontTx/>
              <a:buNone/>
              <a:defRPr/>
            </a:pPr>
            <a:endParaRPr lang="fr-FR" sz="1100" dirty="0">
              <a:solidFill>
                <a:schemeClr val="bg1"/>
              </a:solidFill>
              <a:cs typeface="Arial" charset="0"/>
            </a:endParaRPr>
          </a:p>
        </p:txBody>
      </p:sp>
      <p:sp>
        <p:nvSpPr>
          <p:cNvPr id="48" name="Oval 15"/>
          <p:cNvSpPr>
            <a:spLocks noChangeArrowheads="1"/>
          </p:cNvSpPr>
          <p:nvPr>
            <p:custDataLst>
              <p:tags r:id="rId1"/>
            </p:custDataLst>
          </p:nvPr>
        </p:nvSpPr>
        <p:spPr bwMode="gray">
          <a:xfrm>
            <a:off x="3896458" y="2773204"/>
            <a:ext cx="1351085" cy="1311593"/>
          </a:xfrm>
          <a:prstGeom prst="ellipse">
            <a:avLst/>
          </a:prstGeom>
          <a:solidFill>
            <a:srgbClr val="080B7A"/>
          </a:solidFill>
          <a:ln w="19050">
            <a:solidFill>
              <a:srgbClr val="080B7A"/>
            </a:solidFill>
            <a:miter lim="800000"/>
            <a:headEnd/>
            <a:tailEnd/>
          </a:ln>
          <a:effectLst>
            <a:outerShdw dist="53882" dir="2700000" algn="ctr" rotWithShape="0">
              <a:srgbClr val="808080"/>
            </a:outerShdw>
          </a:effectLst>
        </p:spPr>
        <p:txBody>
          <a:bodyPr lIns="83485" tIns="41742" rIns="83485" bIns="41742"/>
          <a:lstStyle/>
          <a:p>
            <a:pPr marL="162331" indent="-162331" algn="ctr" defTabSz="731941">
              <a:spcBef>
                <a:spcPct val="20000"/>
              </a:spcBef>
              <a:defRPr/>
            </a:pPr>
            <a:endParaRPr lang="de-DE" sz="1500" b="1" dirty="0">
              <a:solidFill>
                <a:srgbClr val="000000"/>
              </a:solidFill>
              <a:cs typeface="Arial" charset="0"/>
            </a:endParaRPr>
          </a:p>
        </p:txBody>
      </p:sp>
      <p:pic>
        <p:nvPicPr>
          <p:cNvPr id="49" name="Picture 16"/>
          <p:cNvPicPr>
            <a:picLocks noChangeAspect="1" noChangeArrowheads="1"/>
          </p:cNvPicPr>
          <p:nvPr/>
        </p:nvPicPr>
        <p:blipFill>
          <a:blip r:embed="rId5" cstate="print">
            <a:lum bright="72000" contrast="54000"/>
          </a:blip>
          <a:srcRect/>
          <a:stretch>
            <a:fillRect/>
          </a:stretch>
        </p:blipFill>
        <p:spPr bwMode="gray">
          <a:xfrm>
            <a:off x="4141178" y="2788920"/>
            <a:ext cx="860181" cy="605790"/>
          </a:xfrm>
          <a:prstGeom prst="rect">
            <a:avLst/>
          </a:prstGeom>
          <a:noFill/>
          <a:ln w="9525">
            <a:noFill/>
            <a:miter lim="800000"/>
            <a:headEnd/>
            <a:tailEnd/>
          </a:ln>
        </p:spPr>
      </p:pic>
      <p:sp>
        <p:nvSpPr>
          <p:cNvPr id="50" name="Rectangle 26"/>
          <p:cNvSpPr>
            <a:spLocks noChangeArrowheads="1"/>
          </p:cNvSpPr>
          <p:nvPr/>
        </p:nvSpPr>
        <p:spPr bwMode="gray">
          <a:xfrm>
            <a:off x="3808536" y="3084672"/>
            <a:ext cx="1525465" cy="775342"/>
          </a:xfrm>
          <a:prstGeom prst="rect">
            <a:avLst/>
          </a:prstGeom>
          <a:noFill/>
          <a:ln w="9525">
            <a:noFill/>
            <a:miter lim="800000"/>
            <a:headEnd/>
            <a:tailEnd/>
          </a:ln>
        </p:spPr>
        <p:txBody>
          <a:bodyPr lIns="82170" tIns="82170" rIns="65736" bIns="82170">
            <a:spAutoFit/>
          </a:bodyPr>
          <a:lstStyle/>
          <a:p>
            <a:pPr algn="ctr" defTabSz="731941">
              <a:spcBef>
                <a:spcPct val="20000"/>
              </a:spcBef>
            </a:pPr>
            <a:r>
              <a:rPr lang="de-DE" sz="2400" dirty="0">
                <a:solidFill>
                  <a:schemeClr val="bg1"/>
                </a:solidFill>
                <a:latin typeface="Trebuchet MS" pitchFamily="34" charset="0"/>
                <a:cs typeface="Arial" charset="0"/>
              </a:rPr>
              <a:t>Simulis</a:t>
            </a:r>
          </a:p>
          <a:p>
            <a:pPr algn="ctr" defTabSz="731941">
              <a:spcBef>
                <a:spcPct val="20000"/>
              </a:spcBef>
            </a:pPr>
            <a:r>
              <a:rPr lang="de-DE" sz="1300" dirty="0" smtClean="0">
                <a:solidFill>
                  <a:schemeClr val="bg1"/>
                </a:solidFill>
                <a:latin typeface="Trebuchet MS" pitchFamily="34" charset="0"/>
                <a:cs typeface="Arial" charset="0"/>
              </a:rPr>
              <a:t>Thermodynamics</a:t>
            </a:r>
            <a:endParaRPr lang="de-DE" sz="1300" dirty="0">
              <a:solidFill>
                <a:schemeClr val="bg1"/>
              </a:solidFill>
              <a:latin typeface="Trebuchet MS" pitchFamily="34" charset="0"/>
              <a:cs typeface="Arial" charset="0"/>
            </a:endParaRPr>
          </a:p>
        </p:txBody>
      </p:sp>
      <p:sp>
        <p:nvSpPr>
          <p:cNvPr id="51" name="AutoShape 6"/>
          <p:cNvSpPr>
            <a:spLocks noChangeArrowheads="1"/>
          </p:cNvSpPr>
          <p:nvPr/>
        </p:nvSpPr>
        <p:spPr bwMode="auto">
          <a:xfrm rot="-8067175">
            <a:off x="5722327" y="4511004"/>
            <a:ext cx="342900" cy="422031"/>
          </a:xfrm>
          <a:prstGeom prst="rightArrow">
            <a:avLst>
              <a:gd name="adj1" fmla="val 50000"/>
              <a:gd name="adj2" fmla="val 25000"/>
            </a:avLst>
          </a:prstGeom>
          <a:solidFill>
            <a:srgbClr val="4D0255"/>
          </a:solidFill>
          <a:ln w="9525">
            <a:solidFill>
              <a:srgbClr val="4D0255"/>
            </a:solidFill>
            <a:miter lim="800000"/>
            <a:headEnd/>
            <a:tailEnd/>
          </a:ln>
        </p:spPr>
        <p:txBody>
          <a:bodyPr wrap="none" lIns="83485" tIns="41742" rIns="83485" bIns="41742" anchor="ctr"/>
          <a:lstStyle/>
          <a:p>
            <a:endParaRPr lang="fr-FR"/>
          </a:p>
        </p:txBody>
      </p:sp>
      <p:sp>
        <p:nvSpPr>
          <p:cNvPr id="52" name="Rectangle 20"/>
          <p:cNvSpPr>
            <a:spLocks noChangeArrowheads="1"/>
          </p:cNvSpPr>
          <p:nvPr/>
        </p:nvSpPr>
        <p:spPr bwMode="gray">
          <a:xfrm>
            <a:off x="3229708" y="2371725"/>
            <a:ext cx="1125415" cy="453631"/>
          </a:xfrm>
          <a:prstGeom prst="rect">
            <a:avLst/>
          </a:prstGeom>
          <a:noFill/>
          <a:ln w="9525">
            <a:noFill/>
            <a:miter lim="800000"/>
            <a:headEnd/>
            <a:tailEnd/>
          </a:ln>
        </p:spPr>
        <p:txBody>
          <a:bodyPr lIns="83485" tIns="41742" rIns="83485" bIns="41742">
            <a:spAutoFit/>
          </a:bodyPr>
          <a:lstStyle/>
          <a:p>
            <a:pPr algn="ctr" eaLnBrk="1" hangingPunct="1">
              <a:lnSpc>
                <a:spcPct val="100000"/>
              </a:lnSpc>
              <a:buClrTx/>
              <a:buFontTx/>
              <a:buNone/>
            </a:pPr>
            <a:r>
              <a:rPr lang="de-DE" sz="1200" b="1" dirty="0">
                <a:solidFill>
                  <a:schemeClr val="bg1"/>
                </a:solidFill>
                <a:latin typeface="Trebuchet MS" pitchFamily="34" charset="0"/>
                <a:cs typeface="Arial" charset="0"/>
              </a:rPr>
              <a:t>CAPE-OPEN "socket"</a:t>
            </a:r>
          </a:p>
        </p:txBody>
      </p:sp>
      <p:sp>
        <p:nvSpPr>
          <p:cNvPr id="53" name="Rectangle 20"/>
          <p:cNvSpPr>
            <a:spLocks noChangeArrowheads="1"/>
          </p:cNvSpPr>
          <p:nvPr/>
        </p:nvSpPr>
        <p:spPr bwMode="gray">
          <a:xfrm>
            <a:off x="4910505" y="2371725"/>
            <a:ext cx="1209667" cy="453631"/>
          </a:xfrm>
          <a:prstGeom prst="rect">
            <a:avLst/>
          </a:prstGeom>
          <a:noFill/>
          <a:ln w="9525">
            <a:noFill/>
            <a:miter lim="800000"/>
            <a:headEnd/>
            <a:tailEnd/>
          </a:ln>
        </p:spPr>
        <p:txBody>
          <a:bodyPr wrap="square" lIns="83485" tIns="41742" rIns="83485" bIns="41742">
            <a:spAutoFit/>
          </a:bodyPr>
          <a:lstStyle/>
          <a:p>
            <a:pPr algn="ctr" eaLnBrk="1" hangingPunct="1">
              <a:lnSpc>
                <a:spcPct val="100000"/>
              </a:lnSpc>
              <a:buClrTx/>
              <a:buFontTx/>
              <a:buNone/>
            </a:pPr>
            <a:r>
              <a:rPr lang="ru-RU" sz="1200" b="1" dirty="0" smtClean="0">
                <a:solidFill>
                  <a:schemeClr val="bg1"/>
                </a:solidFill>
                <a:latin typeface="Trebuchet MS" pitchFamily="34" charset="0"/>
                <a:cs typeface="Arial" charset="0"/>
              </a:rPr>
              <a:t>Спец. библиотеки</a:t>
            </a:r>
            <a:endParaRPr lang="de-DE" sz="1200" b="1" dirty="0">
              <a:solidFill>
                <a:schemeClr val="bg1"/>
              </a:solidFill>
              <a:latin typeface="Trebuchet MS" pitchFamily="34" charset="0"/>
              <a:cs typeface="Arial" charset="0"/>
            </a:endParaRPr>
          </a:p>
        </p:txBody>
      </p:sp>
      <p:sp>
        <p:nvSpPr>
          <p:cNvPr id="54" name="AutoShape 74"/>
          <p:cNvSpPr>
            <a:spLocks noChangeArrowheads="1"/>
          </p:cNvSpPr>
          <p:nvPr/>
        </p:nvSpPr>
        <p:spPr bwMode="auto">
          <a:xfrm rot="2732825">
            <a:off x="3077308" y="1930681"/>
            <a:ext cx="342900" cy="422031"/>
          </a:xfrm>
          <a:prstGeom prst="rightArrow">
            <a:avLst>
              <a:gd name="adj1" fmla="val 50000"/>
              <a:gd name="adj2" fmla="val 25000"/>
            </a:avLst>
          </a:prstGeom>
          <a:solidFill>
            <a:srgbClr val="4D0255"/>
          </a:solidFill>
          <a:ln w="9525">
            <a:solidFill>
              <a:srgbClr val="4D0255"/>
            </a:solidFill>
            <a:miter lim="800000"/>
            <a:headEnd/>
            <a:tailEnd/>
          </a:ln>
        </p:spPr>
        <p:txBody>
          <a:bodyPr wrap="none" lIns="83485" tIns="41742" rIns="83485" bIns="41742" anchor="ctr"/>
          <a:lstStyle/>
          <a:p>
            <a:endParaRPr lang="fr-FR"/>
          </a:p>
        </p:txBody>
      </p:sp>
      <p:sp>
        <p:nvSpPr>
          <p:cNvPr id="55" name="AutoShape 77"/>
          <p:cNvSpPr>
            <a:spLocks noChangeArrowheads="1"/>
          </p:cNvSpPr>
          <p:nvPr/>
        </p:nvSpPr>
        <p:spPr bwMode="auto">
          <a:xfrm rot="18867175" flipH="1">
            <a:off x="5729654" y="1924966"/>
            <a:ext cx="342900" cy="422031"/>
          </a:xfrm>
          <a:prstGeom prst="rightArrow">
            <a:avLst>
              <a:gd name="adj1" fmla="val 50000"/>
              <a:gd name="adj2" fmla="val 25000"/>
            </a:avLst>
          </a:prstGeom>
          <a:solidFill>
            <a:srgbClr val="4D0255"/>
          </a:solidFill>
          <a:ln w="9525">
            <a:solidFill>
              <a:srgbClr val="4D0255"/>
            </a:solidFill>
            <a:miter lim="800000"/>
            <a:headEnd/>
            <a:tailEnd/>
          </a:ln>
        </p:spPr>
        <p:txBody>
          <a:bodyPr wrap="none" lIns="83485" tIns="41742" rIns="83485" bIns="41742" anchor="ctr"/>
          <a:lstStyle/>
          <a:p>
            <a:endParaRPr lang="fr-FR"/>
          </a:p>
        </p:txBody>
      </p:sp>
      <p:sp>
        <p:nvSpPr>
          <p:cNvPr id="56" name="AutoShape 78"/>
          <p:cNvSpPr>
            <a:spLocks noChangeArrowheads="1"/>
          </p:cNvSpPr>
          <p:nvPr/>
        </p:nvSpPr>
        <p:spPr bwMode="auto">
          <a:xfrm rot="8067175" flipH="1">
            <a:off x="3075842" y="4508146"/>
            <a:ext cx="342900" cy="422031"/>
          </a:xfrm>
          <a:prstGeom prst="rightArrow">
            <a:avLst>
              <a:gd name="adj1" fmla="val 50000"/>
              <a:gd name="adj2" fmla="val 25000"/>
            </a:avLst>
          </a:prstGeom>
          <a:solidFill>
            <a:srgbClr val="4D0255"/>
          </a:solidFill>
          <a:ln w="9525">
            <a:solidFill>
              <a:srgbClr val="4D0255"/>
            </a:solidFill>
            <a:miter lim="800000"/>
            <a:headEnd/>
            <a:tailEnd/>
          </a:ln>
        </p:spPr>
        <p:txBody>
          <a:bodyPr wrap="none" lIns="83485" tIns="41742" rIns="83485" bIns="41742" anchor="ctr"/>
          <a:lstStyle/>
          <a:p>
            <a:endParaRPr lang="fr-FR"/>
          </a:p>
        </p:txBody>
      </p:sp>
      <p:sp>
        <p:nvSpPr>
          <p:cNvPr id="57" name="Rectangle 20"/>
          <p:cNvSpPr>
            <a:spLocks noChangeArrowheads="1"/>
          </p:cNvSpPr>
          <p:nvPr/>
        </p:nvSpPr>
        <p:spPr bwMode="gray">
          <a:xfrm>
            <a:off x="3167844" y="4041068"/>
            <a:ext cx="1305657" cy="822963"/>
          </a:xfrm>
          <a:prstGeom prst="rect">
            <a:avLst/>
          </a:prstGeom>
          <a:noFill/>
          <a:ln w="9525">
            <a:noFill/>
            <a:miter lim="800000"/>
            <a:headEnd/>
            <a:tailEnd/>
          </a:ln>
        </p:spPr>
        <p:txBody>
          <a:bodyPr wrap="square" lIns="83485" tIns="41742" rIns="83485" bIns="41742">
            <a:spAutoFit/>
          </a:bodyPr>
          <a:lstStyle/>
          <a:p>
            <a:pPr algn="ctr" eaLnBrk="1" hangingPunct="1">
              <a:lnSpc>
                <a:spcPct val="100000"/>
              </a:lnSpc>
              <a:buClrTx/>
              <a:buFontTx/>
              <a:buNone/>
            </a:pPr>
            <a:r>
              <a:rPr lang="de-DE" sz="1200" b="1" dirty="0" smtClean="0">
                <a:solidFill>
                  <a:schemeClr val="bg1"/>
                </a:solidFill>
                <a:latin typeface="Trebuchet MS" pitchFamily="34" charset="0"/>
                <a:cs typeface="Arial" charset="0"/>
              </a:rPr>
              <a:t>«</a:t>
            </a:r>
            <a:r>
              <a:rPr lang="ru-RU" sz="1200" b="1" dirty="0" smtClean="0">
                <a:solidFill>
                  <a:schemeClr val="bg1"/>
                </a:solidFill>
                <a:latin typeface="Trebuchet MS" pitchFamily="34" charset="0"/>
                <a:cs typeface="Arial" charset="0"/>
              </a:rPr>
              <a:t>Режим эксперта</a:t>
            </a:r>
            <a:r>
              <a:rPr lang="de-DE" sz="1200" b="1" dirty="0" smtClean="0">
                <a:solidFill>
                  <a:schemeClr val="bg1"/>
                </a:solidFill>
                <a:latin typeface="Trebuchet MS" pitchFamily="34" charset="0"/>
                <a:cs typeface="Arial" charset="0"/>
              </a:rPr>
              <a:t>"</a:t>
            </a:r>
            <a:endParaRPr lang="de-DE" sz="1200" b="1" dirty="0">
              <a:solidFill>
                <a:schemeClr val="bg1"/>
              </a:solidFill>
              <a:latin typeface="Trebuchet MS" pitchFamily="34" charset="0"/>
              <a:cs typeface="Arial" charset="0"/>
            </a:endParaRPr>
          </a:p>
          <a:p>
            <a:pPr algn="ctr" eaLnBrk="1" hangingPunct="1">
              <a:lnSpc>
                <a:spcPct val="100000"/>
              </a:lnSpc>
              <a:buClrTx/>
              <a:buFontTx/>
              <a:buNone/>
            </a:pPr>
            <a:r>
              <a:rPr lang="de-DE" sz="1200" b="1" dirty="0">
                <a:solidFill>
                  <a:schemeClr val="bg1"/>
                </a:solidFill>
                <a:latin typeface="Trebuchet MS" pitchFamily="34" charset="0"/>
                <a:cs typeface="Arial" charset="0"/>
              </a:rPr>
              <a:t>VBScript </a:t>
            </a:r>
            <a:r>
              <a:rPr lang="ru-RU" sz="1200" b="1" dirty="0" smtClean="0">
                <a:solidFill>
                  <a:schemeClr val="bg1"/>
                </a:solidFill>
                <a:latin typeface="Trebuchet MS" pitchFamily="34" charset="0"/>
                <a:cs typeface="Arial" charset="0"/>
              </a:rPr>
              <a:t>или</a:t>
            </a:r>
            <a:r>
              <a:rPr lang="de-DE" sz="1200" b="1" dirty="0" smtClean="0">
                <a:solidFill>
                  <a:schemeClr val="bg1"/>
                </a:solidFill>
                <a:latin typeface="Trebuchet MS" pitchFamily="34" charset="0"/>
                <a:cs typeface="Arial" charset="0"/>
              </a:rPr>
              <a:t> </a:t>
            </a:r>
            <a:r>
              <a:rPr lang="de-DE" sz="1200" b="1" dirty="0">
                <a:solidFill>
                  <a:schemeClr val="bg1"/>
                </a:solidFill>
                <a:latin typeface="Trebuchet MS" pitchFamily="34" charset="0"/>
                <a:cs typeface="Arial" charset="0"/>
              </a:rPr>
              <a:t>DLL</a:t>
            </a:r>
          </a:p>
        </p:txBody>
      </p:sp>
      <p:sp>
        <p:nvSpPr>
          <p:cNvPr id="58" name="Rectangle 20"/>
          <p:cNvSpPr>
            <a:spLocks noChangeArrowheads="1"/>
          </p:cNvSpPr>
          <p:nvPr/>
        </p:nvSpPr>
        <p:spPr bwMode="gray">
          <a:xfrm>
            <a:off x="4772758" y="4183380"/>
            <a:ext cx="1135673" cy="268965"/>
          </a:xfrm>
          <a:prstGeom prst="rect">
            <a:avLst/>
          </a:prstGeom>
          <a:noFill/>
          <a:ln w="9525">
            <a:noFill/>
            <a:miter lim="800000"/>
            <a:headEnd/>
            <a:tailEnd/>
          </a:ln>
        </p:spPr>
        <p:txBody>
          <a:bodyPr lIns="83485" tIns="41742" rIns="83485" bIns="41742">
            <a:spAutoFit/>
          </a:bodyPr>
          <a:lstStyle/>
          <a:p>
            <a:pPr algn="ctr" eaLnBrk="1" hangingPunct="1">
              <a:lnSpc>
                <a:spcPct val="100000"/>
              </a:lnSpc>
              <a:buClrTx/>
              <a:buFontTx/>
              <a:buNone/>
            </a:pPr>
            <a:r>
              <a:rPr lang="ru-RU" sz="1200" b="1" dirty="0" smtClean="0">
                <a:solidFill>
                  <a:schemeClr val="bg1"/>
                </a:solidFill>
                <a:latin typeface="Trebuchet MS" pitchFamily="34" charset="0"/>
                <a:cs typeface="Arial" charset="0"/>
              </a:rPr>
              <a:t>Импорт БД</a:t>
            </a:r>
            <a:endParaRPr lang="de-DE" sz="1200" b="1" dirty="0">
              <a:solidFill>
                <a:schemeClr val="bg1"/>
              </a:solidFill>
              <a:latin typeface="Trebuchet MS" pitchFamily="34" charset="0"/>
              <a:cs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5"/>
          <p:cNvSpPr>
            <a:spLocks noChangeArrowheads="1"/>
          </p:cNvSpPr>
          <p:nvPr/>
        </p:nvSpPr>
        <p:spPr bwMode="auto">
          <a:xfrm>
            <a:off x="3635896" y="980728"/>
            <a:ext cx="5345723" cy="1777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85" tIns="41742" rIns="83485" bIns="41742">
            <a:spAutoFit/>
          </a:bodyPr>
          <a:lstStyle/>
          <a:p>
            <a:pPr marL="342055" indent="-342055">
              <a:spcBef>
                <a:spcPct val="30000"/>
              </a:spcBef>
              <a:buBlip>
                <a:blip r:embed="rId6"/>
              </a:buBlip>
            </a:pPr>
            <a:r>
              <a:rPr lang="ru-RU" sz="2200" b="1" dirty="0" smtClean="0">
                <a:solidFill>
                  <a:srgbClr val="0BA4E2"/>
                </a:solidFill>
                <a:latin typeface="Trebuchet MS" pitchFamily="34" charset="0"/>
              </a:rPr>
              <a:t>Поскольку</a:t>
            </a:r>
            <a:r>
              <a:rPr lang="en-US" sz="2200" b="1" dirty="0" smtClean="0">
                <a:solidFill>
                  <a:srgbClr val="0BA4E2"/>
                </a:solidFill>
                <a:latin typeface="Trebuchet MS" pitchFamily="34" charset="0"/>
              </a:rPr>
              <a:t> </a:t>
            </a:r>
            <a:r>
              <a:rPr lang="en-US" sz="2200" b="1" dirty="0">
                <a:solidFill>
                  <a:srgbClr val="0BA4E2"/>
                </a:solidFill>
                <a:latin typeface="Trebuchet MS" pitchFamily="34" charset="0"/>
              </a:rPr>
              <a:t>Simulis</a:t>
            </a:r>
            <a:r>
              <a:rPr lang="en-US" sz="2200" b="1" baseline="30000" dirty="0">
                <a:solidFill>
                  <a:srgbClr val="0BA4E2"/>
                </a:solidFill>
                <a:latin typeface="Trebuchet MS" pitchFamily="34" charset="0"/>
                <a:cs typeface="Arial" charset="0"/>
              </a:rPr>
              <a:t>®</a:t>
            </a:r>
            <a:r>
              <a:rPr lang="en-US" sz="2200" b="1" dirty="0">
                <a:solidFill>
                  <a:srgbClr val="0BA4E2"/>
                </a:solidFill>
                <a:latin typeface="Trebuchet MS" pitchFamily="34" charset="0"/>
              </a:rPr>
              <a:t> Thermodynamics </a:t>
            </a:r>
            <a:r>
              <a:rPr lang="ru-RU" sz="2200" b="1" dirty="0" smtClean="0">
                <a:solidFill>
                  <a:srgbClr val="0BA4E2"/>
                </a:solidFill>
                <a:latin typeface="Trebuchet MS" pitchFamily="34" charset="0"/>
              </a:rPr>
              <a:t>является программным компонентом,</a:t>
            </a:r>
            <a:r>
              <a:rPr lang="en-US" sz="2200" b="1" dirty="0" smtClean="0">
                <a:solidFill>
                  <a:srgbClr val="0BA4E2"/>
                </a:solidFill>
                <a:latin typeface="Trebuchet MS" pitchFamily="34" charset="0"/>
              </a:rPr>
              <a:t> </a:t>
            </a:r>
            <a:r>
              <a:rPr lang="ru-RU" sz="2200" b="1" dirty="0" smtClean="0">
                <a:solidFill>
                  <a:srgbClr val="0BA4E2"/>
                </a:solidFill>
                <a:latin typeface="Trebuchet MS" pitchFamily="34" charset="0"/>
              </a:rPr>
              <a:t>его необходимо «вложить» в другое приложение</a:t>
            </a:r>
            <a:endParaRPr lang="en-US" sz="2200" b="1" dirty="0">
              <a:solidFill>
                <a:srgbClr val="0BA4E2"/>
              </a:solidFill>
              <a:latin typeface="Trebuchet MS" pitchFamily="34" charset="0"/>
            </a:endParaRPr>
          </a:p>
        </p:txBody>
      </p:sp>
      <p:sp>
        <p:nvSpPr>
          <p:cNvPr id="44038" name="Rectangle 6"/>
          <p:cNvSpPr>
            <a:spLocks noChangeArrowheads="1"/>
          </p:cNvSpPr>
          <p:nvPr/>
        </p:nvSpPr>
        <p:spPr bwMode="auto">
          <a:xfrm>
            <a:off x="0" y="151984"/>
            <a:ext cx="9144000" cy="57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457" tIns="41729" rIns="83457" bIns="41729">
            <a:spAutoFit/>
          </a:bodyPr>
          <a:lstStyle/>
          <a:p>
            <a:pPr defTabSz="931957"/>
            <a:r>
              <a:rPr lang="ru-RU" sz="3200" b="1" dirty="0" smtClean="0">
                <a:solidFill>
                  <a:schemeClr val="bg1"/>
                </a:solidFill>
                <a:latin typeface="Trebuchet MS" pitchFamily="34" charset="0"/>
              </a:rPr>
              <a:t>Используется в комплексе программ</a:t>
            </a:r>
            <a:r>
              <a:rPr lang="en-US" sz="3200" b="1" dirty="0" smtClean="0">
                <a:solidFill>
                  <a:schemeClr val="bg1"/>
                </a:solidFill>
                <a:latin typeface="Trebuchet MS" pitchFamily="34" charset="0"/>
              </a:rPr>
              <a:t> </a:t>
            </a:r>
            <a:r>
              <a:rPr lang="en-US" sz="3200" b="1" dirty="0" err="1" smtClean="0">
                <a:solidFill>
                  <a:schemeClr val="bg1"/>
                </a:solidFill>
                <a:latin typeface="Trebuchet MS" pitchFamily="34" charset="0"/>
              </a:rPr>
              <a:t>ProSim</a:t>
            </a:r>
            <a:endParaRPr lang="en-US" sz="3200" b="1" dirty="0">
              <a:solidFill>
                <a:schemeClr val="bg1"/>
              </a:solidFill>
              <a:latin typeface="Trebuchet MS" pitchFamily="34" charset="0"/>
            </a:endParaRPr>
          </a:p>
        </p:txBody>
      </p:sp>
      <p:sp>
        <p:nvSpPr>
          <p:cNvPr id="44040" name="Text Box 8"/>
          <p:cNvSpPr txBox="1">
            <a:spLocks noChangeArrowheads="1"/>
          </p:cNvSpPr>
          <p:nvPr/>
        </p:nvSpPr>
        <p:spPr bwMode="auto">
          <a:xfrm>
            <a:off x="3348496" y="5157192"/>
            <a:ext cx="5688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8925" indent="-288925">
              <a:defRPr b="1">
                <a:solidFill>
                  <a:schemeClr val="accent2"/>
                </a:solidFill>
                <a:latin typeface="Arial" charset="0"/>
              </a:defRPr>
            </a:lvl1pPr>
            <a:lvl2pPr marL="742950" indent="-285750">
              <a:defRPr b="1">
                <a:solidFill>
                  <a:schemeClr val="accent2"/>
                </a:solidFill>
                <a:latin typeface="Arial" charset="0"/>
              </a:defRPr>
            </a:lvl2pPr>
            <a:lvl3pPr marL="1143000" indent="-228600">
              <a:defRPr b="1">
                <a:solidFill>
                  <a:schemeClr val="accent2"/>
                </a:solidFill>
                <a:latin typeface="Arial" charset="0"/>
              </a:defRPr>
            </a:lvl3pPr>
            <a:lvl4pPr marL="1600200" indent="-228600">
              <a:defRPr b="1">
                <a:solidFill>
                  <a:schemeClr val="accent2"/>
                </a:solidFill>
                <a:latin typeface="Arial" charset="0"/>
              </a:defRPr>
            </a:lvl4pPr>
            <a:lvl5pPr marL="2057400" indent="-228600">
              <a:defRPr b="1">
                <a:solidFill>
                  <a:schemeClr val="accent2"/>
                </a:solidFill>
                <a:latin typeface="Arial" charset="0"/>
              </a:defRPr>
            </a:lvl5pPr>
            <a:lvl6pPr marL="25146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718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290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8862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pPr>
              <a:lnSpc>
                <a:spcPct val="100000"/>
              </a:lnSpc>
              <a:buClrTx/>
              <a:buFont typeface="Wingdings" pitchFamily="2" charset="2"/>
              <a:buChar char="ð"/>
            </a:pPr>
            <a:r>
              <a:rPr lang="en-US" i="1" dirty="0">
                <a:solidFill>
                  <a:srgbClr val="D21700"/>
                </a:solidFill>
                <a:latin typeface="Trebuchet MS" pitchFamily="34" charset="0"/>
              </a:rPr>
              <a:t>Simulis</a:t>
            </a:r>
            <a:r>
              <a:rPr lang="en-US" i="1" baseline="30000" dirty="0">
                <a:solidFill>
                  <a:srgbClr val="D21700"/>
                </a:solidFill>
                <a:latin typeface="Trebuchet MS" pitchFamily="34" charset="0"/>
                <a:cs typeface="Arial" charset="0"/>
              </a:rPr>
              <a:t>®</a:t>
            </a:r>
            <a:r>
              <a:rPr lang="en-US" i="1" dirty="0">
                <a:solidFill>
                  <a:srgbClr val="D21700"/>
                </a:solidFill>
                <a:latin typeface="Trebuchet MS" pitchFamily="34" charset="0"/>
              </a:rPr>
              <a:t> Thermodynamics </a:t>
            </a:r>
            <a:r>
              <a:rPr lang="ru-RU" i="1" dirty="0" smtClean="0">
                <a:solidFill>
                  <a:srgbClr val="D21700"/>
                </a:solidFill>
                <a:latin typeface="Trebuchet MS" pitchFamily="34" charset="0"/>
              </a:rPr>
              <a:t>– это термодинамическое </a:t>
            </a:r>
            <a:r>
              <a:rPr lang="en-US" i="1" dirty="0" smtClean="0">
                <a:solidFill>
                  <a:srgbClr val="D21700"/>
                </a:solidFill>
                <a:latin typeface="Trebuchet MS" pitchFamily="34" charset="0"/>
              </a:rPr>
              <a:t>«</a:t>
            </a:r>
            <a:r>
              <a:rPr lang="ru-RU" i="1" dirty="0" smtClean="0">
                <a:solidFill>
                  <a:srgbClr val="D21700"/>
                </a:solidFill>
                <a:latin typeface="Trebuchet MS" pitchFamily="34" charset="0"/>
              </a:rPr>
              <a:t>сердце»</a:t>
            </a:r>
            <a:r>
              <a:rPr lang="en-US" i="1" dirty="0" smtClean="0">
                <a:solidFill>
                  <a:srgbClr val="D21700"/>
                </a:solidFill>
                <a:latin typeface="Trebuchet MS" pitchFamily="34" charset="0"/>
              </a:rPr>
              <a:t> </a:t>
            </a:r>
            <a:r>
              <a:rPr lang="ru-RU" i="1" dirty="0" smtClean="0">
                <a:solidFill>
                  <a:srgbClr val="D21700"/>
                </a:solidFill>
                <a:latin typeface="Trebuchet MS" pitchFamily="34" charset="0"/>
              </a:rPr>
              <a:t>всего комплекса программ </a:t>
            </a:r>
            <a:r>
              <a:rPr lang="en-US" i="1" dirty="0" err="1" smtClean="0">
                <a:solidFill>
                  <a:srgbClr val="D21700"/>
                </a:solidFill>
                <a:latin typeface="Trebuchet MS" pitchFamily="34" charset="0"/>
              </a:rPr>
              <a:t>ProSim</a:t>
            </a:r>
            <a:endParaRPr lang="en-US" i="1" dirty="0">
              <a:solidFill>
                <a:srgbClr val="D21700"/>
              </a:solidFill>
              <a:latin typeface="Trebuchet MS" pitchFamily="34" charset="0"/>
            </a:endParaRPr>
          </a:p>
        </p:txBody>
      </p:sp>
      <p:grpSp>
        <p:nvGrpSpPr>
          <p:cNvPr id="3" name="Group 13"/>
          <p:cNvGrpSpPr>
            <a:grpSpLocks noChangeAspect="1"/>
          </p:cNvGrpSpPr>
          <p:nvPr/>
        </p:nvGrpSpPr>
        <p:grpSpPr bwMode="auto">
          <a:xfrm>
            <a:off x="3017588" y="2707482"/>
            <a:ext cx="857169" cy="1441609"/>
            <a:chOff x="1959" y="1848"/>
            <a:chExt cx="640" cy="1104"/>
          </a:xfrm>
        </p:grpSpPr>
        <p:sp>
          <p:nvSpPr>
            <p:cNvPr id="44051" name="Freeform 105"/>
            <p:cNvSpPr>
              <a:spLocks noChangeAspect="1"/>
            </p:cNvSpPr>
            <p:nvPr>
              <p:custDataLst>
                <p:tags r:id="rId2"/>
              </p:custDataLst>
            </p:nvPr>
          </p:nvSpPr>
          <p:spPr bwMode="gray">
            <a:xfrm>
              <a:off x="1993" y="1870"/>
              <a:ext cx="606" cy="1082"/>
            </a:xfrm>
            <a:custGeom>
              <a:avLst/>
              <a:gdLst>
                <a:gd name="T0" fmla="*/ 55994703 w 124"/>
                <a:gd name="T1" fmla="*/ 54743366 h 222"/>
                <a:gd name="T2" fmla="*/ 62451423 w 124"/>
                <a:gd name="T3" fmla="*/ 27705711 h 222"/>
                <a:gd name="T4" fmla="*/ 13977825 w 124"/>
                <a:gd name="T5" fmla="*/ 0 h 222"/>
                <a:gd name="T6" fmla="*/ 0 w 124"/>
                <a:gd name="T7" fmla="*/ 54743366 h 222"/>
                <a:gd name="T8" fmla="*/ 13977825 w 124"/>
                <a:gd name="T9" fmla="*/ 109231682 h 222"/>
                <a:gd name="T10" fmla="*/ 62451423 w 124"/>
                <a:gd name="T11" fmla="*/ 81539535 h 222"/>
                <a:gd name="T12" fmla="*/ 55994703 w 124"/>
                <a:gd name="T13" fmla="*/ 54743366 h 222"/>
                <a:gd name="T14" fmla="*/ 0 60000 65536"/>
                <a:gd name="T15" fmla="*/ 0 60000 65536"/>
                <a:gd name="T16" fmla="*/ 0 60000 65536"/>
                <a:gd name="T17" fmla="*/ 0 60000 65536"/>
                <a:gd name="T18" fmla="*/ 0 60000 65536"/>
                <a:gd name="T19" fmla="*/ 0 60000 65536"/>
                <a:gd name="T20" fmla="*/ 0 60000 65536"/>
                <a:gd name="T21" fmla="*/ 0 w 124"/>
                <a:gd name="T22" fmla="*/ 0 h 222"/>
                <a:gd name="T23" fmla="*/ 124 w 124"/>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222">
                  <a:moveTo>
                    <a:pt x="111" y="111"/>
                  </a:moveTo>
                  <a:cubicBezTo>
                    <a:pt x="111" y="91"/>
                    <a:pt x="116" y="73"/>
                    <a:pt x="124" y="56"/>
                  </a:cubicBezTo>
                  <a:cubicBezTo>
                    <a:pt x="28" y="0"/>
                    <a:pt x="28" y="0"/>
                    <a:pt x="28" y="0"/>
                  </a:cubicBezTo>
                  <a:cubicBezTo>
                    <a:pt x="10" y="33"/>
                    <a:pt x="0" y="71"/>
                    <a:pt x="0" y="111"/>
                  </a:cubicBezTo>
                  <a:cubicBezTo>
                    <a:pt x="0" y="151"/>
                    <a:pt x="10" y="189"/>
                    <a:pt x="28" y="222"/>
                  </a:cubicBezTo>
                  <a:cubicBezTo>
                    <a:pt x="124" y="166"/>
                    <a:pt x="124" y="166"/>
                    <a:pt x="124" y="166"/>
                  </a:cubicBezTo>
                  <a:cubicBezTo>
                    <a:pt x="116" y="150"/>
                    <a:pt x="111" y="131"/>
                    <a:pt x="111" y="111"/>
                  </a:cubicBezTo>
                  <a:close/>
                </a:path>
              </a:pathLst>
            </a:custGeom>
            <a:solidFill>
              <a:schemeClr val="bg2"/>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latin typeface="Trebuchet MS" pitchFamily="34" charset="0"/>
              </a:endParaRPr>
            </a:p>
          </p:txBody>
        </p:sp>
        <p:sp>
          <p:nvSpPr>
            <p:cNvPr id="44052" name="Freeform 105"/>
            <p:cNvSpPr>
              <a:spLocks noChangeAspect="1"/>
            </p:cNvSpPr>
            <p:nvPr>
              <p:custDataLst>
                <p:tags r:id="rId3"/>
              </p:custDataLst>
            </p:nvPr>
          </p:nvSpPr>
          <p:spPr bwMode="gray">
            <a:xfrm>
              <a:off x="1959" y="1848"/>
              <a:ext cx="606" cy="1082"/>
            </a:xfrm>
            <a:custGeom>
              <a:avLst/>
              <a:gdLst>
                <a:gd name="T0" fmla="*/ 55994703 w 124"/>
                <a:gd name="T1" fmla="*/ 54743366 h 222"/>
                <a:gd name="T2" fmla="*/ 62451423 w 124"/>
                <a:gd name="T3" fmla="*/ 27705711 h 222"/>
                <a:gd name="T4" fmla="*/ 13977825 w 124"/>
                <a:gd name="T5" fmla="*/ 0 h 222"/>
                <a:gd name="T6" fmla="*/ 0 w 124"/>
                <a:gd name="T7" fmla="*/ 54743366 h 222"/>
                <a:gd name="T8" fmla="*/ 13977825 w 124"/>
                <a:gd name="T9" fmla="*/ 109231682 h 222"/>
                <a:gd name="T10" fmla="*/ 62451423 w 124"/>
                <a:gd name="T11" fmla="*/ 81539535 h 222"/>
                <a:gd name="T12" fmla="*/ 55994703 w 124"/>
                <a:gd name="T13" fmla="*/ 54743366 h 222"/>
                <a:gd name="T14" fmla="*/ 0 60000 65536"/>
                <a:gd name="T15" fmla="*/ 0 60000 65536"/>
                <a:gd name="T16" fmla="*/ 0 60000 65536"/>
                <a:gd name="T17" fmla="*/ 0 60000 65536"/>
                <a:gd name="T18" fmla="*/ 0 60000 65536"/>
                <a:gd name="T19" fmla="*/ 0 60000 65536"/>
                <a:gd name="T20" fmla="*/ 0 60000 65536"/>
                <a:gd name="T21" fmla="*/ 0 w 124"/>
                <a:gd name="T22" fmla="*/ 0 h 222"/>
                <a:gd name="T23" fmla="*/ 124 w 124"/>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222">
                  <a:moveTo>
                    <a:pt x="111" y="111"/>
                  </a:moveTo>
                  <a:cubicBezTo>
                    <a:pt x="111" y="91"/>
                    <a:pt x="116" y="73"/>
                    <a:pt x="124" y="56"/>
                  </a:cubicBezTo>
                  <a:cubicBezTo>
                    <a:pt x="28" y="0"/>
                    <a:pt x="28" y="0"/>
                    <a:pt x="28" y="0"/>
                  </a:cubicBezTo>
                  <a:cubicBezTo>
                    <a:pt x="10" y="33"/>
                    <a:pt x="0" y="71"/>
                    <a:pt x="0" y="111"/>
                  </a:cubicBezTo>
                  <a:cubicBezTo>
                    <a:pt x="0" y="151"/>
                    <a:pt x="10" y="189"/>
                    <a:pt x="28" y="222"/>
                  </a:cubicBezTo>
                  <a:cubicBezTo>
                    <a:pt x="124" y="166"/>
                    <a:pt x="124" y="166"/>
                    <a:pt x="124" y="166"/>
                  </a:cubicBezTo>
                  <a:cubicBezTo>
                    <a:pt x="116" y="150"/>
                    <a:pt x="111" y="131"/>
                    <a:pt x="111" y="111"/>
                  </a:cubicBezTo>
                  <a:close/>
                </a:path>
              </a:pathLst>
            </a:custGeom>
            <a:solidFill>
              <a:srgbClr val="0BA4E2"/>
            </a:solidFill>
            <a:ln w="19050">
              <a:solidFill>
                <a:schemeClr val="bg1"/>
              </a:solidFill>
              <a:round/>
              <a:headEnd/>
              <a:tailEnd/>
            </a:ln>
          </p:spPr>
          <p:txBody>
            <a:bodyPr/>
            <a:lstStyle/>
            <a:p>
              <a:endParaRPr lang="fr-FR">
                <a:latin typeface="Trebuchet MS" pitchFamily="34" charset="0"/>
              </a:endParaRPr>
            </a:p>
          </p:txBody>
        </p:sp>
      </p:grpSp>
      <p:sp>
        <p:nvSpPr>
          <p:cNvPr id="44043" name="AutoShape 16"/>
          <p:cNvSpPr>
            <a:spLocks noChangeArrowheads="1"/>
          </p:cNvSpPr>
          <p:nvPr/>
        </p:nvSpPr>
        <p:spPr bwMode="auto">
          <a:xfrm flipH="1">
            <a:off x="2743586" y="3223261"/>
            <a:ext cx="351659" cy="411480"/>
          </a:xfrm>
          <a:prstGeom prst="rightArrow">
            <a:avLst>
              <a:gd name="adj1" fmla="val 50000"/>
              <a:gd name="adj2" fmla="val 25000"/>
            </a:avLst>
          </a:prstGeom>
          <a:solidFill>
            <a:srgbClr val="0BA4E2"/>
          </a:solidFill>
          <a:ln w="9525">
            <a:solidFill>
              <a:srgbClr val="0BA4E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Trebuchet MS" pitchFamily="34" charset="0"/>
            </a:endParaRPr>
          </a:p>
        </p:txBody>
      </p:sp>
      <p:sp>
        <p:nvSpPr>
          <p:cNvPr id="44044" name="Rectangle 18"/>
          <p:cNvSpPr>
            <a:spLocks noChangeArrowheads="1"/>
          </p:cNvSpPr>
          <p:nvPr/>
        </p:nvSpPr>
        <p:spPr bwMode="gray">
          <a:xfrm>
            <a:off x="2884250" y="3103246"/>
            <a:ext cx="9992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00000"/>
              </a:lnSpc>
              <a:buClrTx/>
              <a:buFontTx/>
              <a:buNone/>
            </a:pPr>
            <a:r>
              <a:rPr lang="ru-RU" sz="1200" dirty="0" smtClean="0">
                <a:solidFill>
                  <a:schemeClr val="bg1"/>
                </a:solidFill>
                <a:latin typeface="Trebuchet MS" pitchFamily="34" charset="0"/>
                <a:cs typeface="Arial" charset="0"/>
              </a:rPr>
              <a:t>ПО</a:t>
            </a:r>
          </a:p>
          <a:p>
            <a:pPr algn="ctr" eaLnBrk="1" hangingPunct="1">
              <a:lnSpc>
                <a:spcPct val="100000"/>
              </a:lnSpc>
              <a:buClrTx/>
              <a:buFontTx/>
              <a:buNone/>
            </a:pPr>
            <a:r>
              <a:rPr lang="de-DE" sz="1200" dirty="0" err="1" smtClean="0">
                <a:solidFill>
                  <a:schemeClr val="bg1"/>
                </a:solidFill>
                <a:latin typeface="Trebuchet MS" pitchFamily="34" charset="0"/>
                <a:cs typeface="Arial" charset="0"/>
              </a:rPr>
              <a:t>ProSim</a:t>
            </a:r>
            <a:endParaRPr lang="de-DE" sz="1200" dirty="0">
              <a:solidFill>
                <a:schemeClr val="bg1"/>
              </a:solidFill>
              <a:latin typeface="Trebuchet MS" pitchFamily="34" charset="0"/>
              <a:cs typeface="Arial" charset="0"/>
            </a:endParaRPr>
          </a:p>
        </p:txBody>
      </p:sp>
      <p:pic>
        <p:nvPicPr>
          <p:cNvPr id="21" name="Image 3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496" y="2888940"/>
            <a:ext cx="2239448" cy="1406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 3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1236" y="3189645"/>
            <a:ext cx="2234461" cy="140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 3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8920" y="3488147"/>
            <a:ext cx="2234461" cy="140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 36"/>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6604" y="3789279"/>
            <a:ext cx="2234461" cy="140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 37"/>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4964" y="4087115"/>
            <a:ext cx="2214510" cy="139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5"/>
          <p:cNvSpPr>
            <a:spLocks noChangeArrowheads="1"/>
          </p:cNvSpPr>
          <p:nvPr>
            <p:custDataLst>
              <p:tags r:id="rId1"/>
            </p:custDataLst>
          </p:nvPr>
        </p:nvSpPr>
        <p:spPr bwMode="gray">
          <a:xfrm>
            <a:off x="3896458" y="2773204"/>
            <a:ext cx="1351085" cy="1311593"/>
          </a:xfrm>
          <a:prstGeom prst="ellipse">
            <a:avLst/>
          </a:prstGeom>
          <a:solidFill>
            <a:srgbClr val="080B7A"/>
          </a:solidFill>
          <a:ln w="19050">
            <a:solidFill>
              <a:srgbClr val="080B7A"/>
            </a:solidFill>
            <a:miter lim="800000"/>
            <a:headEnd/>
            <a:tailEnd/>
          </a:ln>
          <a:effectLst>
            <a:outerShdw dist="53882" dir="2700000" algn="ctr" rotWithShape="0">
              <a:srgbClr val="808080"/>
            </a:outerShdw>
          </a:effectLst>
        </p:spPr>
        <p:txBody>
          <a:bodyPr lIns="83485" tIns="41742" rIns="83485" bIns="41742"/>
          <a:lstStyle/>
          <a:p>
            <a:pPr marL="162331" indent="-162331" algn="ctr" defTabSz="731941">
              <a:spcBef>
                <a:spcPct val="20000"/>
              </a:spcBef>
            </a:pPr>
            <a:endParaRPr lang="de-DE" sz="1500">
              <a:solidFill>
                <a:srgbClr val="000000"/>
              </a:solidFill>
              <a:latin typeface="Trebuchet MS" pitchFamily="34" charset="0"/>
              <a:cs typeface="Arial" charset="0"/>
            </a:endParaRPr>
          </a:p>
        </p:txBody>
      </p:sp>
      <p:pic>
        <p:nvPicPr>
          <p:cNvPr id="19" name="Picture 16"/>
          <p:cNvPicPr>
            <a:picLocks noChangeAspect="1" noChangeArrowheads="1"/>
          </p:cNvPicPr>
          <p:nvPr/>
        </p:nvPicPr>
        <p:blipFill>
          <a:blip r:embed="rId12" cstate="print">
            <a:lum bright="72000" contrast="54000"/>
            <a:extLst>
              <a:ext uri="{28A0092B-C50C-407E-A947-70E740481C1C}">
                <a14:useLocalDpi xmlns:a14="http://schemas.microsoft.com/office/drawing/2010/main" val="0"/>
              </a:ext>
            </a:extLst>
          </a:blip>
          <a:srcRect/>
          <a:stretch>
            <a:fillRect/>
          </a:stretch>
        </p:blipFill>
        <p:spPr bwMode="gray">
          <a:xfrm>
            <a:off x="4141178" y="2823210"/>
            <a:ext cx="860181" cy="60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26"/>
          <p:cNvSpPr>
            <a:spLocks noChangeArrowheads="1"/>
          </p:cNvSpPr>
          <p:nvPr/>
        </p:nvSpPr>
        <p:spPr bwMode="gray">
          <a:xfrm>
            <a:off x="3808536" y="2996952"/>
            <a:ext cx="1525465" cy="79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70" tIns="82170" rIns="65736" bIns="82170">
            <a:spAutoFit/>
          </a:bodyPr>
          <a:lstStyle/>
          <a:p>
            <a:pPr algn="ctr" defTabSz="731941">
              <a:spcBef>
                <a:spcPct val="20000"/>
              </a:spcBef>
            </a:pPr>
            <a:r>
              <a:rPr lang="de-DE" sz="2400" dirty="0">
                <a:solidFill>
                  <a:schemeClr val="bg1"/>
                </a:solidFill>
                <a:latin typeface="Trebuchet MS" pitchFamily="34" charset="0"/>
                <a:cs typeface="Arial" charset="0"/>
              </a:rPr>
              <a:t>Simulis</a:t>
            </a:r>
          </a:p>
          <a:p>
            <a:pPr algn="ctr" defTabSz="731941">
              <a:spcBef>
                <a:spcPct val="20000"/>
              </a:spcBef>
            </a:pPr>
            <a:r>
              <a:rPr lang="de-DE" sz="1300" dirty="0">
                <a:solidFill>
                  <a:schemeClr val="bg1"/>
                </a:solidFill>
                <a:latin typeface="Trebuchet MS" pitchFamily="34" charset="0"/>
                <a:cs typeface="Arial" charset="0"/>
              </a:rPr>
              <a:t>Thermodynamics</a:t>
            </a:r>
          </a:p>
        </p:txBody>
      </p:sp>
    </p:spTree>
    <p:extLst>
      <p:ext uri="{BB962C8B-B14F-4D97-AF65-F5344CB8AC3E}">
        <p14:creationId xmlns:p14="http://schemas.microsoft.com/office/powerpoint/2010/main" val="2272003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22"/>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23"/>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p:stCondLst>
                              <p:cond delay="5000"/>
                            </p:stCondLst>
                            <p:childTnLst>
                              <p:par>
                                <p:cTn id="20" presetID="2" presetClass="entr" presetSubtype="8" fill="hold" grpId="0" nodeType="afterEffect">
                                  <p:stCondLst>
                                    <p:cond delay="500"/>
                                  </p:stCondLst>
                                  <p:childTnLst>
                                    <p:set>
                                      <p:cBhvr>
                                        <p:cTn id="21" dur="1" fill="hold">
                                          <p:stCondLst>
                                            <p:cond delay="0"/>
                                          </p:stCondLst>
                                        </p:cTn>
                                        <p:tgtEl>
                                          <p:spTgt spid="44040"/>
                                        </p:tgtEl>
                                        <p:attrNameLst>
                                          <p:attrName>style.visibility</p:attrName>
                                        </p:attrNameLst>
                                      </p:cBhvr>
                                      <p:to>
                                        <p:strVal val="visible"/>
                                      </p:to>
                                    </p:set>
                                    <p:anim calcmode="lin" valueType="num">
                                      <p:cBhvr additive="base">
                                        <p:cTn id="22" dur="1000" fill="hold"/>
                                        <p:tgtEl>
                                          <p:spTgt spid="44040"/>
                                        </p:tgtEl>
                                        <p:attrNameLst>
                                          <p:attrName>ppt_x</p:attrName>
                                        </p:attrNameLst>
                                      </p:cBhvr>
                                      <p:tavLst>
                                        <p:tav tm="0">
                                          <p:val>
                                            <p:strVal val="0-#ppt_w/2"/>
                                          </p:val>
                                        </p:tav>
                                        <p:tav tm="100000">
                                          <p:val>
                                            <p:strVal val="#ppt_x"/>
                                          </p:val>
                                        </p:tav>
                                      </p:tavLst>
                                    </p:anim>
                                    <p:anim calcmode="lin" valueType="num">
                                      <p:cBhvr additive="base">
                                        <p:cTn id="23" dur="1000" fill="hold"/>
                                        <p:tgtEl>
                                          <p:spTgt spid="440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3245828" y="1924527"/>
            <a:ext cx="1304192" cy="1082993"/>
            <a:chOff x="2130" y="1248"/>
            <a:chExt cx="974" cy="830"/>
          </a:xfrm>
        </p:grpSpPr>
        <p:sp>
          <p:nvSpPr>
            <p:cNvPr id="45078" name="Freeform 100"/>
            <p:cNvSpPr>
              <a:spLocks noChangeAspect="1"/>
            </p:cNvSpPr>
            <p:nvPr>
              <p:custDataLst>
                <p:tags r:id="rId4"/>
              </p:custDataLst>
            </p:nvPr>
          </p:nvSpPr>
          <p:spPr bwMode="gray">
            <a:xfrm>
              <a:off x="2164" y="1270"/>
              <a:ext cx="940" cy="808"/>
            </a:xfrm>
            <a:custGeom>
              <a:avLst/>
              <a:gdLst>
                <a:gd name="T0" fmla="*/ 98364978 w 192"/>
                <a:gd name="T1" fmla="*/ 54499503 h 166"/>
                <a:gd name="T2" fmla="*/ 98364978 w 192"/>
                <a:gd name="T3" fmla="*/ 0 h 166"/>
                <a:gd name="T4" fmla="*/ 0 w 192"/>
                <a:gd name="T5" fmla="*/ 53860049 h 166"/>
                <a:gd name="T6" fmla="*/ 49147469 w 192"/>
                <a:gd name="T7" fmla="*/ 80658201 h 166"/>
                <a:gd name="T8" fmla="*/ 98364978 w 192"/>
                <a:gd name="T9" fmla="*/ 54499503 h 166"/>
                <a:gd name="T10" fmla="*/ 0 60000 65536"/>
                <a:gd name="T11" fmla="*/ 0 60000 65536"/>
                <a:gd name="T12" fmla="*/ 0 60000 65536"/>
                <a:gd name="T13" fmla="*/ 0 60000 65536"/>
                <a:gd name="T14" fmla="*/ 0 60000 65536"/>
                <a:gd name="T15" fmla="*/ 0 w 192"/>
                <a:gd name="T16" fmla="*/ 0 h 166"/>
                <a:gd name="T17" fmla="*/ 192 w 192"/>
                <a:gd name="T18" fmla="*/ 166 h 166"/>
              </a:gdLst>
              <a:ahLst/>
              <a:cxnLst>
                <a:cxn ang="T10">
                  <a:pos x="T0" y="T1"/>
                </a:cxn>
                <a:cxn ang="T11">
                  <a:pos x="T2" y="T3"/>
                </a:cxn>
                <a:cxn ang="T12">
                  <a:pos x="T4" y="T5"/>
                </a:cxn>
                <a:cxn ang="T13">
                  <a:pos x="T6" y="T7"/>
                </a:cxn>
                <a:cxn ang="T14">
                  <a:pos x="T8" y="T9"/>
                </a:cxn>
              </a:cxnLst>
              <a:rect l="T15" t="T16" r="T17" b="T18"/>
              <a:pathLst>
                <a:path w="192" h="166">
                  <a:moveTo>
                    <a:pt x="192" y="112"/>
                  </a:moveTo>
                  <a:cubicBezTo>
                    <a:pt x="192" y="0"/>
                    <a:pt x="192" y="0"/>
                    <a:pt x="192" y="0"/>
                  </a:cubicBezTo>
                  <a:cubicBezTo>
                    <a:pt x="111" y="3"/>
                    <a:pt x="40" y="46"/>
                    <a:pt x="0" y="111"/>
                  </a:cubicBezTo>
                  <a:cubicBezTo>
                    <a:pt x="96" y="166"/>
                    <a:pt x="96" y="166"/>
                    <a:pt x="96" y="166"/>
                  </a:cubicBezTo>
                  <a:cubicBezTo>
                    <a:pt x="117" y="135"/>
                    <a:pt x="152" y="114"/>
                    <a:pt x="192" y="112"/>
                  </a:cubicBezTo>
                  <a:close/>
                </a:path>
              </a:pathLst>
            </a:custGeom>
            <a:solidFill>
              <a:schemeClr val="bg2"/>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latin typeface="Trebuchet MS" pitchFamily="34" charset="0"/>
              </a:endParaRPr>
            </a:p>
          </p:txBody>
        </p:sp>
        <p:sp>
          <p:nvSpPr>
            <p:cNvPr id="45079" name="Freeform 100"/>
            <p:cNvSpPr>
              <a:spLocks noChangeAspect="1"/>
            </p:cNvSpPr>
            <p:nvPr>
              <p:custDataLst>
                <p:tags r:id="rId5"/>
              </p:custDataLst>
            </p:nvPr>
          </p:nvSpPr>
          <p:spPr bwMode="gray">
            <a:xfrm>
              <a:off x="2130" y="1248"/>
              <a:ext cx="940" cy="808"/>
            </a:xfrm>
            <a:custGeom>
              <a:avLst/>
              <a:gdLst>
                <a:gd name="T0" fmla="*/ 98364978 w 192"/>
                <a:gd name="T1" fmla="*/ 54499503 h 166"/>
                <a:gd name="T2" fmla="*/ 98364978 w 192"/>
                <a:gd name="T3" fmla="*/ 0 h 166"/>
                <a:gd name="T4" fmla="*/ 0 w 192"/>
                <a:gd name="T5" fmla="*/ 53860049 h 166"/>
                <a:gd name="T6" fmla="*/ 49147469 w 192"/>
                <a:gd name="T7" fmla="*/ 80658201 h 166"/>
                <a:gd name="T8" fmla="*/ 98364978 w 192"/>
                <a:gd name="T9" fmla="*/ 54499503 h 166"/>
                <a:gd name="T10" fmla="*/ 0 60000 65536"/>
                <a:gd name="T11" fmla="*/ 0 60000 65536"/>
                <a:gd name="T12" fmla="*/ 0 60000 65536"/>
                <a:gd name="T13" fmla="*/ 0 60000 65536"/>
                <a:gd name="T14" fmla="*/ 0 60000 65536"/>
                <a:gd name="T15" fmla="*/ 0 w 192"/>
                <a:gd name="T16" fmla="*/ 0 h 166"/>
                <a:gd name="T17" fmla="*/ 192 w 192"/>
                <a:gd name="T18" fmla="*/ 166 h 166"/>
              </a:gdLst>
              <a:ahLst/>
              <a:cxnLst>
                <a:cxn ang="T10">
                  <a:pos x="T0" y="T1"/>
                </a:cxn>
                <a:cxn ang="T11">
                  <a:pos x="T2" y="T3"/>
                </a:cxn>
                <a:cxn ang="T12">
                  <a:pos x="T4" y="T5"/>
                </a:cxn>
                <a:cxn ang="T13">
                  <a:pos x="T6" y="T7"/>
                </a:cxn>
                <a:cxn ang="T14">
                  <a:pos x="T8" y="T9"/>
                </a:cxn>
              </a:cxnLst>
              <a:rect l="T15" t="T16" r="T17" b="T18"/>
              <a:pathLst>
                <a:path w="192" h="166">
                  <a:moveTo>
                    <a:pt x="192" y="112"/>
                  </a:moveTo>
                  <a:cubicBezTo>
                    <a:pt x="192" y="0"/>
                    <a:pt x="192" y="0"/>
                    <a:pt x="192" y="0"/>
                  </a:cubicBezTo>
                  <a:cubicBezTo>
                    <a:pt x="111" y="3"/>
                    <a:pt x="40" y="46"/>
                    <a:pt x="0" y="111"/>
                  </a:cubicBezTo>
                  <a:cubicBezTo>
                    <a:pt x="96" y="166"/>
                    <a:pt x="96" y="166"/>
                    <a:pt x="96" y="166"/>
                  </a:cubicBezTo>
                  <a:cubicBezTo>
                    <a:pt x="117" y="135"/>
                    <a:pt x="152" y="114"/>
                    <a:pt x="192" y="112"/>
                  </a:cubicBezTo>
                  <a:close/>
                </a:path>
              </a:pathLst>
            </a:custGeom>
            <a:solidFill>
              <a:srgbClr val="0BA4E2"/>
            </a:solidFill>
            <a:ln w="19050">
              <a:solidFill>
                <a:schemeClr val="bg1"/>
              </a:solidFill>
              <a:round/>
              <a:headEnd/>
              <a:tailEnd/>
            </a:ln>
          </p:spPr>
          <p:txBody>
            <a:bodyPr/>
            <a:lstStyle/>
            <a:p>
              <a:endParaRPr lang="fr-FR">
                <a:latin typeface="Trebuchet MS" pitchFamily="34" charset="0"/>
              </a:endParaRPr>
            </a:p>
          </p:txBody>
        </p:sp>
      </p:grpSp>
      <p:grpSp>
        <p:nvGrpSpPr>
          <p:cNvPr id="3" name="Group 5"/>
          <p:cNvGrpSpPr>
            <a:grpSpLocks noChangeAspect="1"/>
          </p:cNvGrpSpPr>
          <p:nvPr/>
        </p:nvGrpSpPr>
        <p:grpSpPr bwMode="auto">
          <a:xfrm>
            <a:off x="3017228" y="2707482"/>
            <a:ext cx="857250" cy="1441608"/>
            <a:chOff x="1959" y="1848"/>
            <a:chExt cx="640" cy="1104"/>
          </a:xfrm>
        </p:grpSpPr>
        <p:sp>
          <p:nvSpPr>
            <p:cNvPr id="45076" name="Freeform 105" descr="75 %"/>
            <p:cNvSpPr>
              <a:spLocks noChangeAspect="1"/>
            </p:cNvSpPr>
            <p:nvPr>
              <p:custDataLst>
                <p:tags r:id="rId2"/>
              </p:custDataLst>
            </p:nvPr>
          </p:nvSpPr>
          <p:spPr bwMode="gray">
            <a:xfrm>
              <a:off x="1993" y="1870"/>
              <a:ext cx="606" cy="1082"/>
            </a:xfrm>
            <a:custGeom>
              <a:avLst/>
              <a:gdLst>
                <a:gd name="T0" fmla="*/ 55994703 w 124"/>
                <a:gd name="T1" fmla="*/ 54743366 h 222"/>
                <a:gd name="T2" fmla="*/ 62451423 w 124"/>
                <a:gd name="T3" fmla="*/ 27705711 h 222"/>
                <a:gd name="T4" fmla="*/ 13977825 w 124"/>
                <a:gd name="T5" fmla="*/ 0 h 222"/>
                <a:gd name="T6" fmla="*/ 0 w 124"/>
                <a:gd name="T7" fmla="*/ 54743366 h 222"/>
                <a:gd name="T8" fmla="*/ 13977825 w 124"/>
                <a:gd name="T9" fmla="*/ 109231682 h 222"/>
                <a:gd name="T10" fmla="*/ 62451423 w 124"/>
                <a:gd name="T11" fmla="*/ 81539535 h 222"/>
                <a:gd name="T12" fmla="*/ 55994703 w 124"/>
                <a:gd name="T13" fmla="*/ 54743366 h 222"/>
                <a:gd name="T14" fmla="*/ 0 60000 65536"/>
                <a:gd name="T15" fmla="*/ 0 60000 65536"/>
                <a:gd name="T16" fmla="*/ 0 60000 65536"/>
                <a:gd name="T17" fmla="*/ 0 60000 65536"/>
                <a:gd name="T18" fmla="*/ 0 60000 65536"/>
                <a:gd name="T19" fmla="*/ 0 60000 65536"/>
                <a:gd name="T20" fmla="*/ 0 60000 65536"/>
                <a:gd name="T21" fmla="*/ 0 w 124"/>
                <a:gd name="T22" fmla="*/ 0 h 222"/>
                <a:gd name="T23" fmla="*/ 124 w 124"/>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222">
                  <a:moveTo>
                    <a:pt x="111" y="111"/>
                  </a:moveTo>
                  <a:cubicBezTo>
                    <a:pt x="111" y="91"/>
                    <a:pt x="116" y="73"/>
                    <a:pt x="124" y="56"/>
                  </a:cubicBezTo>
                  <a:cubicBezTo>
                    <a:pt x="28" y="0"/>
                    <a:pt x="28" y="0"/>
                    <a:pt x="28" y="0"/>
                  </a:cubicBezTo>
                  <a:cubicBezTo>
                    <a:pt x="10" y="33"/>
                    <a:pt x="0" y="71"/>
                    <a:pt x="0" y="111"/>
                  </a:cubicBezTo>
                  <a:cubicBezTo>
                    <a:pt x="0" y="151"/>
                    <a:pt x="10" y="189"/>
                    <a:pt x="28" y="222"/>
                  </a:cubicBezTo>
                  <a:cubicBezTo>
                    <a:pt x="124" y="166"/>
                    <a:pt x="124" y="166"/>
                    <a:pt x="124" y="166"/>
                  </a:cubicBezTo>
                  <a:cubicBezTo>
                    <a:pt x="116" y="150"/>
                    <a:pt x="111" y="131"/>
                    <a:pt x="111" y="111"/>
                  </a:cubicBezTo>
                  <a:close/>
                </a:path>
              </a:pathLst>
            </a:custGeom>
            <a:pattFill prst="pct75">
              <a:fgClr>
                <a:schemeClr val="bg2"/>
              </a:fgClr>
              <a:bgClr>
                <a:srgbClr val="FFFFFF"/>
              </a:bgClr>
            </a:patt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latin typeface="Trebuchet MS" pitchFamily="34" charset="0"/>
              </a:endParaRPr>
            </a:p>
          </p:txBody>
        </p:sp>
        <p:sp>
          <p:nvSpPr>
            <p:cNvPr id="45077" name="Freeform 105" descr="75 %"/>
            <p:cNvSpPr>
              <a:spLocks noChangeAspect="1"/>
            </p:cNvSpPr>
            <p:nvPr>
              <p:custDataLst>
                <p:tags r:id="rId3"/>
              </p:custDataLst>
            </p:nvPr>
          </p:nvSpPr>
          <p:spPr bwMode="gray">
            <a:xfrm>
              <a:off x="1959" y="1848"/>
              <a:ext cx="606" cy="1082"/>
            </a:xfrm>
            <a:custGeom>
              <a:avLst/>
              <a:gdLst>
                <a:gd name="T0" fmla="*/ 55994703 w 124"/>
                <a:gd name="T1" fmla="*/ 54743366 h 222"/>
                <a:gd name="T2" fmla="*/ 62451423 w 124"/>
                <a:gd name="T3" fmla="*/ 27705711 h 222"/>
                <a:gd name="T4" fmla="*/ 13977825 w 124"/>
                <a:gd name="T5" fmla="*/ 0 h 222"/>
                <a:gd name="T6" fmla="*/ 0 w 124"/>
                <a:gd name="T7" fmla="*/ 54743366 h 222"/>
                <a:gd name="T8" fmla="*/ 13977825 w 124"/>
                <a:gd name="T9" fmla="*/ 109231682 h 222"/>
                <a:gd name="T10" fmla="*/ 62451423 w 124"/>
                <a:gd name="T11" fmla="*/ 81539535 h 222"/>
                <a:gd name="T12" fmla="*/ 55994703 w 124"/>
                <a:gd name="T13" fmla="*/ 54743366 h 222"/>
                <a:gd name="T14" fmla="*/ 0 60000 65536"/>
                <a:gd name="T15" fmla="*/ 0 60000 65536"/>
                <a:gd name="T16" fmla="*/ 0 60000 65536"/>
                <a:gd name="T17" fmla="*/ 0 60000 65536"/>
                <a:gd name="T18" fmla="*/ 0 60000 65536"/>
                <a:gd name="T19" fmla="*/ 0 60000 65536"/>
                <a:gd name="T20" fmla="*/ 0 60000 65536"/>
                <a:gd name="T21" fmla="*/ 0 w 124"/>
                <a:gd name="T22" fmla="*/ 0 h 222"/>
                <a:gd name="T23" fmla="*/ 124 w 124"/>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222">
                  <a:moveTo>
                    <a:pt x="111" y="111"/>
                  </a:moveTo>
                  <a:cubicBezTo>
                    <a:pt x="111" y="91"/>
                    <a:pt x="116" y="73"/>
                    <a:pt x="124" y="56"/>
                  </a:cubicBezTo>
                  <a:cubicBezTo>
                    <a:pt x="28" y="0"/>
                    <a:pt x="28" y="0"/>
                    <a:pt x="28" y="0"/>
                  </a:cubicBezTo>
                  <a:cubicBezTo>
                    <a:pt x="10" y="33"/>
                    <a:pt x="0" y="71"/>
                    <a:pt x="0" y="111"/>
                  </a:cubicBezTo>
                  <a:cubicBezTo>
                    <a:pt x="0" y="151"/>
                    <a:pt x="10" y="189"/>
                    <a:pt x="28" y="222"/>
                  </a:cubicBezTo>
                  <a:cubicBezTo>
                    <a:pt x="124" y="166"/>
                    <a:pt x="124" y="166"/>
                    <a:pt x="124" y="166"/>
                  </a:cubicBezTo>
                  <a:cubicBezTo>
                    <a:pt x="116" y="150"/>
                    <a:pt x="111" y="131"/>
                    <a:pt x="111" y="111"/>
                  </a:cubicBezTo>
                  <a:close/>
                </a:path>
              </a:pathLst>
            </a:custGeom>
            <a:solidFill>
              <a:srgbClr val="0BA4E2"/>
            </a:solidFill>
            <a:ln w="19050">
              <a:solidFill>
                <a:schemeClr val="bg1"/>
              </a:solidFill>
              <a:round/>
              <a:headEnd/>
              <a:tailEnd/>
            </a:ln>
          </p:spPr>
          <p:txBody>
            <a:bodyPr/>
            <a:lstStyle/>
            <a:p>
              <a:endParaRPr lang="fr-FR">
                <a:latin typeface="Trebuchet MS" pitchFamily="34" charset="0"/>
              </a:endParaRPr>
            </a:p>
          </p:txBody>
        </p:sp>
      </p:grpSp>
      <p:sp>
        <p:nvSpPr>
          <p:cNvPr id="45061" name="AutoShape 9"/>
          <p:cNvSpPr>
            <a:spLocks noChangeArrowheads="1"/>
          </p:cNvSpPr>
          <p:nvPr/>
        </p:nvSpPr>
        <p:spPr bwMode="auto">
          <a:xfrm rot="3603495" flipH="1">
            <a:off x="3582865" y="1814952"/>
            <a:ext cx="342900" cy="422031"/>
          </a:xfrm>
          <a:prstGeom prst="rightArrow">
            <a:avLst>
              <a:gd name="adj1" fmla="val 50000"/>
              <a:gd name="adj2" fmla="val 25000"/>
            </a:avLst>
          </a:prstGeom>
          <a:solidFill>
            <a:srgbClr val="0BA4E2"/>
          </a:solidFill>
          <a:ln w="9525">
            <a:solidFill>
              <a:srgbClr val="0BA4E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485" tIns="41742" rIns="83485" bIns="41742" anchor="ctr"/>
          <a:lstStyle/>
          <a:p>
            <a:endParaRPr lang="fr-FR">
              <a:latin typeface="Trebuchet MS" pitchFamily="34" charset="0"/>
            </a:endParaRPr>
          </a:p>
        </p:txBody>
      </p:sp>
      <p:grpSp>
        <p:nvGrpSpPr>
          <p:cNvPr id="4" name="Groupe 1"/>
          <p:cNvGrpSpPr>
            <a:grpSpLocks/>
          </p:cNvGrpSpPr>
          <p:nvPr/>
        </p:nvGrpSpPr>
        <p:grpSpPr bwMode="auto">
          <a:xfrm>
            <a:off x="0" y="1261587"/>
            <a:ext cx="9073662" cy="4824887"/>
            <a:chOff x="0" y="1401763"/>
            <a:chExt cx="9829800" cy="5360987"/>
          </a:xfrm>
        </p:grpSpPr>
        <p:grpSp>
          <p:nvGrpSpPr>
            <p:cNvPr id="5" name="Group 10"/>
            <p:cNvGrpSpPr>
              <a:grpSpLocks/>
            </p:cNvGrpSpPr>
            <p:nvPr/>
          </p:nvGrpSpPr>
          <p:grpSpPr bwMode="auto">
            <a:xfrm>
              <a:off x="0" y="1401763"/>
              <a:ext cx="9829800" cy="3465512"/>
              <a:chOff x="0" y="528"/>
              <a:chExt cx="6192" cy="2183"/>
            </a:xfrm>
          </p:grpSpPr>
          <p:sp>
            <p:nvSpPr>
              <p:cNvPr id="45074" name="Rectangle 11"/>
              <p:cNvSpPr>
                <a:spLocks noChangeArrowheads="1"/>
              </p:cNvSpPr>
              <p:nvPr/>
            </p:nvSpPr>
            <p:spPr bwMode="auto">
              <a:xfrm>
                <a:off x="0" y="1415"/>
                <a:ext cx="2039" cy="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marL="263789" indent="-263789" defTabSz="695706">
                  <a:spcBef>
                    <a:spcPct val="35000"/>
                  </a:spcBef>
                  <a:buBlip>
                    <a:blip r:embed="rId8"/>
                  </a:buBlip>
                </a:pPr>
                <a:r>
                  <a:rPr lang="ru-RU" dirty="0" smtClean="0">
                    <a:solidFill>
                      <a:srgbClr val="0BA4E2"/>
                    </a:solidFill>
                    <a:latin typeface="Trebuchet MS" pitchFamily="34" charset="0"/>
                  </a:rPr>
                  <a:t>Термодинамические функции добавлены в</a:t>
                </a:r>
                <a:r>
                  <a:rPr lang="en-US" dirty="0" smtClean="0">
                    <a:solidFill>
                      <a:srgbClr val="0BA4E2"/>
                    </a:solidFill>
                    <a:latin typeface="Trebuchet MS" pitchFamily="34" charset="0"/>
                  </a:rPr>
                  <a:t> </a:t>
                </a:r>
                <a:r>
                  <a:rPr lang="en-US" dirty="0">
                    <a:solidFill>
                      <a:srgbClr val="0BA4E2"/>
                    </a:solidFill>
                    <a:latin typeface="Trebuchet MS" pitchFamily="34" charset="0"/>
                  </a:rPr>
                  <a:t>Microsoft</a:t>
                </a:r>
                <a:r>
                  <a:rPr lang="en-US" baseline="30000" dirty="0">
                    <a:solidFill>
                      <a:srgbClr val="0BA4E2"/>
                    </a:solidFill>
                    <a:latin typeface="Trebuchet MS" pitchFamily="34" charset="0"/>
                    <a:cs typeface="Arial" charset="0"/>
                  </a:rPr>
                  <a:t>®</a:t>
                </a:r>
                <a:r>
                  <a:rPr lang="en-US" dirty="0">
                    <a:solidFill>
                      <a:srgbClr val="0BA4E2"/>
                    </a:solidFill>
                    <a:latin typeface="Trebuchet MS" pitchFamily="34" charset="0"/>
                    <a:cs typeface="Arial" charset="0"/>
                  </a:rPr>
                  <a:t> </a:t>
                </a:r>
                <a:r>
                  <a:rPr lang="en-US" dirty="0">
                    <a:solidFill>
                      <a:srgbClr val="0BA4E2"/>
                    </a:solidFill>
                    <a:latin typeface="Trebuchet MS" pitchFamily="34" charset="0"/>
                  </a:rPr>
                  <a:t>Excel</a:t>
                </a:r>
              </a:p>
              <a:p>
                <a:pPr marL="263789" indent="-263789" defTabSz="695706">
                  <a:spcBef>
                    <a:spcPct val="35000"/>
                  </a:spcBef>
                  <a:buBlip>
                    <a:blip r:embed="rId8"/>
                  </a:buBlip>
                </a:pPr>
                <a:r>
                  <a:rPr lang="en-US" dirty="0" smtClean="0">
                    <a:solidFill>
                      <a:srgbClr val="0BA4E2"/>
                    </a:solidFill>
                    <a:latin typeface="Trebuchet MS" pitchFamily="34" charset="0"/>
                  </a:rPr>
                  <a:t>…</a:t>
                </a:r>
                <a:r>
                  <a:rPr lang="ru-RU" dirty="0" smtClean="0">
                    <a:solidFill>
                      <a:srgbClr val="0BA4E2"/>
                    </a:solidFill>
                    <a:latin typeface="Trebuchet MS" pitchFamily="34" charset="0"/>
                  </a:rPr>
                  <a:t>и могут использоваться в таблицах как родные</a:t>
                </a:r>
                <a:r>
                  <a:rPr lang="en-US" dirty="0" smtClean="0">
                    <a:solidFill>
                      <a:srgbClr val="0BA4E2"/>
                    </a:solidFill>
                    <a:latin typeface="Trebuchet MS" pitchFamily="34" charset="0"/>
                  </a:rPr>
                  <a:t>…</a:t>
                </a:r>
                <a:endParaRPr lang="en-US" dirty="0">
                  <a:solidFill>
                    <a:srgbClr val="0BA4E2"/>
                  </a:solidFill>
                  <a:latin typeface="Trebuchet MS" pitchFamily="34" charset="0"/>
                </a:endParaRPr>
              </a:p>
            </p:txBody>
          </p:sp>
          <p:pic>
            <p:nvPicPr>
              <p:cNvPr id="45075"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r="37653" b="37898"/>
              <a:stretch>
                <a:fillRect/>
              </a:stretch>
            </p:blipFill>
            <p:spPr bwMode="auto">
              <a:xfrm>
                <a:off x="3749" y="528"/>
                <a:ext cx="2443" cy="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13"/>
            <p:cNvGrpSpPr>
              <a:grpSpLocks/>
            </p:cNvGrpSpPr>
            <p:nvPr/>
          </p:nvGrpSpPr>
          <p:grpSpPr bwMode="auto">
            <a:xfrm>
              <a:off x="0" y="4048125"/>
              <a:ext cx="9829800" cy="2714625"/>
              <a:chOff x="0" y="2562"/>
              <a:chExt cx="6192" cy="1710"/>
            </a:xfrm>
          </p:grpSpPr>
          <p:pic>
            <p:nvPicPr>
              <p:cNvPr id="45072" name="Picture 1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08" y="2562"/>
                <a:ext cx="2784" cy="1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73" name="Rectangle 15"/>
              <p:cNvSpPr>
                <a:spLocks noChangeArrowheads="1"/>
              </p:cNvSpPr>
              <p:nvPr/>
            </p:nvSpPr>
            <p:spPr bwMode="auto">
              <a:xfrm>
                <a:off x="0" y="3168"/>
                <a:ext cx="2880" cy="1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263789" indent="-263789" defTabSz="695706">
                  <a:spcBef>
                    <a:spcPct val="35000"/>
                  </a:spcBef>
                  <a:buBlip>
                    <a:blip r:embed="rId8"/>
                  </a:buBlip>
                </a:pPr>
                <a:r>
                  <a:rPr lang="en-US" dirty="0" smtClean="0">
                    <a:solidFill>
                      <a:srgbClr val="0BA4E2"/>
                    </a:solidFill>
                    <a:latin typeface="Trebuchet MS" pitchFamily="34" charset="0"/>
                  </a:rPr>
                  <a:t>…</a:t>
                </a:r>
                <a:r>
                  <a:rPr lang="ru-RU" dirty="0" smtClean="0">
                    <a:solidFill>
                      <a:srgbClr val="0BA4E2"/>
                    </a:solidFill>
                    <a:latin typeface="Trebuchet MS" pitchFamily="34" charset="0"/>
                  </a:rPr>
                  <a:t>для выполнения сложных расчетов</a:t>
                </a:r>
                <a:r>
                  <a:rPr lang="en-US" dirty="0" smtClean="0">
                    <a:solidFill>
                      <a:srgbClr val="0BA4E2"/>
                    </a:solidFill>
                    <a:latin typeface="Trebuchet MS" pitchFamily="34" charset="0"/>
                  </a:rPr>
                  <a:t> (</a:t>
                </a:r>
                <a:r>
                  <a:rPr lang="ru-RU" dirty="0" smtClean="0">
                    <a:solidFill>
                      <a:srgbClr val="0BA4E2"/>
                    </a:solidFill>
                    <a:latin typeface="Trebuchet MS" pitchFamily="34" charset="0"/>
                  </a:rPr>
                  <a:t>с точной термодинамикой</a:t>
                </a:r>
                <a:r>
                  <a:rPr lang="en-US" dirty="0" smtClean="0">
                    <a:solidFill>
                      <a:srgbClr val="0BA4E2"/>
                    </a:solidFill>
                    <a:latin typeface="Trebuchet MS" pitchFamily="34" charset="0"/>
                  </a:rPr>
                  <a:t>)…</a:t>
                </a:r>
                <a:endParaRPr lang="en-US" dirty="0">
                  <a:solidFill>
                    <a:srgbClr val="0BA4E2"/>
                  </a:solidFill>
                  <a:latin typeface="Trebuchet MS" pitchFamily="34" charset="0"/>
                </a:endParaRPr>
              </a:p>
              <a:p>
                <a:pPr marL="263789" indent="-263789" defTabSz="695706">
                  <a:spcBef>
                    <a:spcPct val="35000"/>
                  </a:spcBef>
                  <a:buBlip>
                    <a:blip r:embed="rId8"/>
                  </a:buBlip>
                </a:pPr>
                <a:r>
                  <a:rPr lang="en-US" dirty="0">
                    <a:solidFill>
                      <a:srgbClr val="0BA4E2"/>
                    </a:solidFill>
                    <a:latin typeface="Trebuchet MS" pitchFamily="34" charset="0"/>
                  </a:rPr>
                  <a:t>… </a:t>
                </a:r>
                <a:r>
                  <a:rPr lang="ru-RU" dirty="0" smtClean="0">
                    <a:solidFill>
                      <a:srgbClr val="0BA4E2"/>
                    </a:solidFill>
                    <a:latin typeface="Trebuchet MS" pitchFamily="34" charset="0"/>
                  </a:rPr>
                  <a:t>или для подбора параметров бинарных взаимодействий</a:t>
                </a:r>
                <a:endParaRPr lang="en-US" dirty="0">
                  <a:solidFill>
                    <a:srgbClr val="0BA4E2"/>
                  </a:solidFill>
                  <a:latin typeface="Trebuchet MS" pitchFamily="34" charset="0"/>
                </a:endParaRPr>
              </a:p>
            </p:txBody>
          </p:sp>
        </p:grpSp>
      </p:grpSp>
      <p:sp>
        <p:nvSpPr>
          <p:cNvPr id="45063" name="Rectangle 16"/>
          <p:cNvSpPr>
            <a:spLocks noChangeArrowheads="1"/>
          </p:cNvSpPr>
          <p:nvPr/>
        </p:nvSpPr>
        <p:spPr bwMode="auto">
          <a:xfrm>
            <a:off x="468000" y="151984"/>
            <a:ext cx="8229600" cy="57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57" tIns="41729" rIns="83457" bIns="41729">
            <a:spAutoFit/>
          </a:bodyPr>
          <a:lstStyle/>
          <a:p>
            <a:pPr defTabSz="931957"/>
            <a:r>
              <a:rPr lang="ru-RU" sz="3200" b="1" dirty="0" smtClean="0">
                <a:solidFill>
                  <a:schemeClr val="bg1"/>
                </a:solidFill>
                <a:latin typeface="Trebuchet MS" pitchFamily="34" charset="0"/>
              </a:rPr>
              <a:t>Может быть использован в </a:t>
            </a:r>
            <a:r>
              <a:rPr lang="en-US" sz="3200" b="1" dirty="0" smtClean="0">
                <a:solidFill>
                  <a:schemeClr val="bg1"/>
                </a:solidFill>
                <a:latin typeface="Trebuchet MS" pitchFamily="34" charset="0"/>
              </a:rPr>
              <a:t>Excel</a:t>
            </a:r>
            <a:r>
              <a:rPr lang="en-US" sz="3200" b="1" baseline="30000" dirty="0">
                <a:solidFill>
                  <a:schemeClr val="bg1"/>
                </a:solidFill>
                <a:latin typeface="Trebuchet MS" pitchFamily="34" charset="0"/>
                <a:cs typeface="Arial" charset="0"/>
              </a:rPr>
              <a:t>®</a:t>
            </a:r>
            <a:endParaRPr lang="en-US" sz="3200" b="1" baseline="30000" dirty="0">
              <a:solidFill>
                <a:schemeClr val="bg1"/>
              </a:solidFill>
              <a:latin typeface="Trebuchet MS" pitchFamily="34" charset="0"/>
            </a:endParaRPr>
          </a:p>
        </p:txBody>
      </p:sp>
      <p:sp>
        <p:nvSpPr>
          <p:cNvPr id="45067" name="Rectangle 18"/>
          <p:cNvSpPr>
            <a:spLocks noChangeArrowheads="1"/>
          </p:cNvSpPr>
          <p:nvPr/>
        </p:nvSpPr>
        <p:spPr bwMode="gray">
          <a:xfrm>
            <a:off x="2939562" y="3118962"/>
            <a:ext cx="999392" cy="45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85" tIns="41742" rIns="83485" bIns="41742">
            <a:spAutoFit/>
          </a:bodyPr>
          <a:lstStyle/>
          <a:p>
            <a:pPr algn="ctr" eaLnBrk="1" hangingPunct="1">
              <a:lnSpc>
                <a:spcPct val="100000"/>
              </a:lnSpc>
              <a:buClrTx/>
              <a:buFontTx/>
              <a:buNone/>
            </a:pPr>
            <a:r>
              <a:rPr lang="ru-RU" sz="1200" dirty="0" smtClean="0">
                <a:solidFill>
                  <a:schemeClr val="bg1"/>
                </a:solidFill>
                <a:latin typeface="Trebuchet MS" pitchFamily="34" charset="0"/>
                <a:cs typeface="Arial" charset="0"/>
              </a:rPr>
              <a:t>ПО</a:t>
            </a:r>
          </a:p>
          <a:p>
            <a:pPr algn="ctr" eaLnBrk="1" hangingPunct="1">
              <a:lnSpc>
                <a:spcPct val="100000"/>
              </a:lnSpc>
              <a:buClrTx/>
              <a:buFontTx/>
              <a:buNone/>
            </a:pPr>
            <a:r>
              <a:rPr lang="de-DE" sz="1200" dirty="0" err="1" smtClean="0">
                <a:solidFill>
                  <a:schemeClr val="bg1"/>
                </a:solidFill>
                <a:latin typeface="Trebuchet MS" pitchFamily="34" charset="0"/>
                <a:cs typeface="Arial" charset="0"/>
              </a:rPr>
              <a:t>ProSim</a:t>
            </a:r>
            <a:endParaRPr lang="de-DE" sz="1200" dirty="0">
              <a:solidFill>
                <a:schemeClr val="bg1"/>
              </a:solidFill>
              <a:latin typeface="Trebuchet MS" pitchFamily="34" charset="0"/>
              <a:cs typeface="Arial" charset="0"/>
            </a:endParaRPr>
          </a:p>
        </p:txBody>
      </p:sp>
      <p:pic>
        <p:nvPicPr>
          <p:cNvPr id="45068" name="Picture 2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88123" y="1028700"/>
            <a:ext cx="1828800" cy="12101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9" name="Rectangle 21"/>
          <p:cNvSpPr>
            <a:spLocks noChangeArrowheads="1"/>
          </p:cNvSpPr>
          <p:nvPr/>
        </p:nvSpPr>
        <p:spPr bwMode="gray">
          <a:xfrm>
            <a:off x="3587262" y="2234565"/>
            <a:ext cx="911469" cy="45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85" tIns="41742" rIns="83485" bIns="41742">
            <a:spAutoFit/>
          </a:bodyPr>
          <a:lstStyle/>
          <a:p>
            <a:pPr algn="ctr" eaLnBrk="1" hangingPunct="1">
              <a:lnSpc>
                <a:spcPct val="100000"/>
              </a:lnSpc>
              <a:buClrTx/>
              <a:buFontTx/>
              <a:buNone/>
            </a:pPr>
            <a:r>
              <a:rPr lang="de-DE" sz="1200">
                <a:solidFill>
                  <a:schemeClr val="bg1"/>
                </a:solidFill>
                <a:latin typeface="Trebuchet MS" pitchFamily="34" charset="0"/>
                <a:cs typeface="Arial" charset="0"/>
              </a:rPr>
              <a:t>MS-Excel Add-In</a:t>
            </a:r>
          </a:p>
        </p:txBody>
      </p:sp>
      <p:sp>
        <p:nvSpPr>
          <p:cNvPr id="23" name="Oval 15"/>
          <p:cNvSpPr>
            <a:spLocks noChangeArrowheads="1"/>
          </p:cNvSpPr>
          <p:nvPr>
            <p:custDataLst>
              <p:tags r:id="rId1"/>
            </p:custDataLst>
          </p:nvPr>
        </p:nvSpPr>
        <p:spPr bwMode="gray">
          <a:xfrm>
            <a:off x="3896458" y="2773204"/>
            <a:ext cx="1351085" cy="1311593"/>
          </a:xfrm>
          <a:prstGeom prst="ellipse">
            <a:avLst/>
          </a:prstGeom>
          <a:solidFill>
            <a:srgbClr val="080B7A"/>
          </a:solidFill>
          <a:ln w="19050">
            <a:solidFill>
              <a:srgbClr val="080B7A"/>
            </a:solidFill>
            <a:miter lim="800000"/>
            <a:headEnd/>
            <a:tailEnd/>
          </a:ln>
          <a:effectLst>
            <a:outerShdw dist="53882" dir="2700000" algn="ctr" rotWithShape="0">
              <a:srgbClr val="808080"/>
            </a:outerShdw>
          </a:effectLst>
        </p:spPr>
        <p:txBody>
          <a:bodyPr lIns="83485" tIns="41742" rIns="83485" bIns="41742"/>
          <a:lstStyle/>
          <a:p>
            <a:pPr marL="162331" indent="-162331" algn="ctr" defTabSz="731941">
              <a:spcBef>
                <a:spcPct val="20000"/>
              </a:spcBef>
            </a:pPr>
            <a:endParaRPr lang="de-DE" sz="1500">
              <a:solidFill>
                <a:srgbClr val="000000"/>
              </a:solidFill>
              <a:latin typeface="Trebuchet MS" pitchFamily="34" charset="0"/>
              <a:cs typeface="Arial" charset="0"/>
            </a:endParaRPr>
          </a:p>
        </p:txBody>
      </p:sp>
      <p:pic>
        <p:nvPicPr>
          <p:cNvPr id="24" name="Picture 16"/>
          <p:cNvPicPr>
            <a:picLocks noChangeAspect="1" noChangeArrowheads="1"/>
          </p:cNvPicPr>
          <p:nvPr/>
        </p:nvPicPr>
        <p:blipFill>
          <a:blip r:embed="rId12" cstate="print">
            <a:lum bright="72000" contrast="54000"/>
            <a:extLst>
              <a:ext uri="{28A0092B-C50C-407E-A947-70E740481C1C}">
                <a14:useLocalDpi xmlns:a14="http://schemas.microsoft.com/office/drawing/2010/main" val="0"/>
              </a:ext>
            </a:extLst>
          </a:blip>
          <a:srcRect/>
          <a:stretch>
            <a:fillRect/>
          </a:stretch>
        </p:blipFill>
        <p:spPr bwMode="gray">
          <a:xfrm>
            <a:off x="4141178" y="2823210"/>
            <a:ext cx="860181" cy="60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6"/>
          <p:cNvSpPr>
            <a:spLocks noChangeArrowheads="1"/>
          </p:cNvSpPr>
          <p:nvPr/>
        </p:nvSpPr>
        <p:spPr bwMode="gray">
          <a:xfrm>
            <a:off x="3808536" y="2996952"/>
            <a:ext cx="1525465" cy="79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70" tIns="82170" rIns="65736" bIns="82170">
            <a:spAutoFit/>
          </a:bodyPr>
          <a:lstStyle/>
          <a:p>
            <a:pPr algn="ctr" defTabSz="731941">
              <a:spcBef>
                <a:spcPct val="20000"/>
              </a:spcBef>
            </a:pPr>
            <a:r>
              <a:rPr lang="de-DE" sz="2400" dirty="0">
                <a:solidFill>
                  <a:schemeClr val="bg1"/>
                </a:solidFill>
                <a:latin typeface="Trebuchet MS" pitchFamily="34" charset="0"/>
                <a:cs typeface="Arial" charset="0"/>
              </a:rPr>
              <a:t>Simulis</a:t>
            </a:r>
          </a:p>
          <a:p>
            <a:pPr algn="ctr" defTabSz="731941">
              <a:spcBef>
                <a:spcPct val="20000"/>
              </a:spcBef>
            </a:pPr>
            <a:r>
              <a:rPr lang="de-DE" sz="1300" dirty="0">
                <a:solidFill>
                  <a:schemeClr val="bg1"/>
                </a:solidFill>
                <a:latin typeface="Trebuchet MS" pitchFamily="34" charset="0"/>
                <a:cs typeface="Arial" charset="0"/>
              </a:rPr>
              <a:t>Thermodynamics</a:t>
            </a:r>
          </a:p>
        </p:txBody>
      </p:sp>
    </p:spTree>
    <p:extLst>
      <p:ext uri="{BB962C8B-B14F-4D97-AF65-F5344CB8AC3E}">
        <p14:creationId xmlns:p14="http://schemas.microsoft.com/office/powerpoint/2010/main" val="3903458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3245828" y="1924527"/>
            <a:ext cx="1304192" cy="1082993"/>
            <a:chOff x="2130" y="1248"/>
            <a:chExt cx="974" cy="830"/>
          </a:xfrm>
        </p:grpSpPr>
        <p:sp>
          <p:nvSpPr>
            <p:cNvPr id="46103" name="Freeform 100" descr="75 %"/>
            <p:cNvSpPr>
              <a:spLocks noChangeAspect="1"/>
            </p:cNvSpPr>
            <p:nvPr>
              <p:custDataLst>
                <p:tags r:id="rId6"/>
              </p:custDataLst>
            </p:nvPr>
          </p:nvSpPr>
          <p:spPr bwMode="gray">
            <a:xfrm>
              <a:off x="2164" y="1270"/>
              <a:ext cx="940" cy="808"/>
            </a:xfrm>
            <a:custGeom>
              <a:avLst/>
              <a:gdLst>
                <a:gd name="T0" fmla="*/ 98364978 w 192"/>
                <a:gd name="T1" fmla="*/ 54499503 h 166"/>
                <a:gd name="T2" fmla="*/ 98364978 w 192"/>
                <a:gd name="T3" fmla="*/ 0 h 166"/>
                <a:gd name="T4" fmla="*/ 0 w 192"/>
                <a:gd name="T5" fmla="*/ 53860049 h 166"/>
                <a:gd name="T6" fmla="*/ 49147469 w 192"/>
                <a:gd name="T7" fmla="*/ 80658201 h 166"/>
                <a:gd name="T8" fmla="*/ 98364978 w 192"/>
                <a:gd name="T9" fmla="*/ 54499503 h 166"/>
                <a:gd name="T10" fmla="*/ 0 60000 65536"/>
                <a:gd name="T11" fmla="*/ 0 60000 65536"/>
                <a:gd name="T12" fmla="*/ 0 60000 65536"/>
                <a:gd name="T13" fmla="*/ 0 60000 65536"/>
                <a:gd name="T14" fmla="*/ 0 60000 65536"/>
                <a:gd name="T15" fmla="*/ 0 w 192"/>
                <a:gd name="T16" fmla="*/ 0 h 166"/>
                <a:gd name="T17" fmla="*/ 192 w 192"/>
                <a:gd name="T18" fmla="*/ 166 h 166"/>
              </a:gdLst>
              <a:ahLst/>
              <a:cxnLst>
                <a:cxn ang="T10">
                  <a:pos x="T0" y="T1"/>
                </a:cxn>
                <a:cxn ang="T11">
                  <a:pos x="T2" y="T3"/>
                </a:cxn>
                <a:cxn ang="T12">
                  <a:pos x="T4" y="T5"/>
                </a:cxn>
                <a:cxn ang="T13">
                  <a:pos x="T6" y="T7"/>
                </a:cxn>
                <a:cxn ang="T14">
                  <a:pos x="T8" y="T9"/>
                </a:cxn>
              </a:cxnLst>
              <a:rect l="T15" t="T16" r="T17" b="T18"/>
              <a:pathLst>
                <a:path w="192" h="166">
                  <a:moveTo>
                    <a:pt x="192" y="112"/>
                  </a:moveTo>
                  <a:cubicBezTo>
                    <a:pt x="192" y="0"/>
                    <a:pt x="192" y="0"/>
                    <a:pt x="192" y="0"/>
                  </a:cubicBezTo>
                  <a:cubicBezTo>
                    <a:pt x="111" y="3"/>
                    <a:pt x="40" y="46"/>
                    <a:pt x="0" y="111"/>
                  </a:cubicBezTo>
                  <a:cubicBezTo>
                    <a:pt x="96" y="166"/>
                    <a:pt x="96" y="166"/>
                    <a:pt x="96" y="166"/>
                  </a:cubicBezTo>
                  <a:cubicBezTo>
                    <a:pt x="117" y="135"/>
                    <a:pt x="152" y="114"/>
                    <a:pt x="192" y="112"/>
                  </a:cubicBezTo>
                  <a:close/>
                </a:path>
              </a:pathLst>
            </a:custGeom>
            <a:pattFill prst="pct75">
              <a:fgClr>
                <a:schemeClr val="bg2"/>
              </a:fgClr>
              <a:bgClr>
                <a:srgbClr val="FFFFFF"/>
              </a:bgClr>
            </a:patt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latin typeface="Trebuchet MS" pitchFamily="34" charset="0"/>
              </a:endParaRPr>
            </a:p>
          </p:txBody>
        </p:sp>
        <p:sp>
          <p:nvSpPr>
            <p:cNvPr id="46104" name="Freeform 100" descr="75 %"/>
            <p:cNvSpPr>
              <a:spLocks noChangeAspect="1"/>
            </p:cNvSpPr>
            <p:nvPr>
              <p:custDataLst>
                <p:tags r:id="rId7"/>
              </p:custDataLst>
            </p:nvPr>
          </p:nvSpPr>
          <p:spPr bwMode="gray">
            <a:xfrm>
              <a:off x="2130" y="1248"/>
              <a:ext cx="940" cy="808"/>
            </a:xfrm>
            <a:custGeom>
              <a:avLst/>
              <a:gdLst>
                <a:gd name="T0" fmla="*/ 98364978 w 192"/>
                <a:gd name="T1" fmla="*/ 54499503 h 166"/>
                <a:gd name="T2" fmla="*/ 98364978 w 192"/>
                <a:gd name="T3" fmla="*/ 0 h 166"/>
                <a:gd name="T4" fmla="*/ 0 w 192"/>
                <a:gd name="T5" fmla="*/ 53860049 h 166"/>
                <a:gd name="T6" fmla="*/ 49147469 w 192"/>
                <a:gd name="T7" fmla="*/ 80658201 h 166"/>
                <a:gd name="T8" fmla="*/ 98364978 w 192"/>
                <a:gd name="T9" fmla="*/ 54499503 h 166"/>
                <a:gd name="T10" fmla="*/ 0 60000 65536"/>
                <a:gd name="T11" fmla="*/ 0 60000 65536"/>
                <a:gd name="T12" fmla="*/ 0 60000 65536"/>
                <a:gd name="T13" fmla="*/ 0 60000 65536"/>
                <a:gd name="T14" fmla="*/ 0 60000 65536"/>
                <a:gd name="T15" fmla="*/ 0 w 192"/>
                <a:gd name="T16" fmla="*/ 0 h 166"/>
                <a:gd name="T17" fmla="*/ 192 w 192"/>
                <a:gd name="T18" fmla="*/ 166 h 166"/>
              </a:gdLst>
              <a:ahLst/>
              <a:cxnLst>
                <a:cxn ang="T10">
                  <a:pos x="T0" y="T1"/>
                </a:cxn>
                <a:cxn ang="T11">
                  <a:pos x="T2" y="T3"/>
                </a:cxn>
                <a:cxn ang="T12">
                  <a:pos x="T4" y="T5"/>
                </a:cxn>
                <a:cxn ang="T13">
                  <a:pos x="T6" y="T7"/>
                </a:cxn>
                <a:cxn ang="T14">
                  <a:pos x="T8" y="T9"/>
                </a:cxn>
              </a:cxnLst>
              <a:rect l="T15" t="T16" r="T17" b="T18"/>
              <a:pathLst>
                <a:path w="192" h="166">
                  <a:moveTo>
                    <a:pt x="192" y="112"/>
                  </a:moveTo>
                  <a:cubicBezTo>
                    <a:pt x="192" y="0"/>
                    <a:pt x="192" y="0"/>
                    <a:pt x="192" y="0"/>
                  </a:cubicBezTo>
                  <a:cubicBezTo>
                    <a:pt x="111" y="3"/>
                    <a:pt x="40" y="46"/>
                    <a:pt x="0" y="111"/>
                  </a:cubicBezTo>
                  <a:cubicBezTo>
                    <a:pt x="96" y="166"/>
                    <a:pt x="96" y="166"/>
                    <a:pt x="96" y="166"/>
                  </a:cubicBezTo>
                  <a:cubicBezTo>
                    <a:pt x="117" y="135"/>
                    <a:pt x="152" y="114"/>
                    <a:pt x="192" y="112"/>
                  </a:cubicBezTo>
                  <a:close/>
                </a:path>
              </a:pathLst>
            </a:custGeom>
            <a:solidFill>
              <a:srgbClr val="0BA4E2"/>
            </a:solidFill>
            <a:ln w="19050">
              <a:solidFill>
                <a:schemeClr val="bg1"/>
              </a:solidFill>
              <a:round/>
              <a:headEnd/>
              <a:tailEnd/>
            </a:ln>
          </p:spPr>
          <p:txBody>
            <a:bodyPr/>
            <a:lstStyle/>
            <a:p>
              <a:endParaRPr lang="fr-FR">
                <a:latin typeface="Trebuchet MS" pitchFamily="34" charset="0"/>
              </a:endParaRPr>
            </a:p>
          </p:txBody>
        </p:sp>
      </p:grpSp>
      <p:grpSp>
        <p:nvGrpSpPr>
          <p:cNvPr id="3" name="Group 5"/>
          <p:cNvGrpSpPr>
            <a:grpSpLocks noChangeAspect="1"/>
          </p:cNvGrpSpPr>
          <p:nvPr/>
        </p:nvGrpSpPr>
        <p:grpSpPr bwMode="auto">
          <a:xfrm>
            <a:off x="3017228" y="2707482"/>
            <a:ext cx="857250" cy="1441608"/>
            <a:chOff x="1959" y="1848"/>
            <a:chExt cx="640" cy="1104"/>
          </a:xfrm>
        </p:grpSpPr>
        <p:sp>
          <p:nvSpPr>
            <p:cNvPr id="46101" name="Freeform 105" descr="75 %"/>
            <p:cNvSpPr>
              <a:spLocks noChangeAspect="1"/>
            </p:cNvSpPr>
            <p:nvPr>
              <p:custDataLst>
                <p:tags r:id="rId4"/>
              </p:custDataLst>
            </p:nvPr>
          </p:nvSpPr>
          <p:spPr bwMode="gray">
            <a:xfrm>
              <a:off x="1993" y="1870"/>
              <a:ext cx="606" cy="1082"/>
            </a:xfrm>
            <a:custGeom>
              <a:avLst/>
              <a:gdLst>
                <a:gd name="T0" fmla="*/ 55994703 w 124"/>
                <a:gd name="T1" fmla="*/ 54743366 h 222"/>
                <a:gd name="T2" fmla="*/ 62451423 w 124"/>
                <a:gd name="T3" fmla="*/ 27705711 h 222"/>
                <a:gd name="T4" fmla="*/ 13977825 w 124"/>
                <a:gd name="T5" fmla="*/ 0 h 222"/>
                <a:gd name="T6" fmla="*/ 0 w 124"/>
                <a:gd name="T7" fmla="*/ 54743366 h 222"/>
                <a:gd name="T8" fmla="*/ 13977825 w 124"/>
                <a:gd name="T9" fmla="*/ 109231682 h 222"/>
                <a:gd name="T10" fmla="*/ 62451423 w 124"/>
                <a:gd name="T11" fmla="*/ 81539535 h 222"/>
                <a:gd name="T12" fmla="*/ 55994703 w 124"/>
                <a:gd name="T13" fmla="*/ 54743366 h 222"/>
                <a:gd name="T14" fmla="*/ 0 60000 65536"/>
                <a:gd name="T15" fmla="*/ 0 60000 65536"/>
                <a:gd name="T16" fmla="*/ 0 60000 65536"/>
                <a:gd name="T17" fmla="*/ 0 60000 65536"/>
                <a:gd name="T18" fmla="*/ 0 60000 65536"/>
                <a:gd name="T19" fmla="*/ 0 60000 65536"/>
                <a:gd name="T20" fmla="*/ 0 60000 65536"/>
                <a:gd name="T21" fmla="*/ 0 w 124"/>
                <a:gd name="T22" fmla="*/ 0 h 222"/>
                <a:gd name="T23" fmla="*/ 124 w 124"/>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222">
                  <a:moveTo>
                    <a:pt x="111" y="111"/>
                  </a:moveTo>
                  <a:cubicBezTo>
                    <a:pt x="111" y="91"/>
                    <a:pt x="116" y="73"/>
                    <a:pt x="124" y="56"/>
                  </a:cubicBezTo>
                  <a:cubicBezTo>
                    <a:pt x="28" y="0"/>
                    <a:pt x="28" y="0"/>
                    <a:pt x="28" y="0"/>
                  </a:cubicBezTo>
                  <a:cubicBezTo>
                    <a:pt x="10" y="33"/>
                    <a:pt x="0" y="71"/>
                    <a:pt x="0" y="111"/>
                  </a:cubicBezTo>
                  <a:cubicBezTo>
                    <a:pt x="0" y="151"/>
                    <a:pt x="10" y="189"/>
                    <a:pt x="28" y="222"/>
                  </a:cubicBezTo>
                  <a:cubicBezTo>
                    <a:pt x="124" y="166"/>
                    <a:pt x="124" y="166"/>
                    <a:pt x="124" y="166"/>
                  </a:cubicBezTo>
                  <a:cubicBezTo>
                    <a:pt x="116" y="150"/>
                    <a:pt x="111" y="131"/>
                    <a:pt x="111" y="111"/>
                  </a:cubicBezTo>
                  <a:close/>
                </a:path>
              </a:pathLst>
            </a:custGeom>
            <a:pattFill prst="pct75">
              <a:fgClr>
                <a:schemeClr val="bg2"/>
              </a:fgClr>
              <a:bgClr>
                <a:srgbClr val="FFFFFF"/>
              </a:bgClr>
            </a:patt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latin typeface="Trebuchet MS" pitchFamily="34" charset="0"/>
              </a:endParaRPr>
            </a:p>
          </p:txBody>
        </p:sp>
        <p:sp>
          <p:nvSpPr>
            <p:cNvPr id="46102" name="Freeform 105" descr="75 %"/>
            <p:cNvSpPr>
              <a:spLocks noChangeAspect="1"/>
            </p:cNvSpPr>
            <p:nvPr>
              <p:custDataLst>
                <p:tags r:id="rId5"/>
              </p:custDataLst>
            </p:nvPr>
          </p:nvSpPr>
          <p:spPr bwMode="gray">
            <a:xfrm>
              <a:off x="1959" y="1848"/>
              <a:ext cx="606" cy="1082"/>
            </a:xfrm>
            <a:custGeom>
              <a:avLst/>
              <a:gdLst>
                <a:gd name="T0" fmla="*/ 55994703 w 124"/>
                <a:gd name="T1" fmla="*/ 54743366 h 222"/>
                <a:gd name="T2" fmla="*/ 62451423 w 124"/>
                <a:gd name="T3" fmla="*/ 27705711 h 222"/>
                <a:gd name="T4" fmla="*/ 13977825 w 124"/>
                <a:gd name="T5" fmla="*/ 0 h 222"/>
                <a:gd name="T6" fmla="*/ 0 w 124"/>
                <a:gd name="T7" fmla="*/ 54743366 h 222"/>
                <a:gd name="T8" fmla="*/ 13977825 w 124"/>
                <a:gd name="T9" fmla="*/ 109231682 h 222"/>
                <a:gd name="T10" fmla="*/ 62451423 w 124"/>
                <a:gd name="T11" fmla="*/ 81539535 h 222"/>
                <a:gd name="T12" fmla="*/ 55994703 w 124"/>
                <a:gd name="T13" fmla="*/ 54743366 h 222"/>
                <a:gd name="T14" fmla="*/ 0 60000 65536"/>
                <a:gd name="T15" fmla="*/ 0 60000 65536"/>
                <a:gd name="T16" fmla="*/ 0 60000 65536"/>
                <a:gd name="T17" fmla="*/ 0 60000 65536"/>
                <a:gd name="T18" fmla="*/ 0 60000 65536"/>
                <a:gd name="T19" fmla="*/ 0 60000 65536"/>
                <a:gd name="T20" fmla="*/ 0 60000 65536"/>
                <a:gd name="T21" fmla="*/ 0 w 124"/>
                <a:gd name="T22" fmla="*/ 0 h 222"/>
                <a:gd name="T23" fmla="*/ 124 w 124"/>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222">
                  <a:moveTo>
                    <a:pt x="111" y="111"/>
                  </a:moveTo>
                  <a:cubicBezTo>
                    <a:pt x="111" y="91"/>
                    <a:pt x="116" y="73"/>
                    <a:pt x="124" y="56"/>
                  </a:cubicBezTo>
                  <a:cubicBezTo>
                    <a:pt x="28" y="0"/>
                    <a:pt x="28" y="0"/>
                    <a:pt x="28" y="0"/>
                  </a:cubicBezTo>
                  <a:cubicBezTo>
                    <a:pt x="10" y="33"/>
                    <a:pt x="0" y="71"/>
                    <a:pt x="0" y="111"/>
                  </a:cubicBezTo>
                  <a:cubicBezTo>
                    <a:pt x="0" y="151"/>
                    <a:pt x="10" y="189"/>
                    <a:pt x="28" y="222"/>
                  </a:cubicBezTo>
                  <a:cubicBezTo>
                    <a:pt x="124" y="166"/>
                    <a:pt x="124" y="166"/>
                    <a:pt x="124" y="166"/>
                  </a:cubicBezTo>
                  <a:cubicBezTo>
                    <a:pt x="116" y="150"/>
                    <a:pt x="111" y="131"/>
                    <a:pt x="111" y="111"/>
                  </a:cubicBezTo>
                  <a:close/>
                </a:path>
              </a:pathLst>
            </a:custGeom>
            <a:solidFill>
              <a:srgbClr val="0BA4E2"/>
            </a:solidFill>
            <a:ln w="19050">
              <a:solidFill>
                <a:schemeClr val="bg1"/>
              </a:solidFill>
              <a:round/>
              <a:headEnd/>
              <a:tailEnd/>
            </a:ln>
          </p:spPr>
          <p:txBody>
            <a:bodyPr/>
            <a:lstStyle/>
            <a:p>
              <a:endParaRPr lang="fr-FR">
                <a:latin typeface="Trebuchet MS" pitchFamily="34" charset="0"/>
              </a:endParaRPr>
            </a:p>
          </p:txBody>
        </p:sp>
      </p:grpSp>
      <p:sp>
        <p:nvSpPr>
          <p:cNvPr id="46086" name="Text Box 10"/>
          <p:cNvSpPr txBox="1">
            <a:spLocks noChangeArrowheads="1"/>
          </p:cNvSpPr>
          <p:nvPr/>
        </p:nvSpPr>
        <p:spPr bwMode="auto">
          <a:xfrm>
            <a:off x="70338" y="5334953"/>
            <a:ext cx="6963508" cy="638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85" tIns="41742" rIns="83485" bIns="41742">
            <a:spAutoFit/>
          </a:bodyPr>
          <a:lstStyle>
            <a:lvl1pPr marL="288925" indent="-288925">
              <a:defRPr b="1">
                <a:solidFill>
                  <a:schemeClr val="accent2"/>
                </a:solidFill>
                <a:latin typeface="Arial" charset="0"/>
              </a:defRPr>
            </a:lvl1pPr>
            <a:lvl2pPr marL="742950" indent="-285750">
              <a:defRPr b="1">
                <a:solidFill>
                  <a:schemeClr val="accent2"/>
                </a:solidFill>
                <a:latin typeface="Arial" charset="0"/>
              </a:defRPr>
            </a:lvl2pPr>
            <a:lvl3pPr marL="1143000" indent="-228600">
              <a:defRPr b="1">
                <a:solidFill>
                  <a:schemeClr val="accent2"/>
                </a:solidFill>
                <a:latin typeface="Arial" charset="0"/>
              </a:defRPr>
            </a:lvl3pPr>
            <a:lvl4pPr marL="1600200" indent="-228600">
              <a:defRPr b="1">
                <a:solidFill>
                  <a:schemeClr val="accent2"/>
                </a:solidFill>
                <a:latin typeface="Arial" charset="0"/>
              </a:defRPr>
            </a:lvl4pPr>
            <a:lvl5pPr marL="2057400" indent="-228600">
              <a:defRPr b="1">
                <a:solidFill>
                  <a:schemeClr val="accent2"/>
                </a:solidFill>
                <a:latin typeface="Arial" charset="0"/>
              </a:defRPr>
            </a:lvl5pPr>
            <a:lvl6pPr marL="25146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718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290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8862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pPr>
              <a:lnSpc>
                <a:spcPct val="100000"/>
              </a:lnSpc>
              <a:buClrTx/>
              <a:buFont typeface="Wingdings" pitchFamily="2" charset="2"/>
              <a:buChar char="ð"/>
            </a:pPr>
            <a:r>
              <a:rPr lang="en-US" i="1" dirty="0">
                <a:solidFill>
                  <a:srgbClr val="D21700"/>
                </a:solidFill>
                <a:latin typeface="Trebuchet MS" pitchFamily="34" charset="0"/>
              </a:rPr>
              <a:t>Rigorous thermodynamics </a:t>
            </a:r>
            <a:r>
              <a:rPr lang="ru-RU" i="1" dirty="0" smtClean="0">
                <a:solidFill>
                  <a:srgbClr val="D21700"/>
                </a:solidFill>
                <a:latin typeface="Trebuchet MS" pitchFamily="34" charset="0"/>
              </a:rPr>
              <a:t>становится доступной в</a:t>
            </a:r>
            <a:r>
              <a:rPr lang="en-US" i="1" dirty="0" smtClean="0">
                <a:solidFill>
                  <a:srgbClr val="D21700"/>
                </a:solidFill>
                <a:latin typeface="Trebuchet MS" pitchFamily="34" charset="0"/>
              </a:rPr>
              <a:t> </a:t>
            </a:r>
            <a:r>
              <a:rPr lang="en-US" i="1" dirty="0">
                <a:solidFill>
                  <a:srgbClr val="D21700"/>
                </a:solidFill>
                <a:latin typeface="Trebuchet MS" pitchFamily="34" charset="0"/>
              </a:rPr>
              <a:t>MATLAB</a:t>
            </a:r>
            <a:r>
              <a:rPr lang="en-US" i="1" baseline="30000" dirty="0">
                <a:solidFill>
                  <a:srgbClr val="D21700"/>
                </a:solidFill>
                <a:latin typeface="Trebuchet MS" pitchFamily="34" charset="0"/>
                <a:cs typeface="Arial" charset="0"/>
              </a:rPr>
              <a:t>®</a:t>
            </a:r>
            <a:r>
              <a:rPr lang="en-US" i="1" dirty="0">
                <a:solidFill>
                  <a:srgbClr val="D21700"/>
                </a:solidFill>
                <a:latin typeface="Trebuchet MS" pitchFamily="34" charset="0"/>
              </a:rPr>
              <a:t> </a:t>
            </a:r>
            <a:r>
              <a:rPr lang="ru-RU" i="1" dirty="0" smtClean="0">
                <a:solidFill>
                  <a:srgbClr val="D21700"/>
                </a:solidFill>
                <a:latin typeface="Trebuchet MS" pitchFamily="34" charset="0"/>
              </a:rPr>
              <a:t>без какого-либо программирования</a:t>
            </a:r>
            <a:endParaRPr lang="en-US" i="1" dirty="0">
              <a:solidFill>
                <a:srgbClr val="D21700"/>
              </a:solidFill>
              <a:latin typeface="Trebuchet MS" pitchFamily="34" charset="0"/>
            </a:endParaRPr>
          </a:p>
        </p:txBody>
      </p:sp>
      <p:sp>
        <p:nvSpPr>
          <p:cNvPr id="46087" name="Rectangle 11"/>
          <p:cNvSpPr>
            <a:spLocks noChangeArrowheads="1"/>
          </p:cNvSpPr>
          <p:nvPr/>
        </p:nvSpPr>
        <p:spPr bwMode="auto">
          <a:xfrm>
            <a:off x="468000" y="151200"/>
            <a:ext cx="8229600" cy="57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57" tIns="41729" rIns="83457" bIns="41729">
            <a:spAutoFit/>
          </a:bodyPr>
          <a:lstStyle/>
          <a:p>
            <a:pPr defTabSz="931957"/>
            <a:r>
              <a:rPr lang="ru-RU" sz="3200" b="1" dirty="0" smtClean="0">
                <a:solidFill>
                  <a:schemeClr val="bg1"/>
                </a:solidFill>
                <a:latin typeface="Trebuchet MS" pitchFamily="34" charset="0"/>
              </a:rPr>
              <a:t>Может быть использован в </a:t>
            </a:r>
            <a:r>
              <a:rPr lang="en-US" sz="3200" b="1" dirty="0" smtClean="0">
                <a:solidFill>
                  <a:schemeClr val="bg1"/>
                </a:solidFill>
                <a:latin typeface="Trebuchet MS" pitchFamily="34" charset="0"/>
              </a:rPr>
              <a:t>MATLAB</a:t>
            </a:r>
            <a:r>
              <a:rPr lang="en-US" sz="3200" b="1" baseline="30000" dirty="0">
                <a:solidFill>
                  <a:schemeClr val="bg1"/>
                </a:solidFill>
                <a:latin typeface="Trebuchet MS" pitchFamily="34" charset="0"/>
                <a:cs typeface="Arial" charset="0"/>
              </a:rPr>
              <a:t>®</a:t>
            </a:r>
            <a:endParaRPr lang="en-US" sz="3200" b="1" baseline="30000" dirty="0">
              <a:solidFill>
                <a:schemeClr val="bg1"/>
              </a:solidFill>
              <a:latin typeface="Trebuchet MS" pitchFamily="34" charset="0"/>
            </a:endParaRPr>
          </a:p>
        </p:txBody>
      </p:sp>
      <p:sp>
        <p:nvSpPr>
          <p:cNvPr id="46091" name="Rectangle 18"/>
          <p:cNvSpPr>
            <a:spLocks noChangeArrowheads="1"/>
          </p:cNvSpPr>
          <p:nvPr/>
        </p:nvSpPr>
        <p:spPr bwMode="gray">
          <a:xfrm>
            <a:off x="2939562" y="3118962"/>
            <a:ext cx="999392" cy="45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85" tIns="41742" rIns="83485" bIns="41742">
            <a:spAutoFit/>
          </a:bodyPr>
          <a:lstStyle/>
          <a:p>
            <a:pPr algn="ctr" eaLnBrk="1" hangingPunct="1">
              <a:lnSpc>
                <a:spcPct val="100000"/>
              </a:lnSpc>
              <a:buClrTx/>
              <a:buFontTx/>
              <a:buNone/>
            </a:pPr>
            <a:r>
              <a:rPr lang="ru-RU" sz="1200" dirty="0" smtClean="0">
                <a:solidFill>
                  <a:schemeClr val="bg1"/>
                </a:solidFill>
                <a:latin typeface="Trebuchet MS" pitchFamily="34" charset="0"/>
                <a:cs typeface="Arial" charset="0"/>
              </a:rPr>
              <a:t>ПО</a:t>
            </a:r>
          </a:p>
          <a:p>
            <a:pPr algn="ctr" eaLnBrk="1" hangingPunct="1">
              <a:lnSpc>
                <a:spcPct val="100000"/>
              </a:lnSpc>
              <a:buClrTx/>
              <a:buFontTx/>
              <a:buNone/>
            </a:pPr>
            <a:r>
              <a:rPr lang="de-DE" sz="1200" dirty="0" err="1" smtClean="0">
                <a:solidFill>
                  <a:schemeClr val="bg1"/>
                </a:solidFill>
                <a:latin typeface="Trebuchet MS" pitchFamily="34" charset="0"/>
                <a:cs typeface="Arial" charset="0"/>
              </a:rPr>
              <a:t>ProSim</a:t>
            </a:r>
            <a:endParaRPr lang="de-DE" sz="1200" dirty="0">
              <a:solidFill>
                <a:schemeClr val="bg1"/>
              </a:solidFill>
              <a:latin typeface="Trebuchet MS" pitchFamily="34" charset="0"/>
              <a:cs typeface="Arial" charset="0"/>
            </a:endParaRPr>
          </a:p>
        </p:txBody>
      </p:sp>
      <p:sp>
        <p:nvSpPr>
          <p:cNvPr id="46092" name="Rectangle 21"/>
          <p:cNvSpPr>
            <a:spLocks noChangeArrowheads="1"/>
          </p:cNvSpPr>
          <p:nvPr/>
        </p:nvSpPr>
        <p:spPr bwMode="gray">
          <a:xfrm>
            <a:off x="3587262" y="2234565"/>
            <a:ext cx="911469" cy="45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85" tIns="41742" rIns="83485" bIns="41742">
            <a:spAutoFit/>
          </a:bodyPr>
          <a:lstStyle/>
          <a:p>
            <a:pPr algn="ctr" eaLnBrk="1" hangingPunct="1">
              <a:lnSpc>
                <a:spcPct val="100000"/>
              </a:lnSpc>
              <a:buClrTx/>
              <a:buFontTx/>
              <a:buNone/>
            </a:pPr>
            <a:r>
              <a:rPr lang="de-DE" sz="1200">
                <a:solidFill>
                  <a:schemeClr val="bg1"/>
                </a:solidFill>
                <a:latin typeface="Trebuchet MS" pitchFamily="34" charset="0"/>
                <a:cs typeface="Arial" charset="0"/>
              </a:rPr>
              <a:t>MS-Excel Add-In</a:t>
            </a:r>
          </a:p>
        </p:txBody>
      </p:sp>
      <p:grpSp>
        <p:nvGrpSpPr>
          <p:cNvPr id="4" name="Group 17"/>
          <p:cNvGrpSpPr>
            <a:grpSpLocks/>
          </p:cNvGrpSpPr>
          <p:nvPr/>
        </p:nvGrpSpPr>
        <p:grpSpPr bwMode="auto">
          <a:xfrm>
            <a:off x="4551485" y="1028700"/>
            <a:ext cx="2271346" cy="1987392"/>
            <a:chOff x="3106" y="720"/>
            <a:chExt cx="1550" cy="1391"/>
          </a:xfrm>
        </p:grpSpPr>
        <p:grpSp>
          <p:nvGrpSpPr>
            <p:cNvPr id="5" name="Group 18"/>
            <p:cNvGrpSpPr>
              <a:grpSpLocks noChangeAspect="1"/>
            </p:cNvGrpSpPr>
            <p:nvPr/>
          </p:nvGrpSpPr>
          <p:grpSpPr bwMode="auto">
            <a:xfrm>
              <a:off x="3134" y="1347"/>
              <a:ext cx="890" cy="764"/>
              <a:chOff x="3136" y="1248"/>
              <a:chExt cx="974" cy="836"/>
            </a:xfrm>
          </p:grpSpPr>
          <p:sp>
            <p:nvSpPr>
              <p:cNvPr id="46099" name="Freeform 101"/>
              <p:cNvSpPr>
                <a:spLocks noChangeAspect="1"/>
              </p:cNvSpPr>
              <p:nvPr>
                <p:custDataLst>
                  <p:tags r:id="rId2"/>
                </p:custDataLst>
              </p:nvPr>
            </p:nvSpPr>
            <p:spPr bwMode="gray">
              <a:xfrm>
                <a:off x="3170" y="1270"/>
                <a:ext cx="940" cy="814"/>
              </a:xfrm>
              <a:custGeom>
                <a:avLst/>
                <a:gdLst>
                  <a:gd name="T0" fmla="*/ 49147469 w 192"/>
                  <a:gd name="T1" fmla="*/ 82234199 h 167"/>
                  <a:gd name="T2" fmla="*/ 98364978 w 192"/>
                  <a:gd name="T3" fmla="*/ 54445984 h 167"/>
                  <a:gd name="T4" fmla="*/ 0 w 192"/>
                  <a:gd name="T5" fmla="*/ 0 h 167"/>
                  <a:gd name="T6" fmla="*/ 0 w 192"/>
                  <a:gd name="T7" fmla="*/ 55103520 h 167"/>
                  <a:gd name="T8" fmla="*/ 49147469 w 192"/>
                  <a:gd name="T9" fmla="*/ 82234199 h 167"/>
                  <a:gd name="T10" fmla="*/ 0 60000 65536"/>
                  <a:gd name="T11" fmla="*/ 0 60000 65536"/>
                  <a:gd name="T12" fmla="*/ 0 60000 65536"/>
                  <a:gd name="T13" fmla="*/ 0 60000 65536"/>
                  <a:gd name="T14" fmla="*/ 0 60000 65536"/>
                  <a:gd name="T15" fmla="*/ 0 w 192"/>
                  <a:gd name="T16" fmla="*/ 0 h 167"/>
                  <a:gd name="T17" fmla="*/ 192 w 192"/>
                  <a:gd name="T18" fmla="*/ 167 h 167"/>
                </a:gdLst>
                <a:ahLst/>
                <a:cxnLst>
                  <a:cxn ang="T10">
                    <a:pos x="T0" y="T1"/>
                  </a:cxn>
                  <a:cxn ang="T11">
                    <a:pos x="T2" y="T3"/>
                  </a:cxn>
                  <a:cxn ang="T12">
                    <a:pos x="T4" y="T5"/>
                  </a:cxn>
                  <a:cxn ang="T13">
                    <a:pos x="T6" y="T7"/>
                  </a:cxn>
                  <a:cxn ang="T14">
                    <a:pos x="T8" y="T9"/>
                  </a:cxn>
                </a:cxnLst>
                <a:rect l="T15" t="T16" r="T17" b="T18"/>
                <a:pathLst>
                  <a:path w="192" h="167">
                    <a:moveTo>
                      <a:pt x="96" y="167"/>
                    </a:moveTo>
                    <a:cubicBezTo>
                      <a:pt x="192" y="111"/>
                      <a:pt x="192" y="111"/>
                      <a:pt x="192" y="111"/>
                    </a:cubicBezTo>
                    <a:cubicBezTo>
                      <a:pt x="152" y="46"/>
                      <a:pt x="81" y="3"/>
                      <a:pt x="0" y="0"/>
                    </a:cubicBezTo>
                    <a:cubicBezTo>
                      <a:pt x="0" y="112"/>
                      <a:pt x="0" y="112"/>
                      <a:pt x="0" y="112"/>
                    </a:cubicBezTo>
                    <a:cubicBezTo>
                      <a:pt x="40" y="114"/>
                      <a:pt x="75" y="135"/>
                      <a:pt x="96" y="167"/>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Trebuchet MS" pitchFamily="34" charset="0"/>
                </a:endParaRPr>
              </a:p>
            </p:txBody>
          </p:sp>
          <p:sp>
            <p:nvSpPr>
              <p:cNvPr id="46100" name="Freeform 101"/>
              <p:cNvSpPr>
                <a:spLocks noChangeAspect="1"/>
              </p:cNvSpPr>
              <p:nvPr>
                <p:custDataLst>
                  <p:tags r:id="rId3"/>
                </p:custDataLst>
              </p:nvPr>
            </p:nvSpPr>
            <p:spPr bwMode="gray">
              <a:xfrm>
                <a:off x="3136" y="1248"/>
                <a:ext cx="940" cy="814"/>
              </a:xfrm>
              <a:custGeom>
                <a:avLst/>
                <a:gdLst>
                  <a:gd name="T0" fmla="*/ 49147469 w 192"/>
                  <a:gd name="T1" fmla="*/ 82234199 h 167"/>
                  <a:gd name="T2" fmla="*/ 98364978 w 192"/>
                  <a:gd name="T3" fmla="*/ 54445984 h 167"/>
                  <a:gd name="T4" fmla="*/ 0 w 192"/>
                  <a:gd name="T5" fmla="*/ 0 h 167"/>
                  <a:gd name="T6" fmla="*/ 0 w 192"/>
                  <a:gd name="T7" fmla="*/ 55103520 h 167"/>
                  <a:gd name="T8" fmla="*/ 49147469 w 192"/>
                  <a:gd name="T9" fmla="*/ 82234199 h 167"/>
                  <a:gd name="T10" fmla="*/ 0 60000 65536"/>
                  <a:gd name="T11" fmla="*/ 0 60000 65536"/>
                  <a:gd name="T12" fmla="*/ 0 60000 65536"/>
                  <a:gd name="T13" fmla="*/ 0 60000 65536"/>
                  <a:gd name="T14" fmla="*/ 0 60000 65536"/>
                  <a:gd name="T15" fmla="*/ 0 w 192"/>
                  <a:gd name="T16" fmla="*/ 0 h 167"/>
                  <a:gd name="T17" fmla="*/ 192 w 192"/>
                  <a:gd name="T18" fmla="*/ 167 h 167"/>
                </a:gdLst>
                <a:ahLst/>
                <a:cxnLst>
                  <a:cxn ang="T10">
                    <a:pos x="T0" y="T1"/>
                  </a:cxn>
                  <a:cxn ang="T11">
                    <a:pos x="T2" y="T3"/>
                  </a:cxn>
                  <a:cxn ang="T12">
                    <a:pos x="T4" y="T5"/>
                  </a:cxn>
                  <a:cxn ang="T13">
                    <a:pos x="T6" y="T7"/>
                  </a:cxn>
                  <a:cxn ang="T14">
                    <a:pos x="T8" y="T9"/>
                  </a:cxn>
                </a:cxnLst>
                <a:rect l="T15" t="T16" r="T17" b="T18"/>
                <a:pathLst>
                  <a:path w="192" h="167">
                    <a:moveTo>
                      <a:pt x="96" y="167"/>
                    </a:moveTo>
                    <a:cubicBezTo>
                      <a:pt x="192" y="111"/>
                      <a:pt x="192" y="111"/>
                      <a:pt x="192" y="111"/>
                    </a:cubicBezTo>
                    <a:cubicBezTo>
                      <a:pt x="152" y="46"/>
                      <a:pt x="81" y="3"/>
                      <a:pt x="0" y="0"/>
                    </a:cubicBezTo>
                    <a:cubicBezTo>
                      <a:pt x="0" y="112"/>
                      <a:pt x="0" y="112"/>
                      <a:pt x="0" y="112"/>
                    </a:cubicBezTo>
                    <a:cubicBezTo>
                      <a:pt x="40" y="114"/>
                      <a:pt x="75" y="135"/>
                      <a:pt x="96" y="167"/>
                    </a:cubicBezTo>
                    <a:close/>
                  </a:path>
                </a:pathLst>
              </a:custGeom>
              <a:solidFill>
                <a:srgbClr val="0BA4E2"/>
              </a:solidFill>
              <a:ln w="19050">
                <a:solidFill>
                  <a:schemeClr val="bg1"/>
                </a:solidFill>
                <a:round/>
                <a:headEnd/>
                <a:tailEnd/>
              </a:ln>
            </p:spPr>
            <p:txBody>
              <a:bodyPr/>
              <a:lstStyle/>
              <a:p>
                <a:endParaRPr lang="fr-FR">
                  <a:latin typeface="Trebuchet MS" pitchFamily="34" charset="0"/>
                </a:endParaRPr>
              </a:p>
            </p:txBody>
          </p:sp>
        </p:grpSp>
        <p:sp>
          <p:nvSpPr>
            <p:cNvPr id="46096" name="AutoShape 21"/>
            <p:cNvSpPr>
              <a:spLocks noChangeArrowheads="1"/>
            </p:cNvSpPr>
            <p:nvPr/>
          </p:nvSpPr>
          <p:spPr bwMode="auto">
            <a:xfrm rot="-3603495">
              <a:off x="3558" y="1272"/>
              <a:ext cx="240" cy="288"/>
            </a:xfrm>
            <a:prstGeom prst="rightArrow">
              <a:avLst>
                <a:gd name="adj1" fmla="val 50000"/>
                <a:gd name="adj2" fmla="val 25000"/>
              </a:avLst>
            </a:prstGeom>
            <a:solidFill>
              <a:srgbClr val="0BA4E2"/>
            </a:solidFill>
            <a:ln w="9525">
              <a:solidFill>
                <a:srgbClr val="0BA4E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Trebuchet MS" pitchFamily="34" charset="0"/>
              </a:endParaRPr>
            </a:p>
          </p:txBody>
        </p:sp>
        <p:pic>
          <p:nvPicPr>
            <p:cNvPr id="46097" name="Picture 2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40" y="720"/>
              <a:ext cx="816" cy="8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98" name="Rectangle 19"/>
            <p:cNvSpPr>
              <a:spLocks noChangeArrowheads="1"/>
            </p:cNvSpPr>
            <p:nvPr/>
          </p:nvSpPr>
          <p:spPr bwMode="gray">
            <a:xfrm>
              <a:off x="3106" y="1564"/>
              <a:ext cx="638"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lnSpc>
                  <a:spcPct val="100000"/>
                </a:lnSpc>
                <a:buClrTx/>
                <a:buFontTx/>
                <a:buNone/>
              </a:pPr>
              <a:r>
                <a:rPr lang="de-DE" sz="1200">
                  <a:solidFill>
                    <a:schemeClr val="bg1"/>
                  </a:solidFill>
                  <a:latin typeface="Trebuchet MS" pitchFamily="34" charset="0"/>
                  <a:cs typeface="Arial" charset="0"/>
                </a:rPr>
                <a:t>MATLAB</a:t>
              </a:r>
            </a:p>
            <a:p>
              <a:pPr algn="r" eaLnBrk="1" hangingPunct="1">
                <a:lnSpc>
                  <a:spcPct val="100000"/>
                </a:lnSpc>
                <a:buClrTx/>
                <a:buFontTx/>
                <a:buNone/>
              </a:pPr>
              <a:r>
                <a:rPr lang="de-DE" sz="1200">
                  <a:solidFill>
                    <a:schemeClr val="bg1"/>
                  </a:solidFill>
                  <a:latin typeface="Trebuchet MS" pitchFamily="34" charset="0"/>
                  <a:cs typeface="Arial" charset="0"/>
                </a:rPr>
                <a:t>Toolbox</a:t>
              </a:r>
            </a:p>
          </p:txBody>
        </p:sp>
      </p:grpSp>
      <p:sp>
        <p:nvSpPr>
          <p:cNvPr id="46094" name="Rectangle 24"/>
          <p:cNvSpPr>
            <a:spLocks noChangeArrowheads="1"/>
          </p:cNvSpPr>
          <p:nvPr/>
        </p:nvSpPr>
        <p:spPr bwMode="auto">
          <a:xfrm>
            <a:off x="211015" y="1097280"/>
            <a:ext cx="4290646" cy="109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85" tIns="41742" rIns="83485" bIns="41742">
            <a:spAutoFit/>
          </a:bodyPr>
          <a:lstStyle/>
          <a:p>
            <a:pPr marL="342055" indent="-342055">
              <a:spcBef>
                <a:spcPct val="30000"/>
              </a:spcBef>
              <a:buBlip>
                <a:blip r:embed="rId11"/>
              </a:buBlip>
            </a:pPr>
            <a:r>
              <a:rPr lang="en-US" sz="2200" b="1" dirty="0">
                <a:solidFill>
                  <a:srgbClr val="0BA4E2"/>
                </a:solidFill>
                <a:latin typeface="Trebuchet MS" pitchFamily="34" charset="0"/>
              </a:rPr>
              <a:t>Simulis</a:t>
            </a:r>
            <a:r>
              <a:rPr lang="en-US" sz="2200" b="1" baseline="30000" dirty="0">
                <a:solidFill>
                  <a:srgbClr val="0BA4E2"/>
                </a:solidFill>
                <a:latin typeface="Trebuchet MS" pitchFamily="34" charset="0"/>
                <a:cs typeface="Arial" charset="0"/>
              </a:rPr>
              <a:t>®</a:t>
            </a:r>
            <a:r>
              <a:rPr lang="en-US" sz="2200" b="1" dirty="0">
                <a:solidFill>
                  <a:srgbClr val="0BA4E2"/>
                </a:solidFill>
                <a:latin typeface="Trebuchet MS" pitchFamily="34" charset="0"/>
              </a:rPr>
              <a:t> Thermodynamics </a:t>
            </a:r>
            <a:r>
              <a:rPr lang="ru-RU" sz="2200" b="1" dirty="0" smtClean="0">
                <a:solidFill>
                  <a:srgbClr val="0BA4E2"/>
                </a:solidFill>
                <a:latin typeface="Trebuchet MS" pitchFamily="34" charset="0"/>
              </a:rPr>
              <a:t>доступен  как панель инструментов в </a:t>
            </a:r>
            <a:r>
              <a:rPr lang="en-US" sz="2200" b="1" dirty="0" smtClean="0">
                <a:solidFill>
                  <a:srgbClr val="0BA4E2"/>
                </a:solidFill>
                <a:latin typeface="Trebuchet MS" pitchFamily="34" charset="0"/>
              </a:rPr>
              <a:t>MATLAB</a:t>
            </a:r>
            <a:r>
              <a:rPr lang="en-US" sz="2200" b="1" baseline="30000" dirty="0" smtClean="0">
                <a:solidFill>
                  <a:srgbClr val="0BA4E2"/>
                </a:solidFill>
                <a:latin typeface="Trebuchet MS" pitchFamily="34" charset="0"/>
                <a:cs typeface="Arial" charset="0"/>
              </a:rPr>
              <a:t>®</a:t>
            </a:r>
            <a:endParaRPr lang="en-US" sz="2200" b="1" baseline="30000" dirty="0">
              <a:solidFill>
                <a:srgbClr val="0BA4E2"/>
              </a:solidFill>
              <a:latin typeface="Trebuchet MS" pitchFamily="34" charset="0"/>
            </a:endParaRPr>
          </a:p>
        </p:txBody>
      </p:sp>
      <p:sp>
        <p:nvSpPr>
          <p:cNvPr id="23" name="Oval 15"/>
          <p:cNvSpPr>
            <a:spLocks noChangeArrowheads="1"/>
          </p:cNvSpPr>
          <p:nvPr>
            <p:custDataLst>
              <p:tags r:id="rId1"/>
            </p:custDataLst>
          </p:nvPr>
        </p:nvSpPr>
        <p:spPr bwMode="gray">
          <a:xfrm>
            <a:off x="3896458" y="2773204"/>
            <a:ext cx="1351085" cy="1311593"/>
          </a:xfrm>
          <a:prstGeom prst="ellipse">
            <a:avLst/>
          </a:prstGeom>
          <a:solidFill>
            <a:srgbClr val="080B7A"/>
          </a:solidFill>
          <a:ln w="19050">
            <a:solidFill>
              <a:srgbClr val="080B7A"/>
            </a:solidFill>
            <a:miter lim="800000"/>
            <a:headEnd/>
            <a:tailEnd/>
          </a:ln>
          <a:effectLst>
            <a:outerShdw dist="53882" dir="2700000" algn="ctr" rotWithShape="0">
              <a:srgbClr val="808080"/>
            </a:outerShdw>
          </a:effectLst>
        </p:spPr>
        <p:txBody>
          <a:bodyPr lIns="83485" tIns="41742" rIns="83485" bIns="41742"/>
          <a:lstStyle/>
          <a:p>
            <a:pPr marL="162331" indent="-162331" algn="ctr" defTabSz="731941">
              <a:spcBef>
                <a:spcPct val="20000"/>
              </a:spcBef>
            </a:pPr>
            <a:endParaRPr lang="de-DE" sz="1500">
              <a:solidFill>
                <a:srgbClr val="000000"/>
              </a:solidFill>
              <a:latin typeface="Trebuchet MS" pitchFamily="34" charset="0"/>
              <a:cs typeface="Arial" charset="0"/>
            </a:endParaRPr>
          </a:p>
        </p:txBody>
      </p:sp>
      <p:pic>
        <p:nvPicPr>
          <p:cNvPr id="24" name="Picture 16"/>
          <p:cNvPicPr>
            <a:picLocks noChangeAspect="1" noChangeArrowheads="1"/>
          </p:cNvPicPr>
          <p:nvPr/>
        </p:nvPicPr>
        <p:blipFill>
          <a:blip r:embed="rId12" cstate="print">
            <a:lum bright="72000" contrast="54000"/>
            <a:extLst>
              <a:ext uri="{28A0092B-C50C-407E-A947-70E740481C1C}">
                <a14:useLocalDpi xmlns:a14="http://schemas.microsoft.com/office/drawing/2010/main" val="0"/>
              </a:ext>
            </a:extLst>
          </a:blip>
          <a:srcRect/>
          <a:stretch>
            <a:fillRect/>
          </a:stretch>
        </p:blipFill>
        <p:spPr bwMode="gray">
          <a:xfrm>
            <a:off x="4141178" y="2823210"/>
            <a:ext cx="860181" cy="60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6"/>
          <p:cNvSpPr>
            <a:spLocks noChangeArrowheads="1"/>
          </p:cNvSpPr>
          <p:nvPr/>
        </p:nvSpPr>
        <p:spPr bwMode="gray">
          <a:xfrm>
            <a:off x="3808536" y="2996952"/>
            <a:ext cx="1525465" cy="79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70" tIns="82170" rIns="65736" bIns="82170">
            <a:spAutoFit/>
          </a:bodyPr>
          <a:lstStyle/>
          <a:p>
            <a:pPr algn="ctr" defTabSz="731941">
              <a:spcBef>
                <a:spcPct val="20000"/>
              </a:spcBef>
            </a:pPr>
            <a:r>
              <a:rPr lang="de-DE" sz="2400" dirty="0">
                <a:solidFill>
                  <a:schemeClr val="bg1"/>
                </a:solidFill>
                <a:latin typeface="Trebuchet MS" pitchFamily="34" charset="0"/>
                <a:cs typeface="Arial" charset="0"/>
              </a:rPr>
              <a:t>Simulis</a:t>
            </a:r>
          </a:p>
          <a:p>
            <a:pPr algn="ctr" defTabSz="731941">
              <a:spcBef>
                <a:spcPct val="20000"/>
              </a:spcBef>
            </a:pPr>
            <a:r>
              <a:rPr lang="de-DE" sz="1300" dirty="0">
                <a:solidFill>
                  <a:schemeClr val="bg1"/>
                </a:solidFill>
                <a:latin typeface="Trebuchet MS" pitchFamily="34" charset="0"/>
                <a:cs typeface="Arial" charset="0"/>
              </a:rPr>
              <a:t>Thermodynamics</a:t>
            </a:r>
          </a:p>
        </p:txBody>
      </p:sp>
    </p:spTree>
    <p:extLst>
      <p:ext uri="{BB962C8B-B14F-4D97-AF65-F5344CB8AC3E}">
        <p14:creationId xmlns:p14="http://schemas.microsoft.com/office/powerpoint/2010/main" val="33386632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3245828" y="1924527"/>
            <a:ext cx="1304192" cy="1082993"/>
            <a:chOff x="2130" y="1248"/>
            <a:chExt cx="974" cy="830"/>
          </a:xfrm>
        </p:grpSpPr>
        <p:sp>
          <p:nvSpPr>
            <p:cNvPr id="47140" name="Freeform 100" descr="75 %"/>
            <p:cNvSpPr>
              <a:spLocks noChangeAspect="1"/>
            </p:cNvSpPr>
            <p:nvPr>
              <p:custDataLst>
                <p:tags r:id="rId8"/>
              </p:custDataLst>
            </p:nvPr>
          </p:nvSpPr>
          <p:spPr bwMode="gray">
            <a:xfrm>
              <a:off x="2164" y="1270"/>
              <a:ext cx="940" cy="808"/>
            </a:xfrm>
            <a:custGeom>
              <a:avLst/>
              <a:gdLst>
                <a:gd name="T0" fmla="*/ 98364978 w 192"/>
                <a:gd name="T1" fmla="*/ 54499503 h 166"/>
                <a:gd name="T2" fmla="*/ 98364978 w 192"/>
                <a:gd name="T3" fmla="*/ 0 h 166"/>
                <a:gd name="T4" fmla="*/ 0 w 192"/>
                <a:gd name="T5" fmla="*/ 53860049 h 166"/>
                <a:gd name="T6" fmla="*/ 49147469 w 192"/>
                <a:gd name="T7" fmla="*/ 80658201 h 166"/>
                <a:gd name="T8" fmla="*/ 98364978 w 192"/>
                <a:gd name="T9" fmla="*/ 54499503 h 166"/>
                <a:gd name="T10" fmla="*/ 0 60000 65536"/>
                <a:gd name="T11" fmla="*/ 0 60000 65536"/>
                <a:gd name="T12" fmla="*/ 0 60000 65536"/>
                <a:gd name="T13" fmla="*/ 0 60000 65536"/>
                <a:gd name="T14" fmla="*/ 0 60000 65536"/>
                <a:gd name="T15" fmla="*/ 0 w 192"/>
                <a:gd name="T16" fmla="*/ 0 h 166"/>
                <a:gd name="T17" fmla="*/ 192 w 192"/>
                <a:gd name="T18" fmla="*/ 166 h 166"/>
              </a:gdLst>
              <a:ahLst/>
              <a:cxnLst>
                <a:cxn ang="T10">
                  <a:pos x="T0" y="T1"/>
                </a:cxn>
                <a:cxn ang="T11">
                  <a:pos x="T2" y="T3"/>
                </a:cxn>
                <a:cxn ang="T12">
                  <a:pos x="T4" y="T5"/>
                </a:cxn>
                <a:cxn ang="T13">
                  <a:pos x="T6" y="T7"/>
                </a:cxn>
                <a:cxn ang="T14">
                  <a:pos x="T8" y="T9"/>
                </a:cxn>
              </a:cxnLst>
              <a:rect l="T15" t="T16" r="T17" b="T18"/>
              <a:pathLst>
                <a:path w="192" h="166">
                  <a:moveTo>
                    <a:pt x="192" y="112"/>
                  </a:moveTo>
                  <a:cubicBezTo>
                    <a:pt x="192" y="0"/>
                    <a:pt x="192" y="0"/>
                    <a:pt x="192" y="0"/>
                  </a:cubicBezTo>
                  <a:cubicBezTo>
                    <a:pt x="111" y="3"/>
                    <a:pt x="40" y="46"/>
                    <a:pt x="0" y="111"/>
                  </a:cubicBezTo>
                  <a:cubicBezTo>
                    <a:pt x="96" y="166"/>
                    <a:pt x="96" y="166"/>
                    <a:pt x="96" y="166"/>
                  </a:cubicBezTo>
                  <a:cubicBezTo>
                    <a:pt x="117" y="135"/>
                    <a:pt x="152" y="114"/>
                    <a:pt x="192" y="112"/>
                  </a:cubicBezTo>
                  <a:close/>
                </a:path>
              </a:pathLst>
            </a:custGeom>
            <a:pattFill prst="pct75">
              <a:fgClr>
                <a:schemeClr val="bg2"/>
              </a:fgClr>
              <a:bgClr>
                <a:srgbClr val="FFFFFF"/>
              </a:bgClr>
            </a:patt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latin typeface="Trebuchet MS" pitchFamily="34" charset="0"/>
              </a:endParaRPr>
            </a:p>
          </p:txBody>
        </p:sp>
        <p:sp>
          <p:nvSpPr>
            <p:cNvPr id="47141" name="Freeform 100" descr="75 %"/>
            <p:cNvSpPr>
              <a:spLocks noChangeAspect="1"/>
            </p:cNvSpPr>
            <p:nvPr>
              <p:custDataLst>
                <p:tags r:id="rId9"/>
              </p:custDataLst>
            </p:nvPr>
          </p:nvSpPr>
          <p:spPr bwMode="gray">
            <a:xfrm>
              <a:off x="2130" y="1248"/>
              <a:ext cx="940" cy="808"/>
            </a:xfrm>
            <a:custGeom>
              <a:avLst/>
              <a:gdLst>
                <a:gd name="T0" fmla="*/ 98364978 w 192"/>
                <a:gd name="T1" fmla="*/ 54499503 h 166"/>
                <a:gd name="T2" fmla="*/ 98364978 w 192"/>
                <a:gd name="T3" fmla="*/ 0 h 166"/>
                <a:gd name="T4" fmla="*/ 0 w 192"/>
                <a:gd name="T5" fmla="*/ 53860049 h 166"/>
                <a:gd name="T6" fmla="*/ 49147469 w 192"/>
                <a:gd name="T7" fmla="*/ 80658201 h 166"/>
                <a:gd name="T8" fmla="*/ 98364978 w 192"/>
                <a:gd name="T9" fmla="*/ 54499503 h 166"/>
                <a:gd name="T10" fmla="*/ 0 60000 65536"/>
                <a:gd name="T11" fmla="*/ 0 60000 65536"/>
                <a:gd name="T12" fmla="*/ 0 60000 65536"/>
                <a:gd name="T13" fmla="*/ 0 60000 65536"/>
                <a:gd name="T14" fmla="*/ 0 60000 65536"/>
                <a:gd name="T15" fmla="*/ 0 w 192"/>
                <a:gd name="T16" fmla="*/ 0 h 166"/>
                <a:gd name="T17" fmla="*/ 192 w 192"/>
                <a:gd name="T18" fmla="*/ 166 h 166"/>
              </a:gdLst>
              <a:ahLst/>
              <a:cxnLst>
                <a:cxn ang="T10">
                  <a:pos x="T0" y="T1"/>
                </a:cxn>
                <a:cxn ang="T11">
                  <a:pos x="T2" y="T3"/>
                </a:cxn>
                <a:cxn ang="T12">
                  <a:pos x="T4" y="T5"/>
                </a:cxn>
                <a:cxn ang="T13">
                  <a:pos x="T6" y="T7"/>
                </a:cxn>
                <a:cxn ang="T14">
                  <a:pos x="T8" y="T9"/>
                </a:cxn>
              </a:cxnLst>
              <a:rect l="T15" t="T16" r="T17" b="T18"/>
              <a:pathLst>
                <a:path w="192" h="166">
                  <a:moveTo>
                    <a:pt x="192" y="112"/>
                  </a:moveTo>
                  <a:cubicBezTo>
                    <a:pt x="192" y="0"/>
                    <a:pt x="192" y="0"/>
                    <a:pt x="192" y="0"/>
                  </a:cubicBezTo>
                  <a:cubicBezTo>
                    <a:pt x="111" y="3"/>
                    <a:pt x="40" y="46"/>
                    <a:pt x="0" y="111"/>
                  </a:cubicBezTo>
                  <a:cubicBezTo>
                    <a:pt x="96" y="166"/>
                    <a:pt x="96" y="166"/>
                    <a:pt x="96" y="166"/>
                  </a:cubicBezTo>
                  <a:cubicBezTo>
                    <a:pt x="117" y="135"/>
                    <a:pt x="152" y="114"/>
                    <a:pt x="192" y="112"/>
                  </a:cubicBezTo>
                  <a:close/>
                </a:path>
              </a:pathLst>
            </a:custGeom>
            <a:solidFill>
              <a:srgbClr val="0BA4E2"/>
            </a:solidFill>
            <a:ln w="19050">
              <a:solidFill>
                <a:schemeClr val="bg1"/>
              </a:solidFill>
              <a:round/>
              <a:headEnd/>
              <a:tailEnd/>
            </a:ln>
          </p:spPr>
          <p:txBody>
            <a:bodyPr/>
            <a:lstStyle/>
            <a:p>
              <a:endParaRPr lang="fr-FR">
                <a:latin typeface="Trebuchet MS" pitchFamily="34" charset="0"/>
              </a:endParaRPr>
            </a:p>
          </p:txBody>
        </p:sp>
      </p:grpSp>
      <p:grpSp>
        <p:nvGrpSpPr>
          <p:cNvPr id="3" name="Group 5"/>
          <p:cNvGrpSpPr>
            <a:grpSpLocks noChangeAspect="1"/>
          </p:cNvGrpSpPr>
          <p:nvPr/>
        </p:nvGrpSpPr>
        <p:grpSpPr bwMode="auto">
          <a:xfrm>
            <a:off x="4592516" y="1924527"/>
            <a:ext cx="1304192" cy="1091565"/>
            <a:chOff x="3136" y="1248"/>
            <a:chExt cx="974" cy="836"/>
          </a:xfrm>
        </p:grpSpPr>
        <p:sp>
          <p:nvSpPr>
            <p:cNvPr id="47138" name="Freeform 101" descr="75 %"/>
            <p:cNvSpPr>
              <a:spLocks noChangeAspect="1"/>
            </p:cNvSpPr>
            <p:nvPr>
              <p:custDataLst>
                <p:tags r:id="rId6"/>
              </p:custDataLst>
            </p:nvPr>
          </p:nvSpPr>
          <p:spPr bwMode="gray">
            <a:xfrm>
              <a:off x="3170" y="1270"/>
              <a:ext cx="940" cy="814"/>
            </a:xfrm>
            <a:custGeom>
              <a:avLst/>
              <a:gdLst>
                <a:gd name="T0" fmla="*/ 49147469 w 192"/>
                <a:gd name="T1" fmla="*/ 82234199 h 167"/>
                <a:gd name="T2" fmla="*/ 98364978 w 192"/>
                <a:gd name="T3" fmla="*/ 54445984 h 167"/>
                <a:gd name="T4" fmla="*/ 0 w 192"/>
                <a:gd name="T5" fmla="*/ 0 h 167"/>
                <a:gd name="T6" fmla="*/ 0 w 192"/>
                <a:gd name="T7" fmla="*/ 55103520 h 167"/>
                <a:gd name="T8" fmla="*/ 49147469 w 192"/>
                <a:gd name="T9" fmla="*/ 82234199 h 167"/>
                <a:gd name="T10" fmla="*/ 0 60000 65536"/>
                <a:gd name="T11" fmla="*/ 0 60000 65536"/>
                <a:gd name="T12" fmla="*/ 0 60000 65536"/>
                <a:gd name="T13" fmla="*/ 0 60000 65536"/>
                <a:gd name="T14" fmla="*/ 0 60000 65536"/>
                <a:gd name="T15" fmla="*/ 0 w 192"/>
                <a:gd name="T16" fmla="*/ 0 h 167"/>
                <a:gd name="T17" fmla="*/ 192 w 192"/>
                <a:gd name="T18" fmla="*/ 167 h 167"/>
              </a:gdLst>
              <a:ahLst/>
              <a:cxnLst>
                <a:cxn ang="T10">
                  <a:pos x="T0" y="T1"/>
                </a:cxn>
                <a:cxn ang="T11">
                  <a:pos x="T2" y="T3"/>
                </a:cxn>
                <a:cxn ang="T12">
                  <a:pos x="T4" y="T5"/>
                </a:cxn>
                <a:cxn ang="T13">
                  <a:pos x="T6" y="T7"/>
                </a:cxn>
                <a:cxn ang="T14">
                  <a:pos x="T8" y="T9"/>
                </a:cxn>
              </a:cxnLst>
              <a:rect l="T15" t="T16" r="T17" b="T18"/>
              <a:pathLst>
                <a:path w="192" h="167">
                  <a:moveTo>
                    <a:pt x="96" y="167"/>
                  </a:moveTo>
                  <a:cubicBezTo>
                    <a:pt x="192" y="111"/>
                    <a:pt x="192" y="111"/>
                    <a:pt x="192" y="111"/>
                  </a:cubicBezTo>
                  <a:cubicBezTo>
                    <a:pt x="152" y="46"/>
                    <a:pt x="81" y="3"/>
                    <a:pt x="0" y="0"/>
                  </a:cubicBezTo>
                  <a:cubicBezTo>
                    <a:pt x="0" y="112"/>
                    <a:pt x="0" y="112"/>
                    <a:pt x="0" y="112"/>
                  </a:cubicBezTo>
                  <a:cubicBezTo>
                    <a:pt x="40" y="114"/>
                    <a:pt x="75" y="135"/>
                    <a:pt x="96" y="167"/>
                  </a:cubicBezTo>
                  <a:close/>
                </a:path>
              </a:pathLst>
            </a:custGeom>
            <a:pattFill prst="pct75">
              <a:fgClr>
                <a:schemeClr val="bg2"/>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Trebuchet MS" pitchFamily="34" charset="0"/>
              </a:endParaRPr>
            </a:p>
          </p:txBody>
        </p:sp>
        <p:sp>
          <p:nvSpPr>
            <p:cNvPr id="47139" name="Freeform 101" descr="75 %"/>
            <p:cNvSpPr>
              <a:spLocks noChangeAspect="1"/>
            </p:cNvSpPr>
            <p:nvPr>
              <p:custDataLst>
                <p:tags r:id="rId7"/>
              </p:custDataLst>
            </p:nvPr>
          </p:nvSpPr>
          <p:spPr bwMode="gray">
            <a:xfrm>
              <a:off x="3136" y="1248"/>
              <a:ext cx="940" cy="814"/>
            </a:xfrm>
            <a:custGeom>
              <a:avLst/>
              <a:gdLst>
                <a:gd name="T0" fmla="*/ 49147469 w 192"/>
                <a:gd name="T1" fmla="*/ 82234199 h 167"/>
                <a:gd name="T2" fmla="*/ 98364978 w 192"/>
                <a:gd name="T3" fmla="*/ 54445984 h 167"/>
                <a:gd name="T4" fmla="*/ 0 w 192"/>
                <a:gd name="T5" fmla="*/ 0 h 167"/>
                <a:gd name="T6" fmla="*/ 0 w 192"/>
                <a:gd name="T7" fmla="*/ 55103520 h 167"/>
                <a:gd name="T8" fmla="*/ 49147469 w 192"/>
                <a:gd name="T9" fmla="*/ 82234199 h 167"/>
                <a:gd name="T10" fmla="*/ 0 60000 65536"/>
                <a:gd name="T11" fmla="*/ 0 60000 65536"/>
                <a:gd name="T12" fmla="*/ 0 60000 65536"/>
                <a:gd name="T13" fmla="*/ 0 60000 65536"/>
                <a:gd name="T14" fmla="*/ 0 60000 65536"/>
                <a:gd name="T15" fmla="*/ 0 w 192"/>
                <a:gd name="T16" fmla="*/ 0 h 167"/>
                <a:gd name="T17" fmla="*/ 192 w 192"/>
                <a:gd name="T18" fmla="*/ 167 h 167"/>
              </a:gdLst>
              <a:ahLst/>
              <a:cxnLst>
                <a:cxn ang="T10">
                  <a:pos x="T0" y="T1"/>
                </a:cxn>
                <a:cxn ang="T11">
                  <a:pos x="T2" y="T3"/>
                </a:cxn>
                <a:cxn ang="T12">
                  <a:pos x="T4" y="T5"/>
                </a:cxn>
                <a:cxn ang="T13">
                  <a:pos x="T6" y="T7"/>
                </a:cxn>
                <a:cxn ang="T14">
                  <a:pos x="T8" y="T9"/>
                </a:cxn>
              </a:cxnLst>
              <a:rect l="T15" t="T16" r="T17" b="T18"/>
              <a:pathLst>
                <a:path w="192" h="167">
                  <a:moveTo>
                    <a:pt x="96" y="167"/>
                  </a:moveTo>
                  <a:cubicBezTo>
                    <a:pt x="192" y="111"/>
                    <a:pt x="192" y="111"/>
                    <a:pt x="192" y="111"/>
                  </a:cubicBezTo>
                  <a:cubicBezTo>
                    <a:pt x="152" y="46"/>
                    <a:pt x="81" y="3"/>
                    <a:pt x="0" y="0"/>
                  </a:cubicBezTo>
                  <a:cubicBezTo>
                    <a:pt x="0" y="112"/>
                    <a:pt x="0" y="112"/>
                    <a:pt x="0" y="112"/>
                  </a:cubicBezTo>
                  <a:cubicBezTo>
                    <a:pt x="40" y="114"/>
                    <a:pt x="75" y="135"/>
                    <a:pt x="96" y="167"/>
                  </a:cubicBezTo>
                  <a:close/>
                </a:path>
              </a:pathLst>
            </a:custGeom>
            <a:solidFill>
              <a:srgbClr val="0BA4E2"/>
            </a:solidFill>
            <a:ln w="19050">
              <a:solidFill>
                <a:schemeClr val="bg1"/>
              </a:solidFill>
              <a:round/>
              <a:headEnd/>
              <a:tailEnd/>
            </a:ln>
          </p:spPr>
          <p:txBody>
            <a:bodyPr/>
            <a:lstStyle/>
            <a:p>
              <a:endParaRPr lang="fr-FR">
                <a:latin typeface="Trebuchet MS" pitchFamily="34" charset="0"/>
              </a:endParaRPr>
            </a:p>
          </p:txBody>
        </p:sp>
      </p:grpSp>
      <p:grpSp>
        <p:nvGrpSpPr>
          <p:cNvPr id="4" name="Group 8"/>
          <p:cNvGrpSpPr>
            <a:grpSpLocks noChangeAspect="1"/>
          </p:cNvGrpSpPr>
          <p:nvPr/>
        </p:nvGrpSpPr>
        <p:grpSpPr bwMode="auto">
          <a:xfrm>
            <a:off x="3017228" y="2707482"/>
            <a:ext cx="857250" cy="1441608"/>
            <a:chOff x="1959" y="1848"/>
            <a:chExt cx="640" cy="1104"/>
          </a:xfrm>
        </p:grpSpPr>
        <p:sp>
          <p:nvSpPr>
            <p:cNvPr id="47136" name="Freeform 105" descr="75 %"/>
            <p:cNvSpPr>
              <a:spLocks noChangeAspect="1"/>
            </p:cNvSpPr>
            <p:nvPr>
              <p:custDataLst>
                <p:tags r:id="rId4"/>
              </p:custDataLst>
            </p:nvPr>
          </p:nvSpPr>
          <p:spPr bwMode="gray">
            <a:xfrm>
              <a:off x="1993" y="1870"/>
              <a:ext cx="606" cy="1082"/>
            </a:xfrm>
            <a:custGeom>
              <a:avLst/>
              <a:gdLst>
                <a:gd name="T0" fmla="*/ 55994703 w 124"/>
                <a:gd name="T1" fmla="*/ 54743366 h 222"/>
                <a:gd name="T2" fmla="*/ 62451423 w 124"/>
                <a:gd name="T3" fmla="*/ 27705711 h 222"/>
                <a:gd name="T4" fmla="*/ 13977825 w 124"/>
                <a:gd name="T5" fmla="*/ 0 h 222"/>
                <a:gd name="T6" fmla="*/ 0 w 124"/>
                <a:gd name="T7" fmla="*/ 54743366 h 222"/>
                <a:gd name="T8" fmla="*/ 13977825 w 124"/>
                <a:gd name="T9" fmla="*/ 109231682 h 222"/>
                <a:gd name="T10" fmla="*/ 62451423 w 124"/>
                <a:gd name="T11" fmla="*/ 81539535 h 222"/>
                <a:gd name="T12" fmla="*/ 55994703 w 124"/>
                <a:gd name="T13" fmla="*/ 54743366 h 222"/>
                <a:gd name="T14" fmla="*/ 0 60000 65536"/>
                <a:gd name="T15" fmla="*/ 0 60000 65536"/>
                <a:gd name="T16" fmla="*/ 0 60000 65536"/>
                <a:gd name="T17" fmla="*/ 0 60000 65536"/>
                <a:gd name="T18" fmla="*/ 0 60000 65536"/>
                <a:gd name="T19" fmla="*/ 0 60000 65536"/>
                <a:gd name="T20" fmla="*/ 0 60000 65536"/>
                <a:gd name="T21" fmla="*/ 0 w 124"/>
                <a:gd name="T22" fmla="*/ 0 h 222"/>
                <a:gd name="T23" fmla="*/ 124 w 124"/>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222">
                  <a:moveTo>
                    <a:pt x="111" y="111"/>
                  </a:moveTo>
                  <a:cubicBezTo>
                    <a:pt x="111" y="91"/>
                    <a:pt x="116" y="73"/>
                    <a:pt x="124" y="56"/>
                  </a:cubicBezTo>
                  <a:cubicBezTo>
                    <a:pt x="28" y="0"/>
                    <a:pt x="28" y="0"/>
                    <a:pt x="28" y="0"/>
                  </a:cubicBezTo>
                  <a:cubicBezTo>
                    <a:pt x="10" y="33"/>
                    <a:pt x="0" y="71"/>
                    <a:pt x="0" y="111"/>
                  </a:cubicBezTo>
                  <a:cubicBezTo>
                    <a:pt x="0" y="151"/>
                    <a:pt x="10" y="189"/>
                    <a:pt x="28" y="222"/>
                  </a:cubicBezTo>
                  <a:cubicBezTo>
                    <a:pt x="124" y="166"/>
                    <a:pt x="124" y="166"/>
                    <a:pt x="124" y="166"/>
                  </a:cubicBezTo>
                  <a:cubicBezTo>
                    <a:pt x="116" y="150"/>
                    <a:pt x="111" y="131"/>
                    <a:pt x="111" y="111"/>
                  </a:cubicBezTo>
                  <a:close/>
                </a:path>
              </a:pathLst>
            </a:custGeom>
            <a:pattFill prst="pct75">
              <a:fgClr>
                <a:schemeClr val="bg2"/>
              </a:fgClr>
              <a:bgClr>
                <a:srgbClr val="FFFFFF"/>
              </a:bgClr>
            </a:patt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latin typeface="Trebuchet MS" pitchFamily="34" charset="0"/>
              </a:endParaRPr>
            </a:p>
          </p:txBody>
        </p:sp>
        <p:sp>
          <p:nvSpPr>
            <p:cNvPr id="47137" name="Freeform 105" descr="75 %"/>
            <p:cNvSpPr>
              <a:spLocks noChangeAspect="1"/>
            </p:cNvSpPr>
            <p:nvPr>
              <p:custDataLst>
                <p:tags r:id="rId5"/>
              </p:custDataLst>
            </p:nvPr>
          </p:nvSpPr>
          <p:spPr bwMode="gray">
            <a:xfrm>
              <a:off x="1959" y="1848"/>
              <a:ext cx="606" cy="1082"/>
            </a:xfrm>
            <a:custGeom>
              <a:avLst/>
              <a:gdLst>
                <a:gd name="T0" fmla="*/ 55994703 w 124"/>
                <a:gd name="T1" fmla="*/ 54743366 h 222"/>
                <a:gd name="T2" fmla="*/ 62451423 w 124"/>
                <a:gd name="T3" fmla="*/ 27705711 h 222"/>
                <a:gd name="T4" fmla="*/ 13977825 w 124"/>
                <a:gd name="T5" fmla="*/ 0 h 222"/>
                <a:gd name="T6" fmla="*/ 0 w 124"/>
                <a:gd name="T7" fmla="*/ 54743366 h 222"/>
                <a:gd name="T8" fmla="*/ 13977825 w 124"/>
                <a:gd name="T9" fmla="*/ 109231682 h 222"/>
                <a:gd name="T10" fmla="*/ 62451423 w 124"/>
                <a:gd name="T11" fmla="*/ 81539535 h 222"/>
                <a:gd name="T12" fmla="*/ 55994703 w 124"/>
                <a:gd name="T13" fmla="*/ 54743366 h 222"/>
                <a:gd name="T14" fmla="*/ 0 60000 65536"/>
                <a:gd name="T15" fmla="*/ 0 60000 65536"/>
                <a:gd name="T16" fmla="*/ 0 60000 65536"/>
                <a:gd name="T17" fmla="*/ 0 60000 65536"/>
                <a:gd name="T18" fmla="*/ 0 60000 65536"/>
                <a:gd name="T19" fmla="*/ 0 60000 65536"/>
                <a:gd name="T20" fmla="*/ 0 60000 65536"/>
                <a:gd name="T21" fmla="*/ 0 w 124"/>
                <a:gd name="T22" fmla="*/ 0 h 222"/>
                <a:gd name="T23" fmla="*/ 124 w 124"/>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222">
                  <a:moveTo>
                    <a:pt x="111" y="111"/>
                  </a:moveTo>
                  <a:cubicBezTo>
                    <a:pt x="111" y="91"/>
                    <a:pt x="116" y="73"/>
                    <a:pt x="124" y="56"/>
                  </a:cubicBezTo>
                  <a:cubicBezTo>
                    <a:pt x="28" y="0"/>
                    <a:pt x="28" y="0"/>
                    <a:pt x="28" y="0"/>
                  </a:cubicBezTo>
                  <a:cubicBezTo>
                    <a:pt x="10" y="33"/>
                    <a:pt x="0" y="71"/>
                    <a:pt x="0" y="111"/>
                  </a:cubicBezTo>
                  <a:cubicBezTo>
                    <a:pt x="0" y="151"/>
                    <a:pt x="10" y="189"/>
                    <a:pt x="28" y="222"/>
                  </a:cubicBezTo>
                  <a:cubicBezTo>
                    <a:pt x="124" y="166"/>
                    <a:pt x="124" y="166"/>
                    <a:pt x="124" y="166"/>
                  </a:cubicBezTo>
                  <a:cubicBezTo>
                    <a:pt x="116" y="150"/>
                    <a:pt x="111" y="131"/>
                    <a:pt x="111" y="111"/>
                  </a:cubicBezTo>
                  <a:close/>
                </a:path>
              </a:pathLst>
            </a:custGeom>
            <a:solidFill>
              <a:srgbClr val="0BA4E2"/>
            </a:solidFill>
            <a:ln w="19050">
              <a:solidFill>
                <a:schemeClr val="bg1"/>
              </a:solidFill>
              <a:round/>
              <a:headEnd/>
              <a:tailEnd/>
            </a:ln>
          </p:spPr>
          <p:txBody>
            <a:bodyPr/>
            <a:lstStyle/>
            <a:p>
              <a:endParaRPr lang="fr-FR">
                <a:latin typeface="Trebuchet MS" pitchFamily="34" charset="0"/>
              </a:endParaRPr>
            </a:p>
          </p:txBody>
        </p:sp>
      </p:grpSp>
      <p:sp>
        <p:nvSpPr>
          <p:cNvPr id="47112" name="Rectangle 20"/>
          <p:cNvSpPr>
            <a:spLocks noChangeArrowheads="1"/>
          </p:cNvSpPr>
          <p:nvPr/>
        </p:nvSpPr>
        <p:spPr bwMode="auto">
          <a:xfrm>
            <a:off x="503548" y="0"/>
            <a:ext cx="8229600" cy="106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57" tIns="41729" rIns="83457" bIns="41729">
            <a:spAutoFit/>
          </a:bodyPr>
          <a:lstStyle/>
          <a:p>
            <a:pPr defTabSz="931957"/>
            <a:r>
              <a:rPr lang="ru-RU" sz="3200" b="1" dirty="0" smtClean="0">
                <a:solidFill>
                  <a:schemeClr val="bg1"/>
                </a:solidFill>
                <a:latin typeface="Trebuchet MS" pitchFamily="34" charset="0"/>
              </a:rPr>
              <a:t>Файлы с результатами расчетов можно экспортировать в другие программы</a:t>
            </a:r>
            <a:endParaRPr lang="en-US" sz="3200" b="1" dirty="0">
              <a:solidFill>
                <a:schemeClr val="bg1"/>
              </a:solidFill>
              <a:latin typeface="Trebuchet MS" pitchFamily="34" charset="0"/>
            </a:endParaRPr>
          </a:p>
        </p:txBody>
      </p:sp>
      <p:sp>
        <p:nvSpPr>
          <p:cNvPr id="47116" name="Rectangle 18"/>
          <p:cNvSpPr>
            <a:spLocks noChangeArrowheads="1"/>
          </p:cNvSpPr>
          <p:nvPr/>
        </p:nvSpPr>
        <p:spPr bwMode="gray">
          <a:xfrm>
            <a:off x="2939562" y="3118962"/>
            <a:ext cx="999392" cy="45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85" tIns="41742" rIns="83485" bIns="41742">
            <a:spAutoFit/>
          </a:bodyPr>
          <a:lstStyle/>
          <a:p>
            <a:pPr algn="ctr" eaLnBrk="1" hangingPunct="1">
              <a:lnSpc>
                <a:spcPct val="100000"/>
              </a:lnSpc>
              <a:buClrTx/>
              <a:buFontTx/>
              <a:buNone/>
            </a:pPr>
            <a:r>
              <a:rPr lang="ru-RU" sz="1200" dirty="0" smtClean="0">
                <a:solidFill>
                  <a:schemeClr val="bg1"/>
                </a:solidFill>
                <a:latin typeface="Trebuchet MS" pitchFamily="34" charset="0"/>
                <a:cs typeface="Arial" charset="0"/>
              </a:rPr>
              <a:t>ПО</a:t>
            </a:r>
          </a:p>
          <a:p>
            <a:pPr algn="ctr" eaLnBrk="1" hangingPunct="1">
              <a:lnSpc>
                <a:spcPct val="100000"/>
              </a:lnSpc>
              <a:buClrTx/>
              <a:buFontTx/>
              <a:buNone/>
            </a:pPr>
            <a:r>
              <a:rPr lang="de-DE" sz="1200" dirty="0" err="1" smtClean="0">
                <a:solidFill>
                  <a:schemeClr val="bg1"/>
                </a:solidFill>
                <a:latin typeface="Trebuchet MS" pitchFamily="34" charset="0"/>
                <a:cs typeface="Arial" charset="0"/>
              </a:rPr>
              <a:t>ProSim</a:t>
            </a:r>
            <a:endParaRPr lang="de-DE" sz="1200" dirty="0">
              <a:solidFill>
                <a:schemeClr val="bg1"/>
              </a:solidFill>
              <a:latin typeface="Trebuchet MS" pitchFamily="34" charset="0"/>
              <a:cs typeface="Arial" charset="0"/>
            </a:endParaRPr>
          </a:p>
        </p:txBody>
      </p:sp>
      <p:sp>
        <p:nvSpPr>
          <p:cNvPr id="47117" name="Rectangle 21"/>
          <p:cNvSpPr>
            <a:spLocks noChangeArrowheads="1"/>
          </p:cNvSpPr>
          <p:nvPr/>
        </p:nvSpPr>
        <p:spPr bwMode="gray">
          <a:xfrm>
            <a:off x="3587262" y="2234565"/>
            <a:ext cx="911469" cy="45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85" tIns="41742" rIns="83485" bIns="41742">
            <a:spAutoFit/>
          </a:bodyPr>
          <a:lstStyle/>
          <a:p>
            <a:pPr algn="ctr" eaLnBrk="1" hangingPunct="1">
              <a:lnSpc>
                <a:spcPct val="100000"/>
              </a:lnSpc>
              <a:buClrTx/>
              <a:buFontTx/>
              <a:buNone/>
            </a:pPr>
            <a:r>
              <a:rPr lang="de-DE" sz="1200">
                <a:solidFill>
                  <a:schemeClr val="bg1"/>
                </a:solidFill>
                <a:latin typeface="Trebuchet MS" pitchFamily="34" charset="0"/>
                <a:cs typeface="Arial" charset="0"/>
              </a:rPr>
              <a:t>MS-Excel Add-In</a:t>
            </a:r>
          </a:p>
        </p:txBody>
      </p:sp>
      <p:sp>
        <p:nvSpPr>
          <p:cNvPr id="47118" name="Rectangle 19"/>
          <p:cNvSpPr>
            <a:spLocks noChangeArrowheads="1"/>
          </p:cNvSpPr>
          <p:nvPr/>
        </p:nvSpPr>
        <p:spPr bwMode="gray">
          <a:xfrm>
            <a:off x="4551485" y="2234565"/>
            <a:ext cx="934915" cy="45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85" tIns="41742" rIns="83485" bIns="41742">
            <a:spAutoFit/>
          </a:bodyPr>
          <a:lstStyle/>
          <a:p>
            <a:pPr algn="r" eaLnBrk="1" hangingPunct="1">
              <a:lnSpc>
                <a:spcPct val="100000"/>
              </a:lnSpc>
              <a:buClrTx/>
              <a:buFontTx/>
              <a:buNone/>
            </a:pPr>
            <a:r>
              <a:rPr lang="de-DE" sz="1200">
                <a:solidFill>
                  <a:schemeClr val="bg1"/>
                </a:solidFill>
                <a:latin typeface="Trebuchet MS" pitchFamily="34" charset="0"/>
                <a:cs typeface="Arial" charset="0"/>
              </a:rPr>
              <a:t>MATLAB</a:t>
            </a:r>
          </a:p>
          <a:p>
            <a:pPr algn="r" eaLnBrk="1" hangingPunct="1">
              <a:lnSpc>
                <a:spcPct val="100000"/>
              </a:lnSpc>
              <a:buClrTx/>
              <a:buFontTx/>
              <a:buNone/>
            </a:pPr>
            <a:r>
              <a:rPr lang="de-DE" sz="1200">
                <a:solidFill>
                  <a:schemeClr val="bg1"/>
                </a:solidFill>
                <a:latin typeface="Trebuchet MS" pitchFamily="34" charset="0"/>
                <a:cs typeface="Arial" charset="0"/>
              </a:rPr>
              <a:t>Toolbox</a:t>
            </a:r>
          </a:p>
        </p:txBody>
      </p:sp>
      <p:grpSp>
        <p:nvGrpSpPr>
          <p:cNvPr id="5" name="Groupe 1"/>
          <p:cNvGrpSpPr>
            <a:grpSpLocks/>
          </p:cNvGrpSpPr>
          <p:nvPr/>
        </p:nvGrpSpPr>
        <p:grpSpPr bwMode="auto">
          <a:xfrm>
            <a:off x="0" y="3849052"/>
            <a:ext cx="4550020" cy="2198854"/>
            <a:chOff x="0" y="4276725"/>
            <a:chExt cx="4929188" cy="2443171"/>
          </a:xfrm>
        </p:grpSpPr>
        <p:grpSp>
          <p:nvGrpSpPr>
            <p:cNvPr id="6" name="Group 14"/>
            <p:cNvGrpSpPr>
              <a:grpSpLocks/>
            </p:cNvGrpSpPr>
            <p:nvPr/>
          </p:nvGrpSpPr>
          <p:grpSpPr bwMode="auto">
            <a:xfrm>
              <a:off x="76200" y="5411788"/>
              <a:ext cx="3889375" cy="912812"/>
              <a:chOff x="48" y="3409"/>
              <a:chExt cx="2450" cy="575"/>
            </a:xfrm>
          </p:grpSpPr>
          <p:sp>
            <p:nvSpPr>
              <p:cNvPr id="47134" name="Rectangle 15"/>
              <p:cNvSpPr>
                <a:spLocks noChangeArrowheads="1"/>
              </p:cNvSpPr>
              <p:nvPr/>
            </p:nvSpPr>
            <p:spPr bwMode="auto">
              <a:xfrm>
                <a:off x="48" y="3638"/>
                <a:ext cx="1824"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263789" indent="-263789" defTabSz="695706">
                  <a:spcBef>
                    <a:spcPct val="35000"/>
                  </a:spcBef>
                  <a:buBlip>
                    <a:blip r:embed="rId12"/>
                  </a:buBlip>
                </a:pPr>
                <a:r>
                  <a:rPr lang="en-US" dirty="0">
                    <a:solidFill>
                      <a:srgbClr val="0BA4E2"/>
                    </a:solidFill>
                    <a:latin typeface="Trebuchet MS" pitchFamily="34" charset="0"/>
                  </a:rPr>
                  <a:t>Aspen TASC </a:t>
                </a:r>
                <a:r>
                  <a:rPr lang="en-US" sz="1300" dirty="0" smtClean="0">
                    <a:solidFill>
                      <a:srgbClr val="0BA4E2"/>
                    </a:solidFill>
                    <a:latin typeface="Trebuchet MS" pitchFamily="34" charset="0"/>
                  </a:rPr>
                  <a:t>(</a:t>
                </a:r>
                <a:r>
                  <a:rPr lang="ru-RU" sz="1300" dirty="0" smtClean="0">
                    <a:solidFill>
                      <a:srgbClr val="0BA4E2"/>
                    </a:solidFill>
                    <a:latin typeface="Trebuchet MS" pitchFamily="34" charset="0"/>
                  </a:rPr>
                  <a:t>файл </a:t>
                </a:r>
                <a:r>
                  <a:rPr lang="en-US" sz="1300" dirty="0" smtClean="0">
                    <a:solidFill>
                      <a:srgbClr val="0BA4E2"/>
                    </a:solidFill>
                    <a:latin typeface="Trebuchet MS" pitchFamily="34" charset="0"/>
                  </a:rPr>
                  <a:t>PSF )</a:t>
                </a:r>
                <a:endParaRPr lang="en-US" sz="1300" dirty="0">
                  <a:solidFill>
                    <a:srgbClr val="0BA4E2"/>
                  </a:solidFill>
                  <a:latin typeface="Trebuchet MS" pitchFamily="34" charset="0"/>
                </a:endParaRPr>
              </a:p>
            </p:txBody>
          </p:sp>
          <p:pic>
            <p:nvPicPr>
              <p:cNvPr id="47135" name="Picture 1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24" y="3409"/>
                <a:ext cx="674" cy="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7132" name="Rectangle 18"/>
            <p:cNvSpPr>
              <a:spLocks noChangeArrowheads="1"/>
            </p:cNvSpPr>
            <p:nvPr/>
          </p:nvSpPr>
          <p:spPr bwMode="auto">
            <a:xfrm>
              <a:off x="76199" y="6308733"/>
              <a:ext cx="2895599"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263789" indent="-263789" defTabSz="695706">
                <a:spcBef>
                  <a:spcPct val="35000"/>
                </a:spcBef>
                <a:buBlip>
                  <a:blip r:embed="rId12"/>
                </a:buBlip>
              </a:pPr>
              <a:r>
                <a:rPr lang="en-US" dirty="0">
                  <a:solidFill>
                    <a:srgbClr val="0BA4E2"/>
                  </a:solidFill>
                  <a:latin typeface="Trebuchet MS" pitchFamily="34" charset="0"/>
                </a:rPr>
                <a:t>OLGA </a:t>
              </a:r>
              <a:r>
                <a:rPr lang="en-US" sz="1300" dirty="0" smtClean="0">
                  <a:solidFill>
                    <a:srgbClr val="0BA4E2"/>
                  </a:solidFill>
                  <a:latin typeface="Trebuchet MS" pitchFamily="34" charset="0"/>
                </a:rPr>
                <a:t>(</a:t>
              </a:r>
              <a:r>
                <a:rPr lang="ru-RU" sz="1300" dirty="0" smtClean="0">
                  <a:solidFill>
                    <a:srgbClr val="0BA4E2"/>
                  </a:solidFill>
                  <a:latin typeface="Trebuchet MS" pitchFamily="34" charset="0"/>
                </a:rPr>
                <a:t>Файл </a:t>
              </a:r>
              <a:r>
                <a:rPr lang="en-US" sz="1300" dirty="0" smtClean="0">
                  <a:solidFill>
                    <a:srgbClr val="0BA4E2"/>
                  </a:solidFill>
                  <a:latin typeface="Trebuchet MS" pitchFamily="34" charset="0"/>
                </a:rPr>
                <a:t>PVT )</a:t>
              </a:r>
              <a:endParaRPr lang="en-US" sz="1300" dirty="0">
                <a:solidFill>
                  <a:srgbClr val="0BA4E2"/>
                </a:solidFill>
                <a:latin typeface="Trebuchet MS" pitchFamily="34" charset="0"/>
              </a:endParaRPr>
            </a:p>
          </p:txBody>
        </p:sp>
        <p:grpSp>
          <p:nvGrpSpPr>
            <p:cNvPr id="7" name="Group 27"/>
            <p:cNvGrpSpPr>
              <a:grpSpLocks/>
            </p:cNvGrpSpPr>
            <p:nvPr/>
          </p:nvGrpSpPr>
          <p:grpSpPr bwMode="auto">
            <a:xfrm>
              <a:off x="0" y="4276725"/>
              <a:ext cx="4929188" cy="1438275"/>
              <a:chOff x="0" y="2694"/>
              <a:chExt cx="3105" cy="906"/>
            </a:xfrm>
          </p:grpSpPr>
          <p:grpSp>
            <p:nvGrpSpPr>
              <p:cNvPr id="8" name="Group 28"/>
              <p:cNvGrpSpPr>
                <a:grpSpLocks noChangeAspect="1"/>
              </p:cNvGrpSpPr>
              <p:nvPr/>
            </p:nvGrpSpPr>
            <p:grpSpPr bwMode="auto">
              <a:xfrm>
                <a:off x="2215" y="2694"/>
                <a:ext cx="890" cy="758"/>
                <a:chOff x="2130" y="2722"/>
                <a:chExt cx="974" cy="830"/>
              </a:xfrm>
            </p:grpSpPr>
            <p:sp>
              <p:nvSpPr>
                <p:cNvPr id="47130" name="Freeform 102"/>
                <p:cNvSpPr>
                  <a:spLocks noChangeAspect="1"/>
                </p:cNvSpPr>
                <p:nvPr>
                  <p:custDataLst>
                    <p:tags r:id="rId2"/>
                  </p:custDataLst>
                </p:nvPr>
              </p:nvSpPr>
              <p:spPr bwMode="gray">
                <a:xfrm>
                  <a:off x="2164" y="2744"/>
                  <a:ext cx="940" cy="808"/>
                </a:xfrm>
                <a:custGeom>
                  <a:avLst/>
                  <a:gdLst>
                    <a:gd name="T0" fmla="*/ 49147469 w 192"/>
                    <a:gd name="T1" fmla="*/ 0 h 166"/>
                    <a:gd name="T2" fmla="*/ 0 w 192"/>
                    <a:gd name="T3" fmla="*/ 26797583 h 166"/>
                    <a:gd name="T4" fmla="*/ 98364978 w 192"/>
                    <a:gd name="T5" fmla="*/ 80658201 h 166"/>
                    <a:gd name="T6" fmla="*/ 98364978 w 192"/>
                    <a:gd name="T7" fmla="*/ 26797583 h 166"/>
                    <a:gd name="T8" fmla="*/ 49147469 w 192"/>
                    <a:gd name="T9" fmla="*/ 0 h 166"/>
                    <a:gd name="T10" fmla="*/ 0 60000 65536"/>
                    <a:gd name="T11" fmla="*/ 0 60000 65536"/>
                    <a:gd name="T12" fmla="*/ 0 60000 65536"/>
                    <a:gd name="T13" fmla="*/ 0 60000 65536"/>
                    <a:gd name="T14" fmla="*/ 0 60000 65536"/>
                    <a:gd name="T15" fmla="*/ 0 w 192"/>
                    <a:gd name="T16" fmla="*/ 0 h 166"/>
                    <a:gd name="T17" fmla="*/ 192 w 192"/>
                    <a:gd name="T18" fmla="*/ 166 h 166"/>
                  </a:gdLst>
                  <a:ahLst/>
                  <a:cxnLst>
                    <a:cxn ang="T10">
                      <a:pos x="T0" y="T1"/>
                    </a:cxn>
                    <a:cxn ang="T11">
                      <a:pos x="T2" y="T3"/>
                    </a:cxn>
                    <a:cxn ang="T12">
                      <a:pos x="T4" y="T5"/>
                    </a:cxn>
                    <a:cxn ang="T13">
                      <a:pos x="T6" y="T7"/>
                    </a:cxn>
                    <a:cxn ang="T14">
                      <a:pos x="T8" y="T9"/>
                    </a:cxn>
                  </a:cxnLst>
                  <a:rect l="T15" t="T16" r="T17" b="T18"/>
                  <a:pathLst>
                    <a:path w="192" h="166">
                      <a:moveTo>
                        <a:pt x="96" y="0"/>
                      </a:moveTo>
                      <a:cubicBezTo>
                        <a:pt x="0" y="55"/>
                        <a:pt x="0" y="55"/>
                        <a:pt x="0" y="55"/>
                      </a:cubicBezTo>
                      <a:cubicBezTo>
                        <a:pt x="40" y="120"/>
                        <a:pt x="111" y="164"/>
                        <a:pt x="192" y="166"/>
                      </a:cubicBezTo>
                      <a:cubicBezTo>
                        <a:pt x="192" y="55"/>
                        <a:pt x="192" y="55"/>
                        <a:pt x="192" y="55"/>
                      </a:cubicBezTo>
                      <a:cubicBezTo>
                        <a:pt x="152" y="53"/>
                        <a:pt x="117" y="31"/>
                        <a:pt x="96" y="0"/>
                      </a:cubicBezTo>
                      <a:close/>
                    </a:path>
                  </a:pathLst>
                </a:custGeom>
                <a:solidFill>
                  <a:schemeClr val="bg2"/>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latin typeface="Trebuchet MS" pitchFamily="34" charset="0"/>
                  </a:endParaRPr>
                </a:p>
              </p:txBody>
            </p:sp>
            <p:sp>
              <p:nvSpPr>
                <p:cNvPr id="47131" name="Freeform 102"/>
                <p:cNvSpPr>
                  <a:spLocks noChangeAspect="1"/>
                </p:cNvSpPr>
                <p:nvPr>
                  <p:custDataLst>
                    <p:tags r:id="rId3"/>
                  </p:custDataLst>
                </p:nvPr>
              </p:nvSpPr>
              <p:spPr bwMode="gray">
                <a:xfrm>
                  <a:off x="2130" y="2722"/>
                  <a:ext cx="940" cy="808"/>
                </a:xfrm>
                <a:custGeom>
                  <a:avLst/>
                  <a:gdLst>
                    <a:gd name="T0" fmla="*/ 49147469 w 192"/>
                    <a:gd name="T1" fmla="*/ 0 h 166"/>
                    <a:gd name="T2" fmla="*/ 0 w 192"/>
                    <a:gd name="T3" fmla="*/ 26797583 h 166"/>
                    <a:gd name="T4" fmla="*/ 98364978 w 192"/>
                    <a:gd name="T5" fmla="*/ 80658201 h 166"/>
                    <a:gd name="T6" fmla="*/ 98364978 w 192"/>
                    <a:gd name="T7" fmla="*/ 26797583 h 166"/>
                    <a:gd name="T8" fmla="*/ 49147469 w 192"/>
                    <a:gd name="T9" fmla="*/ 0 h 166"/>
                    <a:gd name="T10" fmla="*/ 0 60000 65536"/>
                    <a:gd name="T11" fmla="*/ 0 60000 65536"/>
                    <a:gd name="T12" fmla="*/ 0 60000 65536"/>
                    <a:gd name="T13" fmla="*/ 0 60000 65536"/>
                    <a:gd name="T14" fmla="*/ 0 60000 65536"/>
                    <a:gd name="T15" fmla="*/ 0 w 192"/>
                    <a:gd name="T16" fmla="*/ 0 h 166"/>
                    <a:gd name="T17" fmla="*/ 192 w 192"/>
                    <a:gd name="T18" fmla="*/ 166 h 166"/>
                  </a:gdLst>
                  <a:ahLst/>
                  <a:cxnLst>
                    <a:cxn ang="T10">
                      <a:pos x="T0" y="T1"/>
                    </a:cxn>
                    <a:cxn ang="T11">
                      <a:pos x="T2" y="T3"/>
                    </a:cxn>
                    <a:cxn ang="T12">
                      <a:pos x="T4" y="T5"/>
                    </a:cxn>
                    <a:cxn ang="T13">
                      <a:pos x="T6" y="T7"/>
                    </a:cxn>
                    <a:cxn ang="T14">
                      <a:pos x="T8" y="T9"/>
                    </a:cxn>
                  </a:cxnLst>
                  <a:rect l="T15" t="T16" r="T17" b="T18"/>
                  <a:pathLst>
                    <a:path w="192" h="166">
                      <a:moveTo>
                        <a:pt x="96" y="0"/>
                      </a:moveTo>
                      <a:cubicBezTo>
                        <a:pt x="0" y="55"/>
                        <a:pt x="0" y="55"/>
                        <a:pt x="0" y="55"/>
                      </a:cubicBezTo>
                      <a:cubicBezTo>
                        <a:pt x="40" y="120"/>
                        <a:pt x="111" y="164"/>
                        <a:pt x="192" y="166"/>
                      </a:cubicBezTo>
                      <a:cubicBezTo>
                        <a:pt x="192" y="55"/>
                        <a:pt x="192" y="55"/>
                        <a:pt x="192" y="55"/>
                      </a:cubicBezTo>
                      <a:cubicBezTo>
                        <a:pt x="152" y="53"/>
                        <a:pt x="117" y="31"/>
                        <a:pt x="96" y="0"/>
                      </a:cubicBezTo>
                      <a:close/>
                    </a:path>
                  </a:pathLst>
                </a:custGeom>
                <a:solidFill>
                  <a:srgbClr val="0BA4E2"/>
                </a:solidFill>
                <a:ln w="19050">
                  <a:solidFill>
                    <a:schemeClr val="bg1"/>
                  </a:solidFill>
                  <a:round/>
                  <a:headEnd/>
                  <a:tailEnd/>
                </a:ln>
              </p:spPr>
              <p:txBody>
                <a:bodyPr/>
                <a:lstStyle/>
                <a:p>
                  <a:endParaRPr lang="fr-FR">
                    <a:latin typeface="Trebuchet MS" pitchFamily="34" charset="0"/>
                  </a:endParaRPr>
                </a:p>
              </p:txBody>
            </p:sp>
          </p:grpSp>
          <p:sp>
            <p:nvSpPr>
              <p:cNvPr id="47124" name="Rectangle 31"/>
              <p:cNvSpPr>
                <a:spLocks noChangeArrowheads="1"/>
              </p:cNvSpPr>
              <p:nvPr/>
            </p:nvSpPr>
            <p:spPr bwMode="auto">
              <a:xfrm>
                <a:off x="0" y="3072"/>
                <a:ext cx="2260"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marL="263789" indent="-263789" defTabSz="695706">
                  <a:spcBef>
                    <a:spcPct val="35000"/>
                  </a:spcBef>
                </a:pPr>
                <a:r>
                  <a:rPr lang="ru-RU" dirty="0" smtClean="0">
                    <a:solidFill>
                      <a:srgbClr val="0BA4E2"/>
                    </a:solidFill>
                    <a:latin typeface="Trebuchet MS" pitchFamily="34" charset="0"/>
                  </a:rPr>
                  <a:t>Вывод таблиц результатов в</a:t>
                </a:r>
                <a:r>
                  <a:rPr lang="en-US" dirty="0" smtClean="0">
                    <a:solidFill>
                      <a:srgbClr val="0BA4E2"/>
                    </a:solidFill>
                    <a:latin typeface="Trebuchet MS" pitchFamily="34" charset="0"/>
                  </a:rPr>
                  <a:t>: </a:t>
                </a:r>
                <a:endParaRPr lang="en-US" dirty="0">
                  <a:solidFill>
                    <a:srgbClr val="0BA4E2"/>
                  </a:solidFill>
                  <a:latin typeface="Trebuchet MS" pitchFamily="34" charset="0"/>
                </a:endParaRPr>
              </a:p>
            </p:txBody>
          </p:sp>
          <p:grpSp>
            <p:nvGrpSpPr>
              <p:cNvPr id="9" name="Group 32"/>
              <p:cNvGrpSpPr>
                <a:grpSpLocks/>
              </p:cNvGrpSpPr>
              <p:nvPr/>
            </p:nvGrpSpPr>
            <p:grpSpPr bwMode="auto">
              <a:xfrm>
                <a:off x="48" y="3302"/>
                <a:ext cx="1344" cy="298"/>
                <a:chOff x="4320" y="2198"/>
                <a:chExt cx="1344" cy="298"/>
              </a:xfrm>
            </p:grpSpPr>
            <p:sp>
              <p:nvSpPr>
                <p:cNvPr id="47128" name="Rectangle 33"/>
                <p:cNvSpPr>
                  <a:spLocks noChangeArrowheads="1"/>
                </p:cNvSpPr>
                <p:nvPr/>
              </p:nvSpPr>
              <p:spPr bwMode="auto">
                <a:xfrm>
                  <a:off x="4320" y="2198"/>
                  <a:ext cx="1056"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263789" indent="-263789" defTabSz="695706">
                    <a:spcBef>
                      <a:spcPct val="35000"/>
                    </a:spcBef>
                    <a:buBlip>
                      <a:blip r:embed="rId12"/>
                    </a:buBlip>
                  </a:pPr>
                  <a:r>
                    <a:rPr lang="en-US" dirty="0">
                      <a:solidFill>
                        <a:srgbClr val="0BA4E2"/>
                      </a:solidFill>
                      <a:latin typeface="Trebuchet MS" pitchFamily="34" charset="0"/>
                    </a:rPr>
                    <a:t>MS-Excel</a:t>
                  </a:r>
                </a:p>
              </p:txBody>
            </p:sp>
            <p:pic>
              <p:nvPicPr>
                <p:cNvPr id="47129" name="Picture 34" descr="image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76" y="2208"/>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126" name="Rectangle 19"/>
              <p:cNvSpPr>
                <a:spLocks noChangeArrowheads="1"/>
              </p:cNvSpPr>
              <p:nvPr/>
            </p:nvSpPr>
            <p:spPr bwMode="gray">
              <a:xfrm>
                <a:off x="2400" y="2928"/>
                <a:ext cx="638"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00000"/>
                  </a:lnSpc>
                  <a:buClrTx/>
                  <a:buFontTx/>
                  <a:buNone/>
                </a:pPr>
                <a:r>
                  <a:rPr lang="ru-RU" sz="1200" dirty="0" smtClean="0">
                    <a:solidFill>
                      <a:schemeClr val="bg1"/>
                    </a:solidFill>
                    <a:latin typeface="Trebuchet MS" pitchFamily="34" charset="0"/>
                    <a:cs typeface="Arial" charset="0"/>
                  </a:rPr>
                  <a:t>Экспорт файлов</a:t>
                </a:r>
                <a:endParaRPr lang="de-DE" sz="1200" dirty="0">
                  <a:solidFill>
                    <a:schemeClr val="bg1"/>
                  </a:solidFill>
                  <a:latin typeface="Trebuchet MS" pitchFamily="34" charset="0"/>
                  <a:cs typeface="Arial" charset="0"/>
                </a:endParaRPr>
              </a:p>
            </p:txBody>
          </p:sp>
          <p:sp>
            <p:nvSpPr>
              <p:cNvPr id="47127" name="AutoShape 36"/>
              <p:cNvSpPr>
                <a:spLocks noChangeArrowheads="1"/>
              </p:cNvSpPr>
              <p:nvPr/>
            </p:nvSpPr>
            <p:spPr bwMode="auto">
              <a:xfrm rot="-3603495" flipH="1" flipV="1">
                <a:off x="2444" y="3233"/>
                <a:ext cx="240" cy="288"/>
              </a:xfrm>
              <a:prstGeom prst="rightArrow">
                <a:avLst>
                  <a:gd name="adj1" fmla="val 50000"/>
                  <a:gd name="adj2" fmla="val 25000"/>
                </a:avLst>
              </a:prstGeom>
              <a:solidFill>
                <a:srgbClr val="0BA4E2"/>
              </a:solidFill>
              <a:ln w="9525">
                <a:solidFill>
                  <a:srgbClr val="0BA4E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Trebuchet MS" pitchFamily="34" charset="0"/>
                </a:endParaRPr>
              </a:p>
            </p:txBody>
          </p:sp>
        </p:grpSp>
      </p:grpSp>
      <p:sp>
        <p:nvSpPr>
          <p:cNvPr id="33" name="Oval 15"/>
          <p:cNvSpPr>
            <a:spLocks noChangeArrowheads="1"/>
          </p:cNvSpPr>
          <p:nvPr>
            <p:custDataLst>
              <p:tags r:id="rId1"/>
            </p:custDataLst>
          </p:nvPr>
        </p:nvSpPr>
        <p:spPr bwMode="gray">
          <a:xfrm>
            <a:off x="3896458" y="2773204"/>
            <a:ext cx="1351085" cy="1311593"/>
          </a:xfrm>
          <a:prstGeom prst="ellipse">
            <a:avLst/>
          </a:prstGeom>
          <a:solidFill>
            <a:srgbClr val="080B7A"/>
          </a:solidFill>
          <a:ln w="19050">
            <a:solidFill>
              <a:srgbClr val="080B7A"/>
            </a:solidFill>
            <a:miter lim="800000"/>
            <a:headEnd/>
            <a:tailEnd/>
          </a:ln>
          <a:effectLst>
            <a:outerShdw dist="53882" dir="2700000" algn="ctr" rotWithShape="0">
              <a:srgbClr val="808080"/>
            </a:outerShdw>
          </a:effectLst>
        </p:spPr>
        <p:txBody>
          <a:bodyPr lIns="83485" tIns="41742" rIns="83485" bIns="41742"/>
          <a:lstStyle/>
          <a:p>
            <a:pPr marL="162331" indent="-162331" algn="ctr" defTabSz="731941">
              <a:spcBef>
                <a:spcPct val="20000"/>
              </a:spcBef>
            </a:pPr>
            <a:endParaRPr lang="de-DE" sz="1500">
              <a:solidFill>
                <a:srgbClr val="000000"/>
              </a:solidFill>
              <a:latin typeface="Trebuchet MS" pitchFamily="34" charset="0"/>
              <a:cs typeface="Arial" charset="0"/>
            </a:endParaRPr>
          </a:p>
        </p:txBody>
      </p:sp>
      <p:pic>
        <p:nvPicPr>
          <p:cNvPr id="34" name="Picture 16"/>
          <p:cNvPicPr>
            <a:picLocks noChangeAspect="1" noChangeArrowheads="1"/>
          </p:cNvPicPr>
          <p:nvPr/>
        </p:nvPicPr>
        <p:blipFill>
          <a:blip r:embed="rId15" cstate="print">
            <a:lum bright="72000" contrast="54000"/>
            <a:extLst>
              <a:ext uri="{28A0092B-C50C-407E-A947-70E740481C1C}">
                <a14:useLocalDpi xmlns:a14="http://schemas.microsoft.com/office/drawing/2010/main" val="0"/>
              </a:ext>
            </a:extLst>
          </a:blip>
          <a:srcRect/>
          <a:stretch>
            <a:fillRect/>
          </a:stretch>
        </p:blipFill>
        <p:spPr bwMode="gray">
          <a:xfrm>
            <a:off x="4141178" y="2823210"/>
            <a:ext cx="860181" cy="60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26"/>
          <p:cNvSpPr>
            <a:spLocks noChangeArrowheads="1"/>
          </p:cNvSpPr>
          <p:nvPr/>
        </p:nvSpPr>
        <p:spPr bwMode="gray">
          <a:xfrm>
            <a:off x="3808536" y="2996952"/>
            <a:ext cx="1525465" cy="79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70" tIns="82170" rIns="65736" bIns="82170">
            <a:spAutoFit/>
          </a:bodyPr>
          <a:lstStyle/>
          <a:p>
            <a:pPr algn="ctr" defTabSz="731941">
              <a:spcBef>
                <a:spcPct val="20000"/>
              </a:spcBef>
            </a:pPr>
            <a:r>
              <a:rPr lang="de-DE" sz="2400" dirty="0">
                <a:solidFill>
                  <a:schemeClr val="bg1"/>
                </a:solidFill>
                <a:latin typeface="Trebuchet MS" pitchFamily="34" charset="0"/>
                <a:cs typeface="Arial" charset="0"/>
              </a:rPr>
              <a:t>Simulis</a:t>
            </a:r>
          </a:p>
          <a:p>
            <a:pPr algn="ctr" defTabSz="731941">
              <a:spcBef>
                <a:spcPct val="20000"/>
              </a:spcBef>
            </a:pPr>
            <a:r>
              <a:rPr lang="de-DE" sz="1300" dirty="0">
                <a:solidFill>
                  <a:schemeClr val="bg1"/>
                </a:solidFill>
                <a:latin typeface="Trebuchet MS" pitchFamily="34" charset="0"/>
                <a:cs typeface="Arial" charset="0"/>
              </a:rPr>
              <a:t>Thermodynamics</a:t>
            </a:r>
          </a:p>
        </p:txBody>
      </p:sp>
    </p:spTree>
    <p:extLst>
      <p:ext uri="{BB962C8B-B14F-4D97-AF65-F5344CB8AC3E}">
        <p14:creationId xmlns:p14="http://schemas.microsoft.com/office/powerpoint/2010/main" val="35589187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3245828" y="1924527"/>
            <a:ext cx="1304192" cy="1082993"/>
            <a:chOff x="2130" y="1248"/>
            <a:chExt cx="974" cy="830"/>
          </a:xfrm>
        </p:grpSpPr>
        <p:sp>
          <p:nvSpPr>
            <p:cNvPr id="48172" name="Freeform 100" descr="75 %"/>
            <p:cNvSpPr>
              <a:spLocks noChangeAspect="1"/>
            </p:cNvSpPr>
            <p:nvPr>
              <p:custDataLst>
                <p:tags r:id="rId10"/>
              </p:custDataLst>
            </p:nvPr>
          </p:nvSpPr>
          <p:spPr bwMode="gray">
            <a:xfrm>
              <a:off x="2164" y="1270"/>
              <a:ext cx="940" cy="808"/>
            </a:xfrm>
            <a:custGeom>
              <a:avLst/>
              <a:gdLst>
                <a:gd name="T0" fmla="*/ 98364978 w 192"/>
                <a:gd name="T1" fmla="*/ 54499503 h 166"/>
                <a:gd name="T2" fmla="*/ 98364978 w 192"/>
                <a:gd name="T3" fmla="*/ 0 h 166"/>
                <a:gd name="T4" fmla="*/ 0 w 192"/>
                <a:gd name="T5" fmla="*/ 53860049 h 166"/>
                <a:gd name="T6" fmla="*/ 49147469 w 192"/>
                <a:gd name="T7" fmla="*/ 80658201 h 166"/>
                <a:gd name="T8" fmla="*/ 98364978 w 192"/>
                <a:gd name="T9" fmla="*/ 54499503 h 166"/>
                <a:gd name="T10" fmla="*/ 0 60000 65536"/>
                <a:gd name="T11" fmla="*/ 0 60000 65536"/>
                <a:gd name="T12" fmla="*/ 0 60000 65536"/>
                <a:gd name="T13" fmla="*/ 0 60000 65536"/>
                <a:gd name="T14" fmla="*/ 0 60000 65536"/>
                <a:gd name="T15" fmla="*/ 0 w 192"/>
                <a:gd name="T16" fmla="*/ 0 h 166"/>
                <a:gd name="T17" fmla="*/ 192 w 192"/>
                <a:gd name="T18" fmla="*/ 166 h 166"/>
              </a:gdLst>
              <a:ahLst/>
              <a:cxnLst>
                <a:cxn ang="T10">
                  <a:pos x="T0" y="T1"/>
                </a:cxn>
                <a:cxn ang="T11">
                  <a:pos x="T2" y="T3"/>
                </a:cxn>
                <a:cxn ang="T12">
                  <a:pos x="T4" y="T5"/>
                </a:cxn>
                <a:cxn ang="T13">
                  <a:pos x="T6" y="T7"/>
                </a:cxn>
                <a:cxn ang="T14">
                  <a:pos x="T8" y="T9"/>
                </a:cxn>
              </a:cxnLst>
              <a:rect l="T15" t="T16" r="T17" b="T18"/>
              <a:pathLst>
                <a:path w="192" h="166">
                  <a:moveTo>
                    <a:pt x="192" y="112"/>
                  </a:moveTo>
                  <a:cubicBezTo>
                    <a:pt x="192" y="0"/>
                    <a:pt x="192" y="0"/>
                    <a:pt x="192" y="0"/>
                  </a:cubicBezTo>
                  <a:cubicBezTo>
                    <a:pt x="111" y="3"/>
                    <a:pt x="40" y="46"/>
                    <a:pt x="0" y="111"/>
                  </a:cubicBezTo>
                  <a:cubicBezTo>
                    <a:pt x="96" y="166"/>
                    <a:pt x="96" y="166"/>
                    <a:pt x="96" y="166"/>
                  </a:cubicBezTo>
                  <a:cubicBezTo>
                    <a:pt x="117" y="135"/>
                    <a:pt x="152" y="114"/>
                    <a:pt x="192" y="112"/>
                  </a:cubicBezTo>
                  <a:close/>
                </a:path>
              </a:pathLst>
            </a:custGeom>
            <a:pattFill prst="pct75">
              <a:fgClr>
                <a:schemeClr val="bg2"/>
              </a:fgClr>
              <a:bgClr>
                <a:srgbClr val="FFFFFF"/>
              </a:bgClr>
            </a:patt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latin typeface="Trebuchet MS" pitchFamily="34" charset="0"/>
              </a:endParaRPr>
            </a:p>
          </p:txBody>
        </p:sp>
        <p:sp>
          <p:nvSpPr>
            <p:cNvPr id="48173" name="Freeform 100" descr="75 %"/>
            <p:cNvSpPr>
              <a:spLocks noChangeAspect="1"/>
            </p:cNvSpPr>
            <p:nvPr>
              <p:custDataLst>
                <p:tags r:id="rId11"/>
              </p:custDataLst>
            </p:nvPr>
          </p:nvSpPr>
          <p:spPr bwMode="gray">
            <a:xfrm>
              <a:off x="2130" y="1248"/>
              <a:ext cx="940" cy="808"/>
            </a:xfrm>
            <a:custGeom>
              <a:avLst/>
              <a:gdLst>
                <a:gd name="T0" fmla="*/ 98364978 w 192"/>
                <a:gd name="T1" fmla="*/ 54499503 h 166"/>
                <a:gd name="T2" fmla="*/ 98364978 w 192"/>
                <a:gd name="T3" fmla="*/ 0 h 166"/>
                <a:gd name="T4" fmla="*/ 0 w 192"/>
                <a:gd name="T5" fmla="*/ 53860049 h 166"/>
                <a:gd name="T6" fmla="*/ 49147469 w 192"/>
                <a:gd name="T7" fmla="*/ 80658201 h 166"/>
                <a:gd name="T8" fmla="*/ 98364978 w 192"/>
                <a:gd name="T9" fmla="*/ 54499503 h 166"/>
                <a:gd name="T10" fmla="*/ 0 60000 65536"/>
                <a:gd name="T11" fmla="*/ 0 60000 65536"/>
                <a:gd name="T12" fmla="*/ 0 60000 65536"/>
                <a:gd name="T13" fmla="*/ 0 60000 65536"/>
                <a:gd name="T14" fmla="*/ 0 60000 65536"/>
                <a:gd name="T15" fmla="*/ 0 w 192"/>
                <a:gd name="T16" fmla="*/ 0 h 166"/>
                <a:gd name="T17" fmla="*/ 192 w 192"/>
                <a:gd name="T18" fmla="*/ 166 h 166"/>
              </a:gdLst>
              <a:ahLst/>
              <a:cxnLst>
                <a:cxn ang="T10">
                  <a:pos x="T0" y="T1"/>
                </a:cxn>
                <a:cxn ang="T11">
                  <a:pos x="T2" y="T3"/>
                </a:cxn>
                <a:cxn ang="T12">
                  <a:pos x="T4" y="T5"/>
                </a:cxn>
                <a:cxn ang="T13">
                  <a:pos x="T6" y="T7"/>
                </a:cxn>
                <a:cxn ang="T14">
                  <a:pos x="T8" y="T9"/>
                </a:cxn>
              </a:cxnLst>
              <a:rect l="T15" t="T16" r="T17" b="T18"/>
              <a:pathLst>
                <a:path w="192" h="166">
                  <a:moveTo>
                    <a:pt x="192" y="112"/>
                  </a:moveTo>
                  <a:cubicBezTo>
                    <a:pt x="192" y="0"/>
                    <a:pt x="192" y="0"/>
                    <a:pt x="192" y="0"/>
                  </a:cubicBezTo>
                  <a:cubicBezTo>
                    <a:pt x="111" y="3"/>
                    <a:pt x="40" y="46"/>
                    <a:pt x="0" y="111"/>
                  </a:cubicBezTo>
                  <a:cubicBezTo>
                    <a:pt x="96" y="166"/>
                    <a:pt x="96" y="166"/>
                    <a:pt x="96" y="166"/>
                  </a:cubicBezTo>
                  <a:cubicBezTo>
                    <a:pt x="117" y="135"/>
                    <a:pt x="152" y="114"/>
                    <a:pt x="192" y="112"/>
                  </a:cubicBezTo>
                  <a:close/>
                </a:path>
              </a:pathLst>
            </a:custGeom>
            <a:solidFill>
              <a:srgbClr val="0BA4E2"/>
            </a:solidFill>
            <a:ln w="19050">
              <a:solidFill>
                <a:schemeClr val="bg1"/>
              </a:solidFill>
              <a:round/>
              <a:headEnd/>
              <a:tailEnd/>
            </a:ln>
          </p:spPr>
          <p:txBody>
            <a:bodyPr/>
            <a:lstStyle/>
            <a:p>
              <a:endParaRPr lang="fr-FR">
                <a:latin typeface="Trebuchet MS" pitchFamily="34" charset="0"/>
              </a:endParaRPr>
            </a:p>
          </p:txBody>
        </p:sp>
      </p:grpSp>
      <p:grpSp>
        <p:nvGrpSpPr>
          <p:cNvPr id="3" name="Group 5"/>
          <p:cNvGrpSpPr>
            <a:grpSpLocks noChangeAspect="1"/>
          </p:cNvGrpSpPr>
          <p:nvPr/>
        </p:nvGrpSpPr>
        <p:grpSpPr bwMode="auto">
          <a:xfrm>
            <a:off x="4592516" y="1924527"/>
            <a:ext cx="1304192" cy="1091565"/>
            <a:chOff x="3136" y="1248"/>
            <a:chExt cx="974" cy="836"/>
          </a:xfrm>
        </p:grpSpPr>
        <p:sp>
          <p:nvSpPr>
            <p:cNvPr id="48170" name="Freeform 101" descr="75 %"/>
            <p:cNvSpPr>
              <a:spLocks noChangeAspect="1"/>
            </p:cNvSpPr>
            <p:nvPr>
              <p:custDataLst>
                <p:tags r:id="rId8"/>
              </p:custDataLst>
            </p:nvPr>
          </p:nvSpPr>
          <p:spPr bwMode="gray">
            <a:xfrm>
              <a:off x="3170" y="1270"/>
              <a:ext cx="940" cy="814"/>
            </a:xfrm>
            <a:custGeom>
              <a:avLst/>
              <a:gdLst>
                <a:gd name="T0" fmla="*/ 49147469 w 192"/>
                <a:gd name="T1" fmla="*/ 82234199 h 167"/>
                <a:gd name="T2" fmla="*/ 98364978 w 192"/>
                <a:gd name="T3" fmla="*/ 54445984 h 167"/>
                <a:gd name="T4" fmla="*/ 0 w 192"/>
                <a:gd name="T5" fmla="*/ 0 h 167"/>
                <a:gd name="T6" fmla="*/ 0 w 192"/>
                <a:gd name="T7" fmla="*/ 55103520 h 167"/>
                <a:gd name="T8" fmla="*/ 49147469 w 192"/>
                <a:gd name="T9" fmla="*/ 82234199 h 167"/>
                <a:gd name="T10" fmla="*/ 0 60000 65536"/>
                <a:gd name="T11" fmla="*/ 0 60000 65536"/>
                <a:gd name="T12" fmla="*/ 0 60000 65536"/>
                <a:gd name="T13" fmla="*/ 0 60000 65536"/>
                <a:gd name="T14" fmla="*/ 0 60000 65536"/>
                <a:gd name="T15" fmla="*/ 0 w 192"/>
                <a:gd name="T16" fmla="*/ 0 h 167"/>
                <a:gd name="T17" fmla="*/ 192 w 192"/>
                <a:gd name="T18" fmla="*/ 167 h 167"/>
              </a:gdLst>
              <a:ahLst/>
              <a:cxnLst>
                <a:cxn ang="T10">
                  <a:pos x="T0" y="T1"/>
                </a:cxn>
                <a:cxn ang="T11">
                  <a:pos x="T2" y="T3"/>
                </a:cxn>
                <a:cxn ang="T12">
                  <a:pos x="T4" y="T5"/>
                </a:cxn>
                <a:cxn ang="T13">
                  <a:pos x="T6" y="T7"/>
                </a:cxn>
                <a:cxn ang="T14">
                  <a:pos x="T8" y="T9"/>
                </a:cxn>
              </a:cxnLst>
              <a:rect l="T15" t="T16" r="T17" b="T18"/>
              <a:pathLst>
                <a:path w="192" h="167">
                  <a:moveTo>
                    <a:pt x="96" y="167"/>
                  </a:moveTo>
                  <a:cubicBezTo>
                    <a:pt x="192" y="111"/>
                    <a:pt x="192" y="111"/>
                    <a:pt x="192" y="111"/>
                  </a:cubicBezTo>
                  <a:cubicBezTo>
                    <a:pt x="152" y="46"/>
                    <a:pt x="81" y="3"/>
                    <a:pt x="0" y="0"/>
                  </a:cubicBezTo>
                  <a:cubicBezTo>
                    <a:pt x="0" y="112"/>
                    <a:pt x="0" y="112"/>
                    <a:pt x="0" y="112"/>
                  </a:cubicBezTo>
                  <a:cubicBezTo>
                    <a:pt x="40" y="114"/>
                    <a:pt x="75" y="135"/>
                    <a:pt x="96" y="167"/>
                  </a:cubicBezTo>
                  <a:close/>
                </a:path>
              </a:pathLst>
            </a:custGeom>
            <a:pattFill prst="pct75">
              <a:fgClr>
                <a:schemeClr val="bg2"/>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Trebuchet MS" pitchFamily="34" charset="0"/>
              </a:endParaRPr>
            </a:p>
          </p:txBody>
        </p:sp>
        <p:sp>
          <p:nvSpPr>
            <p:cNvPr id="48171" name="Freeform 101" descr="75 %"/>
            <p:cNvSpPr>
              <a:spLocks noChangeAspect="1"/>
            </p:cNvSpPr>
            <p:nvPr>
              <p:custDataLst>
                <p:tags r:id="rId9"/>
              </p:custDataLst>
            </p:nvPr>
          </p:nvSpPr>
          <p:spPr bwMode="gray">
            <a:xfrm>
              <a:off x="3136" y="1248"/>
              <a:ext cx="940" cy="814"/>
            </a:xfrm>
            <a:custGeom>
              <a:avLst/>
              <a:gdLst>
                <a:gd name="T0" fmla="*/ 49147469 w 192"/>
                <a:gd name="T1" fmla="*/ 82234199 h 167"/>
                <a:gd name="T2" fmla="*/ 98364978 w 192"/>
                <a:gd name="T3" fmla="*/ 54445984 h 167"/>
                <a:gd name="T4" fmla="*/ 0 w 192"/>
                <a:gd name="T5" fmla="*/ 0 h 167"/>
                <a:gd name="T6" fmla="*/ 0 w 192"/>
                <a:gd name="T7" fmla="*/ 55103520 h 167"/>
                <a:gd name="T8" fmla="*/ 49147469 w 192"/>
                <a:gd name="T9" fmla="*/ 82234199 h 167"/>
                <a:gd name="T10" fmla="*/ 0 60000 65536"/>
                <a:gd name="T11" fmla="*/ 0 60000 65536"/>
                <a:gd name="T12" fmla="*/ 0 60000 65536"/>
                <a:gd name="T13" fmla="*/ 0 60000 65536"/>
                <a:gd name="T14" fmla="*/ 0 60000 65536"/>
                <a:gd name="T15" fmla="*/ 0 w 192"/>
                <a:gd name="T16" fmla="*/ 0 h 167"/>
                <a:gd name="T17" fmla="*/ 192 w 192"/>
                <a:gd name="T18" fmla="*/ 167 h 167"/>
              </a:gdLst>
              <a:ahLst/>
              <a:cxnLst>
                <a:cxn ang="T10">
                  <a:pos x="T0" y="T1"/>
                </a:cxn>
                <a:cxn ang="T11">
                  <a:pos x="T2" y="T3"/>
                </a:cxn>
                <a:cxn ang="T12">
                  <a:pos x="T4" y="T5"/>
                </a:cxn>
                <a:cxn ang="T13">
                  <a:pos x="T6" y="T7"/>
                </a:cxn>
                <a:cxn ang="T14">
                  <a:pos x="T8" y="T9"/>
                </a:cxn>
              </a:cxnLst>
              <a:rect l="T15" t="T16" r="T17" b="T18"/>
              <a:pathLst>
                <a:path w="192" h="167">
                  <a:moveTo>
                    <a:pt x="96" y="167"/>
                  </a:moveTo>
                  <a:cubicBezTo>
                    <a:pt x="192" y="111"/>
                    <a:pt x="192" y="111"/>
                    <a:pt x="192" y="111"/>
                  </a:cubicBezTo>
                  <a:cubicBezTo>
                    <a:pt x="152" y="46"/>
                    <a:pt x="81" y="3"/>
                    <a:pt x="0" y="0"/>
                  </a:cubicBezTo>
                  <a:cubicBezTo>
                    <a:pt x="0" y="112"/>
                    <a:pt x="0" y="112"/>
                    <a:pt x="0" y="112"/>
                  </a:cubicBezTo>
                  <a:cubicBezTo>
                    <a:pt x="40" y="114"/>
                    <a:pt x="75" y="135"/>
                    <a:pt x="96" y="167"/>
                  </a:cubicBezTo>
                  <a:close/>
                </a:path>
              </a:pathLst>
            </a:custGeom>
            <a:solidFill>
              <a:srgbClr val="0BA4E2"/>
            </a:solidFill>
            <a:ln w="19050">
              <a:solidFill>
                <a:schemeClr val="bg1"/>
              </a:solidFill>
              <a:round/>
              <a:headEnd/>
              <a:tailEnd/>
            </a:ln>
          </p:spPr>
          <p:txBody>
            <a:bodyPr/>
            <a:lstStyle/>
            <a:p>
              <a:endParaRPr lang="fr-FR">
                <a:latin typeface="Trebuchet MS" pitchFamily="34" charset="0"/>
              </a:endParaRPr>
            </a:p>
          </p:txBody>
        </p:sp>
      </p:grpSp>
      <p:grpSp>
        <p:nvGrpSpPr>
          <p:cNvPr id="4" name="Group 8"/>
          <p:cNvGrpSpPr>
            <a:grpSpLocks noChangeAspect="1"/>
          </p:cNvGrpSpPr>
          <p:nvPr/>
        </p:nvGrpSpPr>
        <p:grpSpPr bwMode="auto">
          <a:xfrm>
            <a:off x="3245828" y="3849053"/>
            <a:ext cx="1304192" cy="1082993"/>
            <a:chOff x="2130" y="2722"/>
            <a:chExt cx="974" cy="830"/>
          </a:xfrm>
        </p:grpSpPr>
        <p:sp>
          <p:nvSpPr>
            <p:cNvPr id="48168" name="Freeform 102" descr="75 %"/>
            <p:cNvSpPr>
              <a:spLocks noChangeAspect="1"/>
            </p:cNvSpPr>
            <p:nvPr>
              <p:custDataLst>
                <p:tags r:id="rId6"/>
              </p:custDataLst>
            </p:nvPr>
          </p:nvSpPr>
          <p:spPr bwMode="gray">
            <a:xfrm>
              <a:off x="2164" y="2744"/>
              <a:ext cx="940" cy="808"/>
            </a:xfrm>
            <a:custGeom>
              <a:avLst/>
              <a:gdLst>
                <a:gd name="T0" fmla="*/ 49147469 w 192"/>
                <a:gd name="T1" fmla="*/ 0 h 166"/>
                <a:gd name="T2" fmla="*/ 0 w 192"/>
                <a:gd name="T3" fmla="*/ 26797583 h 166"/>
                <a:gd name="T4" fmla="*/ 98364978 w 192"/>
                <a:gd name="T5" fmla="*/ 80658201 h 166"/>
                <a:gd name="T6" fmla="*/ 98364978 w 192"/>
                <a:gd name="T7" fmla="*/ 26797583 h 166"/>
                <a:gd name="T8" fmla="*/ 49147469 w 192"/>
                <a:gd name="T9" fmla="*/ 0 h 166"/>
                <a:gd name="T10" fmla="*/ 0 60000 65536"/>
                <a:gd name="T11" fmla="*/ 0 60000 65536"/>
                <a:gd name="T12" fmla="*/ 0 60000 65536"/>
                <a:gd name="T13" fmla="*/ 0 60000 65536"/>
                <a:gd name="T14" fmla="*/ 0 60000 65536"/>
                <a:gd name="T15" fmla="*/ 0 w 192"/>
                <a:gd name="T16" fmla="*/ 0 h 166"/>
                <a:gd name="T17" fmla="*/ 192 w 192"/>
                <a:gd name="T18" fmla="*/ 166 h 166"/>
              </a:gdLst>
              <a:ahLst/>
              <a:cxnLst>
                <a:cxn ang="T10">
                  <a:pos x="T0" y="T1"/>
                </a:cxn>
                <a:cxn ang="T11">
                  <a:pos x="T2" y="T3"/>
                </a:cxn>
                <a:cxn ang="T12">
                  <a:pos x="T4" y="T5"/>
                </a:cxn>
                <a:cxn ang="T13">
                  <a:pos x="T6" y="T7"/>
                </a:cxn>
                <a:cxn ang="T14">
                  <a:pos x="T8" y="T9"/>
                </a:cxn>
              </a:cxnLst>
              <a:rect l="T15" t="T16" r="T17" b="T18"/>
              <a:pathLst>
                <a:path w="192" h="166">
                  <a:moveTo>
                    <a:pt x="96" y="0"/>
                  </a:moveTo>
                  <a:cubicBezTo>
                    <a:pt x="0" y="55"/>
                    <a:pt x="0" y="55"/>
                    <a:pt x="0" y="55"/>
                  </a:cubicBezTo>
                  <a:cubicBezTo>
                    <a:pt x="40" y="120"/>
                    <a:pt x="111" y="164"/>
                    <a:pt x="192" y="166"/>
                  </a:cubicBezTo>
                  <a:cubicBezTo>
                    <a:pt x="192" y="55"/>
                    <a:pt x="192" y="55"/>
                    <a:pt x="192" y="55"/>
                  </a:cubicBezTo>
                  <a:cubicBezTo>
                    <a:pt x="152" y="53"/>
                    <a:pt x="117" y="31"/>
                    <a:pt x="96" y="0"/>
                  </a:cubicBezTo>
                  <a:close/>
                </a:path>
              </a:pathLst>
            </a:custGeom>
            <a:pattFill prst="pct75">
              <a:fgClr>
                <a:schemeClr val="bg2"/>
              </a:fgClr>
              <a:bgClr>
                <a:srgbClr val="FFFFFF"/>
              </a:bgClr>
            </a:patt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latin typeface="Trebuchet MS" pitchFamily="34" charset="0"/>
              </a:endParaRPr>
            </a:p>
          </p:txBody>
        </p:sp>
        <p:sp>
          <p:nvSpPr>
            <p:cNvPr id="48169" name="Freeform 102" descr="75 %"/>
            <p:cNvSpPr>
              <a:spLocks noChangeAspect="1"/>
            </p:cNvSpPr>
            <p:nvPr>
              <p:custDataLst>
                <p:tags r:id="rId7"/>
              </p:custDataLst>
            </p:nvPr>
          </p:nvSpPr>
          <p:spPr bwMode="gray">
            <a:xfrm>
              <a:off x="2130" y="2722"/>
              <a:ext cx="940" cy="808"/>
            </a:xfrm>
            <a:custGeom>
              <a:avLst/>
              <a:gdLst>
                <a:gd name="T0" fmla="*/ 49147469 w 192"/>
                <a:gd name="T1" fmla="*/ 0 h 166"/>
                <a:gd name="T2" fmla="*/ 0 w 192"/>
                <a:gd name="T3" fmla="*/ 26797583 h 166"/>
                <a:gd name="T4" fmla="*/ 98364978 w 192"/>
                <a:gd name="T5" fmla="*/ 80658201 h 166"/>
                <a:gd name="T6" fmla="*/ 98364978 w 192"/>
                <a:gd name="T7" fmla="*/ 26797583 h 166"/>
                <a:gd name="T8" fmla="*/ 49147469 w 192"/>
                <a:gd name="T9" fmla="*/ 0 h 166"/>
                <a:gd name="T10" fmla="*/ 0 60000 65536"/>
                <a:gd name="T11" fmla="*/ 0 60000 65536"/>
                <a:gd name="T12" fmla="*/ 0 60000 65536"/>
                <a:gd name="T13" fmla="*/ 0 60000 65536"/>
                <a:gd name="T14" fmla="*/ 0 60000 65536"/>
                <a:gd name="T15" fmla="*/ 0 w 192"/>
                <a:gd name="T16" fmla="*/ 0 h 166"/>
                <a:gd name="T17" fmla="*/ 192 w 192"/>
                <a:gd name="T18" fmla="*/ 166 h 166"/>
              </a:gdLst>
              <a:ahLst/>
              <a:cxnLst>
                <a:cxn ang="T10">
                  <a:pos x="T0" y="T1"/>
                </a:cxn>
                <a:cxn ang="T11">
                  <a:pos x="T2" y="T3"/>
                </a:cxn>
                <a:cxn ang="T12">
                  <a:pos x="T4" y="T5"/>
                </a:cxn>
                <a:cxn ang="T13">
                  <a:pos x="T6" y="T7"/>
                </a:cxn>
                <a:cxn ang="T14">
                  <a:pos x="T8" y="T9"/>
                </a:cxn>
              </a:cxnLst>
              <a:rect l="T15" t="T16" r="T17" b="T18"/>
              <a:pathLst>
                <a:path w="192" h="166">
                  <a:moveTo>
                    <a:pt x="96" y="0"/>
                  </a:moveTo>
                  <a:cubicBezTo>
                    <a:pt x="0" y="55"/>
                    <a:pt x="0" y="55"/>
                    <a:pt x="0" y="55"/>
                  </a:cubicBezTo>
                  <a:cubicBezTo>
                    <a:pt x="40" y="120"/>
                    <a:pt x="111" y="164"/>
                    <a:pt x="192" y="166"/>
                  </a:cubicBezTo>
                  <a:cubicBezTo>
                    <a:pt x="192" y="55"/>
                    <a:pt x="192" y="55"/>
                    <a:pt x="192" y="55"/>
                  </a:cubicBezTo>
                  <a:cubicBezTo>
                    <a:pt x="152" y="53"/>
                    <a:pt x="117" y="31"/>
                    <a:pt x="96" y="0"/>
                  </a:cubicBezTo>
                  <a:close/>
                </a:path>
              </a:pathLst>
            </a:custGeom>
            <a:solidFill>
              <a:srgbClr val="0BA4E2"/>
            </a:solidFill>
            <a:ln w="19050">
              <a:solidFill>
                <a:schemeClr val="bg1"/>
              </a:solidFill>
              <a:round/>
              <a:headEnd/>
              <a:tailEnd/>
            </a:ln>
          </p:spPr>
          <p:txBody>
            <a:bodyPr/>
            <a:lstStyle/>
            <a:p>
              <a:endParaRPr lang="fr-FR">
                <a:latin typeface="Trebuchet MS" pitchFamily="34" charset="0"/>
              </a:endParaRPr>
            </a:p>
          </p:txBody>
        </p:sp>
      </p:grpSp>
      <p:grpSp>
        <p:nvGrpSpPr>
          <p:cNvPr id="5" name="Group 11"/>
          <p:cNvGrpSpPr>
            <a:grpSpLocks noChangeAspect="1"/>
          </p:cNvGrpSpPr>
          <p:nvPr/>
        </p:nvGrpSpPr>
        <p:grpSpPr bwMode="auto">
          <a:xfrm>
            <a:off x="3017228" y="2707482"/>
            <a:ext cx="857250" cy="1441608"/>
            <a:chOff x="1959" y="1848"/>
            <a:chExt cx="640" cy="1104"/>
          </a:xfrm>
        </p:grpSpPr>
        <p:sp>
          <p:nvSpPr>
            <p:cNvPr id="48166" name="Freeform 105" descr="75 %"/>
            <p:cNvSpPr>
              <a:spLocks noChangeAspect="1"/>
            </p:cNvSpPr>
            <p:nvPr>
              <p:custDataLst>
                <p:tags r:id="rId4"/>
              </p:custDataLst>
            </p:nvPr>
          </p:nvSpPr>
          <p:spPr bwMode="gray">
            <a:xfrm>
              <a:off x="1993" y="1870"/>
              <a:ext cx="606" cy="1082"/>
            </a:xfrm>
            <a:custGeom>
              <a:avLst/>
              <a:gdLst>
                <a:gd name="T0" fmla="*/ 55994703 w 124"/>
                <a:gd name="T1" fmla="*/ 54743366 h 222"/>
                <a:gd name="T2" fmla="*/ 62451423 w 124"/>
                <a:gd name="T3" fmla="*/ 27705711 h 222"/>
                <a:gd name="T4" fmla="*/ 13977825 w 124"/>
                <a:gd name="T5" fmla="*/ 0 h 222"/>
                <a:gd name="T6" fmla="*/ 0 w 124"/>
                <a:gd name="T7" fmla="*/ 54743366 h 222"/>
                <a:gd name="T8" fmla="*/ 13977825 w 124"/>
                <a:gd name="T9" fmla="*/ 109231682 h 222"/>
                <a:gd name="T10" fmla="*/ 62451423 w 124"/>
                <a:gd name="T11" fmla="*/ 81539535 h 222"/>
                <a:gd name="T12" fmla="*/ 55994703 w 124"/>
                <a:gd name="T13" fmla="*/ 54743366 h 222"/>
                <a:gd name="T14" fmla="*/ 0 60000 65536"/>
                <a:gd name="T15" fmla="*/ 0 60000 65536"/>
                <a:gd name="T16" fmla="*/ 0 60000 65536"/>
                <a:gd name="T17" fmla="*/ 0 60000 65536"/>
                <a:gd name="T18" fmla="*/ 0 60000 65536"/>
                <a:gd name="T19" fmla="*/ 0 60000 65536"/>
                <a:gd name="T20" fmla="*/ 0 60000 65536"/>
                <a:gd name="T21" fmla="*/ 0 w 124"/>
                <a:gd name="T22" fmla="*/ 0 h 222"/>
                <a:gd name="T23" fmla="*/ 124 w 124"/>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222">
                  <a:moveTo>
                    <a:pt x="111" y="111"/>
                  </a:moveTo>
                  <a:cubicBezTo>
                    <a:pt x="111" y="91"/>
                    <a:pt x="116" y="73"/>
                    <a:pt x="124" y="56"/>
                  </a:cubicBezTo>
                  <a:cubicBezTo>
                    <a:pt x="28" y="0"/>
                    <a:pt x="28" y="0"/>
                    <a:pt x="28" y="0"/>
                  </a:cubicBezTo>
                  <a:cubicBezTo>
                    <a:pt x="10" y="33"/>
                    <a:pt x="0" y="71"/>
                    <a:pt x="0" y="111"/>
                  </a:cubicBezTo>
                  <a:cubicBezTo>
                    <a:pt x="0" y="151"/>
                    <a:pt x="10" y="189"/>
                    <a:pt x="28" y="222"/>
                  </a:cubicBezTo>
                  <a:cubicBezTo>
                    <a:pt x="124" y="166"/>
                    <a:pt x="124" y="166"/>
                    <a:pt x="124" y="166"/>
                  </a:cubicBezTo>
                  <a:cubicBezTo>
                    <a:pt x="116" y="150"/>
                    <a:pt x="111" y="131"/>
                    <a:pt x="111" y="111"/>
                  </a:cubicBezTo>
                  <a:close/>
                </a:path>
              </a:pathLst>
            </a:custGeom>
            <a:pattFill prst="pct75">
              <a:fgClr>
                <a:schemeClr val="bg2"/>
              </a:fgClr>
              <a:bgClr>
                <a:srgbClr val="FFFFFF"/>
              </a:bgClr>
            </a:patt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latin typeface="Trebuchet MS" pitchFamily="34" charset="0"/>
              </a:endParaRPr>
            </a:p>
          </p:txBody>
        </p:sp>
        <p:sp>
          <p:nvSpPr>
            <p:cNvPr id="48167" name="Freeform 105" descr="75 %"/>
            <p:cNvSpPr>
              <a:spLocks noChangeAspect="1"/>
            </p:cNvSpPr>
            <p:nvPr>
              <p:custDataLst>
                <p:tags r:id="rId5"/>
              </p:custDataLst>
            </p:nvPr>
          </p:nvSpPr>
          <p:spPr bwMode="gray">
            <a:xfrm>
              <a:off x="1959" y="1848"/>
              <a:ext cx="606" cy="1082"/>
            </a:xfrm>
            <a:custGeom>
              <a:avLst/>
              <a:gdLst>
                <a:gd name="T0" fmla="*/ 55994703 w 124"/>
                <a:gd name="T1" fmla="*/ 54743366 h 222"/>
                <a:gd name="T2" fmla="*/ 62451423 w 124"/>
                <a:gd name="T3" fmla="*/ 27705711 h 222"/>
                <a:gd name="T4" fmla="*/ 13977825 w 124"/>
                <a:gd name="T5" fmla="*/ 0 h 222"/>
                <a:gd name="T6" fmla="*/ 0 w 124"/>
                <a:gd name="T7" fmla="*/ 54743366 h 222"/>
                <a:gd name="T8" fmla="*/ 13977825 w 124"/>
                <a:gd name="T9" fmla="*/ 109231682 h 222"/>
                <a:gd name="T10" fmla="*/ 62451423 w 124"/>
                <a:gd name="T11" fmla="*/ 81539535 h 222"/>
                <a:gd name="T12" fmla="*/ 55994703 w 124"/>
                <a:gd name="T13" fmla="*/ 54743366 h 222"/>
                <a:gd name="T14" fmla="*/ 0 60000 65536"/>
                <a:gd name="T15" fmla="*/ 0 60000 65536"/>
                <a:gd name="T16" fmla="*/ 0 60000 65536"/>
                <a:gd name="T17" fmla="*/ 0 60000 65536"/>
                <a:gd name="T18" fmla="*/ 0 60000 65536"/>
                <a:gd name="T19" fmla="*/ 0 60000 65536"/>
                <a:gd name="T20" fmla="*/ 0 60000 65536"/>
                <a:gd name="T21" fmla="*/ 0 w 124"/>
                <a:gd name="T22" fmla="*/ 0 h 222"/>
                <a:gd name="T23" fmla="*/ 124 w 124"/>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222">
                  <a:moveTo>
                    <a:pt x="111" y="111"/>
                  </a:moveTo>
                  <a:cubicBezTo>
                    <a:pt x="111" y="91"/>
                    <a:pt x="116" y="73"/>
                    <a:pt x="124" y="56"/>
                  </a:cubicBezTo>
                  <a:cubicBezTo>
                    <a:pt x="28" y="0"/>
                    <a:pt x="28" y="0"/>
                    <a:pt x="28" y="0"/>
                  </a:cubicBezTo>
                  <a:cubicBezTo>
                    <a:pt x="10" y="33"/>
                    <a:pt x="0" y="71"/>
                    <a:pt x="0" y="111"/>
                  </a:cubicBezTo>
                  <a:cubicBezTo>
                    <a:pt x="0" y="151"/>
                    <a:pt x="10" y="189"/>
                    <a:pt x="28" y="222"/>
                  </a:cubicBezTo>
                  <a:cubicBezTo>
                    <a:pt x="124" y="166"/>
                    <a:pt x="124" y="166"/>
                    <a:pt x="124" y="166"/>
                  </a:cubicBezTo>
                  <a:cubicBezTo>
                    <a:pt x="116" y="150"/>
                    <a:pt x="111" y="131"/>
                    <a:pt x="111" y="111"/>
                  </a:cubicBezTo>
                  <a:close/>
                </a:path>
              </a:pathLst>
            </a:custGeom>
            <a:solidFill>
              <a:srgbClr val="0BA4E2"/>
            </a:solidFill>
            <a:ln w="19050">
              <a:solidFill>
                <a:schemeClr val="bg1"/>
              </a:solidFill>
              <a:round/>
              <a:headEnd/>
              <a:tailEnd/>
            </a:ln>
          </p:spPr>
          <p:txBody>
            <a:bodyPr/>
            <a:lstStyle/>
            <a:p>
              <a:endParaRPr lang="fr-FR">
                <a:latin typeface="Trebuchet MS" pitchFamily="34" charset="0"/>
              </a:endParaRPr>
            </a:p>
          </p:txBody>
        </p:sp>
      </p:grpSp>
      <p:sp>
        <p:nvSpPr>
          <p:cNvPr id="48138" name="Rectangle 20"/>
          <p:cNvSpPr>
            <a:spLocks noChangeArrowheads="1"/>
          </p:cNvSpPr>
          <p:nvPr/>
        </p:nvSpPr>
        <p:spPr bwMode="auto">
          <a:xfrm>
            <a:off x="503548" y="0"/>
            <a:ext cx="8229600" cy="106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57" tIns="41729" rIns="83457" bIns="41729">
            <a:spAutoFit/>
          </a:bodyPr>
          <a:lstStyle/>
          <a:p>
            <a:pPr defTabSz="931957"/>
            <a:r>
              <a:rPr lang="ru-RU" sz="3200" b="1" dirty="0" smtClean="0">
                <a:solidFill>
                  <a:schemeClr val="bg1"/>
                </a:solidFill>
                <a:latin typeface="Trebuchet MS" pitchFamily="34" charset="0"/>
              </a:rPr>
              <a:t>Может быть использован </a:t>
            </a:r>
            <a:br>
              <a:rPr lang="ru-RU" sz="3200" b="1" dirty="0" smtClean="0">
                <a:solidFill>
                  <a:schemeClr val="bg1"/>
                </a:solidFill>
                <a:latin typeface="Trebuchet MS" pitchFamily="34" charset="0"/>
              </a:rPr>
            </a:br>
            <a:r>
              <a:rPr lang="ru-RU" sz="3200" b="1" dirty="0" smtClean="0">
                <a:solidFill>
                  <a:schemeClr val="bg1"/>
                </a:solidFill>
                <a:latin typeface="Trebuchet MS" pitchFamily="34" charset="0"/>
              </a:rPr>
              <a:t>в Вашем собственном ПО</a:t>
            </a:r>
            <a:endParaRPr lang="en-US" sz="3200" b="1" dirty="0">
              <a:solidFill>
                <a:schemeClr val="bg1"/>
              </a:solidFill>
              <a:latin typeface="Trebuchet MS" pitchFamily="34" charset="0"/>
            </a:endParaRPr>
          </a:p>
        </p:txBody>
      </p:sp>
      <p:sp>
        <p:nvSpPr>
          <p:cNvPr id="48142" name="Rectangle 18"/>
          <p:cNvSpPr>
            <a:spLocks noChangeArrowheads="1"/>
          </p:cNvSpPr>
          <p:nvPr/>
        </p:nvSpPr>
        <p:spPr bwMode="gray">
          <a:xfrm>
            <a:off x="2939562" y="3118962"/>
            <a:ext cx="999392" cy="638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85" tIns="41742" rIns="83485" bIns="41742">
            <a:spAutoFit/>
          </a:bodyPr>
          <a:lstStyle/>
          <a:p>
            <a:pPr algn="ctr" eaLnBrk="1" hangingPunct="1">
              <a:lnSpc>
                <a:spcPct val="100000"/>
              </a:lnSpc>
              <a:buClrTx/>
              <a:buFontTx/>
              <a:buNone/>
            </a:pPr>
            <a:r>
              <a:rPr lang="de-DE" sz="1200">
                <a:solidFill>
                  <a:schemeClr val="bg1"/>
                </a:solidFill>
                <a:latin typeface="Trebuchet MS" pitchFamily="34" charset="0"/>
                <a:cs typeface="Arial" charset="0"/>
              </a:rPr>
              <a:t>ProSim Software Suite</a:t>
            </a:r>
          </a:p>
        </p:txBody>
      </p:sp>
      <p:sp>
        <p:nvSpPr>
          <p:cNvPr id="48143" name="Rectangle 21"/>
          <p:cNvSpPr>
            <a:spLocks noChangeArrowheads="1"/>
          </p:cNvSpPr>
          <p:nvPr/>
        </p:nvSpPr>
        <p:spPr bwMode="gray">
          <a:xfrm>
            <a:off x="3587262" y="2234565"/>
            <a:ext cx="911469" cy="45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85" tIns="41742" rIns="83485" bIns="41742">
            <a:spAutoFit/>
          </a:bodyPr>
          <a:lstStyle/>
          <a:p>
            <a:pPr algn="ctr" eaLnBrk="1" hangingPunct="1">
              <a:lnSpc>
                <a:spcPct val="100000"/>
              </a:lnSpc>
              <a:buClrTx/>
              <a:buFontTx/>
              <a:buNone/>
            </a:pPr>
            <a:r>
              <a:rPr lang="de-DE" sz="1200">
                <a:solidFill>
                  <a:schemeClr val="bg1"/>
                </a:solidFill>
                <a:latin typeface="Trebuchet MS" pitchFamily="34" charset="0"/>
                <a:cs typeface="Arial" charset="0"/>
              </a:rPr>
              <a:t>MS-Excel Add-In</a:t>
            </a:r>
          </a:p>
        </p:txBody>
      </p:sp>
      <p:sp>
        <p:nvSpPr>
          <p:cNvPr id="48144" name="Rectangle 19"/>
          <p:cNvSpPr>
            <a:spLocks noChangeArrowheads="1"/>
          </p:cNvSpPr>
          <p:nvPr/>
        </p:nvSpPr>
        <p:spPr bwMode="gray">
          <a:xfrm>
            <a:off x="4551485" y="2234565"/>
            <a:ext cx="934915" cy="45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85" tIns="41742" rIns="83485" bIns="41742">
            <a:spAutoFit/>
          </a:bodyPr>
          <a:lstStyle/>
          <a:p>
            <a:pPr algn="r" eaLnBrk="1" hangingPunct="1">
              <a:lnSpc>
                <a:spcPct val="100000"/>
              </a:lnSpc>
              <a:buClrTx/>
              <a:buFontTx/>
              <a:buNone/>
            </a:pPr>
            <a:r>
              <a:rPr lang="de-DE" sz="1200">
                <a:solidFill>
                  <a:schemeClr val="bg1"/>
                </a:solidFill>
                <a:latin typeface="Trebuchet MS" pitchFamily="34" charset="0"/>
                <a:cs typeface="Arial" charset="0"/>
              </a:rPr>
              <a:t>MATLAB</a:t>
            </a:r>
          </a:p>
          <a:p>
            <a:pPr algn="r" eaLnBrk="1" hangingPunct="1">
              <a:lnSpc>
                <a:spcPct val="100000"/>
              </a:lnSpc>
              <a:buClrTx/>
              <a:buFontTx/>
              <a:buNone/>
            </a:pPr>
            <a:r>
              <a:rPr lang="de-DE" sz="1200">
                <a:solidFill>
                  <a:schemeClr val="bg1"/>
                </a:solidFill>
                <a:latin typeface="Trebuchet MS" pitchFamily="34" charset="0"/>
                <a:cs typeface="Arial" charset="0"/>
              </a:rPr>
              <a:t>Toolbox</a:t>
            </a:r>
          </a:p>
        </p:txBody>
      </p:sp>
      <p:grpSp>
        <p:nvGrpSpPr>
          <p:cNvPr id="6" name="Groupe 2"/>
          <p:cNvGrpSpPr>
            <a:grpSpLocks/>
          </p:cNvGrpSpPr>
          <p:nvPr/>
        </p:nvGrpSpPr>
        <p:grpSpPr bwMode="auto">
          <a:xfrm>
            <a:off x="-211015" y="1055847"/>
            <a:ext cx="9355015" cy="5153501"/>
            <a:chOff x="-228600" y="1173163"/>
            <a:chExt cx="10134600" cy="5726113"/>
          </a:xfrm>
        </p:grpSpPr>
        <p:grpSp>
          <p:nvGrpSpPr>
            <p:cNvPr id="7" name="Group 27"/>
            <p:cNvGrpSpPr>
              <a:grpSpLocks/>
            </p:cNvGrpSpPr>
            <p:nvPr/>
          </p:nvGrpSpPr>
          <p:grpSpPr bwMode="auto">
            <a:xfrm>
              <a:off x="-228600" y="1905000"/>
              <a:ext cx="9906000" cy="4800600"/>
              <a:chOff x="-144" y="1200"/>
              <a:chExt cx="6240" cy="3024"/>
            </a:xfrm>
          </p:grpSpPr>
          <p:sp>
            <p:nvSpPr>
              <p:cNvPr id="48159" name="Rectangle 28"/>
              <p:cNvSpPr>
                <a:spLocks noChangeArrowheads="1"/>
              </p:cNvSpPr>
              <p:nvPr/>
            </p:nvSpPr>
            <p:spPr bwMode="auto">
              <a:xfrm>
                <a:off x="-144" y="1200"/>
                <a:ext cx="2160" cy="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962393" lvl="1" indent="-356549">
                  <a:lnSpc>
                    <a:spcPct val="110000"/>
                  </a:lnSpc>
                  <a:spcBef>
                    <a:spcPct val="20000"/>
                  </a:spcBef>
                  <a:buFont typeface="Wingdings" pitchFamily="2" charset="2"/>
                  <a:buChar char="ü"/>
                </a:pPr>
                <a:r>
                  <a:rPr lang="en-US" dirty="0">
                    <a:solidFill>
                      <a:srgbClr val="0BA4E2"/>
                    </a:solidFill>
                    <a:latin typeface="Trebuchet MS" pitchFamily="34" charset="0"/>
                  </a:rPr>
                  <a:t>Visual Basic</a:t>
                </a:r>
              </a:p>
              <a:p>
                <a:pPr marL="962393" lvl="1" indent="-356549">
                  <a:lnSpc>
                    <a:spcPct val="110000"/>
                  </a:lnSpc>
                  <a:spcBef>
                    <a:spcPct val="20000"/>
                  </a:spcBef>
                  <a:buFont typeface="Wingdings" pitchFamily="2" charset="2"/>
                  <a:buChar char="ü"/>
                </a:pPr>
                <a:r>
                  <a:rPr lang="en-US" dirty="0">
                    <a:solidFill>
                      <a:srgbClr val="0BA4E2"/>
                    </a:solidFill>
                    <a:latin typeface="Trebuchet MS" pitchFamily="34" charset="0"/>
                  </a:rPr>
                  <a:t>C++</a:t>
                </a:r>
              </a:p>
              <a:p>
                <a:pPr marL="962393" lvl="1" indent="-356549">
                  <a:lnSpc>
                    <a:spcPct val="110000"/>
                  </a:lnSpc>
                  <a:spcBef>
                    <a:spcPct val="20000"/>
                  </a:spcBef>
                  <a:buFont typeface="Wingdings" pitchFamily="2" charset="2"/>
                  <a:buChar char="ü"/>
                </a:pPr>
                <a:r>
                  <a:rPr lang="en-US" dirty="0">
                    <a:solidFill>
                      <a:srgbClr val="0BA4E2"/>
                    </a:solidFill>
                    <a:latin typeface="Trebuchet MS" pitchFamily="34" charset="0"/>
                  </a:rPr>
                  <a:t>Delphi </a:t>
                </a:r>
              </a:p>
              <a:p>
                <a:pPr marL="962393" lvl="1" indent="-356549">
                  <a:lnSpc>
                    <a:spcPct val="110000"/>
                  </a:lnSpc>
                  <a:spcBef>
                    <a:spcPct val="20000"/>
                  </a:spcBef>
                  <a:buFont typeface="Wingdings" pitchFamily="2" charset="2"/>
                  <a:buChar char="ü"/>
                </a:pPr>
                <a:r>
                  <a:rPr lang="en-US" dirty="0">
                    <a:solidFill>
                      <a:srgbClr val="0BA4E2"/>
                    </a:solidFill>
                    <a:latin typeface="Trebuchet MS" pitchFamily="34" charset="0"/>
                  </a:rPr>
                  <a:t>FORTRAN </a:t>
                </a:r>
              </a:p>
              <a:p>
                <a:pPr marL="962393" lvl="1" indent="-356549">
                  <a:lnSpc>
                    <a:spcPct val="110000"/>
                  </a:lnSpc>
                  <a:spcBef>
                    <a:spcPct val="20000"/>
                  </a:spcBef>
                  <a:buFont typeface="Wingdings" pitchFamily="2" charset="2"/>
                  <a:buChar char="ü"/>
                </a:pPr>
                <a:r>
                  <a:rPr lang="en-US" dirty="0">
                    <a:solidFill>
                      <a:srgbClr val="0BA4E2"/>
                    </a:solidFill>
                    <a:latin typeface="Trebuchet MS" pitchFamily="34" charset="0"/>
                  </a:rPr>
                  <a:t>C# </a:t>
                </a:r>
              </a:p>
              <a:p>
                <a:pPr marL="962393" lvl="1" indent="-356549">
                  <a:lnSpc>
                    <a:spcPct val="110000"/>
                  </a:lnSpc>
                  <a:spcBef>
                    <a:spcPct val="20000"/>
                  </a:spcBef>
                  <a:buFont typeface="Wingdings" pitchFamily="2" charset="2"/>
                  <a:buChar char="ü"/>
                </a:pPr>
                <a:r>
                  <a:rPr lang="en-US" dirty="0">
                    <a:solidFill>
                      <a:srgbClr val="0BA4E2"/>
                    </a:solidFill>
                    <a:latin typeface="Trebuchet MS" pitchFamily="34" charset="0"/>
                  </a:rPr>
                  <a:t>etc…</a:t>
                </a:r>
              </a:p>
            </p:txBody>
          </p:sp>
          <p:grpSp>
            <p:nvGrpSpPr>
              <p:cNvPr id="8" name="Group 29"/>
              <p:cNvGrpSpPr>
                <a:grpSpLocks/>
              </p:cNvGrpSpPr>
              <p:nvPr/>
            </p:nvGrpSpPr>
            <p:grpSpPr bwMode="auto">
              <a:xfrm>
                <a:off x="4464" y="2109"/>
                <a:ext cx="1632" cy="2115"/>
                <a:chOff x="4464" y="2109"/>
                <a:chExt cx="1632" cy="2115"/>
              </a:xfrm>
            </p:grpSpPr>
            <p:pic>
              <p:nvPicPr>
                <p:cNvPr id="48161" name="Picture 30" descr="Visual%2520C%25202005%2520Express">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328" y="3492"/>
                  <a:ext cx="768" cy="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2" name="Picture 3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464" y="2563"/>
                  <a:ext cx="960" cy="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63" name="Picture 32" descr="200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088" y="2109"/>
                  <a:ext cx="864"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4" name="Picture 3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184" y="3300"/>
                  <a:ext cx="768" cy="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65" name="Picture 3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64" y="3444"/>
                  <a:ext cx="642" cy="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9" name="Groupe 1"/>
            <p:cNvGrpSpPr>
              <a:grpSpLocks/>
            </p:cNvGrpSpPr>
            <p:nvPr/>
          </p:nvGrpSpPr>
          <p:grpSpPr bwMode="auto">
            <a:xfrm>
              <a:off x="0" y="1173163"/>
              <a:ext cx="9906000" cy="5726113"/>
              <a:chOff x="0" y="1173163"/>
              <a:chExt cx="9906000" cy="5726113"/>
            </a:xfrm>
          </p:grpSpPr>
          <p:sp>
            <p:nvSpPr>
              <p:cNvPr id="48149" name="Rectangle 18"/>
              <p:cNvSpPr>
                <a:spLocks noChangeArrowheads="1"/>
              </p:cNvSpPr>
              <p:nvPr/>
            </p:nvSpPr>
            <p:spPr bwMode="auto">
              <a:xfrm>
                <a:off x="6096000" y="1736725"/>
                <a:ext cx="3810000" cy="1641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63789" indent="-263789">
                  <a:buFont typeface="Wingdings" pitchFamily="2" charset="2"/>
                  <a:buChar char="ð"/>
                </a:pPr>
                <a:r>
                  <a:rPr lang="en-US" i="1" dirty="0">
                    <a:solidFill>
                      <a:srgbClr val="D21700"/>
                    </a:solidFill>
                    <a:latin typeface="Trebuchet MS" pitchFamily="34" charset="0"/>
                  </a:rPr>
                  <a:t>Simulis</a:t>
                </a:r>
                <a:r>
                  <a:rPr lang="en-US" i="1" baseline="30000" dirty="0">
                    <a:solidFill>
                      <a:srgbClr val="D21700"/>
                    </a:solidFill>
                    <a:latin typeface="Trebuchet MS" pitchFamily="34" charset="0"/>
                  </a:rPr>
                  <a:t>®</a:t>
                </a:r>
                <a:r>
                  <a:rPr lang="en-US" i="1" dirty="0">
                    <a:solidFill>
                      <a:srgbClr val="D21700"/>
                    </a:solidFill>
                    <a:latin typeface="Trebuchet MS" pitchFamily="34" charset="0"/>
                  </a:rPr>
                  <a:t> Thermodynamics </a:t>
                </a:r>
                <a:r>
                  <a:rPr lang="ru-RU" i="1" dirty="0" smtClean="0">
                    <a:solidFill>
                      <a:srgbClr val="D21700"/>
                    </a:solidFill>
                    <a:latin typeface="Trebuchet MS" pitchFamily="34" charset="0"/>
                  </a:rPr>
                  <a:t>легко может быть вложен в любое приложение, поддерживающее технологию </a:t>
                </a:r>
                <a:r>
                  <a:rPr lang="en-US" i="1" dirty="0" smtClean="0">
                    <a:solidFill>
                      <a:srgbClr val="D21700"/>
                    </a:solidFill>
                    <a:latin typeface="Trebuchet MS" pitchFamily="34" charset="0"/>
                  </a:rPr>
                  <a:t>COM/DCOM</a:t>
                </a:r>
                <a:endParaRPr lang="en-US" sz="2200" dirty="0">
                  <a:solidFill>
                    <a:srgbClr val="D21700"/>
                  </a:solidFill>
                  <a:latin typeface="Trebuchet MS" pitchFamily="34" charset="0"/>
                  <a:sym typeface="Wingdings" pitchFamily="2" charset="2"/>
                </a:endParaRPr>
              </a:p>
            </p:txBody>
          </p:sp>
          <p:sp>
            <p:nvSpPr>
              <p:cNvPr id="48150" name="Rectangle 19"/>
              <p:cNvSpPr>
                <a:spLocks noChangeArrowheads="1"/>
              </p:cNvSpPr>
              <p:nvPr/>
            </p:nvSpPr>
            <p:spPr bwMode="auto">
              <a:xfrm>
                <a:off x="152400" y="5257800"/>
                <a:ext cx="3810000" cy="1641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63789" indent="-263789">
                  <a:buFont typeface="Wingdings" pitchFamily="2" charset="2"/>
                  <a:buChar char="ð"/>
                </a:pPr>
                <a:r>
                  <a:rPr lang="ru-RU" i="1" dirty="0" smtClean="0">
                    <a:solidFill>
                      <a:srgbClr val="D21700"/>
                    </a:solidFill>
                    <a:latin typeface="Trebuchet MS" pitchFamily="34" charset="0"/>
                  </a:rPr>
                  <a:t>Однако</a:t>
                </a:r>
                <a:r>
                  <a:rPr lang="en-US" i="1" dirty="0" smtClean="0">
                    <a:solidFill>
                      <a:srgbClr val="D21700"/>
                    </a:solidFill>
                    <a:latin typeface="Trebuchet MS" pitchFamily="34" charset="0"/>
                  </a:rPr>
                  <a:t>, </a:t>
                </a:r>
                <a:r>
                  <a:rPr lang="ru-RU" i="1" dirty="0" smtClean="0">
                    <a:solidFill>
                      <a:srgbClr val="D21700"/>
                    </a:solidFill>
                    <a:latin typeface="Trebuchet MS" pitchFamily="34" charset="0"/>
                  </a:rPr>
                  <a:t>интерфейс между Вашим ПО и </a:t>
                </a:r>
                <a:r>
                  <a:rPr lang="en-US" i="1" dirty="0" err="1" smtClean="0">
                    <a:solidFill>
                      <a:srgbClr val="D21700"/>
                    </a:solidFill>
                    <a:latin typeface="Trebuchet MS" pitchFamily="34" charset="0"/>
                  </a:rPr>
                  <a:t>Simulis</a:t>
                </a:r>
                <a:r>
                  <a:rPr lang="en-US" i="1" baseline="30000" dirty="0">
                    <a:solidFill>
                      <a:srgbClr val="D21700"/>
                    </a:solidFill>
                    <a:latin typeface="Trebuchet MS" pitchFamily="34" charset="0"/>
                  </a:rPr>
                  <a:t>® </a:t>
                </a:r>
                <a:r>
                  <a:rPr lang="en-US" i="1" dirty="0">
                    <a:solidFill>
                      <a:srgbClr val="D21700"/>
                    </a:solidFill>
                    <a:latin typeface="Trebuchet MS" pitchFamily="34" charset="0"/>
                  </a:rPr>
                  <a:t>Thermodynamics </a:t>
                </a:r>
                <a:r>
                  <a:rPr lang="ru-RU" i="1" dirty="0" smtClean="0">
                    <a:solidFill>
                      <a:srgbClr val="D21700"/>
                    </a:solidFill>
                    <a:latin typeface="Trebuchet MS" pitchFamily="34" charset="0"/>
                  </a:rPr>
                  <a:t>Вам придется запрограммировать</a:t>
                </a:r>
                <a:endParaRPr lang="en-US" sz="2200" dirty="0">
                  <a:solidFill>
                    <a:srgbClr val="D21700"/>
                  </a:solidFill>
                  <a:latin typeface="Trebuchet MS" pitchFamily="34" charset="0"/>
                  <a:sym typeface="Wingdings" pitchFamily="2" charset="2"/>
                </a:endParaRPr>
              </a:p>
            </p:txBody>
          </p:sp>
          <p:grpSp>
            <p:nvGrpSpPr>
              <p:cNvPr id="10" name="Group 35"/>
              <p:cNvGrpSpPr>
                <a:grpSpLocks/>
              </p:cNvGrpSpPr>
              <p:nvPr/>
            </p:nvGrpSpPr>
            <p:grpSpPr bwMode="auto">
              <a:xfrm>
                <a:off x="0" y="1173163"/>
                <a:ext cx="9829800" cy="5608637"/>
                <a:chOff x="0" y="739"/>
                <a:chExt cx="6192" cy="3533"/>
              </a:xfrm>
            </p:grpSpPr>
            <p:grpSp>
              <p:nvGrpSpPr>
                <p:cNvPr id="11" name="Group 37"/>
                <p:cNvGrpSpPr>
                  <a:grpSpLocks noChangeAspect="1"/>
                </p:cNvGrpSpPr>
                <p:nvPr/>
              </p:nvGrpSpPr>
              <p:grpSpPr bwMode="auto">
                <a:xfrm>
                  <a:off x="3134" y="2694"/>
                  <a:ext cx="890" cy="758"/>
                  <a:chOff x="3136" y="2722"/>
                  <a:chExt cx="974" cy="830"/>
                </a:xfrm>
              </p:grpSpPr>
              <p:sp>
                <p:nvSpPr>
                  <p:cNvPr id="48157" name="Freeform 103"/>
                  <p:cNvSpPr>
                    <a:spLocks noChangeAspect="1"/>
                  </p:cNvSpPr>
                  <p:nvPr>
                    <p:custDataLst>
                      <p:tags r:id="rId2"/>
                    </p:custDataLst>
                  </p:nvPr>
                </p:nvSpPr>
                <p:spPr bwMode="gray">
                  <a:xfrm>
                    <a:off x="3170" y="2744"/>
                    <a:ext cx="940" cy="808"/>
                  </a:xfrm>
                  <a:custGeom>
                    <a:avLst/>
                    <a:gdLst>
                      <a:gd name="T0" fmla="*/ 0 w 192"/>
                      <a:gd name="T1" fmla="*/ 26797583 h 166"/>
                      <a:gd name="T2" fmla="*/ 0 w 192"/>
                      <a:gd name="T3" fmla="*/ 80658201 h 166"/>
                      <a:gd name="T4" fmla="*/ 98364978 w 192"/>
                      <a:gd name="T5" fmla="*/ 26797583 h 166"/>
                      <a:gd name="T6" fmla="*/ 49147469 w 192"/>
                      <a:gd name="T7" fmla="*/ 0 h 166"/>
                      <a:gd name="T8" fmla="*/ 0 w 192"/>
                      <a:gd name="T9" fmla="*/ 26797583 h 166"/>
                      <a:gd name="T10" fmla="*/ 0 60000 65536"/>
                      <a:gd name="T11" fmla="*/ 0 60000 65536"/>
                      <a:gd name="T12" fmla="*/ 0 60000 65536"/>
                      <a:gd name="T13" fmla="*/ 0 60000 65536"/>
                      <a:gd name="T14" fmla="*/ 0 60000 65536"/>
                      <a:gd name="T15" fmla="*/ 0 w 192"/>
                      <a:gd name="T16" fmla="*/ 0 h 166"/>
                      <a:gd name="T17" fmla="*/ 192 w 192"/>
                      <a:gd name="T18" fmla="*/ 166 h 166"/>
                    </a:gdLst>
                    <a:ahLst/>
                    <a:cxnLst>
                      <a:cxn ang="T10">
                        <a:pos x="T0" y="T1"/>
                      </a:cxn>
                      <a:cxn ang="T11">
                        <a:pos x="T2" y="T3"/>
                      </a:cxn>
                      <a:cxn ang="T12">
                        <a:pos x="T4" y="T5"/>
                      </a:cxn>
                      <a:cxn ang="T13">
                        <a:pos x="T6" y="T7"/>
                      </a:cxn>
                      <a:cxn ang="T14">
                        <a:pos x="T8" y="T9"/>
                      </a:cxn>
                    </a:cxnLst>
                    <a:rect l="T15" t="T16" r="T17" b="T18"/>
                    <a:pathLst>
                      <a:path w="192" h="166">
                        <a:moveTo>
                          <a:pt x="0" y="55"/>
                        </a:moveTo>
                        <a:cubicBezTo>
                          <a:pt x="0" y="166"/>
                          <a:pt x="0" y="166"/>
                          <a:pt x="0" y="166"/>
                        </a:cubicBezTo>
                        <a:cubicBezTo>
                          <a:pt x="82" y="164"/>
                          <a:pt x="152" y="120"/>
                          <a:pt x="192" y="55"/>
                        </a:cubicBezTo>
                        <a:cubicBezTo>
                          <a:pt x="96" y="0"/>
                          <a:pt x="96" y="0"/>
                          <a:pt x="96" y="0"/>
                        </a:cubicBezTo>
                        <a:cubicBezTo>
                          <a:pt x="75" y="31"/>
                          <a:pt x="40" y="53"/>
                          <a:pt x="0" y="55"/>
                        </a:cubicBezTo>
                        <a:close/>
                      </a:path>
                    </a:pathLst>
                  </a:custGeom>
                  <a:solidFill>
                    <a:schemeClr val="bg2"/>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latin typeface="Trebuchet MS" pitchFamily="34" charset="0"/>
                    </a:endParaRPr>
                  </a:p>
                </p:txBody>
              </p:sp>
              <p:sp>
                <p:nvSpPr>
                  <p:cNvPr id="48158" name="Freeform 103"/>
                  <p:cNvSpPr>
                    <a:spLocks noChangeAspect="1"/>
                  </p:cNvSpPr>
                  <p:nvPr>
                    <p:custDataLst>
                      <p:tags r:id="rId3"/>
                    </p:custDataLst>
                  </p:nvPr>
                </p:nvSpPr>
                <p:spPr bwMode="gray">
                  <a:xfrm>
                    <a:off x="3136" y="2722"/>
                    <a:ext cx="940" cy="808"/>
                  </a:xfrm>
                  <a:custGeom>
                    <a:avLst/>
                    <a:gdLst>
                      <a:gd name="T0" fmla="*/ 0 w 192"/>
                      <a:gd name="T1" fmla="*/ 26797583 h 166"/>
                      <a:gd name="T2" fmla="*/ 0 w 192"/>
                      <a:gd name="T3" fmla="*/ 80658201 h 166"/>
                      <a:gd name="T4" fmla="*/ 98364978 w 192"/>
                      <a:gd name="T5" fmla="*/ 26797583 h 166"/>
                      <a:gd name="T6" fmla="*/ 49147469 w 192"/>
                      <a:gd name="T7" fmla="*/ 0 h 166"/>
                      <a:gd name="T8" fmla="*/ 0 w 192"/>
                      <a:gd name="T9" fmla="*/ 26797583 h 166"/>
                      <a:gd name="T10" fmla="*/ 0 60000 65536"/>
                      <a:gd name="T11" fmla="*/ 0 60000 65536"/>
                      <a:gd name="T12" fmla="*/ 0 60000 65536"/>
                      <a:gd name="T13" fmla="*/ 0 60000 65536"/>
                      <a:gd name="T14" fmla="*/ 0 60000 65536"/>
                      <a:gd name="T15" fmla="*/ 0 w 192"/>
                      <a:gd name="T16" fmla="*/ 0 h 166"/>
                      <a:gd name="T17" fmla="*/ 192 w 192"/>
                      <a:gd name="T18" fmla="*/ 166 h 166"/>
                    </a:gdLst>
                    <a:ahLst/>
                    <a:cxnLst>
                      <a:cxn ang="T10">
                        <a:pos x="T0" y="T1"/>
                      </a:cxn>
                      <a:cxn ang="T11">
                        <a:pos x="T2" y="T3"/>
                      </a:cxn>
                      <a:cxn ang="T12">
                        <a:pos x="T4" y="T5"/>
                      </a:cxn>
                      <a:cxn ang="T13">
                        <a:pos x="T6" y="T7"/>
                      </a:cxn>
                      <a:cxn ang="T14">
                        <a:pos x="T8" y="T9"/>
                      </a:cxn>
                    </a:cxnLst>
                    <a:rect l="T15" t="T16" r="T17" b="T18"/>
                    <a:pathLst>
                      <a:path w="192" h="166">
                        <a:moveTo>
                          <a:pt x="0" y="55"/>
                        </a:moveTo>
                        <a:cubicBezTo>
                          <a:pt x="0" y="166"/>
                          <a:pt x="0" y="166"/>
                          <a:pt x="0" y="166"/>
                        </a:cubicBezTo>
                        <a:cubicBezTo>
                          <a:pt x="82" y="164"/>
                          <a:pt x="152" y="120"/>
                          <a:pt x="192" y="55"/>
                        </a:cubicBezTo>
                        <a:cubicBezTo>
                          <a:pt x="96" y="0"/>
                          <a:pt x="96" y="0"/>
                          <a:pt x="96" y="0"/>
                        </a:cubicBezTo>
                        <a:cubicBezTo>
                          <a:pt x="75" y="31"/>
                          <a:pt x="40" y="53"/>
                          <a:pt x="0" y="55"/>
                        </a:cubicBezTo>
                        <a:close/>
                      </a:path>
                    </a:pathLst>
                  </a:custGeom>
                  <a:solidFill>
                    <a:srgbClr val="0BA4E2"/>
                  </a:solidFill>
                  <a:ln w="19050">
                    <a:solidFill>
                      <a:schemeClr val="bg1"/>
                    </a:solidFill>
                    <a:round/>
                    <a:headEnd/>
                    <a:tailEnd/>
                  </a:ln>
                </p:spPr>
                <p:txBody>
                  <a:bodyPr/>
                  <a:lstStyle/>
                  <a:p>
                    <a:endParaRPr lang="fr-FR">
                      <a:latin typeface="Trebuchet MS" pitchFamily="34" charset="0"/>
                    </a:endParaRPr>
                  </a:p>
                </p:txBody>
              </p:sp>
            </p:grpSp>
            <p:sp>
              <p:nvSpPr>
                <p:cNvPr id="48154" name="Rectangle 40"/>
                <p:cNvSpPr>
                  <a:spLocks noChangeArrowheads="1"/>
                </p:cNvSpPr>
                <p:nvPr/>
              </p:nvSpPr>
              <p:spPr bwMode="auto">
                <a:xfrm>
                  <a:off x="0" y="739"/>
                  <a:ext cx="6192"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10000"/>
                    </a:lnSpc>
                    <a:spcBef>
                      <a:spcPct val="20000"/>
                    </a:spcBef>
                    <a:buClrTx/>
                    <a:buFontTx/>
                    <a:buNone/>
                  </a:pPr>
                  <a:r>
                    <a:rPr lang="ru-RU" dirty="0" smtClean="0">
                      <a:solidFill>
                        <a:srgbClr val="0BA4E2"/>
                      </a:solidFill>
                      <a:latin typeface="Trebuchet MS" pitchFamily="34" charset="0"/>
                    </a:rPr>
                    <a:t>Доступен полный программный интерфейс -</a:t>
                  </a:r>
                  <a:r>
                    <a:rPr lang="en-US" dirty="0" smtClean="0">
                      <a:solidFill>
                        <a:srgbClr val="0BA4E2"/>
                      </a:solidFill>
                      <a:latin typeface="Trebuchet MS" pitchFamily="34" charset="0"/>
                    </a:rPr>
                    <a:t>Application </a:t>
                  </a:r>
                  <a:r>
                    <a:rPr lang="en-US" dirty="0">
                      <a:solidFill>
                        <a:srgbClr val="0BA4E2"/>
                      </a:solidFill>
                      <a:latin typeface="Trebuchet MS" pitchFamily="34" charset="0"/>
                    </a:rPr>
                    <a:t>Programming Interface (API</a:t>
                  </a:r>
                  <a:r>
                    <a:rPr lang="en-US" dirty="0" smtClean="0">
                      <a:solidFill>
                        <a:srgbClr val="0BA4E2"/>
                      </a:solidFill>
                      <a:latin typeface="Trebuchet MS" pitchFamily="34" charset="0"/>
                    </a:rPr>
                    <a:t>)</a:t>
                  </a:r>
                  <a:endParaRPr lang="en-US" dirty="0">
                    <a:solidFill>
                      <a:srgbClr val="0BA4E2"/>
                    </a:solidFill>
                    <a:latin typeface="Trebuchet MS" pitchFamily="34" charset="0"/>
                  </a:endParaRPr>
                </a:p>
              </p:txBody>
            </p:sp>
            <p:sp>
              <p:nvSpPr>
                <p:cNvPr id="48155" name="AutoShape 41"/>
                <p:cNvSpPr>
                  <a:spLocks noChangeArrowheads="1"/>
                </p:cNvSpPr>
                <p:nvPr/>
              </p:nvSpPr>
              <p:spPr bwMode="auto">
                <a:xfrm>
                  <a:off x="2714" y="3532"/>
                  <a:ext cx="1597" cy="740"/>
                </a:xfrm>
                <a:prstGeom prst="flowChartMultidocument">
                  <a:avLst/>
                </a:prstGeom>
                <a:noFill/>
                <a:ln w="952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20000"/>
                    </a:spcBef>
                    <a:buClrTx/>
                    <a:buFontTx/>
                    <a:buNone/>
                  </a:pPr>
                  <a:endParaRPr lang="en-US" sz="2200" dirty="0">
                    <a:solidFill>
                      <a:srgbClr val="CC0000"/>
                    </a:solidFill>
                    <a:latin typeface="Trebuchet MS" pitchFamily="34" charset="0"/>
                  </a:endParaRPr>
                </a:p>
                <a:p>
                  <a:pPr algn="ctr">
                    <a:lnSpc>
                      <a:spcPct val="100000"/>
                    </a:lnSpc>
                    <a:spcBef>
                      <a:spcPct val="5000"/>
                    </a:spcBef>
                    <a:buClrTx/>
                    <a:buFontTx/>
                    <a:buNone/>
                  </a:pPr>
                  <a:r>
                    <a:rPr lang="ru-RU" sz="2200" dirty="0" smtClean="0">
                      <a:solidFill>
                        <a:srgbClr val="CC0000"/>
                      </a:solidFill>
                      <a:latin typeface="Trebuchet MS" pitchFamily="34" charset="0"/>
                    </a:rPr>
                    <a:t>Ваше ПО</a:t>
                  </a:r>
                  <a:endParaRPr lang="en-US" sz="2200" dirty="0">
                    <a:solidFill>
                      <a:srgbClr val="CC0000"/>
                    </a:solidFill>
                    <a:latin typeface="Trebuchet MS" pitchFamily="34" charset="0"/>
                  </a:endParaRPr>
                </a:p>
                <a:p>
                  <a:pPr algn="ctr">
                    <a:lnSpc>
                      <a:spcPct val="100000"/>
                    </a:lnSpc>
                    <a:buClrTx/>
                    <a:buFontTx/>
                    <a:buNone/>
                  </a:pPr>
                  <a:r>
                    <a:rPr lang="en-US" sz="1300" dirty="0">
                      <a:solidFill>
                        <a:srgbClr val="CC0000"/>
                      </a:solidFill>
                      <a:latin typeface="Trebuchet MS" pitchFamily="34" charset="0"/>
                    </a:rPr>
                    <a:t>(C++, VB, FORTRAN,…)</a:t>
                  </a:r>
                </a:p>
                <a:p>
                  <a:pPr algn="ctr">
                    <a:lnSpc>
                      <a:spcPct val="100000"/>
                    </a:lnSpc>
                    <a:buClrTx/>
                    <a:buFontTx/>
                    <a:buNone/>
                  </a:pPr>
                  <a:endParaRPr lang="fr-FR" dirty="0">
                    <a:solidFill>
                      <a:schemeClr val="tx1"/>
                    </a:solidFill>
                    <a:latin typeface="Trebuchet MS" pitchFamily="34" charset="0"/>
                  </a:endParaRPr>
                </a:p>
              </p:txBody>
            </p:sp>
            <p:sp>
              <p:nvSpPr>
                <p:cNvPr id="48156" name="Rectangle 24"/>
                <p:cNvSpPr>
                  <a:spLocks noChangeArrowheads="1"/>
                </p:cNvSpPr>
                <p:nvPr/>
              </p:nvSpPr>
              <p:spPr bwMode="gray">
                <a:xfrm>
                  <a:off x="3312" y="3024"/>
                  <a:ext cx="38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00000"/>
                    </a:lnSpc>
                    <a:buClrTx/>
                    <a:buFontTx/>
                    <a:buNone/>
                  </a:pPr>
                  <a:r>
                    <a:rPr lang="de-DE" sz="1200">
                      <a:solidFill>
                        <a:schemeClr val="bg1"/>
                      </a:solidFill>
                      <a:latin typeface="Trebuchet MS" pitchFamily="34" charset="0"/>
                      <a:cs typeface="Arial" charset="0"/>
                    </a:rPr>
                    <a:t>A.P.I.</a:t>
                  </a:r>
                </a:p>
              </p:txBody>
            </p:sp>
            <p:sp>
              <p:nvSpPr>
                <p:cNvPr id="48152" name="AutoShape 36"/>
                <p:cNvSpPr>
                  <a:spLocks noChangeArrowheads="1"/>
                </p:cNvSpPr>
                <p:nvPr/>
              </p:nvSpPr>
              <p:spPr bwMode="auto">
                <a:xfrm rot="3603495" flipV="1">
                  <a:off x="3556" y="3232"/>
                  <a:ext cx="240" cy="288"/>
                </a:xfrm>
                <a:prstGeom prst="rightArrow">
                  <a:avLst>
                    <a:gd name="adj1" fmla="val 50000"/>
                    <a:gd name="adj2" fmla="val 25000"/>
                  </a:avLst>
                </a:prstGeom>
                <a:solidFill>
                  <a:srgbClr val="0BA4E2"/>
                </a:solidFill>
                <a:ln w="9525">
                  <a:solidFill>
                    <a:srgbClr val="0BA4E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Trebuchet MS" pitchFamily="34" charset="0"/>
                  </a:endParaRPr>
                </a:p>
              </p:txBody>
            </p:sp>
          </p:grpSp>
        </p:grpSp>
      </p:grpSp>
      <p:sp>
        <p:nvSpPr>
          <p:cNvPr id="48146" name="Rectangle 19"/>
          <p:cNvSpPr>
            <a:spLocks noChangeArrowheads="1"/>
          </p:cNvSpPr>
          <p:nvPr/>
        </p:nvSpPr>
        <p:spPr bwMode="gray">
          <a:xfrm>
            <a:off x="3516924" y="4183380"/>
            <a:ext cx="934915" cy="45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85" tIns="41742" rIns="83485" bIns="41742">
            <a:spAutoFit/>
          </a:bodyPr>
          <a:lstStyle/>
          <a:p>
            <a:pPr algn="ctr" eaLnBrk="1" hangingPunct="1">
              <a:lnSpc>
                <a:spcPct val="100000"/>
              </a:lnSpc>
              <a:buClrTx/>
              <a:buFontTx/>
              <a:buNone/>
            </a:pPr>
            <a:r>
              <a:rPr lang="de-DE" sz="1200">
                <a:solidFill>
                  <a:schemeClr val="bg1"/>
                </a:solidFill>
                <a:latin typeface="Trebuchet MS" pitchFamily="34" charset="0"/>
                <a:cs typeface="Arial" charset="0"/>
              </a:rPr>
              <a:t>Export files</a:t>
            </a:r>
          </a:p>
        </p:txBody>
      </p:sp>
      <p:sp>
        <p:nvSpPr>
          <p:cNvPr id="42" name="Oval 15"/>
          <p:cNvSpPr>
            <a:spLocks noChangeArrowheads="1"/>
          </p:cNvSpPr>
          <p:nvPr>
            <p:custDataLst>
              <p:tags r:id="rId1"/>
            </p:custDataLst>
          </p:nvPr>
        </p:nvSpPr>
        <p:spPr bwMode="gray">
          <a:xfrm>
            <a:off x="3896458" y="2773204"/>
            <a:ext cx="1351085" cy="1311593"/>
          </a:xfrm>
          <a:prstGeom prst="ellipse">
            <a:avLst/>
          </a:prstGeom>
          <a:solidFill>
            <a:srgbClr val="080B7A"/>
          </a:solidFill>
          <a:ln w="19050">
            <a:solidFill>
              <a:srgbClr val="080B7A"/>
            </a:solidFill>
            <a:miter lim="800000"/>
            <a:headEnd/>
            <a:tailEnd/>
          </a:ln>
          <a:effectLst>
            <a:outerShdw dist="53882" dir="2700000" algn="ctr" rotWithShape="0">
              <a:srgbClr val="808080"/>
            </a:outerShdw>
          </a:effectLst>
        </p:spPr>
        <p:txBody>
          <a:bodyPr lIns="83485" tIns="41742" rIns="83485" bIns="41742"/>
          <a:lstStyle/>
          <a:p>
            <a:pPr marL="162331" indent="-162331" algn="ctr" defTabSz="731941">
              <a:spcBef>
                <a:spcPct val="20000"/>
              </a:spcBef>
            </a:pPr>
            <a:endParaRPr lang="de-DE" sz="1500">
              <a:solidFill>
                <a:srgbClr val="000000"/>
              </a:solidFill>
              <a:latin typeface="Trebuchet MS" pitchFamily="34" charset="0"/>
              <a:cs typeface="Arial" charset="0"/>
            </a:endParaRPr>
          </a:p>
        </p:txBody>
      </p:sp>
      <p:pic>
        <p:nvPicPr>
          <p:cNvPr id="43" name="Picture 16"/>
          <p:cNvPicPr>
            <a:picLocks noChangeAspect="1" noChangeArrowheads="1"/>
          </p:cNvPicPr>
          <p:nvPr/>
        </p:nvPicPr>
        <p:blipFill>
          <a:blip r:embed="rId20" cstate="print">
            <a:lum bright="72000" contrast="54000"/>
            <a:extLst>
              <a:ext uri="{28A0092B-C50C-407E-A947-70E740481C1C}">
                <a14:useLocalDpi xmlns:a14="http://schemas.microsoft.com/office/drawing/2010/main" val="0"/>
              </a:ext>
            </a:extLst>
          </a:blip>
          <a:srcRect/>
          <a:stretch>
            <a:fillRect/>
          </a:stretch>
        </p:blipFill>
        <p:spPr bwMode="gray">
          <a:xfrm>
            <a:off x="4141178" y="2823210"/>
            <a:ext cx="860181" cy="60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ectangle 26"/>
          <p:cNvSpPr>
            <a:spLocks noChangeArrowheads="1"/>
          </p:cNvSpPr>
          <p:nvPr/>
        </p:nvSpPr>
        <p:spPr bwMode="gray">
          <a:xfrm>
            <a:off x="3808536" y="2996952"/>
            <a:ext cx="1525465" cy="79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70" tIns="82170" rIns="65736" bIns="82170">
            <a:spAutoFit/>
          </a:bodyPr>
          <a:lstStyle/>
          <a:p>
            <a:pPr algn="ctr" defTabSz="731941">
              <a:spcBef>
                <a:spcPct val="20000"/>
              </a:spcBef>
            </a:pPr>
            <a:r>
              <a:rPr lang="de-DE" sz="2400" dirty="0">
                <a:solidFill>
                  <a:schemeClr val="bg1"/>
                </a:solidFill>
                <a:latin typeface="Trebuchet MS" pitchFamily="34" charset="0"/>
                <a:cs typeface="Arial" charset="0"/>
              </a:rPr>
              <a:t>Simulis</a:t>
            </a:r>
          </a:p>
          <a:p>
            <a:pPr algn="ctr" defTabSz="731941">
              <a:spcBef>
                <a:spcPct val="20000"/>
              </a:spcBef>
            </a:pPr>
            <a:r>
              <a:rPr lang="de-DE" sz="1300" dirty="0">
                <a:solidFill>
                  <a:schemeClr val="bg1"/>
                </a:solidFill>
                <a:latin typeface="Trebuchet MS" pitchFamily="34" charset="0"/>
                <a:cs typeface="Arial" charset="0"/>
              </a:rPr>
              <a:t>Thermodynamics</a:t>
            </a:r>
          </a:p>
        </p:txBody>
      </p:sp>
    </p:spTree>
    <p:extLst>
      <p:ext uri="{BB962C8B-B14F-4D97-AF65-F5344CB8AC3E}">
        <p14:creationId xmlns:p14="http://schemas.microsoft.com/office/powerpoint/2010/main" val="112433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9"/>
          <p:cNvSpPr>
            <a:spLocks noChangeArrowheads="1"/>
          </p:cNvSpPr>
          <p:nvPr/>
        </p:nvSpPr>
        <p:spPr bwMode="auto">
          <a:xfrm>
            <a:off x="80247" y="943197"/>
            <a:ext cx="6985938" cy="5254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485" tIns="41742" rIns="83485" bIns="41742">
            <a:spAutoFit/>
          </a:bodyPr>
          <a:lstStyle/>
          <a:p>
            <a:pPr>
              <a:lnSpc>
                <a:spcPct val="100000"/>
              </a:lnSpc>
              <a:spcBef>
                <a:spcPct val="20000"/>
              </a:spcBef>
              <a:buClrTx/>
              <a:buFontTx/>
              <a:buBlip>
                <a:blip r:embed="rId3"/>
              </a:buBlip>
            </a:pPr>
            <a:r>
              <a:rPr lang="ru-RU" altLang="ru-RU" sz="2400" dirty="0" smtClean="0">
                <a:solidFill>
                  <a:srgbClr val="3333FF"/>
                </a:solidFill>
              </a:rPr>
              <a:t> Температуры </a:t>
            </a:r>
            <a:r>
              <a:rPr lang="ru-RU" altLang="ru-RU" sz="2400" dirty="0">
                <a:solidFill>
                  <a:srgbClr val="3333FF"/>
                </a:solidFill>
              </a:rPr>
              <a:t>и давления кипения и росы</a:t>
            </a:r>
            <a:r>
              <a:rPr lang="en-US" altLang="ru-RU" sz="2400" dirty="0">
                <a:solidFill>
                  <a:srgbClr val="3333FF"/>
                </a:solidFill>
              </a:rPr>
              <a:t>	</a:t>
            </a:r>
          </a:p>
          <a:p>
            <a:pPr>
              <a:lnSpc>
                <a:spcPct val="100000"/>
              </a:lnSpc>
              <a:spcBef>
                <a:spcPct val="20000"/>
              </a:spcBef>
              <a:buClrTx/>
              <a:buFontTx/>
              <a:buBlip>
                <a:blip r:embed="rId3"/>
              </a:buBlip>
            </a:pPr>
            <a:r>
              <a:rPr lang="ru-RU" altLang="ru-RU" sz="2400" dirty="0" smtClean="0">
                <a:solidFill>
                  <a:srgbClr val="3333FF"/>
                </a:solidFill>
              </a:rPr>
              <a:t> Расчет </a:t>
            </a:r>
            <a:r>
              <a:rPr lang="ru-RU" altLang="ru-RU" sz="2400" dirty="0">
                <a:solidFill>
                  <a:srgbClr val="3333FF"/>
                </a:solidFill>
              </a:rPr>
              <a:t>равновесия (однократного испарения) при заданных</a:t>
            </a:r>
            <a:r>
              <a:rPr lang="en-US" altLang="ru-RU" sz="2400" dirty="0">
                <a:solidFill>
                  <a:srgbClr val="3333FF"/>
                </a:solidFill>
              </a:rPr>
              <a:t>:</a:t>
            </a:r>
            <a:endParaRPr lang="ru-RU" altLang="ru-RU" sz="2400" dirty="0">
              <a:solidFill>
                <a:srgbClr val="3333FF"/>
              </a:solidFill>
            </a:endParaRPr>
          </a:p>
          <a:p>
            <a:pPr>
              <a:lnSpc>
                <a:spcPct val="100000"/>
              </a:lnSpc>
              <a:spcBef>
                <a:spcPct val="20000"/>
              </a:spcBef>
              <a:buClrTx/>
              <a:buFontTx/>
              <a:buBlip>
                <a:blip r:embed="rId3"/>
              </a:buBlip>
            </a:pPr>
            <a:r>
              <a:rPr lang="ru-RU" altLang="ru-RU" sz="2400" dirty="0" smtClean="0">
                <a:solidFill>
                  <a:srgbClr val="3333FF"/>
                </a:solidFill>
              </a:rPr>
              <a:t> - </a:t>
            </a:r>
            <a:r>
              <a:rPr lang="ru-RU" altLang="ru-RU" sz="2400" dirty="0">
                <a:solidFill>
                  <a:srgbClr val="3333FF"/>
                </a:solidFill>
              </a:rPr>
              <a:t>температуре</a:t>
            </a:r>
            <a:r>
              <a:rPr lang="en-US" altLang="ru-RU" sz="2400" dirty="0">
                <a:solidFill>
                  <a:srgbClr val="3333FF"/>
                </a:solidFill>
              </a:rPr>
              <a:t> (T) </a:t>
            </a:r>
            <a:r>
              <a:rPr lang="ru-RU" altLang="ru-RU" sz="2400" dirty="0">
                <a:solidFill>
                  <a:srgbClr val="3333FF"/>
                </a:solidFill>
              </a:rPr>
              <a:t>и</a:t>
            </a:r>
            <a:r>
              <a:rPr lang="en-US" altLang="ru-RU" sz="2400" dirty="0">
                <a:solidFill>
                  <a:srgbClr val="3333FF"/>
                </a:solidFill>
              </a:rPr>
              <a:t> </a:t>
            </a:r>
            <a:r>
              <a:rPr lang="ru-RU" altLang="ru-RU" sz="2400" dirty="0">
                <a:solidFill>
                  <a:srgbClr val="3333FF"/>
                </a:solidFill>
              </a:rPr>
              <a:t>давлении</a:t>
            </a:r>
            <a:r>
              <a:rPr lang="en-US" altLang="ru-RU" sz="2400" dirty="0">
                <a:solidFill>
                  <a:srgbClr val="3333FF"/>
                </a:solidFill>
              </a:rPr>
              <a:t> (P) </a:t>
            </a:r>
          </a:p>
          <a:p>
            <a:pPr>
              <a:lnSpc>
                <a:spcPct val="100000"/>
              </a:lnSpc>
              <a:spcBef>
                <a:spcPct val="20000"/>
              </a:spcBef>
              <a:buClrTx/>
              <a:buFontTx/>
              <a:buBlip>
                <a:blip r:embed="rId3"/>
              </a:buBlip>
            </a:pPr>
            <a:r>
              <a:rPr lang="ru-RU" altLang="ru-RU" sz="2400" dirty="0" smtClean="0">
                <a:solidFill>
                  <a:srgbClr val="3333FF"/>
                </a:solidFill>
              </a:rPr>
              <a:t> - </a:t>
            </a:r>
            <a:r>
              <a:rPr lang="ru-RU" altLang="ru-RU" sz="2400" dirty="0">
                <a:solidFill>
                  <a:srgbClr val="3333FF"/>
                </a:solidFill>
              </a:rPr>
              <a:t>доле отгона</a:t>
            </a:r>
            <a:r>
              <a:rPr lang="en-US" altLang="ru-RU" sz="2400" dirty="0">
                <a:solidFill>
                  <a:srgbClr val="3333FF"/>
                </a:solidFill>
              </a:rPr>
              <a:t> (</a:t>
            </a:r>
            <a:r>
              <a:rPr lang="en-US" altLang="ru-RU" sz="2400" dirty="0">
                <a:solidFill>
                  <a:srgbClr val="3333FF"/>
                </a:solidFill>
                <a:latin typeface="Symbol" pitchFamily="18" charset="2"/>
              </a:rPr>
              <a:t>w</a:t>
            </a:r>
            <a:r>
              <a:rPr lang="en-US" altLang="ru-RU" sz="2400" dirty="0">
                <a:solidFill>
                  <a:srgbClr val="3333FF"/>
                </a:solidFill>
              </a:rPr>
              <a:t>) </a:t>
            </a:r>
            <a:r>
              <a:rPr lang="ru-RU" altLang="ru-RU" sz="2400" dirty="0">
                <a:solidFill>
                  <a:srgbClr val="3333FF"/>
                </a:solidFill>
              </a:rPr>
              <a:t>и</a:t>
            </a:r>
            <a:r>
              <a:rPr lang="en-US" altLang="ru-RU" sz="2400" dirty="0">
                <a:solidFill>
                  <a:srgbClr val="3333FF"/>
                </a:solidFill>
              </a:rPr>
              <a:t> P (</a:t>
            </a:r>
            <a:r>
              <a:rPr lang="ru-RU" altLang="ru-RU" sz="2400" dirty="0">
                <a:solidFill>
                  <a:srgbClr val="3333FF"/>
                </a:solidFill>
              </a:rPr>
              <a:t>или</a:t>
            </a:r>
            <a:r>
              <a:rPr lang="en-US" altLang="ru-RU" sz="2400" dirty="0">
                <a:solidFill>
                  <a:srgbClr val="3333FF"/>
                </a:solidFill>
              </a:rPr>
              <a:t> T) </a:t>
            </a:r>
          </a:p>
          <a:p>
            <a:pPr>
              <a:lnSpc>
                <a:spcPct val="100000"/>
              </a:lnSpc>
              <a:spcBef>
                <a:spcPct val="20000"/>
              </a:spcBef>
              <a:buClrTx/>
              <a:buFontTx/>
              <a:buBlip>
                <a:blip r:embed="rId3"/>
              </a:buBlip>
            </a:pPr>
            <a:r>
              <a:rPr lang="ru-RU" altLang="ru-RU" sz="2400" dirty="0" smtClean="0">
                <a:solidFill>
                  <a:srgbClr val="3333FF"/>
                </a:solidFill>
              </a:rPr>
              <a:t> - </a:t>
            </a:r>
            <a:r>
              <a:rPr lang="ru-RU" altLang="ru-RU" sz="2400" dirty="0">
                <a:solidFill>
                  <a:srgbClr val="3333FF"/>
                </a:solidFill>
              </a:rPr>
              <a:t>энтальпии</a:t>
            </a:r>
            <a:r>
              <a:rPr lang="en-US" altLang="ru-RU" sz="2400" dirty="0">
                <a:solidFill>
                  <a:srgbClr val="3333FF"/>
                </a:solidFill>
              </a:rPr>
              <a:t> (H) </a:t>
            </a:r>
            <a:r>
              <a:rPr lang="ru-RU" altLang="ru-RU" sz="2400" dirty="0">
                <a:solidFill>
                  <a:srgbClr val="3333FF"/>
                </a:solidFill>
              </a:rPr>
              <a:t>и</a:t>
            </a:r>
            <a:r>
              <a:rPr lang="en-US" altLang="ru-RU" sz="2400" dirty="0">
                <a:solidFill>
                  <a:srgbClr val="3333FF"/>
                </a:solidFill>
              </a:rPr>
              <a:t> P (</a:t>
            </a:r>
            <a:r>
              <a:rPr lang="ru-RU" altLang="ru-RU" sz="2400" dirty="0">
                <a:solidFill>
                  <a:srgbClr val="3333FF"/>
                </a:solidFill>
              </a:rPr>
              <a:t>или</a:t>
            </a:r>
            <a:r>
              <a:rPr lang="en-US" altLang="ru-RU" sz="2400" dirty="0">
                <a:solidFill>
                  <a:srgbClr val="3333FF"/>
                </a:solidFill>
              </a:rPr>
              <a:t> T, </a:t>
            </a:r>
            <a:r>
              <a:rPr lang="ru-RU" altLang="ru-RU" sz="2400" dirty="0">
                <a:solidFill>
                  <a:srgbClr val="3333FF"/>
                </a:solidFill>
              </a:rPr>
              <a:t>или</a:t>
            </a:r>
            <a:r>
              <a:rPr lang="en-US" altLang="ru-RU" sz="2400" dirty="0">
                <a:solidFill>
                  <a:srgbClr val="3333FF"/>
                </a:solidFill>
              </a:rPr>
              <a:t> V, </a:t>
            </a:r>
            <a:r>
              <a:rPr lang="ru-RU" altLang="ru-RU" sz="2400" dirty="0">
                <a:solidFill>
                  <a:srgbClr val="3333FF"/>
                </a:solidFill>
              </a:rPr>
              <a:t>или</a:t>
            </a:r>
            <a:r>
              <a:rPr lang="en-US" altLang="ru-RU" sz="2400" dirty="0">
                <a:solidFill>
                  <a:srgbClr val="3333FF"/>
                </a:solidFill>
              </a:rPr>
              <a:t> U)</a:t>
            </a:r>
          </a:p>
          <a:p>
            <a:pPr>
              <a:lnSpc>
                <a:spcPct val="100000"/>
              </a:lnSpc>
              <a:spcBef>
                <a:spcPct val="20000"/>
              </a:spcBef>
              <a:buClrTx/>
              <a:buFontTx/>
              <a:buBlip>
                <a:blip r:embed="rId3"/>
              </a:buBlip>
            </a:pPr>
            <a:r>
              <a:rPr lang="ru-RU" altLang="ru-RU" sz="2400" dirty="0" smtClean="0">
                <a:solidFill>
                  <a:srgbClr val="3333FF"/>
                </a:solidFill>
              </a:rPr>
              <a:t> - </a:t>
            </a:r>
            <a:r>
              <a:rPr lang="ru-RU" altLang="ru-RU" sz="2400" dirty="0">
                <a:solidFill>
                  <a:srgbClr val="3333FF"/>
                </a:solidFill>
              </a:rPr>
              <a:t>энтропии</a:t>
            </a:r>
            <a:r>
              <a:rPr lang="en-US" altLang="ru-RU" sz="2400" dirty="0">
                <a:solidFill>
                  <a:srgbClr val="3333FF"/>
                </a:solidFill>
              </a:rPr>
              <a:t> (S) </a:t>
            </a:r>
            <a:r>
              <a:rPr lang="ru-RU" altLang="ru-RU" sz="2400" dirty="0">
                <a:solidFill>
                  <a:srgbClr val="3333FF"/>
                </a:solidFill>
              </a:rPr>
              <a:t>и</a:t>
            </a:r>
            <a:r>
              <a:rPr lang="en-US" altLang="ru-RU" sz="2400" dirty="0">
                <a:solidFill>
                  <a:srgbClr val="3333FF"/>
                </a:solidFill>
              </a:rPr>
              <a:t> P (</a:t>
            </a:r>
            <a:r>
              <a:rPr lang="ru-RU" altLang="ru-RU" sz="2400" dirty="0">
                <a:solidFill>
                  <a:srgbClr val="3333FF"/>
                </a:solidFill>
              </a:rPr>
              <a:t>или</a:t>
            </a:r>
            <a:r>
              <a:rPr lang="en-US" altLang="ru-RU" sz="2400" dirty="0">
                <a:solidFill>
                  <a:srgbClr val="3333FF"/>
                </a:solidFill>
              </a:rPr>
              <a:t> T, </a:t>
            </a:r>
            <a:r>
              <a:rPr lang="ru-RU" altLang="ru-RU" sz="2400" dirty="0">
                <a:solidFill>
                  <a:srgbClr val="3333FF"/>
                </a:solidFill>
              </a:rPr>
              <a:t>или</a:t>
            </a:r>
            <a:r>
              <a:rPr lang="en-US" altLang="ru-RU" sz="2400" dirty="0">
                <a:solidFill>
                  <a:srgbClr val="3333FF"/>
                </a:solidFill>
              </a:rPr>
              <a:t> V, </a:t>
            </a:r>
            <a:r>
              <a:rPr lang="ru-RU" altLang="ru-RU" sz="2400" dirty="0">
                <a:solidFill>
                  <a:srgbClr val="3333FF"/>
                </a:solidFill>
              </a:rPr>
              <a:t>или</a:t>
            </a:r>
            <a:r>
              <a:rPr lang="en-US" altLang="ru-RU" sz="2400" dirty="0">
                <a:solidFill>
                  <a:srgbClr val="3333FF"/>
                </a:solidFill>
              </a:rPr>
              <a:t> H, </a:t>
            </a:r>
            <a:r>
              <a:rPr lang="ru-RU" altLang="ru-RU" sz="2400" dirty="0">
                <a:solidFill>
                  <a:srgbClr val="3333FF"/>
                </a:solidFill>
              </a:rPr>
              <a:t> или</a:t>
            </a:r>
            <a:r>
              <a:rPr lang="en-US" altLang="ru-RU" sz="2400" dirty="0">
                <a:solidFill>
                  <a:srgbClr val="3333FF"/>
                </a:solidFill>
              </a:rPr>
              <a:t> U)</a:t>
            </a:r>
          </a:p>
          <a:p>
            <a:pPr>
              <a:lnSpc>
                <a:spcPct val="100000"/>
              </a:lnSpc>
              <a:spcBef>
                <a:spcPct val="20000"/>
              </a:spcBef>
              <a:buClrTx/>
              <a:buFontTx/>
              <a:buBlip>
                <a:blip r:embed="rId3"/>
              </a:buBlip>
            </a:pPr>
            <a:r>
              <a:rPr lang="ru-RU" altLang="ru-RU" sz="2400" dirty="0">
                <a:solidFill>
                  <a:srgbClr val="3333FF"/>
                </a:solidFill>
              </a:rPr>
              <a:t> - внутренней энергии</a:t>
            </a:r>
            <a:r>
              <a:rPr lang="en-US" altLang="ru-RU" sz="2400" dirty="0">
                <a:solidFill>
                  <a:srgbClr val="3333FF"/>
                </a:solidFill>
              </a:rPr>
              <a:t> (U) </a:t>
            </a:r>
            <a:r>
              <a:rPr lang="ru-RU" altLang="ru-RU" sz="2400" dirty="0">
                <a:solidFill>
                  <a:srgbClr val="3333FF"/>
                </a:solidFill>
              </a:rPr>
              <a:t>и</a:t>
            </a:r>
            <a:r>
              <a:rPr lang="en-US" altLang="ru-RU" sz="2400" dirty="0">
                <a:solidFill>
                  <a:srgbClr val="3333FF"/>
                </a:solidFill>
              </a:rPr>
              <a:t> P (</a:t>
            </a:r>
            <a:r>
              <a:rPr lang="ru-RU" altLang="ru-RU" sz="2400" dirty="0">
                <a:solidFill>
                  <a:srgbClr val="3333FF"/>
                </a:solidFill>
              </a:rPr>
              <a:t>или</a:t>
            </a:r>
            <a:r>
              <a:rPr lang="en-US" altLang="ru-RU" sz="2400" dirty="0">
                <a:solidFill>
                  <a:srgbClr val="3333FF"/>
                </a:solidFill>
              </a:rPr>
              <a:t> T, </a:t>
            </a:r>
            <a:r>
              <a:rPr lang="ru-RU" altLang="ru-RU" sz="2400" dirty="0">
                <a:solidFill>
                  <a:srgbClr val="3333FF"/>
                </a:solidFill>
              </a:rPr>
              <a:t>или</a:t>
            </a:r>
            <a:r>
              <a:rPr lang="en-US" altLang="ru-RU" sz="2400" dirty="0">
                <a:solidFill>
                  <a:srgbClr val="3333FF"/>
                </a:solidFill>
              </a:rPr>
              <a:t> V)</a:t>
            </a:r>
          </a:p>
          <a:p>
            <a:pPr>
              <a:lnSpc>
                <a:spcPct val="100000"/>
              </a:lnSpc>
              <a:spcBef>
                <a:spcPct val="20000"/>
              </a:spcBef>
              <a:buClrTx/>
              <a:buFontTx/>
              <a:buBlip>
                <a:blip r:embed="rId3"/>
              </a:buBlip>
            </a:pPr>
            <a:r>
              <a:rPr lang="ru-RU" altLang="ru-RU" sz="2400" dirty="0" smtClean="0">
                <a:solidFill>
                  <a:srgbClr val="3333FF"/>
                </a:solidFill>
              </a:rPr>
              <a:t> - </a:t>
            </a:r>
            <a:r>
              <a:rPr lang="ru-RU" altLang="ru-RU" sz="2400" dirty="0">
                <a:solidFill>
                  <a:srgbClr val="3333FF"/>
                </a:solidFill>
              </a:rPr>
              <a:t>удельном объеме</a:t>
            </a:r>
            <a:r>
              <a:rPr lang="en-US" altLang="ru-RU" sz="2400" dirty="0">
                <a:solidFill>
                  <a:srgbClr val="3333FF"/>
                </a:solidFill>
              </a:rPr>
              <a:t> (V) </a:t>
            </a:r>
            <a:r>
              <a:rPr lang="ru-RU" altLang="ru-RU" sz="2400" dirty="0">
                <a:solidFill>
                  <a:srgbClr val="3333FF"/>
                </a:solidFill>
              </a:rPr>
              <a:t>и</a:t>
            </a:r>
            <a:r>
              <a:rPr lang="en-US" altLang="ru-RU" sz="2400" dirty="0">
                <a:solidFill>
                  <a:srgbClr val="3333FF"/>
                </a:solidFill>
              </a:rPr>
              <a:t> P (</a:t>
            </a:r>
            <a:r>
              <a:rPr lang="ru-RU" altLang="ru-RU" sz="2400" dirty="0">
                <a:solidFill>
                  <a:srgbClr val="3333FF"/>
                </a:solidFill>
              </a:rPr>
              <a:t>или</a:t>
            </a:r>
            <a:r>
              <a:rPr lang="en-US" altLang="ru-RU" sz="2400" dirty="0">
                <a:solidFill>
                  <a:srgbClr val="3333FF"/>
                </a:solidFill>
              </a:rPr>
              <a:t> T)</a:t>
            </a:r>
          </a:p>
          <a:p>
            <a:pPr>
              <a:lnSpc>
                <a:spcPct val="100000"/>
              </a:lnSpc>
              <a:spcBef>
                <a:spcPct val="20000"/>
              </a:spcBef>
              <a:buClrTx/>
              <a:buFontTx/>
              <a:buBlip>
                <a:blip r:embed="rId3"/>
              </a:buBlip>
            </a:pPr>
            <a:r>
              <a:rPr lang="ru-RU" altLang="ru-RU" sz="2400" dirty="0" smtClean="0">
                <a:solidFill>
                  <a:srgbClr val="3333FF"/>
                </a:solidFill>
              </a:rPr>
              <a:t> Фазовая </a:t>
            </a:r>
            <a:r>
              <a:rPr lang="ru-RU" altLang="ru-RU" sz="2400" dirty="0">
                <a:solidFill>
                  <a:srgbClr val="3333FF"/>
                </a:solidFill>
              </a:rPr>
              <a:t>диаграмма</a:t>
            </a:r>
            <a:endParaRPr lang="en-US" altLang="ru-RU" sz="2400" dirty="0">
              <a:solidFill>
                <a:srgbClr val="3333FF"/>
              </a:solidFill>
            </a:endParaRPr>
          </a:p>
          <a:p>
            <a:pPr>
              <a:lnSpc>
                <a:spcPct val="100000"/>
              </a:lnSpc>
              <a:spcBef>
                <a:spcPct val="20000"/>
              </a:spcBef>
              <a:buClrTx/>
              <a:buFontTx/>
              <a:buBlip>
                <a:blip r:embed="rId3"/>
              </a:buBlip>
            </a:pPr>
            <a:r>
              <a:rPr lang="ru-RU" altLang="ru-RU" sz="2400" dirty="0" smtClean="0">
                <a:solidFill>
                  <a:srgbClr val="3333FF"/>
                </a:solidFill>
              </a:rPr>
              <a:t> Упругость </a:t>
            </a:r>
            <a:r>
              <a:rPr lang="ru-RU" altLang="ru-RU" sz="2400" dirty="0">
                <a:solidFill>
                  <a:srgbClr val="3333FF"/>
                </a:solidFill>
              </a:rPr>
              <a:t>паров по Рейду</a:t>
            </a:r>
            <a:endParaRPr lang="en-US" altLang="ru-RU" sz="2400" dirty="0">
              <a:solidFill>
                <a:srgbClr val="3333FF"/>
              </a:solidFill>
            </a:endParaRPr>
          </a:p>
          <a:p>
            <a:pPr>
              <a:lnSpc>
                <a:spcPct val="100000"/>
              </a:lnSpc>
              <a:spcBef>
                <a:spcPct val="20000"/>
              </a:spcBef>
              <a:buClrTx/>
              <a:buFontTx/>
              <a:buBlip>
                <a:blip r:embed="rId3"/>
              </a:buBlip>
            </a:pPr>
            <a:r>
              <a:rPr lang="ru-RU" altLang="ru-RU" sz="2400" dirty="0" smtClean="0">
                <a:solidFill>
                  <a:srgbClr val="3333FF"/>
                </a:solidFill>
              </a:rPr>
              <a:t> Истинная </a:t>
            </a:r>
            <a:r>
              <a:rPr lang="ru-RU" altLang="ru-RU" sz="2400" dirty="0">
                <a:solidFill>
                  <a:srgbClr val="3333FF"/>
                </a:solidFill>
              </a:rPr>
              <a:t>упругость паров</a:t>
            </a:r>
            <a:endParaRPr lang="en-US" altLang="ru-RU" sz="2400" b="1" dirty="0">
              <a:solidFill>
                <a:srgbClr val="3333FF"/>
              </a:solidFill>
            </a:endParaRPr>
          </a:p>
        </p:txBody>
      </p:sp>
      <p:grpSp>
        <p:nvGrpSpPr>
          <p:cNvPr id="4" name="Group 5"/>
          <p:cNvGrpSpPr>
            <a:grpSpLocks/>
          </p:cNvGrpSpPr>
          <p:nvPr/>
        </p:nvGrpSpPr>
        <p:grpSpPr bwMode="auto">
          <a:xfrm>
            <a:off x="6300192" y="3314092"/>
            <a:ext cx="2700300" cy="2743200"/>
            <a:chOff x="4272" y="528"/>
            <a:chExt cx="1920" cy="1920"/>
          </a:xfrm>
        </p:grpSpPr>
        <p:sp>
          <p:nvSpPr>
            <p:cNvPr id="5" name="Rectangle 6"/>
            <p:cNvSpPr>
              <a:spLocks noChangeArrowheads="1"/>
            </p:cNvSpPr>
            <p:nvPr/>
          </p:nvSpPr>
          <p:spPr bwMode="auto">
            <a:xfrm>
              <a:off x="4512" y="1008"/>
              <a:ext cx="240" cy="240"/>
            </a:xfrm>
            <a:prstGeom prst="rect">
              <a:avLst/>
            </a:prstGeom>
            <a:solidFill>
              <a:srgbClr val="0BA4E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tx1">
                    <a:lumMod val="75000"/>
                    <a:lumOff val="25000"/>
                  </a:schemeClr>
                </a:solidFill>
              </a:endParaRPr>
            </a:p>
          </p:txBody>
        </p:sp>
        <p:sp>
          <p:nvSpPr>
            <p:cNvPr id="6" name="Rectangle 7"/>
            <p:cNvSpPr>
              <a:spLocks noChangeArrowheads="1"/>
            </p:cNvSpPr>
            <p:nvPr/>
          </p:nvSpPr>
          <p:spPr bwMode="auto">
            <a:xfrm>
              <a:off x="4512" y="1248"/>
              <a:ext cx="240" cy="240"/>
            </a:xfrm>
            <a:prstGeom prst="rect">
              <a:avLst/>
            </a:prstGeom>
            <a:solidFill>
              <a:srgbClr val="0BA4E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tx1">
                    <a:lumMod val="75000"/>
                    <a:lumOff val="25000"/>
                  </a:schemeClr>
                </a:solidFill>
              </a:endParaRPr>
            </a:p>
          </p:txBody>
        </p:sp>
        <p:sp>
          <p:nvSpPr>
            <p:cNvPr id="7" name="Rectangle 8"/>
            <p:cNvSpPr>
              <a:spLocks noChangeArrowheads="1"/>
            </p:cNvSpPr>
            <p:nvPr/>
          </p:nvSpPr>
          <p:spPr bwMode="auto">
            <a:xfrm>
              <a:off x="4752" y="1248"/>
              <a:ext cx="240" cy="240"/>
            </a:xfrm>
            <a:prstGeom prst="rect">
              <a:avLst/>
            </a:prstGeom>
            <a:solidFill>
              <a:srgbClr val="0BA4E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tx1">
                    <a:lumMod val="75000"/>
                    <a:lumOff val="25000"/>
                  </a:schemeClr>
                </a:solidFill>
              </a:endParaRPr>
            </a:p>
          </p:txBody>
        </p:sp>
        <p:sp>
          <p:nvSpPr>
            <p:cNvPr id="8" name="Rectangle 9"/>
            <p:cNvSpPr>
              <a:spLocks noChangeArrowheads="1"/>
            </p:cNvSpPr>
            <p:nvPr/>
          </p:nvSpPr>
          <p:spPr bwMode="auto">
            <a:xfrm>
              <a:off x="4512" y="1488"/>
              <a:ext cx="240" cy="240"/>
            </a:xfrm>
            <a:prstGeom prst="rect">
              <a:avLst/>
            </a:prstGeom>
            <a:solidFill>
              <a:srgbClr val="0BA4E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tx1">
                    <a:lumMod val="75000"/>
                    <a:lumOff val="25000"/>
                  </a:schemeClr>
                </a:solidFill>
              </a:endParaRPr>
            </a:p>
          </p:txBody>
        </p:sp>
        <p:sp>
          <p:nvSpPr>
            <p:cNvPr id="9" name="Rectangle 10"/>
            <p:cNvSpPr>
              <a:spLocks noChangeArrowheads="1"/>
            </p:cNvSpPr>
            <p:nvPr/>
          </p:nvSpPr>
          <p:spPr bwMode="auto">
            <a:xfrm>
              <a:off x="4752" y="1488"/>
              <a:ext cx="240" cy="240"/>
            </a:xfrm>
            <a:prstGeom prst="rect">
              <a:avLst/>
            </a:prstGeom>
            <a:solidFill>
              <a:srgbClr val="0BA4E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tx1">
                    <a:lumMod val="75000"/>
                    <a:lumOff val="25000"/>
                  </a:schemeClr>
                </a:solidFill>
              </a:endParaRPr>
            </a:p>
          </p:txBody>
        </p:sp>
        <p:sp>
          <p:nvSpPr>
            <p:cNvPr id="10" name="Rectangle 11"/>
            <p:cNvSpPr>
              <a:spLocks noChangeArrowheads="1"/>
            </p:cNvSpPr>
            <p:nvPr/>
          </p:nvSpPr>
          <p:spPr bwMode="auto">
            <a:xfrm>
              <a:off x="4992" y="1488"/>
              <a:ext cx="240"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tx1">
                    <a:lumMod val="75000"/>
                    <a:lumOff val="25000"/>
                  </a:schemeClr>
                </a:solidFill>
              </a:endParaRPr>
            </a:p>
          </p:txBody>
        </p:sp>
        <p:sp>
          <p:nvSpPr>
            <p:cNvPr id="11" name="Rectangle 12"/>
            <p:cNvSpPr>
              <a:spLocks noChangeArrowheads="1"/>
            </p:cNvSpPr>
            <p:nvPr/>
          </p:nvSpPr>
          <p:spPr bwMode="auto">
            <a:xfrm>
              <a:off x="4512" y="1728"/>
              <a:ext cx="240" cy="240"/>
            </a:xfrm>
            <a:prstGeom prst="rect">
              <a:avLst/>
            </a:prstGeom>
            <a:solidFill>
              <a:srgbClr val="0BA4E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tx1">
                    <a:lumMod val="75000"/>
                    <a:lumOff val="25000"/>
                  </a:schemeClr>
                </a:solidFill>
              </a:endParaRPr>
            </a:p>
          </p:txBody>
        </p:sp>
        <p:sp>
          <p:nvSpPr>
            <p:cNvPr id="12" name="Rectangle 13"/>
            <p:cNvSpPr>
              <a:spLocks noChangeArrowheads="1"/>
            </p:cNvSpPr>
            <p:nvPr/>
          </p:nvSpPr>
          <p:spPr bwMode="auto">
            <a:xfrm>
              <a:off x="4752" y="1728"/>
              <a:ext cx="240" cy="240"/>
            </a:xfrm>
            <a:prstGeom prst="rect">
              <a:avLst/>
            </a:prstGeom>
            <a:solidFill>
              <a:srgbClr val="0BA4E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tx1">
                    <a:lumMod val="75000"/>
                    <a:lumOff val="25000"/>
                  </a:schemeClr>
                </a:solidFill>
              </a:endParaRPr>
            </a:p>
          </p:txBody>
        </p:sp>
        <p:sp>
          <p:nvSpPr>
            <p:cNvPr id="13" name="Rectangle 14"/>
            <p:cNvSpPr>
              <a:spLocks noChangeArrowheads="1"/>
            </p:cNvSpPr>
            <p:nvPr/>
          </p:nvSpPr>
          <p:spPr bwMode="auto">
            <a:xfrm>
              <a:off x="4992" y="1728"/>
              <a:ext cx="240"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tx1">
                    <a:lumMod val="75000"/>
                    <a:lumOff val="25000"/>
                  </a:schemeClr>
                </a:solidFill>
              </a:endParaRPr>
            </a:p>
          </p:txBody>
        </p:sp>
        <p:sp>
          <p:nvSpPr>
            <p:cNvPr id="14" name="Rectangle 15"/>
            <p:cNvSpPr>
              <a:spLocks noChangeArrowheads="1"/>
            </p:cNvSpPr>
            <p:nvPr/>
          </p:nvSpPr>
          <p:spPr bwMode="auto">
            <a:xfrm>
              <a:off x="5232" y="1728"/>
              <a:ext cx="240" cy="240"/>
            </a:xfrm>
            <a:prstGeom prst="rect">
              <a:avLst/>
            </a:prstGeom>
            <a:solidFill>
              <a:srgbClr val="0BA4E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tx1">
                    <a:lumMod val="75000"/>
                    <a:lumOff val="25000"/>
                  </a:schemeClr>
                </a:solidFill>
              </a:endParaRPr>
            </a:p>
          </p:txBody>
        </p:sp>
        <p:sp>
          <p:nvSpPr>
            <p:cNvPr id="15" name="Rectangle 16"/>
            <p:cNvSpPr>
              <a:spLocks noChangeArrowheads="1"/>
            </p:cNvSpPr>
            <p:nvPr/>
          </p:nvSpPr>
          <p:spPr bwMode="auto">
            <a:xfrm>
              <a:off x="4512" y="1968"/>
              <a:ext cx="240" cy="240"/>
            </a:xfrm>
            <a:prstGeom prst="rect">
              <a:avLst/>
            </a:prstGeom>
            <a:solidFill>
              <a:srgbClr val="0BA4E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tx1">
                    <a:lumMod val="75000"/>
                    <a:lumOff val="25000"/>
                  </a:schemeClr>
                </a:solidFill>
              </a:endParaRPr>
            </a:p>
          </p:txBody>
        </p:sp>
        <p:sp>
          <p:nvSpPr>
            <p:cNvPr id="16" name="Rectangle 17"/>
            <p:cNvSpPr>
              <a:spLocks noChangeArrowheads="1"/>
            </p:cNvSpPr>
            <p:nvPr/>
          </p:nvSpPr>
          <p:spPr bwMode="auto">
            <a:xfrm>
              <a:off x="4752" y="1968"/>
              <a:ext cx="240" cy="240"/>
            </a:xfrm>
            <a:prstGeom prst="rect">
              <a:avLst/>
            </a:prstGeom>
            <a:solidFill>
              <a:srgbClr val="0BA4E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tx1">
                    <a:lumMod val="75000"/>
                    <a:lumOff val="25000"/>
                  </a:schemeClr>
                </a:solidFill>
              </a:endParaRPr>
            </a:p>
          </p:txBody>
        </p:sp>
        <p:sp>
          <p:nvSpPr>
            <p:cNvPr id="17" name="Rectangle 18"/>
            <p:cNvSpPr>
              <a:spLocks noChangeArrowheads="1"/>
            </p:cNvSpPr>
            <p:nvPr/>
          </p:nvSpPr>
          <p:spPr bwMode="auto">
            <a:xfrm>
              <a:off x="4992" y="1968"/>
              <a:ext cx="240"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tx1">
                    <a:lumMod val="75000"/>
                    <a:lumOff val="25000"/>
                  </a:schemeClr>
                </a:solidFill>
              </a:endParaRPr>
            </a:p>
          </p:txBody>
        </p:sp>
        <p:sp>
          <p:nvSpPr>
            <p:cNvPr id="18" name="Rectangle 19"/>
            <p:cNvSpPr>
              <a:spLocks noChangeArrowheads="1"/>
            </p:cNvSpPr>
            <p:nvPr/>
          </p:nvSpPr>
          <p:spPr bwMode="auto">
            <a:xfrm>
              <a:off x="5232" y="1968"/>
              <a:ext cx="240" cy="240"/>
            </a:xfrm>
            <a:prstGeom prst="rect">
              <a:avLst/>
            </a:prstGeom>
            <a:solidFill>
              <a:srgbClr val="0BA4E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tx1">
                    <a:lumMod val="75000"/>
                    <a:lumOff val="25000"/>
                  </a:schemeClr>
                </a:solidFill>
              </a:endParaRPr>
            </a:p>
          </p:txBody>
        </p:sp>
        <p:sp>
          <p:nvSpPr>
            <p:cNvPr id="19" name="Rectangle 20"/>
            <p:cNvSpPr>
              <a:spLocks noChangeArrowheads="1"/>
            </p:cNvSpPr>
            <p:nvPr/>
          </p:nvSpPr>
          <p:spPr bwMode="auto">
            <a:xfrm>
              <a:off x="5472" y="1968"/>
              <a:ext cx="240" cy="240"/>
            </a:xfrm>
            <a:prstGeom prst="rect">
              <a:avLst/>
            </a:prstGeom>
            <a:solidFill>
              <a:srgbClr val="0BA4E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tx1">
                    <a:lumMod val="75000"/>
                    <a:lumOff val="25000"/>
                  </a:schemeClr>
                </a:solidFill>
              </a:endParaRPr>
            </a:p>
          </p:txBody>
        </p:sp>
        <p:sp>
          <p:nvSpPr>
            <p:cNvPr id="20" name="Rectangle 21"/>
            <p:cNvSpPr>
              <a:spLocks noChangeArrowheads="1"/>
            </p:cNvSpPr>
            <p:nvPr/>
          </p:nvSpPr>
          <p:spPr bwMode="auto">
            <a:xfrm>
              <a:off x="4512" y="2208"/>
              <a:ext cx="240" cy="240"/>
            </a:xfrm>
            <a:prstGeom prst="rect">
              <a:avLst/>
            </a:prstGeom>
            <a:solidFill>
              <a:srgbClr val="0BA4E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tx1">
                    <a:lumMod val="75000"/>
                    <a:lumOff val="25000"/>
                  </a:schemeClr>
                </a:solidFill>
              </a:endParaRPr>
            </a:p>
          </p:txBody>
        </p:sp>
        <p:sp>
          <p:nvSpPr>
            <p:cNvPr id="21" name="Rectangle 22"/>
            <p:cNvSpPr>
              <a:spLocks noChangeArrowheads="1"/>
            </p:cNvSpPr>
            <p:nvPr/>
          </p:nvSpPr>
          <p:spPr bwMode="auto">
            <a:xfrm>
              <a:off x="4752" y="2208"/>
              <a:ext cx="240" cy="240"/>
            </a:xfrm>
            <a:prstGeom prst="rect">
              <a:avLst/>
            </a:prstGeom>
            <a:solidFill>
              <a:srgbClr val="0BA4E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tx1">
                    <a:lumMod val="75000"/>
                    <a:lumOff val="25000"/>
                  </a:schemeClr>
                </a:solidFill>
              </a:endParaRPr>
            </a:p>
          </p:txBody>
        </p:sp>
        <p:sp>
          <p:nvSpPr>
            <p:cNvPr id="22" name="Rectangle 23"/>
            <p:cNvSpPr>
              <a:spLocks noChangeArrowheads="1"/>
            </p:cNvSpPr>
            <p:nvPr/>
          </p:nvSpPr>
          <p:spPr bwMode="auto">
            <a:xfrm>
              <a:off x="4992" y="2208"/>
              <a:ext cx="240"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tx1">
                    <a:lumMod val="75000"/>
                    <a:lumOff val="25000"/>
                  </a:schemeClr>
                </a:solidFill>
              </a:endParaRPr>
            </a:p>
          </p:txBody>
        </p:sp>
        <p:sp>
          <p:nvSpPr>
            <p:cNvPr id="23" name="Rectangle 24"/>
            <p:cNvSpPr>
              <a:spLocks noChangeArrowheads="1"/>
            </p:cNvSpPr>
            <p:nvPr/>
          </p:nvSpPr>
          <p:spPr bwMode="auto">
            <a:xfrm>
              <a:off x="5232" y="2208"/>
              <a:ext cx="240" cy="240"/>
            </a:xfrm>
            <a:prstGeom prst="rect">
              <a:avLst/>
            </a:prstGeom>
            <a:solidFill>
              <a:srgbClr val="0BA4E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tx1">
                    <a:lumMod val="75000"/>
                    <a:lumOff val="25000"/>
                  </a:schemeClr>
                </a:solidFill>
              </a:endParaRPr>
            </a:p>
          </p:txBody>
        </p:sp>
        <p:sp>
          <p:nvSpPr>
            <p:cNvPr id="24" name="Rectangle 25"/>
            <p:cNvSpPr>
              <a:spLocks noChangeArrowheads="1"/>
            </p:cNvSpPr>
            <p:nvPr/>
          </p:nvSpPr>
          <p:spPr bwMode="auto">
            <a:xfrm>
              <a:off x="5472" y="2208"/>
              <a:ext cx="240" cy="240"/>
            </a:xfrm>
            <a:prstGeom prst="rect">
              <a:avLst/>
            </a:prstGeom>
            <a:solidFill>
              <a:srgbClr val="0BA4E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tx1">
                    <a:lumMod val="75000"/>
                    <a:lumOff val="25000"/>
                  </a:schemeClr>
                </a:solidFill>
              </a:endParaRPr>
            </a:p>
          </p:txBody>
        </p:sp>
        <p:sp>
          <p:nvSpPr>
            <p:cNvPr id="25" name="Rectangle 26"/>
            <p:cNvSpPr>
              <a:spLocks noChangeArrowheads="1"/>
            </p:cNvSpPr>
            <p:nvPr/>
          </p:nvSpPr>
          <p:spPr bwMode="auto">
            <a:xfrm>
              <a:off x="5712" y="2208"/>
              <a:ext cx="240" cy="240"/>
            </a:xfrm>
            <a:prstGeom prst="rect">
              <a:avLst/>
            </a:prstGeom>
            <a:solidFill>
              <a:srgbClr val="0BA4E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tx1">
                    <a:lumMod val="75000"/>
                    <a:lumOff val="25000"/>
                  </a:schemeClr>
                </a:solidFill>
              </a:endParaRPr>
            </a:p>
          </p:txBody>
        </p:sp>
        <p:sp>
          <p:nvSpPr>
            <p:cNvPr id="26" name="Rectangle 27"/>
            <p:cNvSpPr>
              <a:spLocks noChangeArrowheads="1"/>
            </p:cNvSpPr>
            <p:nvPr/>
          </p:nvSpPr>
          <p:spPr bwMode="auto">
            <a:xfrm>
              <a:off x="4752" y="768"/>
              <a:ext cx="240" cy="240"/>
            </a:xfrm>
            <a:prstGeom prst="rect">
              <a:avLst/>
            </a:prstGeom>
            <a:solidFill>
              <a:srgbClr val="0BA4E2"/>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buClrTx/>
                <a:buFontTx/>
                <a:buNone/>
              </a:pPr>
              <a:endParaRPr lang="en-US" sz="2200">
                <a:solidFill>
                  <a:schemeClr val="tx1">
                    <a:lumMod val="75000"/>
                    <a:lumOff val="25000"/>
                  </a:schemeClr>
                </a:solidFill>
              </a:endParaRPr>
            </a:p>
          </p:txBody>
        </p:sp>
        <p:sp>
          <p:nvSpPr>
            <p:cNvPr id="27" name="Rectangle 28"/>
            <p:cNvSpPr>
              <a:spLocks noChangeArrowheads="1"/>
            </p:cNvSpPr>
            <p:nvPr/>
          </p:nvSpPr>
          <p:spPr bwMode="auto">
            <a:xfrm>
              <a:off x="4992" y="768"/>
              <a:ext cx="240" cy="240"/>
            </a:xfrm>
            <a:prstGeom prst="rect">
              <a:avLst/>
            </a:prstGeom>
            <a:solidFill>
              <a:srgbClr val="0BA4E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buClrTx/>
                <a:buFontTx/>
                <a:buNone/>
              </a:pPr>
              <a:endParaRPr lang="en-US" sz="2200">
                <a:solidFill>
                  <a:schemeClr val="tx1">
                    <a:lumMod val="75000"/>
                    <a:lumOff val="25000"/>
                  </a:schemeClr>
                </a:solidFill>
                <a:latin typeface="Symbol" pitchFamily="18" charset="2"/>
              </a:endParaRPr>
            </a:p>
          </p:txBody>
        </p:sp>
        <p:sp>
          <p:nvSpPr>
            <p:cNvPr id="28" name="Rectangle 29"/>
            <p:cNvSpPr>
              <a:spLocks noChangeArrowheads="1"/>
            </p:cNvSpPr>
            <p:nvPr/>
          </p:nvSpPr>
          <p:spPr bwMode="auto">
            <a:xfrm>
              <a:off x="5232" y="768"/>
              <a:ext cx="240" cy="240"/>
            </a:xfrm>
            <a:prstGeom prst="rect">
              <a:avLst/>
            </a:prstGeom>
            <a:solidFill>
              <a:srgbClr val="0BA4E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buClrTx/>
                <a:buFontTx/>
                <a:buNone/>
              </a:pPr>
              <a:endParaRPr lang="en-US" sz="2200">
                <a:solidFill>
                  <a:schemeClr val="tx1">
                    <a:lumMod val="75000"/>
                    <a:lumOff val="25000"/>
                  </a:schemeClr>
                </a:solidFill>
              </a:endParaRPr>
            </a:p>
          </p:txBody>
        </p:sp>
        <p:sp>
          <p:nvSpPr>
            <p:cNvPr id="29" name="Rectangle 30"/>
            <p:cNvSpPr>
              <a:spLocks noChangeArrowheads="1"/>
            </p:cNvSpPr>
            <p:nvPr/>
          </p:nvSpPr>
          <p:spPr bwMode="auto">
            <a:xfrm>
              <a:off x="5472" y="768"/>
              <a:ext cx="240" cy="240"/>
            </a:xfrm>
            <a:prstGeom prst="rect">
              <a:avLst/>
            </a:prstGeom>
            <a:solidFill>
              <a:srgbClr val="0BA4E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buClrTx/>
                <a:buFontTx/>
                <a:buNone/>
              </a:pPr>
              <a:endParaRPr lang="en-US" sz="2200">
                <a:solidFill>
                  <a:schemeClr val="tx1">
                    <a:lumMod val="75000"/>
                    <a:lumOff val="25000"/>
                  </a:schemeClr>
                </a:solidFill>
              </a:endParaRPr>
            </a:p>
          </p:txBody>
        </p:sp>
        <p:sp>
          <p:nvSpPr>
            <p:cNvPr id="30" name="Rectangle 31"/>
            <p:cNvSpPr>
              <a:spLocks noChangeArrowheads="1"/>
            </p:cNvSpPr>
            <p:nvPr/>
          </p:nvSpPr>
          <p:spPr bwMode="auto">
            <a:xfrm>
              <a:off x="5712" y="768"/>
              <a:ext cx="240" cy="240"/>
            </a:xfrm>
            <a:prstGeom prst="rect">
              <a:avLst/>
            </a:prstGeom>
            <a:solidFill>
              <a:srgbClr val="0BA4E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buClrTx/>
                <a:buFontTx/>
                <a:buNone/>
              </a:pPr>
              <a:endParaRPr lang="en-US" sz="2200">
                <a:solidFill>
                  <a:schemeClr val="tx1">
                    <a:lumMod val="75000"/>
                    <a:lumOff val="25000"/>
                  </a:schemeClr>
                </a:solidFill>
              </a:endParaRPr>
            </a:p>
          </p:txBody>
        </p:sp>
        <p:sp>
          <p:nvSpPr>
            <p:cNvPr id="31" name="Rectangle 32"/>
            <p:cNvSpPr>
              <a:spLocks noChangeArrowheads="1"/>
            </p:cNvSpPr>
            <p:nvPr/>
          </p:nvSpPr>
          <p:spPr bwMode="auto">
            <a:xfrm>
              <a:off x="4512" y="768"/>
              <a:ext cx="24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buClrTx/>
                <a:buFontTx/>
                <a:buNone/>
              </a:pPr>
              <a:endParaRPr lang="en-US" sz="2200">
                <a:solidFill>
                  <a:schemeClr val="tx1">
                    <a:lumMod val="75000"/>
                    <a:lumOff val="25000"/>
                  </a:schemeClr>
                </a:solidFill>
              </a:endParaRPr>
            </a:p>
          </p:txBody>
        </p:sp>
        <p:sp>
          <p:nvSpPr>
            <p:cNvPr id="32" name="Rectangle 33"/>
            <p:cNvSpPr>
              <a:spLocks noChangeArrowheads="1"/>
            </p:cNvSpPr>
            <p:nvPr/>
          </p:nvSpPr>
          <p:spPr bwMode="auto">
            <a:xfrm>
              <a:off x="4272" y="1008"/>
              <a:ext cx="24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buClrTx/>
                <a:buFontTx/>
                <a:buNone/>
              </a:pPr>
              <a:r>
                <a:rPr lang="en-US" sz="2200">
                  <a:solidFill>
                    <a:schemeClr val="tx1">
                      <a:lumMod val="75000"/>
                      <a:lumOff val="25000"/>
                    </a:schemeClr>
                  </a:solidFill>
                </a:rPr>
                <a:t>P</a:t>
              </a:r>
            </a:p>
          </p:txBody>
        </p:sp>
        <p:sp>
          <p:nvSpPr>
            <p:cNvPr id="33" name="Rectangle 34"/>
            <p:cNvSpPr>
              <a:spLocks noChangeArrowheads="1"/>
            </p:cNvSpPr>
            <p:nvPr/>
          </p:nvSpPr>
          <p:spPr bwMode="auto">
            <a:xfrm>
              <a:off x="4272" y="1248"/>
              <a:ext cx="24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buClrTx/>
                <a:buFontTx/>
                <a:buNone/>
              </a:pPr>
              <a:r>
                <a:rPr lang="en-US" sz="2200">
                  <a:solidFill>
                    <a:schemeClr val="tx1">
                      <a:lumMod val="75000"/>
                      <a:lumOff val="25000"/>
                    </a:schemeClr>
                  </a:solidFill>
                  <a:latin typeface="Symbol" pitchFamily="18" charset="2"/>
                </a:rPr>
                <a:t>w</a:t>
              </a:r>
            </a:p>
          </p:txBody>
        </p:sp>
        <p:sp>
          <p:nvSpPr>
            <p:cNvPr id="34" name="Rectangle 35"/>
            <p:cNvSpPr>
              <a:spLocks noChangeArrowheads="1"/>
            </p:cNvSpPr>
            <p:nvPr/>
          </p:nvSpPr>
          <p:spPr bwMode="auto">
            <a:xfrm>
              <a:off x="4272" y="1488"/>
              <a:ext cx="24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buClrTx/>
                <a:buFontTx/>
                <a:buNone/>
              </a:pPr>
              <a:r>
                <a:rPr lang="en-US" sz="2200">
                  <a:solidFill>
                    <a:schemeClr val="tx1">
                      <a:lumMod val="75000"/>
                      <a:lumOff val="25000"/>
                    </a:schemeClr>
                  </a:solidFill>
                </a:rPr>
                <a:t>V</a:t>
              </a:r>
            </a:p>
          </p:txBody>
        </p:sp>
        <p:sp>
          <p:nvSpPr>
            <p:cNvPr id="35" name="Rectangle 36"/>
            <p:cNvSpPr>
              <a:spLocks noChangeArrowheads="1"/>
            </p:cNvSpPr>
            <p:nvPr/>
          </p:nvSpPr>
          <p:spPr bwMode="auto">
            <a:xfrm>
              <a:off x="4272" y="1728"/>
              <a:ext cx="24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buClrTx/>
                <a:buFontTx/>
                <a:buNone/>
              </a:pPr>
              <a:r>
                <a:rPr lang="en-US" sz="2200">
                  <a:solidFill>
                    <a:schemeClr val="tx1">
                      <a:lumMod val="75000"/>
                      <a:lumOff val="25000"/>
                    </a:schemeClr>
                  </a:solidFill>
                </a:rPr>
                <a:t>H</a:t>
              </a:r>
            </a:p>
          </p:txBody>
        </p:sp>
        <p:sp>
          <p:nvSpPr>
            <p:cNvPr id="36" name="Rectangle 37"/>
            <p:cNvSpPr>
              <a:spLocks noChangeArrowheads="1"/>
            </p:cNvSpPr>
            <p:nvPr/>
          </p:nvSpPr>
          <p:spPr bwMode="auto">
            <a:xfrm>
              <a:off x="4272" y="1968"/>
              <a:ext cx="24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buClrTx/>
                <a:buFontTx/>
                <a:buNone/>
              </a:pPr>
              <a:r>
                <a:rPr lang="en-US" sz="2200">
                  <a:solidFill>
                    <a:schemeClr val="tx1">
                      <a:lumMod val="75000"/>
                      <a:lumOff val="25000"/>
                    </a:schemeClr>
                  </a:solidFill>
                </a:rPr>
                <a:t>S</a:t>
              </a:r>
            </a:p>
          </p:txBody>
        </p:sp>
        <p:sp>
          <p:nvSpPr>
            <p:cNvPr id="37" name="Rectangle 38"/>
            <p:cNvSpPr>
              <a:spLocks noChangeArrowheads="1"/>
            </p:cNvSpPr>
            <p:nvPr/>
          </p:nvSpPr>
          <p:spPr bwMode="auto">
            <a:xfrm>
              <a:off x="4272" y="2208"/>
              <a:ext cx="24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buClrTx/>
                <a:buFontTx/>
                <a:buNone/>
              </a:pPr>
              <a:r>
                <a:rPr lang="en-US" sz="2200">
                  <a:solidFill>
                    <a:schemeClr val="tx1">
                      <a:lumMod val="75000"/>
                      <a:lumOff val="25000"/>
                    </a:schemeClr>
                  </a:solidFill>
                </a:rPr>
                <a:t>U</a:t>
              </a:r>
            </a:p>
          </p:txBody>
        </p:sp>
        <p:sp>
          <p:nvSpPr>
            <p:cNvPr id="38" name="Rectangle 39"/>
            <p:cNvSpPr>
              <a:spLocks noChangeArrowheads="1"/>
            </p:cNvSpPr>
            <p:nvPr/>
          </p:nvSpPr>
          <p:spPr bwMode="auto">
            <a:xfrm>
              <a:off x="4752" y="1008"/>
              <a:ext cx="24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buClrTx/>
                <a:buFontTx/>
                <a:buNone/>
              </a:pPr>
              <a:endParaRPr lang="en-US" sz="2200">
                <a:solidFill>
                  <a:schemeClr val="tx1">
                    <a:lumMod val="75000"/>
                    <a:lumOff val="25000"/>
                  </a:schemeClr>
                </a:solidFill>
              </a:endParaRPr>
            </a:p>
          </p:txBody>
        </p:sp>
        <p:sp>
          <p:nvSpPr>
            <p:cNvPr id="39" name="Rectangle 40"/>
            <p:cNvSpPr>
              <a:spLocks noChangeArrowheads="1"/>
            </p:cNvSpPr>
            <p:nvPr/>
          </p:nvSpPr>
          <p:spPr bwMode="auto">
            <a:xfrm>
              <a:off x="4992" y="1008"/>
              <a:ext cx="240" cy="240"/>
            </a:xfrm>
            <a:prstGeom prst="rect">
              <a:avLst/>
            </a:prstGeom>
            <a:solidFill>
              <a:srgbClr val="0BA4E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buClrTx/>
                <a:buFontTx/>
                <a:buNone/>
              </a:pPr>
              <a:endParaRPr lang="en-US" sz="2200">
                <a:solidFill>
                  <a:schemeClr val="tx1">
                    <a:lumMod val="75000"/>
                    <a:lumOff val="25000"/>
                  </a:schemeClr>
                </a:solidFill>
              </a:endParaRPr>
            </a:p>
          </p:txBody>
        </p:sp>
        <p:sp>
          <p:nvSpPr>
            <p:cNvPr id="40" name="Rectangle 41"/>
            <p:cNvSpPr>
              <a:spLocks noChangeArrowheads="1"/>
            </p:cNvSpPr>
            <p:nvPr/>
          </p:nvSpPr>
          <p:spPr bwMode="auto">
            <a:xfrm>
              <a:off x="4992" y="1248"/>
              <a:ext cx="24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buClrTx/>
                <a:buFontTx/>
                <a:buNone/>
              </a:pPr>
              <a:endParaRPr lang="en-US" sz="2200">
                <a:solidFill>
                  <a:schemeClr val="tx1">
                    <a:lumMod val="75000"/>
                    <a:lumOff val="25000"/>
                  </a:schemeClr>
                </a:solidFill>
              </a:endParaRPr>
            </a:p>
          </p:txBody>
        </p:sp>
        <p:sp>
          <p:nvSpPr>
            <p:cNvPr id="41" name="Rectangle 42"/>
            <p:cNvSpPr>
              <a:spLocks noChangeArrowheads="1"/>
            </p:cNvSpPr>
            <p:nvPr/>
          </p:nvSpPr>
          <p:spPr bwMode="auto">
            <a:xfrm>
              <a:off x="5232" y="1488"/>
              <a:ext cx="24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tx1">
                    <a:lumMod val="75000"/>
                    <a:lumOff val="25000"/>
                  </a:schemeClr>
                </a:solidFill>
              </a:endParaRPr>
            </a:p>
          </p:txBody>
        </p:sp>
        <p:sp>
          <p:nvSpPr>
            <p:cNvPr id="42" name="Rectangle 43"/>
            <p:cNvSpPr>
              <a:spLocks noChangeArrowheads="1"/>
            </p:cNvSpPr>
            <p:nvPr/>
          </p:nvSpPr>
          <p:spPr bwMode="auto">
            <a:xfrm>
              <a:off x="5232" y="1008"/>
              <a:ext cx="240" cy="240"/>
            </a:xfrm>
            <a:prstGeom prst="rect">
              <a:avLst/>
            </a:prstGeom>
            <a:solidFill>
              <a:srgbClr val="0BA4E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buClrTx/>
                <a:buFontTx/>
                <a:buNone/>
              </a:pPr>
              <a:endParaRPr lang="en-US" sz="2200">
                <a:solidFill>
                  <a:schemeClr val="tx1">
                    <a:lumMod val="75000"/>
                    <a:lumOff val="25000"/>
                  </a:schemeClr>
                </a:solidFill>
              </a:endParaRPr>
            </a:p>
          </p:txBody>
        </p:sp>
        <p:sp>
          <p:nvSpPr>
            <p:cNvPr id="43" name="Rectangle 44"/>
            <p:cNvSpPr>
              <a:spLocks noChangeArrowheads="1"/>
            </p:cNvSpPr>
            <p:nvPr/>
          </p:nvSpPr>
          <p:spPr bwMode="auto">
            <a:xfrm>
              <a:off x="5232" y="1248"/>
              <a:ext cx="240"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buClrTx/>
                <a:buFontTx/>
                <a:buNone/>
              </a:pPr>
              <a:endParaRPr lang="en-US" sz="2200">
                <a:solidFill>
                  <a:schemeClr val="tx1">
                    <a:lumMod val="75000"/>
                    <a:lumOff val="25000"/>
                  </a:schemeClr>
                </a:solidFill>
              </a:endParaRPr>
            </a:p>
          </p:txBody>
        </p:sp>
        <p:sp>
          <p:nvSpPr>
            <p:cNvPr id="44" name="Rectangle 45"/>
            <p:cNvSpPr>
              <a:spLocks noChangeArrowheads="1"/>
            </p:cNvSpPr>
            <p:nvPr/>
          </p:nvSpPr>
          <p:spPr bwMode="auto">
            <a:xfrm>
              <a:off x="5472" y="1488"/>
              <a:ext cx="240" cy="240"/>
            </a:xfrm>
            <a:prstGeom prst="rect">
              <a:avLst/>
            </a:prstGeom>
            <a:solidFill>
              <a:srgbClr val="0BA4E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tx1">
                    <a:lumMod val="75000"/>
                    <a:lumOff val="25000"/>
                  </a:schemeClr>
                </a:solidFill>
              </a:endParaRPr>
            </a:p>
          </p:txBody>
        </p:sp>
        <p:sp>
          <p:nvSpPr>
            <p:cNvPr id="45" name="Rectangle 46"/>
            <p:cNvSpPr>
              <a:spLocks noChangeArrowheads="1"/>
            </p:cNvSpPr>
            <p:nvPr/>
          </p:nvSpPr>
          <p:spPr bwMode="auto">
            <a:xfrm>
              <a:off x="5472" y="1728"/>
              <a:ext cx="24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tx1">
                    <a:lumMod val="75000"/>
                    <a:lumOff val="25000"/>
                  </a:schemeClr>
                </a:solidFill>
              </a:endParaRPr>
            </a:p>
          </p:txBody>
        </p:sp>
        <p:sp>
          <p:nvSpPr>
            <p:cNvPr id="46" name="Rectangle 47"/>
            <p:cNvSpPr>
              <a:spLocks noChangeArrowheads="1"/>
            </p:cNvSpPr>
            <p:nvPr/>
          </p:nvSpPr>
          <p:spPr bwMode="auto">
            <a:xfrm>
              <a:off x="5472" y="1008"/>
              <a:ext cx="240" cy="240"/>
            </a:xfrm>
            <a:prstGeom prst="rect">
              <a:avLst/>
            </a:prstGeom>
            <a:solidFill>
              <a:srgbClr val="0BA4E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buClrTx/>
                <a:buFontTx/>
                <a:buNone/>
              </a:pPr>
              <a:endParaRPr lang="en-US" sz="2200">
                <a:solidFill>
                  <a:schemeClr val="tx1">
                    <a:lumMod val="75000"/>
                    <a:lumOff val="25000"/>
                  </a:schemeClr>
                </a:solidFill>
              </a:endParaRPr>
            </a:p>
          </p:txBody>
        </p:sp>
        <p:sp>
          <p:nvSpPr>
            <p:cNvPr id="47" name="Rectangle 48"/>
            <p:cNvSpPr>
              <a:spLocks noChangeArrowheads="1"/>
            </p:cNvSpPr>
            <p:nvPr/>
          </p:nvSpPr>
          <p:spPr bwMode="auto">
            <a:xfrm>
              <a:off x="5472" y="1248"/>
              <a:ext cx="240"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buClrTx/>
                <a:buFontTx/>
                <a:buNone/>
              </a:pPr>
              <a:endParaRPr lang="en-US" sz="2200">
                <a:solidFill>
                  <a:schemeClr val="tx1">
                    <a:lumMod val="75000"/>
                    <a:lumOff val="25000"/>
                  </a:schemeClr>
                </a:solidFill>
              </a:endParaRPr>
            </a:p>
          </p:txBody>
        </p:sp>
        <p:sp>
          <p:nvSpPr>
            <p:cNvPr id="48" name="Rectangle 49"/>
            <p:cNvSpPr>
              <a:spLocks noChangeArrowheads="1"/>
            </p:cNvSpPr>
            <p:nvPr/>
          </p:nvSpPr>
          <p:spPr bwMode="auto">
            <a:xfrm>
              <a:off x="5712" y="1488"/>
              <a:ext cx="240" cy="240"/>
            </a:xfrm>
            <a:prstGeom prst="rect">
              <a:avLst/>
            </a:prstGeom>
            <a:solidFill>
              <a:srgbClr val="0BA4E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tx1">
                    <a:lumMod val="75000"/>
                    <a:lumOff val="25000"/>
                  </a:schemeClr>
                </a:solidFill>
              </a:endParaRPr>
            </a:p>
          </p:txBody>
        </p:sp>
        <p:sp>
          <p:nvSpPr>
            <p:cNvPr id="49" name="Rectangle 50"/>
            <p:cNvSpPr>
              <a:spLocks noChangeArrowheads="1"/>
            </p:cNvSpPr>
            <p:nvPr/>
          </p:nvSpPr>
          <p:spPr bwMode="auto">
            <a:xfrm>
              <a:off x="5712" y="1008"/>
              <a:ext cx="240" cy="240"/>
            </a:xfrm>
            <a:prstGeom prst="rect">
              <a:avLst/>
            </a:prstGeom>
            <a:solidFill>
              <a:srgbClr val="0BA4E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buClrTx/>
                <a:buFontTx/>
                <a:buNone/>
              </a:pPr>
              <a:endParaRPr lang="en-US" sz="2200">
                <a:solidFill>
                  <a:schemeClr val="tx1">
                    <a:lumMod val="75000"/>
                    <a:lumOff val="25000"/>
                  </a:schemeClr>
                </a:solidFill>
              </a:endParaRPr>
            </a:p>
          </p:txBody>
        </p:sp>
        <p:sp>
          <p:nvSpPr>
            <p:cNvPr id="50" name="Rectangle 51"/>
            <p:cNvSpPr>
              <a:spLocks noChangeArrowheads="1"/>
            </p:cNvSpPr>
            <p:nvPr/>
          </p:nvSpPr>
          <p:spPr bwMode="auto">
            <a:xfrm>
              <a:off x="5712" y="1248"/>
              <a:ext cx="240"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buClrTx/>
                <a:buFontTx/>
                <a:buNone/>
              </a:pPr>
              <a:endParaRPr lang="en-US" sz="2200">
                <a:solidFill>
                  <a:schemeClr val="tx1">
                    <a:lumMod val="75000"/>
                    <a:lumOff val="25000"/>
                  </a:schemeClr>
                </a:solidFill>
              </a:endParaRPr>
            </a:p>
          </p:txBody>
        </p:sp>
        <p:sp>
          <p:nvSpPr>
            <p:cNvPr id="51" name="Rectangle 52"/>
            <p:cNvSpPr>
              <a:spLocks noChangeArrowheads="1"/>
            </p:cNvSpPr>
            <p:nvPr/>
          </p:nvSpPr>
          <p:spPr bwMode="auto">
            <a:xfrm>
              <a:off x="5712" y="1728"/>
              <a:ext cx="240" cy="240"/>
            </a:xfrm>
            <a:prstGeom prst="rect">
              <a:avLst/>
            </a:prstGeom>
            <a:solidFill>
              <a:srgbClr val="0BA4E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buClrTx/>
                <a:buFontTx/>
                <a:buNone/>
              </a:pPr>
              <a:endParaRPr lang="en-US" sz="2200">
                <a:solidFill>
                  <a:schemeClr val="tx1">
                    <a:lumMod val="75000"/>
                    <a:lumOff val="25000"/>
                  </a:schemeClr>
                </a:solidFill>
              </a:endParaRPr>
            </a:p>
          </p:txBody>
        </p:sp>
        <p:sp>
          <p:nvSpPr>
            <p:cNvPr id="52" name="Rectangle 53"/>
            <p:cNvSpPr>
              <a:spLocks noChangeArrowheads="1"/>
            </p:cNvSpPr>
            <p:nvPr/>
          </p:nvSpPr>
          <p:spPr bwMode="auto">
            <a:xfrm>
              <a:off x="5712" y="1968"/>
              <a:ext cx="24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buClrTx/>
                <a:buFontTx/>
                <a:buNone/>
              </a:pPr>
              <a:endParaRPr lang="en-US" sz="2200">
                <a:solidFill>
                  <a:schemeClr val="tx1">
                    <a:lumMod val="75000"/>
                    <a:lumOff val="25000"/>
                  </a:schemeClr>
                </a:solidFill>
              </a:endParaRPr>
            </a:p>
          </p:txBody>
        </p:sp>
        <p:sp>
          <p:nvSpPr>
            <p:cNvPr id="53" name="Rectangle 54"/>
            <p:cNvSpPr>
              <a:spLocks noChangeArrowheads="1"/>
            </p:cNvSpPr>
            <p:nvPr/>
          </p:nvSpPr>
          <p:spPr bwMode="auto">
            <a:xfrm>
              <a:off x="4752" y="528"/>
              <a:ext cx="24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buClrTx/>
                <a:buFontTx/>
                <a:buNone/>
              </a:pPr>
              <a:r>
                <a:rPr lang="en-US" sz="2200">
                  <a:solidFill>
                    <a:schemeClr val="tx1">
                      <a:lumMod val="75000"/>
                      <a:lumOff val="25000"/>
                    </a:schemeClr>
                  </a:solidFill>
                </a:rPr>
                <a:t>P</a:t>
              </a:r>
            </a:p>
          </p:txBody>
        </p:sp>
        <p:sp>
          <p:nvSpPr>
            <p:cNvPr id="54" name="Rectangle 55"/>
            <p:cNvSpPr>
              <a:spLocks noChangeArrowheads="1"/>
            </p:cNvSpPr>
            <p:nvPr/>
          </p:nvSpPr>
          <p:spPr bwMode="auto">
            <a:xfrm>
              <a:off x="4992" y="528"/>
              <a:ext cx="24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buClrTx/>
                <a:buFontTx/>
                <a:buNone/>
              </a:pPr>
              <a:r>
                <a:rPr lang="en-US" sz="2200">
                  <a:solidFill>
                    <a:schemeClr val="tx1">
                      <a:lumMod val="75000"/>
                      <a:lumOff val="25000"/>
                    </a:schemeClr>
                  </a:solidFill>
                  <a:latin typeface="Symbol" pitchFamily="18" charset="2"/>
                </a:rPr>
                <a:t>w</a:t>
              </a:r>
            </a:p>
          </p:txBody>
        </p:sp>
        <p:sp>
          <p:nvSpPr>
            <p:cNvPr id="55" name="Rectangle 56"/>
            <p:cNvSpPr>
              <a:spLocks noChangeArrowheads="1"/>
            </p:cNvSpPr>
            <p:nvPr/>
          </p:nvSpPr>
          <p:spPr bwMode="auto">
            <a:xfrm>
              <a:off x="5232" y="528"/>
              <a:ext cx="24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buClrTx/>
                <a:buFontTx/>
                <a:buNone/>
              </a:pPr>
              <a:r>
                <a:rPr lang="en-US" sz="2200">
                  <a:solidFill>
                    <a:schemeClr val="tx1">
                      <a:lumMod val="75000"/>
                      <a:lumOff val="25000"/>
                    </a:schemeClr>
                  </a:solidFill>
                </a:rPr>
                <a:t>V</a:t>
              </a:r>
            </a:p>
          </p:txBody>
        </p:sp>
        <p:sp>
          <p:nvSpPr>
            <p:cNvPr id="56" name="Rectangle 57"/>
            <p:cNvSpPr>
              <a:spLocks noChangeArrowheads="1"/>
            </p:cNvSpPr>
            <p:nvPr/>
          </p:nvSpPr>
          <p:spPr bwMode="auto">
            <a:xfrm>
              <a:off x="5472" y="528"/>
              <a:ext cx="24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buClrTx/>
                <a:buFontTx/>
                <a:buNone/>
              </a:pPr>
              <a:r>
                <a:rPr lang="en-US" sz="2200">
                  <a:solidFill>
                    <a:schemeClr val="tx1">
                      <a:lumMod val="75000"/>
                      <a:lumOff val="25000"/>
                    </a:schemeClr>
                  </a:solidFill>
                </a:rPr>
                <a:t>H</a:t>
              </a:r>
            </a:p>
          </p:txBody>
        </p:sp>
        <p:sp>
          <p:nvSpPr>
            <p:cNvPr id="57" name="Rectangle 58"/>
            <p:cNvSpPr>
              <a:spLocks noChangeArrowheads="1"/>
            </p:cNvSpPr>
            <p:nvPr/>
          </p:nvSpPr>
          <p:spPr bwMode="auto">
            <a:xfrm>
              <a:off x="5712" y="528"/>
              <a:ext cx="24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buClrTx/>
                <a:buFontTx/>
                <a:buNone/>
              </a:pPr>
              <a:r>
                <a:rPr lang="en-US" sz="2200" dirty="0">
                  <a:solidFill>
                    <a:schemeClr val="tx1">
                      <a:lumMod val="75000"/>
                      <a:lumOff val="25000"/>
                    </a:schemeClr>
                  </a:solidFill>
                </a:rPr>
                <a:t>S</a:t>
              </a:r>
            </a:p>
          </p:txBody>
        </p:sp>
        <p:sp>
          <p:nvSpPr>
            <p:cNvPr id="58" name="Rectangle 59"/>
            <p:cNvSpPr>
              <a:spLocks noChangeArrowheads="1"/>
            </p:cNvSpPr>
            <p:nvPr/>
          </p:nvSpPr>
          <p:spPr bwMode="auto">
            <a:xfrm>
              <a:off x="4512" y="528"/>
              <a:ext cx="24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buClrTx/>
                <a:buFontTx/>
                <a:buNone/>
              </a:pPr>
              <a:r>
                <a:rPr lang="en-US" sz="2200">
                  <a:solidFill>
                    <a:schemeClr val="tx1">
                      <a:lumMod val="75000"/>
                      <a:lumOff val="25000"/>
                    </a:schemeClr>
                  </a:solidFill>
                </a:rPr>
                <a:t>T</a:t>
              </a:r>
            </a:p>
          </p:txBody>
        </p:sp>
        <p:sp>
          <p:nvSpPr>
            <p:cNvPr id="59" name="Rectangle 60"/>
            <p:cNvSpPr>
              <a:spLocks noChangeArrowheads="1"/>
            </p:cNvSpPr>
            <p:nvPr/>
          </p:nvSpPr>
          <p:spPr bwMode="auto">
            <a:xfrm>
              <a:off x="4272" y="768"/>
              <a:ext cx="24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buClrTx/>
                <a:buFontTx/>
                <a:buNone/>
              </a:pPr>
              <a:r>
                <a:rPr lang="en-US" sz="2200">
                  <a:solidFill>
                    <a:schemeClr val="tx1">
                      <a:lumMod val="75000"/>
                      <a:lumOff val="25000"/>
                    </a:schemeClr>
                  </a:solidFill>
                </a:rPr>
                <a:t>T</a:t>
              </a:r>
            </a:p>
          </p:txBody>
        </p:sp>
        <p:sp>
          <p:nvSpPr>
            <p:cNvPr id="60" name="Rectangle 61"/>
            <p:cNvSpPr>
              <a:spLocks noChangeArrowheads="1"/>
            </p:cNvSpPr>
            <p:nvPr/>
          </p:nvSpPr>
          <p:spPr bwMode="auto">
            <a:xfrm>
              <a:off x="5952" y="2208"/>
              <a:ext cx="24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tx1">
                    <a:lumMod val="75000"/>
                    <a:lumOff val="25000"/>
                  </a:schemeClr>
                </a:solidFill>
              </a:endParaRPr>
            </a:p>
          </p:txBody>
        </p:sp>
        <p:sp>
          <p:nvSpPr>
            <p:cNvPr id="61" name="Rectangle 62"/>
            <p:cNvSpPr>
              <a:spLocks noChangeArrowheads="1"/>
            </p:cNvSpPr>
            <p:nvPr/>
          </p:nvSpPr>
          <p:spPr bwMode="auto">
            <a:xfrm>
              <a:off x="5952" y="768"/>
              <a:ext cx="240" cy="240"/>
            </a:xfrm>
            <a:prstGeom prst="rect">
              <a:avLst/>
            </a:prstGeom>
            <a:solidFill>
              <a:srgbClr val="0BA4E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buClrTx/>
                <a:buFontTx/>
                <a:buNone/>
              </a:pPr>
              <a:endParaRPr lang="en-US" sz="2200">
                <a:solidFill>
                  <a:schemeClr val="tx1">
                    <a:lumMod val="75000"/>
                    <a:lumOff val="25000"/>
                  </a:schemeClr>
                </a:solidFill>
              </a:endParaRPr>
            </a:p>
          </p:txBody>
        </p:sp>
        <p:sp>
          <p:nvSpPr>
            <p:cNvPr id="62" name="Rectangle 63"/>
            <p:cNvSpPr>
              <a:spLocks noChangeArrowheads="1"/>
            </p:cNvSpPr>
            <p:nvPr/>
          </p:nvSpPr>
          <p:spPr bwMode="auto">
            <a:xfrm>
              <a:off x="5952" y="1488"/>
              <a:ext cx="240" cy="240"/>
            </a:xfrm>
            <a:prstGeom prst="rect">
              <a:avLst/>
            </a:prstGeom>
            <a:solidFill>
              <a:srgbClr val="0BA4E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tx1">
                    <a:lumMod val="75000"/>
                    <a:lumOff val="25000"/>
                  </a:schemeClr>
                </a:solidFill>
              </a:endParaRPr>
            </a:p>
          </p:txBody>
        </p:sp>
        <p:sp>
          <p:nvSpPr>
            <p:cNvPr id="63" name="Rectangle 64"/>
            <p:cNvSpPr>
              <a:spLocks noChangeArrowheads="1"/>
            </p:cNvSpPr>
            <p:nvPr/>
          </p:nvSpPr>
          <p:spPr bwMode="auto">
            <a:xfrm>
              <a:off x="5952" y="1008"/>
              <a:ext cx="240" cy="240"/>
            </a:xfrm>
            <a:prstGeom prst="rect">
              <a:avLst/>
            </a:prstGeom>
            <a:solidFill>
              <a:srgbClr val="0BA4E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buClrTx/>
                <a:buFontTx/>
                <a:buNone/>
              </a:pPr>
              <a:endParaRPr lang="en-US" sz="2200">
                <a:solidFill>
                  <a:schemeClr val="tx1">
                    <a:lumMod val="75000"/>
                    <a:lumOff val="25000"/>
                  </a:schemeClr>
                </a:solidFill>
              </a:endParaRPr>
            </a:p>
          </p:txBody>
        </p:sp>
        <p:sp>
          <p:nvSpPr>
            <p:cNvPr id="64" name="Rectangle 65"/>
            <p:cNvSpPr>
              <a:spLocks noChangeArrowheads="1"/>
            </p:cNvSpPr>
            <p:nvPr/>
          </p:nvSpPr>
          <p:spPr bwMode="auto">
            <a:xfrm>
              <a:off x="5952" y="1248"/>
              <a:ext cx="240"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buClrTx/>
                <a:buFontTx/>
                <a:buNone/>
              </a:pPr>
              <a:endParaRPr lang="en-US" sz="2200">
                <a:solidFill>
                  <a:schemeClr val="tx1">
                    <a:lumMod val="75000"/>
                    <a:lumOff val="25000"/>
                  </a:schemeClr>
                </a:solidFill>
              </a:endParaRPr>
            </a:p>
          </p:txBody>
        </p:sp>
        <p:sp>
          <p:nvSpPr>
            <p:cNvPr id="65" name="Rectangle 66"/>
            <p:cNvSpPr>
              <a:spLocks noChangeArrowheads="1"/>
            </p:cNvSpPr>
            <p:nvPr/>
          </p:nvSpPr>
          <p:spPr bwMode="auto">
            <a:xfrm>
              <a:off x="5952" y="1728"/>
              <a:ext cx="240" cy="240"/>
            </a:xfrm>
            <a:prstGeom prst="rect">
              <a:avLst/>
            </a:prstGeom>
            <a:solidFill>
              <a:srgbClr val="0BA4E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buClrTx/>
                <a:buFontTx/>
                <a:buNone/>
              </a:pPr>
              <a:endParaRPr lang="en-US" sz="2200">
                <a:solidFill>
                  <a:schemeClr val="tx1">
                    <a:lumMod val="75000"/>
                    <a:lumOff val="25000"/>
                  </a:schemeClr>
                </a:solidFill>
              </a:endParaRPr>
            </a:p>
          </p:txBody>
        </p:sp>
        <p:sp>
          <p:nvSpPr>
            <p:cNvPr id="66" name="Rectangle 67"/>
            <p:cNvSpPr>
              <a:spLocks noChangeArrowheads="1"/>
            </p:cNvSpPr>
            <p:nvPr/>
          </p:nvSpPr>
          <p:spPr bwMode="auto">
            <a:xfrm>
              <a:off x="5952" y="1968"/>
              <a:ext cx="240" cy="240"/>
            </a:xfrm>
            <a:prstGeom prst="rect">
              <a:avLst/>
            </a:prstGeom>
            <a:solidFill>
              <a:srgbClr val="0BA4E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buClrTx/>
                <a:buFontTx/>
                <a:buNone/>
              </a:pPr>
              <a:endParaRPr lang="en-US" sz="2200">
                <a:solidFill>
                  <a:schemeClr val="tx1">
                    <a:lumMod val="75000"/>
                    <a:lumOff val="25000"/>
                  </a:schemeClr>
                </a:solidFill>
              </a:endParaRPr>
            </a:p>
          </p:txBody>
        </p:sp>
        <p:sp>
          <p:nvSpPr>
            <p:cNvPr id="67" name="Rectangle 68"/>
            <p:cNvSpPr>
              <a:spLocks noChangeArrowheads="1"/>
            </p:cNvSpPr>
            <p:nvPr/>
          </p:nvSpPr>
          <p:spPr bwMode="auto">
            <a:xfrm>
              <a:off x="5952" y="528"/>
              <a:ext cx="24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buClrTx/>
                <a:buFontTx/>
                <a:buNone/>
              </a:pPr>
              <a:r>
                <a:rPr lang="en-US" sz="2200">
                  <a:solidFill>
                    <a:schemeClr val="tx1">
                      <a:lumMod val="75000"/>
                      <a:lumOff val="25000"/>
                    </a:schemeClr>
                  </a:solidFill>
                </a:rPr>
                <a:t>U</a:t>
              </a:r>
            </a:p>
          </p:txBody>
        </p:sp>
      </p:grpSp>
      <p:sp>
        <p:nvSpPr>
          <p:cNvPr id="68" name="Text Box 2"/>
          <p:cNvSpPr txBox="1">
            <a:spLocks noChangeArrowheads="1"/>
          </p:cNvSpPr>
          <p:nvPr/>
        </p:nvSpPr>
        <p:spPr bwMode="auto">
          <a:xfrm>
            <a:off x="468000" y="151200"/>
            <a:ext cx="6822831" cy="57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57" tIns="41729" rIns="83457" bIns="41729">
            <a:spAutoFit/>
          </a:bodyPr>
          <a:lstStyle>
            <a:lvl1pPr defTabSz="1020763">
              <a:defRPr b="1">
                <a:solidFill>
                  <a:schemeClr val="accent2"/>
                </a:solidFill>
                <a:latin typeface="Arial" charset="0"/>
              </a:defRPr>
            </a:lvl1pPr>
            <a:lvl2pPr marL="742950" indent="-285750" defTabSz="1020763">
              <a:defRPr b="1">
                <a:solidFill>
                  <a:schemeClr val="accent2"/>
                </a:solidFill>
                <a:latin typeface="Arial" charset="0"/>
              </a:defRPr>
            </a:lvl2pPr>
            <a:lvl3pPr marL="1143000" indent="-228600" defTabSz="1020763">
              <a:defRPr b="1">
                <a:solidFill>
                  <a:schemeClr val="accent2"/>
                </a:solidFill>
                <a:latin typeface="Arial" charset="0"/>
              </a:defRPr>
            </a:lvl3pPr>
            <a:lvl4pPr marL="1600200" indent="-228600" defTabSz="1020763">
              <a:defRPr b="1">
                <a:solidFill>
                  <a:schemeClr val="accent2"/>
                </a:solidFill>
                <a:latin typeface="Arial" charset="0"/>
              </a:defRPr>
            </a:lvl4pPr>
            <a:lvl5pPr marL="2057400" indent="-228600" defTabSz="1020763">
              <a:defRPr b="1">
                <a:solidFill>
                  <a:schemeClr val="accent2"/>
                </a:solidFill>
                <a:latin typeface="Arial" charset="0"/>
              </a:defRPr>
            </a:lvl5pPr>
            <a:lvl6pPr marL="25146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718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290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8862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pPr eaLnBrk="1" hangingPunct="1">
              <a:lnSpc>
                <a:spcPct val="100000"/>
              </a:lnSpc>
              <a:buClrTx/>
              <a:buFontTx/>
              <a:buNone/>
            </a:pPr>
            <a:r>
              <a:rPr lang="ru-RU" sz="3200" dirty="0" smtClean="0">
                <a:solidFill>
                  <a:schemeClr val="bg1"/>
                </a:solidFill>
                <a:latin typeface="Trebuchet MS" pitchFamily="34" charset="0"/>
              </a:rPr>
              <a:t>Равновесие Пар</a:t>
            </a:r>
            <a:r>
              <a:rPr lang="en-US" sz="3200" dirty="0" smtClean="0">
                <a:solidFill>
                  <a:schemeClr val="bg1"/>
                </a:solidFill>
                <a:latin typeface="Trebuchet MS" pitchFamily="34" charset="0"/>
              </a:rPr>
              <a:t>-</a:t>
            </a:r>
            <a:r>
              <a:rPr lang="ru-RU" sz="3200" dirty="0" smtClean="0">
                <a:solidFill>
                  <a:schemeClr val="bg1"/>
                </a:solidFill>
                <a:latin typeface="Trebuchet MS" pitchFamily="34" charset="0"/>
              </a:rPr>
              <a:t>Жидкость</a:t>
            </a:r>
            <a:endParaRPr lang="en-US" sz="3200" dirty="0">
              <a:solidFill>
                <a:schemeClr val="bg1"/>
              </a:solidFill>
              <a:latin typeface="Trebuchet MS" pitchFamily="34" charset="0"/>
            </a:endParaRPr>
          </a:p>
        </p:txBody>
      </p:sp>
    </p:spTree>
    <p:extLst>
      <p:ext uri="{BB962C8B-B14F-4D97-AF65-F5344CB8AC3E}">
        <p14:creationId xmlns:p14="http://schemas.microsoft.com/office/powerpoint/2010/main" val="129270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3245828" y="1924527"/>
            <a:ext cx="1304192" cy="1082993"/>
            <a:chOff x="2130" y="1248"/>
            <a:chExt cx="974" cy="830"/>
          </a:xfrm>
        </p:grpSpPr>
        <p:sp>
          <p:nvSpPr>
            <p:cNvPr id="49196" name="Freeform 100" descr="75 %"/>
            <p:cNvSpPr>
              <a:spLocks noChangeAspect="1"/>
            </p:cNvSpPr>
            <p:nvPr>
              <p:custDataLst>
                <p:tags r:id="rId12"/>
              </p:custDataLst>
            </p:nvPr>
          </p:nvSpPr>
          <p:spPr bwMode="gray">
            <a:xfrm>
              <a:off x="2164" y="1270"/>
              <a:ext cx="940" cy="808"/>
            </a:xfrm>
            <a:custGeom>
              <a:avLst/>
              <a:gdLst>
                <a:gd name="T0" fmla="*/ 98364978 w 192"/>
                <a:gd name="T1" fmla="*/ 54499503 h 166"/>
                <a:gd name="T2" fmla="*/ 98364978 w 192"/>
                <a:gd name="T3" fmla="*/ 0 h 166"/>
                <a:gd name="T4" fmla="*/ 0 w 192"/>
                <a:gd name="T5" fmla="*/ 53860049 h 166"/>
                <a:gd name="T6" fmla="*/ 49147469 w 192"/>
                <a:gd name="T7" fmla="*/ 80658201 h 166"/>
                <a:gd name="T8" fmla="*/ 98364978 w 192"/>
                <a:gd name="T9" fmla="*/ 54499503 h 166"/>
                <a:gd name="T10" fmla="*/ 0 60000 65536"/>
                <a:gd name="T11" fmla="*/ 0 60000 65536"/>
                <a:gd name="T12" fmla="*/ 0 60000 65536"/>
                <a:gd name="T13" fmla="*/ 0 60000 65536"/>
                <a:gd name="T14" fmla="*/ 0 60000 65536"/>
                <a:gd name="T15" fmla="*/ 0 w 192"/>
                <a:gd name="T16" fmla="*/ 0 h 166"/>
                <a:gd name="T17" fmla="*/ 192 w 192"/>
                <a:gd name="T18" fmla="*/ 166 h 166"/>
              </a:gdLst>
              <a:ahLst/>
              <a:cxnLst>
                <a:cxn ang="T10">
                  <a:pos x="T0" y="T1"/>
                </a:cxn>
                <a:cxn ang="T11">
                  <a:pos x="T2" y="T3"/>
                </a:cxn>
                <a:cxn ang="T12">
                  <a:pos x="T4" y="T5"/>
                </a:cxn>
                <a:cxn ang="T13">
                  <a:pos x="T6" y="T7"/>
                </a:cxn>
                <a:cxn ang="T14">
                  <a:pos x="T8" y="T9"/>
                </a:cxn>
              </a:cxnLst>
              <a:rect l="T15" t="T16" r="T17" b="T18"/>
              <a:pathLst>
                <a:path w="192" h="166">
                  <a:moveTo>
                    <a:pt x="192" y="112"/>
                  </a:moveTo>
                  <a:cubicBezTo>
                    <a:pt x="192" y="0"/>
                    <a:pt x="192" y="0"/>
                    <a:pt x="192" y="0"/>
                  </a:cubicBezTo>
                  <a:cubicBezTo>
                    <a:pt x="111" y="3"/>
                    <a:pt x="40" y="46"/>
                    <a:pt x="0" y="111"/>
                  </a:cubicBezTo>
                  <a:cubicBezTo>
                    <a:pt x="96" y="166"/>
                    <a:pt x="96" y="166"/>
                    <a:pt x="96" y="166"/>
                  </a:cubicBezTo>
                  <a:cubicBezTo>
                    <a:pt x="117" y="135"/>
                    <a:pt x="152" y="114"/>
                    <a:pt x="192" y="112"/>
                  </a:cubicBezTo>
                  <a:close/>
                </a:path>
              </a:pathLst>
            </a:custGeom>
            <a:pattFill prst="pct75">
              <a:fgClr>
                <a:schemeClr val="bg2"/>
              </a:fgClr>
              <a:bgClr>
                <a:srgbClr val="FFFFFF"/>
              </a:bgClr>
            </a:patt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sp>
          <p:nvSpPr>
            <p:cNvPr id="49197" name="Freeform 100" descr="75 %"/>
            <p:cNvSpPr>
              <a:spLocks noChangeAspect="1"/>
            </p:cNvSpPr>
            <p:nvPr>
              <p:custDataLst>
                <p:tags r:id="rId13"/>
              </p:custDataLst>
            </p:nvPr>
          </p:nvSpPr>
          <p:spPr bwMode="gray">
            <a:xfrm>
              <a:off x="2130" y="1248"/>
              <a:ext cx="940" cy="808"/>
            </a:xfrm>
            <a:custGeom>
              <a:avLst/>
              <a:gdLst>
                <a:gd name="T0" fmla="*/ 98364978 w 192"/>
                <a:gd name="T1" fmla="*/ 54499503 h 166"/>
                <a:gd name="T2" fmla="*/ 98364978 w 192"/>
                <a:gd name="T3" fmla="*/ 0 h 166"/>
                <a:gd name="T4" fmla="*/ 0 w 192"/>
                <a:gd name="T5" fmla="*/ 53860049 h 166"/>
                <a:gd name="T6" fmla="*/ 49147469 w 192"/>
                <a:gd name="T7" fmla="*/ 80658201 h 166"/>
                <a:gd name="T8" fmla="*/ 98364978 w 192"/>
                <a:gd name="T9" fmla="*/ 54499503 h 166"/>
                <a:gd name="T10" fmla="*/ 0 60000 65536"/>
                <a:gd name="T11" fmla="*/ 0 60000 65536"/>
                <a:gd name="T12" fmla="*/ 0 60000 65536"/>
                <a:gd name="T13" fmla="*/ 0 60000 65536"/>
                <a:gd name="T14" fmla="*/ 0 60000 65536"/>
                <a:gd name="T15" fmla="*/ 0 w 192"/>
                <a:gd name="T16" fmla="*/ 0 h 166"/>
                <a:gd name="T17" fmla="*/ 192 w 192"/>
                <a:gd name="T18" fmla="*/ 166 h 166"/>
              </a:gdLst>
              <a:ahLst/>
              <a:cxnLst>
                <a:cxn ang="T10">
                  <a:pos x="T0" y="T1"/>
                </a:cxn>
                <a:cxn ang="T11">
                  <a:pos x="T2" y="T3"/>
                </a:cxn>
                <a:cxn ang="T12">
                  <a:pos x="T4" y="T5"/>
                </a:cxn>
                <a:cxn ang="T13">
                  <a:pos x="T6" y="T7"/>
                </a:cxn>
                <a:cxn ang="T14">
                  <a:pos x="T8" y="T9"/>
                </a:cxn>
              </a:cxnLst>
              <a:rect l="T15" t="T16" r="T17" b="T18"/>
              <a:pathLst>
                <a:path w="192" h="166">
                  <a:moveTo>
                    <a:pt x="192" y="112"/>
                  </a:moveTo>
                  <a:cubicBezTo>
                    <a:pt x="192" y="0"/>
                    <a:pt x="192" y="0"/>
                    <a:pt x="192" y="0"/>
                  </a:cubicBezTo>
                  <a:cubicBezTo>
                    <a:pt x="111" y="3"/>
                    <a:pt x="40" y="46"/>
                    <a:pt x="0" y="111"/>
                  </a:cubicBezTo>
                  <a:cubicBezTo>
                    <a:pt x="96" y="166"/>
                    <a:pt x="96" y="166"/>
                    <a:pt x="96" y="166"/>
                  </a:cubicBezTo>
                  <a:cubicBezTo>
                    <a:pt x="117" y="135"/>
                    <a:pt x="152" y="114"/>
                    <a:pt x="192" y="112"/>
                  </a:cubicBezTo>
                  <a:close/>
                </a:path>
              </a:pathLst>
            </a:custGeom>
            <a:solidFill>
              <a:srgbClr val="0BA4E2"/>
            </a:solidFill>
            <a:ln w="19050">
              <a:solidFill>
                <a:schemeClr val="bg1"/>
              </a:solidFill>
              <a:round/>
              <a:headEnd/>
              <a:tailEnd/>
            </a:ln>
          </p:spPr>
          <p:txBody>
            <a:bodyPr/>
            <a:lstStyle/>
            <a:p>
              <a:endParaRPr lang="fr-FR"/>
            </a:p>
          </p:txBody>
        </p:sp>
      </p:grpSp>
      <p:grpSp>
        <p:nvGrpSpPr>
          <p:cNvPr id="3" name="Group 5"/>
          <p:cNvGrpSpPr>
            <a:grpSpLocks noChangeAspect="1"/>
          </p:cNvGrpSpPr>
          <p:nvPr/>
        </p:nvGrpSpPr>
        <p:grpSpPr bwMode="auto">
          <a:xfrm>
            <a:off x="4592516" y="1924527"/>
            <a:ext cx="1304192" cy="1091565"/>
            <a:chOff x="3136" y="1248"/>
            <a:chExt cx="974" cy="836"/>
          </a:xfrm>
        </p:grpSpPr>
        <p:sp>
          <p:nvSpPr>
            <p:cNvPr id="49194" name="Freeform 101" descr="75 %"/>
            <p:cNvSpPr>
              <a:spLocks noChangeAspect="1"/>
            </p:cNvSpPr>
            <p:nvPr>
              <p:custDataLst>
                <p:tags r:id="rId10"/>
              </p:custDataLst>
            </p:nvPr>
          </p:nvSpPr>
          <p:spPr bwMode="gray">
            <a:xfrm>
              <a:off x="3170" y="1270"/>
              <a:ext cx="940" cy="814"/>
            </a:xfrm>
            <a:custGeom>
              <a:avLst/>
              <a:gdLst>
                <a:gd name="T0" fmla="*/ 49147469 w 192"/>
                <a:gd name="T1" fmla="*/ 82234199 h 167"/>
                <a:gd name="T2" fmla="*/ 98364978 w 192"/>
                <a:gd name="T3" fmla="*/ 54445984 h 167"/>
                <a:gd name="T4" fmla="*/ 0 w 192"/>
                <a:gd name="T5" fmla="*/ 0 h 167"/>
                <a:gd name="T6" fmla="*/ 0 w 192"/>
                <a:gd name="T7" fmla="*/ 55103520 h 167"/>
                <a:gd name="T8" fmla="*/ 49147469 w 192"/>
                <a:gd name="T9" fmla="*/ 82234199 h 167"/>
                <a:gd name="T10" fmla="*/ 0 60000 65536"/>
                <a:gd name="T11" fmla="*/ 0 60000 65536"/>
                <a:gd name="T12" fmla="*/ 0 60000 65536"/>
                <a:gd name="T13" fmla="*/ 0 60000 65536"/>
                <a:gd name="T14" fmla="*/ 0 60000 65536"/>
                <a:gd name="T15" fmla="*/ 0 w 192"/>
                <a:gd name="T16" fmla="*/ 0 h 167"/>
                <a:gd name="T17" fmla="*/ 192 w 192"/>
                <a:gd name="T18" fmla="*/ 167 h 167"/>
              </a:gdLst>
              <a:ahLst/>
              <a:cxnLst>
                <a:cxn ang="T10">
                  <a:pos x="T0" y="T1"/>
                </a:cxn>
                <a:cxn ang="T11">
                  <a:pos x="T2" y="T3"/>
                </a:cxn>
                <a:cxn ang="T12">
                  <a:pos x="T4" y="T5"/>
                </a:cxn>
                <a:cxn ang="T13">
                  <a:pos x="T6" y="T7"/>
                </a:cxn>
                <a:cxn ang="T14">
                  <a:pos x="T8" y="T9"/>
                </a:cxn>
              </a:cxnLst>
              <a:rect l="T15" t="T16" r="T17" b="T18"/>
              <a:pathLst>
                <a:path w="192" h="167">
                  <a:moveTo>
                    <a:pt x="96" y="167"/>
                  </a:moveTo>
                  <a:cubicBezTo>
                    <a:pt x="192" y="111"/>
                    <a:pt x="192" y="111"/>
                    <a:pt x="192" y="111"/>
                  </a:cubicBezTo>
                  <a:cubicBezTo>
                    <a:pt x="152" y="46"/>
                    <a:pt x="81" y="3"/>
                    <a:pt x="0" y="0"/>
                  </a:cubicBezTo>
                  <a:cubicBezTo>
                    <a:pt x="0" y="112"/>
                    <a:pt x="0" y="112"/>
                    <a:pt x="0" y="112"/>
                  </a:cubicBezTo>
                  <a:cubicBezTo>
                    <a:pt x="40" y="114"/>
                    <a:pt x="75" y="135"/>
                    <a:pt x="96" y="167"/>
                  </a:cubicBezTo>
                  <a:close/>
                </a:path>
              </a:pathLst>
            </a:custGeom>
            <a:pattFill prst="pct75">
              <a:fgClr>
                <a:schemeClr val="bg2"/>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9195" name="Freeform 101" descr="75 %"/>
            <p:cNvSpPr>
              <a:spLocks noChangeAspect="1"/>
            </p:cNvSpPr>
            <p:nvPr>
              <p:custDataLst>
                <p:tags r:id="rId11"/>
              </p:custDataLst>
            </p:nvPr>
          </p:nvSpPr>
          <p:spPr bwMode="gray">
            <a:xfrm>
              <a:off x="3136" y="1248"/>
              <a:ext cx="940" cy="814"/>
            </a:xfrm>
            <a:custGeom>
              <a:avLst/>
              <a:gdLst>
                <a:gd name="T0" fmla="*/ 49147469 w 192"/>
                <a:gd name="T1" fmla="*/ 82234199 h 167"/>
                <a:gd name="T2" fmla="*/ 98364978 w 192"/>
                <a:gd name="T3" fmla="*/ 54445984 h 167"/>
                <a:gd name="T4" fmla="*/ 0 w 192"/>
                <a:gd name="T5" fmla="*/ 0 h 167"/>
                <a:gd name="T6" fmla="*/ 0 w 192"/>
                <a:gd name="T7" fmla="*/ 55103520 h 167"/>
                <a:gd name="T8" fmla="*/ 49147469 w 192"/>
                <a:gd name="T9" fmla="*/ 82234199 h 167"/>
                <a:gd name="T10" fmla="*/ 0 60000 65536"/>
                <a:gd name="T11" fmla="*/ 0 60000 65536"/>
                <a:gd name="T12" fmla="*/ 0 60000 65536"/>
                <a:gd name="T13" fmla="*/ 0 60000 65536"/>
                <a:gd name="T14" fmla="*/ 0 60000 65536"/>
                <a:gd name="T15" fmla="*/ 0 w 192"/>
                <a:gd name="T16" fmla="*/ 0 h 167"/>
                <a:gd name="T17" fmla="*/ 192 w 192"/>
                <a:gd name="T18" fmla="*/ 167 h 167"/>
              </a:gdLst>
              <a:ahLst/>
              <a:cxnLst>
                <a:cxn ang="T10">
                  <a:pos x="T0" y="T1"/>
                </a:cxn>
                <a:cxn ang="T11">
                  <a:pos x="T2" y="T3"/>
                </a:cxn>
                <a:cxn ang="T12">
                  <a:pos x="T4" y="T5"/>
                </a:cxn>
                <a:cxn ang="T13">
                  <a:pos x="T6" y="T7"/>
                </a:cxn>
                <a:cxn ang="T14">
                  <a:pos x="T8" y="T9"/>
                </a:cxn>
              </a:cxnLst>
              <a:rect l="T15" t="T16" r="T17" b="T18"/>
              <a:pathLst>
                <a:path w="192" h="167">
                  <a:moveTo>
                    <a:pt x="96" y="167"/>
                  </a:moveTo>
                  <a:cubicBezTo>
                    <a:pt x="192" y="111"/>
                    <a:pt x="192" y="111"/>
                    <a:pt x="192" y="111"/>
                  </a:cubicBezTo>
                  <a:cubicBezTo>
                    <a:pt x="152" y="46"/>
                    <a:pt x="81" y="3"/>
                    <a:pt x="0" y="0"/>
                  </a:cubicBezTo>
                  <a:cubicBezTo>
                    <a:pt x="0" y="112"/>
                    <a:pt x="0" y="112"/>
                    <a:pt x="0" y="112"/>
                  </a:cubicBezTo>
                  <a:cubicBezTo>
                    <a:pt x="40" y="114"/>
                    <a:pt x="75" y="135"/>
                    <a:pt x="96" y="167"/>
                  </a:cubicBezTo>
                  <a:close/>
                </a:path>
              </a:pathLst>
            </a:custGeom>
            <a:solidFill>
              <a:srgbClr val="0BA4E2"/>
            </a:solidFill>
            <a:ln w="19050">
              <a:solidFill>
                <a:schemeClr val="bg1"/>
              </a:solidFill>
              <a:round/>
              <a:headEnd/>
              <a:tailEnd/>
            </a:ln>
          </p:spPr>
          <p:txBody>
            <a:bodyPr/>
            <a:lstStyle/>
            <a:p>
              <a:endParaRPr lang="fr-FR"/>
            </a:p>
          </p:txBody>
        </p:sp>
      </p:grpSp>
      <p:grpSp>
        <p:nvGrpSpPr>
          <p:cNvPr id="4" name="Group 8"/>
          <p:cNvGrpSpPr>
            <a:grpSpLocks noChangeAspect="1"/>
          </p:cNvGrpSpPr>
          <p:nvPr/>
        </p:nvGrpSpPr>
        <p:grpSpPr bwMode="auto">
          <a:xfrm>
            <a:off x="3245828" y="3849053"/>
            <a:ext cx="1304192" cy="1082993"/>
            <a:chOff x="2130" y="2722"/>
            <a:chExt cx="974" cy="830"/>
          </a:xfrm>
        </p:grpSpPr>
        <p:sp>
          <p:nvSpPr>
            <p:cNvPr id="49192" name="Freeform 102" descr="75 %"/>
            <p:cNvSpPr>
              <a:spLocks noChangeAspect="1"/>
            </p:cNvSpPr>
            <p:nvPr>
              <p:custDataLst>
                <p:tags r:id="rId8"/>
              </p:custDataLst>
            </p:nvPr>
          </p:nvSpPr>
          <p:spPr bwMode="gray">
            <a:xfrm>
              <a:off x="2164" y="2744"/>
              <a:ext cx="940" cy="808"/>
            </a:xfrm>
            <a:custGeom>
              <a:avLst/>
              <a:gdLst>
                <a:gd name="T0" fmla="*/ 49147469 w 192"/>
                <a:gd name="T1" fmla="*/ 0 h 166"/>
                <a:gd name="T2" fmla="*/ 0 w 192"/>
                <a:gd name="T3" fmla="*/ 26797583 h 166"/>
                <a:gd name="T4" fmla="*/ 98364978 w 192"/>
                <a:gd name="T5" fmla="*/ 80658201 h 166"/>
                <a:gd name="T6" fmla="*/ 98364978 w 192"/>
                <a:gd name="T7" fmla="*/ 26797583 h 166"/>
                <a:gd name="T8" fmla="*/ 49147469 w 192"/>
                <a:gd name="T9" fmla="*/ 0 h 166"/>
                <a:gd name="T10" fmla="*/ 0 60000 65536"/>
                <a:gd name="T11" fmla="*/ 0 60000 65536"/>
                <a:gd name="T12" fmla="*/ 0 60000 65536"/>
                <a:gd name="T13" fmla="*/ 0 60000 65536"/>
                <a:gd name="T14" fmla="*/ 0 60000 65536"/>
                <a:gd name="T15" fmla="*/ 0 w 192"/>
                <a:gd name="T16" fmla="*/ 0 h 166"/>
                <a:gd name="T17" fmla="*/ 192 w 192"/>
                <a:gd name="T18" fmla="*/ 166 h 166"/>
              </a:gdLst>
              <a:ahLst/>
              <a:cxnLst>
                <a:cxn ang="T10">
                  <a:pos x="T0" y="T1"/>
                </a:cxn>
                <a:cxn ang="T11">
                  <a:pos x="T2" y="T3"/>
                </a:cxn>
                <a:cxn ang="T12">
                  <a:pos x="T4" y="T5"/>
                </a:cxn>
                <a:cxn ang="T13">
                  <a:pos x="T6" y="T7"/>
                </a:cxn>
                <a:cxn ang="T14">
                  <a:pos x="T8" y="T9"/>
                </a:cxn>
              </a:cxnLst>
              <a:rect l="T15" t="T16" r="T17" b="T18"/>
              <a:pathLst>
                <a:path w="192" h="166">
                  <a:moveTo>
                    <a:pt x="96" y="0"/>
                  </a:moveTo>
                  <a:cubicBezTo>
                    <a:pt x="0" y="55"/>
                    <a:pt x="0" y="55"/>
                    <a:pt x="0" y="55"/>
                  </a:cubicBezTo>
                  <a:cubicBezTo>
                    <a:pt x="40" y="120"/>
                    <a:pt x="111" y="164"/>
                    <a:pt x="192" y="166"/>
                  </a:cubicBezTo>
                  <a:cubicBezTo>
                    <a:pt x="192" y="55"/>
                    <a:pt x="192" y="55"/>
                    <a:pt x="192" y="55"/>
                  </a:cubicBezTo>
                  <a:cubicBezTo>
                    <a:pt x="152" y="53"/>
                    <a:pt x="117" y="31"/>
                    <a:pt x="96" y="0"/>
                  </a:cubicBezTo>
                  <a:close/>
                </a:path>
              </a:pathLst>
            </a:custGeom>
            <a:pattFill prst="pct75">
              <a:fgClr>
                <a:schemeClr val="bg2"/>
              </a:fgClr>
              <a:bgClr>
                <a:srgbClr val="FFFFFF"/>
              </a:bgClr>
            </a:patt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sp>
          <p:nvSpPr>
            <p:cNvPr id="49193" name="Freeform 102" descr="75 %"/>
            <p:cNvSpPr>
              <a:spLocks noChangeAspect="1"/>
            </p:cNvSpPr>
            <p:nvPr>
              <p:custDataLst>
                <p:tags r:id="rId9"/>
              </p:custDataLst>
            </p:nvPr>
          </p:nvSpPr>
          <p:spPr bwMode="gray">
            <a:xfrm>
              <a:off x="2130" y="2722"/>
              <a:ext cx="940" cy="808"/>
            </a:xfrm>
            <a:custGeom>
              <a:avLst/>
              <a:gdLst>
                <a:gd name="T0" fmla="*/ 49147469 w 192"/>
                <a:gd name="T1" fmla="*/ 0 h 166"/>
                <a:gd name="T2" fmla="*/ 0 w 192"/>
                <a:gd name="T3" fmla="*/ 26797583 h 166"/>
                <a:gd name="T4" fmla="*/ 98364978 w 192"/>
                <a:gd name="T5" fmla="*/ 80658201 h 166"/>
                <a:gd name="T6" fmla="*/ 98364978 w 192"/>
                <a:gd name="T7" fmla="*/ 26797583 h 166"/>
                <a:gd name="T8" fmla="*/ 49147469 w 192"/>
                <a:gd name="T9" fmla="*/ 0 h 166"/>
                <a:gd name="T10" fmla="*/ 0 60000 65536"/>
                <a:gd name="T11" fmla="*/ 0 60000 65536"/>
                <a:gd name="T12" fmla="*/ 0 60000 65536"/>
                <a:gd name="T13" fmla="*/ 0 60000 65536"/>
                <a:gd name="T14" fmla="*/ 0 60000 65536"/>
                <a:gd name="T15" fmla="*/ 0 w 192"/>
                <a:gd name="T16" fmla="*/ 0 h 166"/>
                <a:gd name="T17" fmla="*/ 192 w 192"/>
                <a:gd name="T18" fmla="*/ 166 h 166"/>
              </a:gdLst>
              <a:ahLst/>
              <a:cxnLst>
                <a:cxn ang="T10">
                  <a:pos x="T0" y="T1"/>
                </a:cxn>
                <a:cxn ang="T11">
                  <a:pos x="T2" y="T3"/>
                </a:cxn>
                <a:cxn ang="T12">
                  <a:pos x="T4" y="T5"/>
                </a:cxn>
                <a:cxn ang="T13">
                  <a:pos x="T6" y="T7"/>
                </a:cxn>
                <a:cxn ang="T14">
                  <a:pos x="T8" y="T9"/>
                </a:cxn>
              </a:cxnLst>
              <a:rect l="T15" t="T16" r="T17" b="T18"/>
              <a:pathLst>
                <a:path w="192" h="166">
                  <a:moveTo>
                    <a:pt x="96" y="0"/>
                  </a:moveTo>
                  <a:cubicBezTo>
                    <a:pt x="0" y="55"/>
                    <a:pt x="0" y="55"/>
                    <a:pt x="0" y="55"/>
                  </a:cubicBezTo>
                  <a:cubicBezTo>
                    <a:pt x="40" y="120"/>
                    <a:pt x="111" y="164"/>
                    <a:pt x="192" y="166"/>
                  </a:cubicBezTo>
                  <a:cubicBezTo>
                    <a:pt x="192" y="55"/>
                    <a:pt x="192" y="55"/>
                    <a:pt x="192" y="55"/>
                  </a:cubicBezTo>
                  <a:cubicBezTo>
                    <a:pt x="152" y="53"/>
                    <a:pt x="117" y="31"/>
                    <a:pt x="96" y="0"/>
                  </a:cubicBezTo>
                  <a:close/>
                </a:path>
              </a:pathLst>
            </a:custGeom>
            <a:solidFill>
              <a:srgbClr val="0BA4E2"/>
            </a:solidFill>
            <a:ln w="19050">
              <a:solidFill>
                <a:schemeClr val="bg1"/>
              </a:solidFill>
              <a:round/>
              <a:headEnd/>
              <a:tailEnd/>
            </a:ln>
          </p:spPr>
          <p:txBody>
            <a:bodyPr/>
            <a:lstStyle/>
            <a:p>
              <a:endParaRPr lang="fr-FR"/>
            </a:p>
          </p:txBody>
        </p:sp>
      </p:grpSp>
      <p:grpSp>
        <p:nvGrpSpPr>
          <p:cNvPr id="5" name="Group 11"/>
          <p:cNvGrpSpPr>
            <a:grpSpLocks noChangeAspect="1"/>
          </p:cNvGrpSpPr>
          <p:nvPr/>
        </p:nvGrpSpPr>
        <p:grpSpPr bwMode="auto">
          <a:xfrm>
            <a:off x="4592516" y="3849053"/>
            <a:ext cx="1304192" cy="1082993"/>
            <a:chOff x="3136" y="2722"/>
            <a:chExt cx="974" cy="830"/>
          </a:xfrm>
        </p:grpSpPr>
        <p:sp>
          <p:nvSpPr>
            <p:cNvPr id="49190" name="Freeform 103" descr="75 %"/>
            <p:cNvSpPr>
              <a:spLocks noChangeAspect="1"/>
            </p:cNvSpPr>
            <p:nvPr>
              <p:custDataLst>
                <p:tags r:id="rId6"/>
              </p:custDataLst>
            </p:nvPr>
          </p:nvSpPr>
          <p:spPr bwMode="gray">
            <a:xfrm>
              <a:off x="3170" y="2744"/>
              <a:ext cx="940" cy="808"/>
            </a:xfrm>
            <a:custGeom>
              <a:avLst/>
              <a:gdLst>
                <a:gd name="T0" fmla="*/ 0 w 192"/>
                <a:gd name="T1" fmla="*/ 26797583 h 166"/>
                <a:gd name="T2" fmla="*/ 0 w 192"/>
                <a:gd name="T3" fmla="*/ 80658201 h 166"/>
                <a:gd name="T4" fmla="*/ 98364978 w 192"/>
                <a:gd name="T5" fmla="*/ 26797583 h 166"/>
                <a:gd name="T6" fmla="*/ 49147469 w 192"/>
                <a:gd name="T7" fmla="*/ 0 h 166"/>
                <a:gd name="T8" fmla="*/ 0 w 192"/>
                <a:gd name="T9" fmla="*/ 26797583 h 166"/>
                <a:gd name="T10" fmla="*/ 0 60000 65536"/>
                <a:gd name="T11" fmla="*/ 0 60000 65536"/>
                <a:gd name="T12" fmla="*/ 0 60000 65536"/>
                <a:gd name="T13" fmla="*/ 0 60000 65536"/>
                <a:gd name="T14" fmla="*/ 0 60000 65536"/>
                <a:gd name="T15" fmla="*/ 0 w 192"/>
                <a:gd name="T16" fmla="*/ 0 h 166"/>
                <a:gd name="T17" fmla="*/ 192 w 192"/>
                <a:gd name="T18" fmla="*/ 166 h 166"/>
              </a:gdLst>
              <a:ahLst/>
              <a:cxnLst>
                <a:cxn ang="T10">
                  <a:pos x="T0" y="T1"/>
                </a:cxn>
                <a:cxn ang="T11">
                  <a:pos x="T2" y="T3"/>
                </a:cxn>
                <a:cxn ang="T12">
                  <a:pos x="T4" y="T5"/>
                </a:cxn>
                <a:cxn ang="T13">
                  <a:pos x="T6" y="T7"/>
                </a:cxn>
                <a:cxn ang="T14">
                  <a:pos x="T8" y="T9"/>
                </a:cxn>
              </a:cxnLst>
              <a:rect l="T15" t="T16" r="T17" b="T18"/>
              <a:pathLst>
                <a:path w="192" h="166">
                  <a:moveTo>
                    <a:pt x="0" y="55"/>
                  </a:moveTo>
                  <a:cubicBezTo>
                    <a:pt x="0" y="166"/>
                    <a:pt x="0" y="166"/>
                    <a:pt x="0" y="166"/>
                  </a:cubicBezTo>
                  <a:cubicBezTo>
                    <a:pt x="82" y="164"/>
                    <a:pt x="152" y="120"/>
                    <a:pt x="192" y="55"/>
                  </a:cubicBezTo>
                  <a:cubicBezTo>
                    <a:pt x="96" y="0"/>
                    <a:pt x="96" y="0"/>
                    <a:pt x="96" y="0"/>
                  </a:cubicBezTo>
                  <a:cubicBezTo>
                    <a:pt x="75" y="31"/>
                    <a:pt x="40" y="53"/>
                    <a:pt x="0" y="55"/>
                  </a:cubicBezTo>
                  <a:close/>
                </a:path>
              </a:pathLst>
            </a:custGeom>
            <a:pattFill prst="pct75">
              <a:fgClr>
                <a:schemeClr val="bg2"/>
              </a:fgClr>
              <a:bgClr>
                <a:srgbClr val="FFFFFF"/>
              </a:bgClr>
            </a:patt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sp>
          <p:nvSpPr>
            <p:cNvPr id="49191" name="Freeform 103" descr="75 %"/>
            <p:cNvSpPr>
              <a:spLocks noChangeAspect="1"/>
            </p:cNvSpPr>
            <p:nvPr>
              <p:custDataLst>
                <p:tags r:id="rId7"/>
              </p:custDataLst>
            </p:nvPr>
          </p:nvSpPr>
          <p:spPr bwMode="gray">
            <a:xfrm>
              <a:off x="3136" y="2722"/>
              <a:ext cx="940" cy="808"/>
            </a:xfrm>
            <a:custGeom>
              <a:avLst/>
              <a:gdLst>
                <a:gd name="T0" fmla="*/ 0 w 192"/>
                <a:gd name="T1" fmla="*/ 26797583 h 166"/>
                <a:gd name="T2" fmla="*/ 0 w 192"/>
                <a:gd name="T3" fmla="*/ 80658201 h 166"/>
                <a:gd name="T4" fmla="*/ 98364978 w 192"/>
                <a:gd name="T5" fmla="*/ 26797583 h 166"/>
                <a:gd name="T6" fmla="*/ 49147469 w 192"/>
                <a:gd name="T7" fmla="*/ 0 h 166"/>
                <a:gd name="T8" fmla="*/ 0 w 192"/>
                <a:gd name="T9" fmla="*/ 26797583 h 166"/>
                <a:gd name="T10" fmla="*/ 0 60000 65536"/>
                <a:gd name="T11" fmla="*/ 0 60000 65536"/>
                <a:gd name="T12" fmla="*/ 0 60000 65536"/>
                <a:gd name="T13" fmla="*/ 0 60000 65536"/>
                <a:gd name="T14" fmla="*/ 0 60000 65536"/>
                <a:gd name="T15" fmla="*/ 0 w 192"/>
                <a:gd name="T16" fmla="*/ 0 h 166"/>
                <a:gd name="T17" fmla="*/ 192 w 192"/>
                <a:gd name="T18" fmla="*/ 166 h 166"/>
              </a:gdLst>
              <a:ahLst/>
              <a:cxnLst>
                <a:cxn ang="T10">
                  <a:pos x="T0" y="T1"/>
                </a:cxn>
                <a:cxn ang="T11">
                  <a:pos x="T2" y="T3"/>
                </a:cxn>
                <a:cxn ang="T12">
                  <a:pos x="T4" y="T5"/>
                </a:cxn>
                <a:cxn ang="T13">
                  <a:pos x="T6" y="T7"/>
                </a:cxn>
                <a:cxn ang="T14">
                  <a:pos x="T8" y="T9"/>
                </a:cxn>
              </a:cxnLst>
              <a:rect l="T15" t="T16" r="T17" b="T18"/>
              <a:pathLst>
                <a:path w="192" h="166">
                  <a:moveTo>
                    <a:pt x="0" y="55"/>
                  </a:moveTo>
                  <a:cubicBezTo>
                    <a:pt x="0" y="166"/>
                    <a:pt x="0" y="166"/>
                    <a:pt x="0" y="166"/>
                  </a:cubicBezTo>
                  <a:cubicBezTo>
                    <a:pt x="82" y="164"/>
                    <a:pt x="152" y="120"/>
                    <a:pt x="192" y="55"/>
                  </a:cubicBezTo>
                  <a:cubicBezTo>
                    <a:pt x="96" y="0"/>
                    <a:pt x="96" y="0"/>
                    <a:pt x="96" y="0"/>
                  </a:cubicBezTo>
                  <a:cubicBezTo>
                    <a:pt x="75" y="31"/>
                    <a:pt x="40" y="53"/>
                    <a:pt x="0" y="55"/>
                  </a:cubicBezTo>
                  <a:close/>
                </a:path>
              </a:pathLst>
            </a:custGeom>
            <a:solidFill>
              <a:srgbClr val="0BA4E2"/>
            </a:solidFill>
            <a:ln w="19050">
              <a:solidFill>
                <a:schemeClr val="bg1"/>
              </a:solidFill>
              <a:round/>
              <a:headEnd/>
              <a:tailEnd/>
            </a:ln>
          </p:spPr>
          <p:txBody>
            <a:bodyPr/>
            <a:lstStyle/>
            <a:p>
              <a:endParaRPr lang="fr-FR"/>
            </a:p>
          </p:txBody>
        </p:sp>
      </p:grpSp>
      <p:grpSp>
        <p:nvGrpSpPr>
          <p:cNvPr id="6" name="Group 14"/>
          <p:cNvGrpSpPr>
            <a:grpSpLocks noChangeAspect="1"/>
          </p:cNvGrpSpPr>
          <p:nvPr/>
        </p:nvGrpSpPr>
        <p:grpSpPr bwMode="auto">
          <a:xfrm>
            <a:off x="3017228" y="2707482"/>
            <a:ext cx="857250" cy="1441608"/>
            <a:chOff x="1959" y="1848"/>
            <a:chExt cx="640" cy="1104"/>
          </a:xfrm>
        </p:grpSpPr>
        <p:sp>
          <p:nvSpPr>
            <p:cNvPr id="49188" name="Freeform 105" descr="75 %"/>
            <p:cNvSpPr>
              <a:spLocks noChangeAspect="1"/>
            </p:cNvSpPr>
            <p:nvPr>
              <p:custDataLst>
                <p:tags r:id="rId4"/>
              </p:custDataLst>
            </p:nvPr>
          </p:nvSpPr>
          <p:spPr bwMode="gray">
            <a:xfrm>
              <a:off x="1993" y="1870"/>
              <a:ext cx="606" cy="1082"/>
            </a:xfrm>
            <a:custGeom>
              <a:avLst/>
              <a:gdLst>
                <a:gd name="T0" fmla="*/ 55994703 w 124"/>
                <a:gd name="T1" fmla="*/ 54743366 h 222"/>
                <a:gd name="T2" fmla="*/ 62451423 w 124"/>
                <a:gd name="T3" fmla="*/ 27705711 h 222"/>
                <a:gd name="T4" fmla="*/ 13977825 w 124"/>
                <a:gd name="T5" fmla="*/ 0 h 222"/>
                <a:gd name="T6" fmla="*/ 0 w 124"/>
                <a:gd name="T7" fmla="*/ 54743366 h 222"/>
                <a:gd name="T8" fmla="*/ 13977825 w 124"/>
                <a:gd name="T9" fmla="*/ 109231682 h 222"/>
                <a:gd name="T10" fmla="*/ 62451423 w 124"/>
                <a:gd name="T11" fmla="*/ 81539535 h 222"/>
                <a:gd name="T12" fmla="*/ 55994703 w 124"/>
                <a:gd name="T13" fmla="*/ 54743366 h 222"/>
                <a:gd name="T14" fmla="*/ 0 60000 65536"/>
                <a:gd name="T15" fmla="*/ 0 60000 65536"/>
                <a:gd name="T16" fmla="*/ 0 60000 65536"/>
                <a:gd name="T17" fmla="*/ 0 60000 65536"/>
                <a:gd name="T18" fmla="*/ 0 60000 65536"/>
                <a:gd name="T19" fmla="*/ 0 60000 65536"/>
                <a:gd name="T20" fmla="*/ 0 60000 65536"/>
                <a:gd name="T21" fmla="*/ 0 w 124"/>
                <a:gd name="T22" fmla="*/ 0 h 222"/>
                <a:gd name="T23" fmla="*/ 124 w 124"/>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222">
                  <a:moveTo>
                    <a:pt x="111" y="111"/>
                  </a:moveTo>
                  <a:cubicBezTo>
                    <a:pt x="111" y="91"/>
                    <a:pt x="116" y="73"/>
                    <a:pt x="124" y="56"/>
                  </a:cubicBezTo>
                  <a:cubicBezTo>
                    <a:pt x="28" y="0"/>
                    <a:pt x="28" y="0"/>
                    <a:pt x="28" y="0"/>
                  </a:cubicBezTo>
                  <a:cubicBezTo>
                    <a:pt x="10" y="33"/>
                    <a:pt x="0" y="71"/>
                    <a:pt x="0" y="111"/>
                  </a:cubicBezTo>
                  <a:cubicBezTo>
                    <a:pt x="0" y="151"/>
                    <a:pt x="10" y="189"/>
                    <a:pt x="28" y="222"/>
                  </a:cubicBezTo>
                  <a:cubicBezTo>
                    <a:pt x="124" y="166"/>
                    <a:pt x="124" y="166"/>
                    <a:pt x="124" y="166"/>
                  </a:cubicBezTo>
                  <a:cubicBezTo>
                    <a:pt x="116" y="150"/>
                    <a:pt x="111" y="131"/>
                    <a:pt x="111" y="111"/>
                  </a:cubicBezTo>
                  <a:close/>
                </a:path>
              </a:pathLst>
            </a:custGeom>
            <a:pattFill prst="pct75">
              <a:fgClr>
                <a:schemeClr val="bg2"/>
              </a:fgClr>
              <a:bgClr>
                <a:srgbClr val="FFFFFF"/>
              </a:bgClr>
            </a:patt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sp>
          <p:nvSpPr>
            <p:cNvPr id="49189" name="Freeform 105" descr="75 %"/>
            <p:cNvSpPr>
              <a:spLocks noChangeAspect="1"/>
            </p:cNvSpPr>
            <p:nvPr>
              <p:custDataLst>
                <p:tags r:id="rId5"/>
              </p:custDataLst>
            </p:nvPr>
          </p:nvSpPr>
          <p:spPr bwMode="gray">
            <a:xfrm>
              <a:off x="1959" y="1848"/>
              <a:ext cx="606" cy="1082"/>
            </a:xfrm>
            <a:custGeom>
              <a:avLst/>
              <a:gdLst>
                <a:gd name="T0" fmla="*/ 55994703 w 124"/>
                <a:gd name="T1" fmla="*/ 54743366 h 222"/>
                <a:gd name="T2" fmla="*/ 62451423 w 124"/>
                <a:gd name="T3" fmla="*/ 27705711 h 222"/>
                <a:gd name="T4" fmla="*/ 13977825 w 124"/>
                <a:gd name="T5" fmla="*/ 0 h 222"/>
                <a:gd name="T6" fmla="*/ 0 w 124"/>
                <a:gd name="T7" fmla="*/ 54743366 h 222"/>
                <a:gd name="T8" fmla="*/ 13977825 w 124"/>
                <a:gd name="T9" fmla="*/ 109231682 h 222"/>
                <a:gd name="T10" fmla="*/ 62451423 w 124"/>
                <a:gd name="T11" fmla="*/ 81539535 h 222"/>
                <a:gd name="T12" fmla="*/ 55994703 w 124"/>
                <a:gd name="T13" fmla="*/ 54743366 h 222"/>
                <a:gd name="T14" fmla="*/ 0 60000 65536"/>
                <a:gd name="T15" fmla="*/ 0 60000 65536"/>
                <a:gd name="T16" fmla="*/ 0 60000 65536"/>
                <a:gd name="T17" fmla="*/ 0 60000 65536"/>
                <a:gd name="T18" fmla="*/ 0 60000 65536"/>
                <a:gd name="T19" fmla="*/ 0 60000 65536"/>
                <a:gd name="T20" fmla="*/ 0 60000 65536"/>
                <a:gd name="T21" fmla="*/ 0 w 124"/>
                <a:gd name="T22" fmla="*/ 0 h 222"/>
                <a:gd name="T23" fmla="*/ 124 w 124"/>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222">
                  <a:moveTo>
                    <a:pt x="111" y="111"/>
                  </a:moveTo>
                  <a:cubicBezTo>
                    <a:pt x="111" y="91"/>
                    <a:pt x="116" y="73"/>
                    <a:pt x="124" y="56"/>
                  </a:cubicBezTo>
                  <a:cubicBezTo>
                    <a:pt x="28" y="0"/>
                    <a:pt x="28" y="0"/>
                    <a:pt x="28" y="0"/>
                  </a:cubicBezTo>
                  <a:cubicBezTo>
                    <a:pt x="10" y="33"/>
                    <a:pt x="0" y="71"/>
                    <a:pt x="0" y="111"/>
                  </a:cubicBezTo>
                  <a:cubicBezTo>
                    <a:pt x="0" y="151"/>
                    <a:pt x="10" y="189"/>
                    <a:pt x="28" y="222"/>
                  </a:cubicBezTo>
                  <a:cubicBezTo>
                    <a:pt x="124" y="166"/>
                    <a:pt x="124" y="166"/>
                    <a:pt x="124" y="166"/>
                  </a:cubicBezTo>
                  <a:cubicBezTo>
                    <a:pt x="116" y="150"/>
                    <a:pt x="111" y="131"/>
                    <a:pt x="111" y="111"/>
                  </a:cubicBezTo>
                  <a:close/>
                </a:path>
              </a:pathLst>
            </a:custGeom>
            <a:solidFill>
              <a:srgbClr val="0BA4E2"/>
            </a:solidFill>
            <a:ln w="19050">
              <a:solidFill>
                <a:schemeClr val="bg1"/>
              </a:solidFill>
              <a:round/>
              <a:headEnd/>
              <a:tailEnd/>
            </a:ln>
          </p:spPr>
          <p:txBody>
            <a:bodyPr/>
            <a:lstStyle/>
            <a:p>
              <a:endParaRPr lang="fr-FR"/>
            </a:p>
          </p:txBody>
        </p:sp>
      </p:grpSp>
      <p:sp>
        <p:nvSpPr>
          <p:cNvPr id="49159" name="Rectangle 17"/>
          <p:cNvSpPr>
            <a:spLocks noChangeArrowheads="1"/>
          </p:cNvSpPr>
          <p:nvPr/>
        </p:nvSpPr>
        <p:spPr bwMode="auto">
          <a:xfrm>
            <a:off x="468000" y="0"/>
            <a:ext cx="8676000" cy="106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457" tIns="41729" rIns="83457" bIns="41729">
            <a:spAutoFit/>
          </a:bodyPr>
          <a:lstStyle/>
          <a:p>
            <a:pPr defTabSz="931957"/>
            <a:r>
              <a:rPr lang="ru-RU" sz="3200" b="1" dirty="0" smtClean="0">
                <a:solidFill>
                  <a:schemeClr val="bg1"/>
                </a:solidFill>
                <a:latin typeface="Trebuchet MS" pitchFamily="34" charset="0"/>
              </a:rPr>
              <a:t>Может быть использован </a:t>
            </a:r>
            <a:br>
              <a:rPr lang="ru-RU" sz="3200" b="1" dirty="0" smtClean="0">
                <a:solidFill>
                  <a:schemeClr val="bg1"/>
                </a:solidFill>
                <a:latin typeface="Trebuchet MS" pitchFamily="34" charset="0"/>
              </a:rPr>
            </a:br>
            <a:r>
              <a:rPr lang="ru-RU" sz="3200" b="1" dirty="0" smtClean="0">
                <a:solidFill>
                  <a:schemeClr val="bg1"/>
                </a:solidFill>
                <a:latin typeface="Trebuchet MS" pitchFamily="34" charset="0"/>
              </a:rPr>
              <a:t>с </a:t>
            </a:r>
            <a:r>
              <a:rPr lang="en-US" sz="3200" b="1" dirty="0" smtClean="0">
                <a:solidFill>
                  <a:schemeClr val="bg1"/>
                </a:solidFill>
                <a:latin typeface="Trebuchet MS" pitchFamily="34" charset="0"/>
              </a:rPr>
              <a:t>CO </a:t>
            </a:r>
            <a:r>
              <a:rPr lang="ru-RU" sz="3200" b="1" dirty="0" smtClean="0">
                <a:solidFill>
                  <a:schemeClr val="bg1"/>
                </a:solidFill>
                <a:latin typeface="Trebuchet MS" pitchFamily="34" charset="0"/>
              </a:rPr>
              <a:t>совместимыми пакетами</a:t>
            </a:r>
            <a:endParaRPr lang="en-US" sz="3200" b="1" dirty="0">
              <a:solidFill>
                <a:schemeClr val="bg1"/>
              </a:solidFill>
              <a:latin typeface="Trebuchet MS" pitchFamily="34" charset="0"/>
            </a:endParaRPr>
          </a:p>
        </p:txBody>
      </p:sp>
      <p:sp>
        <p:nvSpPr>
          <p:cNvPr id="49163" name="Rectangle 18"/>
          <p:cNvSpPr>
            <a:spLocks noChangeArrowheads="1"/>
          </p:cNvSpPr>
          <p:nvPr/>
        </p:nvSpPr>
        <p:spPr bwMode="gray">
          <a:xfrm>
            <a:off x="2939562" y="3118962"/>
            <a:ext cx="999392" cy="45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85" tIns="41742" rIns="83485" bIns="41742">
            <a:spAutoFit/>
          </a:bodyPr>
          <a:lstStyle/>
          <a:p>
            <a:pPr algn="ctr" eaLnBrk="1" hangingPunct="1">
              <a:lnSpc>
                <a:spcPct val="100000"/>
              </a:lnSpc>
              <a:buClrTx/>
              <a:buFontTx/>
              <a:buNone/>
            </a:pPr>
            <a:r>
              <a:rPr lang="ru-RU" sz="1200" dirty="0" smtClean="0">
                <a:solidFill>
                  <a:schemeClr val="bg1"/>
                </a:solidFill>
                <a:cs typeface="Arial" charset="0"/>
              </a:rPr>
              <a:t>ПО</a:t>
            </a:r>
          </a:p>
          <a:p>
            <a:pPr algn="ctr" eaLnBrk="1" hangingPunct="1">
              <a:lnSpc>
                <a:spcPct val="100000"/>
              </a:lnSpc>
              <a:buClrTx/>
              <a:buFontTx/>
              <a:buNone/>
            </a:pPr>
            <a:r>
              <a:rPr lang="de-DE" sz="1200" dirty="0" err="1" smtClean="0">
                <a:solidFill>
                  <a:schemeClr val="bg1"/>
                </a:solidFill>
                <a:cs typeface="Arial" charset="0"/>
              </a:rPr>
              <a:t>ProSim</a:t>
            </a:r>
            <a:endParaRPr lang="de-DE" sz="1200" dirty="0">
              <a:solidFill>
                <a:schemeClr val="bg1"/>
              </a:solidFill>
              <a:cs typeface="Arial" charset="0"/>
            </a:endParaRPr>
          </a:p>
        </p:txBody>
      </p:sp>
      <p:sp>
        <p:nvSpPr>
          <p:cNvPr id="49164" name="Rectangle 21"/>
          <p:cNvSpPr>
            <a:spLocks noChangeArrowheads="1"/>
          </p:cNvSpPr>
          <p:nvPr/>
        </p:nvSpPr>
        <p:spPr bwMode="gray">
          <a:xfrm>
            <a:off x="3587262" y="2234565"/>
            <a:ext cx="911469" cy="45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85" tIns="41742" rIns="83485" bIns="41742">
            <a:spAutoFit/>
          </a:bodyPr>
          <a:lstStyle/>
          <a:p>
            <a:pPr algn="ctr" eaLnBrk="1" hangingPunct="1">
              <a:lnSpc>
                <a:spcPct val="100000"/>
              </a:lnSpc>
              <a:buClrTx/>
              <a:buFontTx/>
              <a:buNone/>
            </a:pPr>
            <a:r>
              <a:rPr lang="de-DE" sz="1200">
                <a:solidFill>
                  <a:schemeClr val="bg1"/>
                </a:solidFill>
                <a:cs typeface="Arial" charset="0"/>
              </a:rPr>
              <a:t>MS-Excel Add-In</a:t>
            </a:r>
          </a:p>
        </p:txBody>
      </p:sp>
      <p:sp>
        <p:nvSpPr>
          <p:cNvPr id="49165" name="Rectangle 19"/>
          <p:cNvSpPr>
            <a:spLocks noChangeArrowheads="1"/>
          </p:cNvSpPr>
          <p:nvPr/>
        </p:nvSpPr>
        <p:spPr bwMode="gray">
          <a:xfrm>
            <a:off x="4551485" y="2234565"/>
            <a:ext cx="934915" cy="45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85" tIns="41742" rIns="83485" bIns="41742">
            <a:spAutoFit/>
          </a:bodyPr>
          <a:lstStyle/>
          <a:p>
            <a:pPr algn="r" eaLnBrk="1" hangingPunct="1">
              <a:lnSpc>
                <a:spcPct val="100000"/>
              </a:lnSpc>
              <a:buClrTx/>
              <a:buFontTx/>
              <a:buNone/>
            </a:pPr>
            <a:r>
              <a:rPr lang="de-DE" sz="1200">
                <a:solidFill>
                  <a:schemeClr val="bg1"/>
                </a:solidFill>
                <a:cs typeface="Arial" charset="0"/>
              </a:rPr>
              <a:t>MATLAB</a:t>
            </a:r>
          </a:p>
          <a:p>
            <a:pPr algn="r" eaLnBrk="1" hangingPunct="1">
              <a:lnSpc>
                <a:spcPct val="100000"/>
              </a:lnSpc>
              <a:buClrTx/>
              <a:buFontTx/>
              <a:buNone/>
            </a:pPr>
            <a:r>
              <a:rPr lang="de-DE" sz="1200">
                <a:solidFill>
                  <a:schemeClr val="bg1"/>
                </a:solidFill>
                <a:cs typeface="Arial" charset="0"/>
              </a:rPr>
              <a:t>Toolbox</a:t>
            </a:r>
          </a:p>
        </p:txBody>
      </p:sp>
      <p:sp>
        <p:nvSpPr>
          <p:cNvPr id="49166" name="Rectangle 24"/>
          <p:cNvSpPr>
            <a:spLocks noChangeArrowheads="1"/>
          </p:cNvSpPr>
          <p:nvPr/>
        </p:nvSpPr>
        <p:spPr bwMode="gray">
          <a:xfrm>
            <a:off x="4853354" y="4320540"/>
            <a:ext cx="562708" cy="26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85" tIns="41742" rIns="83485" bIns="41742">
            <a:spAutoFit/>
          </a:bodyPr>
          <a:lstStyle/>
          <a:p>
            <a:pPr algn="ctr" eaLnBrk="1" hangingPunct="1">
              <a:lnSpc>
                <a:spcPct val="100000"/>
              </a:lnSpc>
              <a:buClrTx/>
              <a:buFontTx/>
              <a:buNone/>
            </a:pPr>
            <a:r>
              <a:rPr lang="de-DE" sz="1200">
                <a:solidFill>
                  <a:schemeClr val="bg1"/>
                </a:solidFill>
                <a:cs typeface="Arial" charset="0"/>
              </a:rPr>
              <a:t>A.P.I.</a:t>
            </a:r>
          </a:p>
        </p:txBody>
      </p:sp>
      <p:sp>
        <p:nvSpPr>
          <p:cNvPr id="49167" name="Rectangle 19"/>
          <p:cNvSpPr>
            <a:spLocks noChangeArrowheads="1"/>
          </p:cNvSpPr>
          <p:nvPr/>
        </p:nvSpPr>
        <p:spPr bwMode="gray">
          <a:xfrm>
            <a:off x="3516924" y="4183380"/>
            <a:ext cx="934915" cy="45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85" tIns="41742" rIns="83485" bIns="41742">
            <a:spAutoFit/>
          </a:bodyPr>
          <a:lstStyle/>
          <a:p>
            <a:pPr algn="ctr" eaLnBrk="1" hangingPunct="1">
              <a:lnSpc>
                <a:spcPct val="100000"/>
              </a:lnSpc>
              <a:buClrTx/>
              <a:buFontTx/>
              <a:buNone/>
            </a:pPr>
            <a:r>
              <a:rPr lang="ru-RU" sz="1200" dirty="0" smtClean="0">
                <a:solidFill>
                  <a:schemeClr val="bg1"/>
                </a:solidFill>
                <a:cs typeface="Arial" charset="0"/>
              </a:rPr>
              <a:t>Экспорт файлов</a:t>
            </a:r>
            <a:endParaRPr lang="de-DE" sz="1200" dirty="0">
              <a:solidFill>
                <a:schemeClr val="bg1"/>
              </a:solidFill>
              <a:cs typeface="Arial" charset="0"/>
            </a:endParaRPr>
          </a:p>
        </p:txBody>
      </p:sp>
      <p:grpSp>
        <p:nvGrpSpPr>
          <p:cNvPr id="7" name="Group 26"/>
          <p:cNvGrpSpPr>
            <a:grpSpLocks/>
          </p:cNvGrpSpPr>
          <p:nvPr/>
        </p:nvGrpSpPr>
        <p:grpSpPr bwMode="auto">
          <a:xfrm>
            <a:off x="5266593" y="2348880"/>
            <a:ext cx="3877407" cy="2268699"/>
            <a:chOff x="3594" y="1822"/>
            <a:chExt cx="2106" cy="1153"/>
          </a:xfrm>
        </p:grpSpPr>
        <p:grpSp>
          <p:nvGrpSpPr>
            <p:cNvPr id="8" name="Group 27"/>
            <p:cNvGrpSpPr>
              <a:grpSpLocks noChangeAspect="1"/>
            </p:cNvGrpSpPr>
            <p:nvPr/>
          </p:nvGrpSpPr>
          <p:grpSpPr bwMode="auto">
            <a:xfrm>
              <a:off x="3595" y="1895"/>
              <a:ext cx="585" cy="1009"/>
              <a:chOff x="3641" y="1848"/>
              <a:chExt cx="640" cy="1104"/>
            </a:xfrm>
          </p:grpSpPr>
          <p:sp>
            <p:nvSpPr>
              <p:cNvPr id="49186" name="Freeform 104"/>
              <p:cNvSpPr>
                <a:spLocks noChangeAspect="1"/>
              </p:cNvSpPr>
              <p:nvPr>
                <p:custDataLst>
                  <p:tags r:id="rId2"/>
                </p:custDataLst>
              </p:nvPr>
            </p:nvSpPr>
            <p:spPr bwMode="gray">
              <a:xfrm>
                <a:off x="3675" y="1870"/>
                <a:ext cx="606" cy="1082"/>
              </a:xfrm>
              <a:custGeom>
                <a:avLst/>
                <a:gdLst>
                  <a:gd name="T0" fmla="*/ 6526273 w 124"/>
                  <a:gd name="T1" fmla="*/ 54743366 h 222"/>
                  <a:gd name="T2" fmla="*/ 0 w 124"/>
                  <a:gd name="T3" fmla="*/ 81539535 h 222"/>
                  <a:gd name="T4" fmla="*/ 48802763 w 124"/>
                  <a:gd name="T5" fmla="*/ 109231682 h 222"/>
                  <a:gd name="T6" fmla="*/ 62451423 w 124"/>
                  <a:gd name="T7" fmla="*/ 54743366 h 222"/>
                  <a:gd name="T8" fmla="*/ 48473598 w 124"/>
                  <a:gd name="T9" fmla="*/ 0 h 222"/>
                  <a:gd name="T10" fmla="*/ 0 w 124"/>
                  <a:gd name="T11" fmla="*/ 27705711 h 222"/>
                  <a:gd name="T12" fmla="*/ 6526273 w 124"/>
                  <a:gd name="T13" fmla="*/ 54743366 h 222"/>
                  <a:gd name="T14" fmla="*/ 0 60000 65536"/>
                  <a:gd name="T15" fmla="*/ 0 60000 65536"/>
                  <a:gd name="T16" fmla="*/ 0 60000 65536"/>
                  <a:gd name="T17" fmla="*/ 0 60000 65536"/>
                  <a:gd name="T18" fmla="*/ 0 60000 65536"/>
                  <a:gd name="T19" fmla="*/ 0 60000 65536"/>
                  <a:gd name="T20" fmla="*/ 0 60000 65536"/>
                  <a:gd name="T21" fmla="*/ 0 w 124"/>
                  <a:gd name="T22" fmla="*/ 0 h 222"/>
                  <a:gd name="T23" fmla="*/ 124 w 124"/>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222">
                    <a:moveTo>
                      <a:pt x="13" y="111"/>
                    </a:moveTo>
                    <a:cubicBezTo>
                      <a:pt x="13" y="131"/>
                      <a:pt x="8" y="150"/>
                      <a:pt x="0" y="166"/>
                    </a:cubicBezTo>
                    <a:cubicBezTo>
                      <a:pt x="97" y="222"/>
                      <a:pt x="97" y="222"/>
                      <a:pt x="97" y="222"/>
                    </a:cubicBezTo>
                    <a:cubicBezTo>
                      <a:pt x="114" y="189"/>
                      <a:pt x="124" y="151"/>
                      <a:pt x="124" y="111"/>
                    </a:cubicBezTo>
                    <a:cubicBezTo>
                      <a:pt x="124" y="71"/>
                      <a:pt x="114" y="33"/>
                      <a:pt x="96" y="0"/>
                    </a:cubicBezTo>
                    <a:cubicBezTo>
                      <a:pt x="0" y="56"/>
                      <a:pt x="0" y="56"/>
                      <a:pt x="0" y="56"/>
                    </a:cubicBezTo>
                    <a:cubicBezTo>
                      <a:pt x="8" y="73"/>
                      <a:pt x="13" y="91"/>
                      <a:pt x="13" y="111"/>
                    </a:cubicBezTo>
                    <a:close/>
                  </a:path>
                </a:pathLst>
              </a:custGeom>
              <a:solidFill>
                <a:schemeClr val="bg2"/>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sp>
            <p:nvSpPr>
              <p:cNvPr id="49187" name="Freeform 104"/>
              <p:cNvSpPr>
                <a:spLocks noChangeAspect="1"/>
              </p:cNvSpPr>
              <p:nvPr>
                <p:custDataLst>
                  <p:tags r:id="rId3"/>
                </p:custDataLst>
              </p:nvPr>
            </p:nvSpPr>
            <p:spPr bwMode="gray">
              <a:xfrm>
                <a:off x="3641" y="1848"/>
                <a:ext cx="606" cy="1082"/>
              </a:xfrm>
              <a:custGeom>
                <a:avLst/>
                <a:gdLst>
                  <a:gd name="T0" fmla="*/ 6526273 w 124"/>
                  <a:gd name="T1" fmla="*/ 54743366 h 222"/>
                  <a:gd name="T2" fmla="*/ 0 w 124"/>
                  <a:gd name="T3" fmla="*/ 81539535 h 222"/>
                  <a:gd name="T4" fmla="*/ 48802763 w 124"/>
                  <a:gd name="T5" fmla="*/ 109231682 h 222"/>
                  <a:gd name="T6" fmla="*/ 62451423 w 124"/>
                  <a:gd name="T7" fmla="*/ 54743366 h 222"/>
                  <a:gd name="T8" fmla="*/ 48473598 w 124"/>
                  <a:gd name="T9" fmla="*/ 0 h 222"/>
                  <a:gd name="T10" fmla="*/ 0 w 124"/>
                  <a:gd name="T11" fmla="*/ 27705711 h 222"/>
                  <a:gd name="T12" fmla="*/ 6526273 w 124"/>
                  <a:gd name="T13" fmla="*/ 54743366 h 222"/>
                  <a:gd name="T14" fmla="*/ 0 60000 65536"/>
                  <a:gd name="T15" fmla="*/ 0 60000 65536"/>
                  <a:gd name="T16" fmla="*/ 0 60000 65536"/>
                  <a:gd name="T17" fmla="*/ 0 60000 65536"/>
                  <a:gd name="T18" fmla="*/ 0 60000 65536"/>
                  <a:gd name="T19" fmla="*/ 0 60000 65536"/>
                  <a:gd name="T20" fmla="*/ 0 60000 65536"/>
                  <a:gd name="T21" fmla="*/ 0 w 124"/>
                  <a:gd name="T22" fmla="*/ 0 h 222"/>
                  <a:gd name="T23" fmla="*/ 124 w 124"/>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222">
                    <a:moveTo>
                      <a:pt x="13" y="111"/>
                    </a:moveTo>
                    <a:cubicBezTo>
                      <a:pt x="13" y="131"/>
                      <a:pt x="8" y="150"/>
                      <a:pt x="0" y="166"/>
                    </a:cubicBezTo>
                    <a:cubicBezTo>
                      <a:pt x="97" y="222"/>
                      <a:pt x="97" y="222"/>
                      <a:pt x="97" y="222"/>
                    </a:cubicBezTo>
                    <a:cubicBezTo>
                      <a:pt x="114" y="189"/>
                      <a:pt x="124" y="151"/>
                      <a:pt x="124" y="111"/>
                    </a:cubicBezTo>
                    <a:cubicBezTo>
                      <a:pt x="124" y="71"/>
                      <a:pt x="114" y="33"/>
                      <a:pt x="96" y="0"/>
                    </a:cubicBezTo>
                    <a:cubicBezTo>
                      <a:pt x="0" y="56"/>
                      <a:pt x="0" y="56"/>
                      <a:pt x="0" y="56"/>
                    </a:cubicBezTo>
                    <a:cubicBezTo>
                      <a:pt x="8" y="73"/>
                      <a:pt x="13" y="91"/>
                      <a:pt x="13" y="111"/>
                    </a:cubicBezTo>
                    <a:close/>
                  </a:path>
                </a:pathLst>
              </a:custGeom>
              <a:solidFill>
                <a:srgbClr val="0BA4E2"/>
              </a:solidFill>
              <a:ln w="19050">
                <a:solidFill>
                  <a:schemeClr val="bg1"/>
                </a:solidFill>
                <a:round/>
                <a:headEnd/>
                <a:tailEnd/>
              </a:ln>
            </p:spPr>
            <p:txBody>
              <a:bodyPr/>
              <a:lstStyle/>
              <a:p>
                <a:endParaRPr lang="fr-FR"/>
              </a:p>
            </p:txBody>
          </p:sp>
        </p:grpSp>
        <p:sp>
          <p:nvSpPr>
            <p:cNvPr id="49175" name="Rectangle 20"/>
            <p:cNvSpPr>
              <a:spLocks noChangeArrowheads="1"/>
            </p:cNvSpPr>
            <p:nvPr/>
          </p:nvSpPr>
          <p:spPr bwMode="gray">
            <a:xfrm>
              <a:off x="3594" y="2207"/>
              <a:ext cx="622"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00000"/>
                </a:lnSpc>
                <a:buClrTx/>
                <a:buFontTx/>
                <a:buNone/>
              </a:pPr>
              <a:r>
                <a:rPr lang="de-DE" sz="1200" dirty="0">
                  <a:solidFill>
                    <a:schemeClr val="bg1"/>
                  </a:solidFill>
                  <a:cs typeface="Arial" charset="0"/>
                </a:rPr>
                <a:t>CAPE-OPEN "</a:t>
              </a:r>
              <a:r>
                <a:rPr lang="de-DE" sz="1200" dirty="0" err="1">
                  <a:solidFill>
                    <a:schemeClr val="bg1"/>
                  </a:solidFill>
                  <a:cs typeface="Arial" charset="0"/>
                </a:rPr>
                <a:t>plug</a:t>
              </a:r>
              <a:r>
                <a:rPr lang="de-DE" sz="1200" dirty="0">
                  <a:solidFill>
                    <a:schemeClr val="bg1"/>
                  </a:solidFill>
                  <a:cs typeface="Arial" charset="0"/>
                </a:rPr>
                <a:t>"</a:t>
              </a:r>
            </a:p>
          </p:txBody>
        </p:sp>
        <p:grpSp>
          <p:nvGrpSpPr>
            <p:cNvPr id="9" name="Group 31"/>
            <p:cNvGrpSpPr>
              <a:grpSpLocks/>
            </p:cNvGrpSpPr>
            <p:nvPr/>
          </p:nvGrpSpPr>
          <p:grpSpPr bwMode="auto">
            <a:xfrm>
              <a:off x="4368" y="1822"/>
              <a:ext cx="1332" cy="1153"/>
              <a:chOff x="4752" y="1968"/>
              <a:chExt cx="1332" cy="1153"/>
            </a:xfrm>
          </p:grpSpPr>
          <p:sp>
            <p:nvSpPr>
              <p:cNvPr id="49178" name="Rectangle 32"/>
              <p:cNvSpPr>
                <a:spLocks noChangeArrowheads="1"/>
              </p:cNvSpPr>
              <p:nvPr/>
            </p:nvSpPr>
            <p:spPr bwMode="auto">
              <a:xfrm>
                <a:off x="4776" y="1968"/>
                <a:ext cx="1152" cy="1152"/>
              </a:xfrm>
              <a:prstGeom prst="rect">
                <a:avLst/>
              </a:prstGeom>
              <a:solidFill>
                <a:srgbClr val="FFCC01"/>
              </a:solidFill>
              <a:ln>
                <a:noFill/>
              </a:ln>
              <a:effectLst/>
              <a:extLs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buClrTx/>
                  <a:buFontTx/>
                  <a:buNone/>
                </a:pPr>
                <a:endParaRPr lang="en-US" sz="2200">
                  <a:latin typeface="Times" charset="0"/>
                </a:endParaRPr>
              </a:p>
            </p:txBody>
          </p:sp>
          <p:sp>
            <p:nvSpPr>
              <p:cNvPr id="49179" name="Line 33"/>
              <p:cNvSpPr>
                <a:spLocks noChangeShapeType="1"/>
              </p:cNvSpPr>
              <p:nvPr/>
            </p:nvSpPr>
            <p:spPr bwMode="auto">
              <a:xfrm>
                <a:off x="5928" y="1968"/>
                <a:ext cx="0" cy="1152"/>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180" name="Line 34"/>
              <p:cNvSpPr>
                <a:spLocks noChangeShapeType="1"/>
              </p:cNvSpPr>
              <p:nvPr/>
            </p:nvSpPr>
            <p:spPr bwMode="auto">
              <a:xfrm flipV="1">
                <a:off x="4781" y="2640"/>
                <a:ext cx="0" cy="48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181" name="Freeform 35"/>
              <p:cNvSpPr>
                <a:spLocks/>
              </p:cNvSpPr>
              <p:nvPr/>
            </p:nvSpPr>
            <p:spPr bwMode="auto">
              <a:xfrm>
                <a:off x="4776" y="2360"/>
                <a:ext cx="240" cy="368"/>
              </a:xfrm>
              <a:custGeom>
                <a:avLst/>
                <a:gdLst>
                  <a:gd name="T0" fmla="*/ 0 w 280"/>
                  <a:gd name="T1" fmla="*/ 88 h 368"/>
                  <a:gd name="T2" fmla="*/ 69 w 280"/>
                  <a:gd name="T3" fmla="*/ 40 h 368"/>
                  <a:gd name="T4" fmla="*/ 69 w 280"/>
                  <a:gd name="T5" fmla="*/ 328 h 368"/>
                  <a:gd name="T6" fmla="*/ 0 w 280"/>
                  <a:gd name="T7" fmla="*/ 280 h 3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0" h="368">
                    <a:moveTo>
                      <a:pt x="0" y="88"/>
                    </a:moveTo>
                    <a:cubicBezTo>
                      <a:pt x="100" y="44"/>
                      <a:pt x="200" y="0"/>
                      <a:pt x="240" y="40"/>
                    </a:cubicBezTo>
                    <a:cubicBezTo>
                      <a:pt x="280" y="80"/>
                      <a:pt x="280" y="288"/>
                      <a:pt x="240" y="328"/>
                    </a:cubicBezTo>
                    <a:cubicBezTo>
                      <a:pt x="200" y="368"/>
                      <a:pt x="40" y="288"/>
                      <a:pt x="0" y="280"/>
                    </a:cubicBezTo>
                  </a:path>
                </a:pathLst>
              </a:custGeom>
              <a:solidFill>
                <a:schemeClr val="bg1"/>
              </a:solidFill>
              <a:ln w="38100" cmpd="sng">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182" name="Line 36"/>
              <p:cNvSpPr>
                <a:spLocks noChangeShapeType="1"/>
              </p:cNvSpPr>
              <p:nvPr/>
            </p:nvSpPr>
            <p:spPr bwMode="auto">
              <a:xfrm flipV="1">
                <a:off x="4776" y="1968"/>
                <a:ext cx="0" cy="48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183" name="Line 37"/>
              <p:cNvSpPr>
                <a:spLocks noChangeShapeType="1"/>
              </p:cNvSpPr>
              <p:nvPr/>
            </p:nvSpPr>
            <p:spPr bwMode="auto">
              <a:xfrm rot="5400000">
                <a:off x="5351" y="1393"/>
                <a:ext cx="1" cy="1152"/>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184" name="Line 38"/>
              <p:cNvSpPr>
                <a:spLocks noChangeShapeType="1"/>
              </p:cNvSpPr>
              <p:nvPr/>
            </p:nvSpPr>
            <p:spPr bwMode="auto">
              <a:xfrm rot="5400000">
                <a:off x="5351" y="2545"/>
                <a:ext cx="1" cy="1152"/>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185" name="Text Box 39"/>
              <p:cNvSpPr txBox="1">
                <a:spLocks noChangeArrowheads="1"/>
              </p:cNvSpPr>
              <p:nvPr/>
            </p:nvSpPr>
            <p:spPr bwMode="auto">
              <a:xfrm>
                <a:off x="4752" y="1968"/>
                <a:ext cx="1332" cy="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accent2"/>
                    </a:solidFill>
                    <a:latin typeface="Arial" charset="0"/>
                  </a:defRPr>
                </a:lvl1pPr>
                <a:lvl2pPr marL="742950" indent="-285750">
                  <a:defRPr b="1">
                    <a:solidFill>
                      <a:schemeClr val="accent2"/>
                    </a:solidFill>
                    <a:latin typeface="Arial" charset="0"/>
                  </a:defRPr>
                </a:lvl2pPr>
                <a:lvl3pPr marL="1143000" indent="-228600">
                  <a:defRPr b="1">
                    <a:solidFill>
                      <a:schemeClr val="accent2"/>
                    </a:solidFill>
                    <a:latin typeface="Arial" charset="0"/>
                  </a:defRPr>
                </a:lvl3pPr>
                <a:lvl4pPr marL="1600200" indent="-228600">
                  <a:defRPr b="1">
                    <a:solidFill>
                      <a:schemeClr val="accent2"/>
                    </a:solidFill>
                    <a:latin typeface="Arial" charset="0"/>
                  </a:defRPr>
                </a:lvl4pPr>
                <a:lvl5pPr marL="2057400" indent="-228600">
                  <a:defRPr b="1">
                    <a:solidFill>
                      <a:schemeClr val="accent2"/>
                    </a:solidFill>
                    <a:latin typeface="Arial" charset="0"/>
                  </a:defRPr>
                </a:lvl5pPr>
                <a:lvl6pPr marL="25146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718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290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8862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pPr algn="ctr">
                  <a:lnSpc>
                    <a:spcPct val="85000"/>
                  </a:lnSpc>
                  <a:buClrTx/>
                  <a:buFontTx/>
                  <a:buNone/>
                </a:pPr>
                <a:r>
                  <a:rPr lang="ru-RU" dirty="0" smtClean="0">
                    <a:solidFill>
                      <a:srgbClr val="006600"/>
                    </a:solidFill>
                    <a:latin typeface="Trebuchet MS" pitchFamily="34" charset="0"/>
                  </a:rPr>
                  <a:t>Инструменты моделирования </a:t>
                </a:r>
                <a:br>
                  <a:rPr lang="ru-RU" dirty="0" smtClean="0">
                    <a:solidFill>
                      <a:srgbClr val="006600"/>
                    </a:solidFill>
                    <a:latin typeface="Trebuchet MS" pitchFamily="34" charset="0"/>
                  </a:rPr>
                </a:br>
                <a:r>
                  <a:rPr lang="ru-RU" dirty="0" smtClean="0">
                    <a:solidFill>
                      <a:srgbClr val="006600"/>
                    </a:solidFill>
                    <a:latin typeface="Trebuchet MS" pitchFamily="34" charset="0"/>
                  </a:rPr>
                  <a:t>с поддержкой</a:t>
                </a:r>
                <a:r>
                  <a:rPr lang="en-US" dirty="0" smtClean="0">
                    <a:solidFill>
                      <a:srgbClr val="006600"/>
                    </a:solidFill>
                    <a:latin typeface="Trebuchet MS" pitchFamily="34" charset="0"/>
                  </a:rPr>
                  <a:t> </a:t>
                </a:r>
                <a:endParaRPr lang="en-US" dirty="0">
                  <a:solidFill>
                    <a:srgbClr val="006600"/>
                  </a:solidFill>
                  <a:latin typeface="Trebuchet MS" pitchFamily="34" charset="0"/>
                </a:endParaRPr>
              </a:p>
              <a:p>
                <a:pPr algn="ctr">
                  <a:lnSpc>
                    <a:spcPct val="85000"/>
                  </a:lnSpc>
                  <a:buClrTx/>
                  <a:buFontTx/>
                  <a:buNone/>
                </a:pPr>
                <a:r>
                  <a:rPr lang="en-US" dirty="0">
                    <a:solidFill>
                      <a:srgbClr val="006600"/>
                    </a:solidFill>
                    <a:latin typeface="Trebuchet MS" pitchFamily="34" charset="0"/>
                  </a:rPr>
                  <a:t>CO</a:t>
                </a:r>
              </a:p>
              <a:p>
                <a:pPr algn="ctr">
                  <a:lnSpc>
                    <a:spcPct val="85000"/>
                  </a:lnSpc>
                  <a:buClrTx/>
                  <a:buFontTx/>
                  <a:buNone/>
                </a:pPr>
                <a:r>
                  <a:rPr lang="en-US" dirty="0">
                    <a:solidFill>
                      <a:srgbClr val="006600"/>
                    </a:solidFill>
                    <a:latin typeface="Trebuchet MS" pitchFamily="34" charset="0"/>
                  </a:rPr>
                  <a:t>Thermo </a:t>
                </a:r>
              </a:p>
              <a:p>
                <a:pPr algn="ctr">
                  <a:buClrTx/>
                  <a:buFontTx/>
                  <a:buNone/>
                </a:pPr>
                <a:r>
                  <a:rPr lang="en-US" dirty="0" smtClean="0">
                    <a:solidFill>
                      <a:srgbClr val="006600"/>
                    </a:solidFill>
                    <a:latin typeface="Trebuchet MS" pitchFamily="34" charset="0"/>
                  </a:rPr>
                  <a:t>Socket</a:t>
                </a:r>
                <a:endParaRPr lang="en-US" dirty="0">
                  <a:solidFill>
                    <a:srgbClr val="006600"/>
                  </a:solidFill>
                  <a:latin typeface="Trebuchet MS" pitchFamily="34" charset="0"/>
                </a:endParaRPr>
              </a:p>
              <a:p>
                <a:pPr algn="ctr">
                  <a:buClrTx/>
                  <a:buFontTx/>
                  <a:buNone/>
                </a:pPr>
                <a:r>
                  <a:rPr lang="en-US" sz="1000" dirty="0">
                    <a:solidFill>
                      <a:srgbClr val="006600"/>
                    </a:solidFill>
                    <a:latin typeface="Trebuchet MS" pitchFamily="34" charset="0"/>
                  </a:rPr>
                  <a:t>Aspen Plus, </a:t>
                </a:r>
                <a:r>
                  <a:rPr lang="en-US" sz="1000" dirty="0" err="1">
                    <a:solidFill>
                      <a:srgbClr val="006600"/>
                    </a:solidFill>
                    <a:latin typeface="Trebuchet MS" pitchFamily="34" charset="0"/>
                  </a:rPr>
                  <a:t>ProII</a:t>
                </a:r>
                <a:r>
                  <a:rPr lang="en-US" sz="1000" dirty="0">
                    <a:solidFill>
                      <a:srgbClr val="006600"/>
                    </a:solidFill>
                    <a:latin typeface="Trebuchet MS" pitchFamily="34" charset="0"/>
                  </a:rPr>
                  <a:t>, Aspen HYSYS, </a:t>
                </a:r>
                <a:r>
                  <a:rPr lang="ru-RU" sz="1000" dirty="0" smtClean="0">
                    <a:solidFill>
                      <a:srgbClr val="006600"/>
                    </a:solidFill>
                    <a:latin typeface="Trebuchet MS" pitchFamily="34" charset="0"/>
                  </a:rPr>
                  <a:t/>
                </a:r>
                <a:br>
                  <a:rPr lang="ru-RU" sz="1000" dirty="0" smtClean="0">
                    <a:solidFill>
                      <a:srgbClr val="006600"/>
                    </a:solidFill>
                    <a:latin typeface="Trebuchet MS" pitchFamily="34" charset="0"/>
                  </a:rPr>
                </a:br>
                <a:r>
                  <a:rPr lang="en-US" sz="1000" dirty="0" smtClean="0">
                    <a:solidFill>
                      <a:srgbClr val="006600"/>
                    </a:solidFill>
                    <a:latin typeface="Trebuchet MS" pitchFamily="34" charset="0"/>
                  </a:rPr>
                  <a:t>HTRI</a:t>
                </a:r>
                <a:r>
                  <a:rPr lang="en-US" sz="1000" dirty="0">
                    <a:solidFill>
                      <a:srgbClr val="006600"/>
                    </a:solidFill>
                    <a:latin typeface="Trebuchet MS" pitchFamily="34" charset="0"/>
                  </a:rPr>
                  <a:t>, </a:t>
                </a:r>
                <a:r>
                  <a:rPr lang="en-US" sz="1000" dirty="0" err="1">
                    <a:solidFill>
                      <a:srgbClr val="006600"/>
                    </a:solidFill>
                    <a:latin typeface="Trebuchet MS" pitchFamily="34" charset="0"/>
                  </a:rPr>
                  <a:t>gPROMS</a:t>
                </a:r>
                <a:r>
                  <a:rPr lang="en-US" sz="1000" dirty="0">
                    <a:solidFill>
                      <a:srgbClr val="006600"/>
                    </a:solidFill>
                    <a:latin typeface="Trebuchet MS" pitchFamily="34" charset="0"/>
                  </a:rPr>
                  <a:t> …</a:t>
                </a:r>
              </a:p>
            </p:txBody>
          </p:sp>
        </p:grpSp>
        <p:sp>
          <p:nvSpPr>
            <p:cNvPr id="49177" name="AutoShape 40"/>
            <p:cNvSpPr>
              <a:spLocks noChangeArrowheads="1"/>
            </p:cNvSpPr>
            <p:nvPr/>
          </p:nvSpPr>
          <p:spPr bwMode="auto">
            <a:xfrm>
              <a:off x="4128" y="2256"/>
              <a:ext cx="240" cy="288"/>
            </a:xfrm>
            <a:prstGeom prst="rightArrow">
              <a:avLst>
                <a:gd name="adj1" fmla="val 50000"/>
                <a:gd name="adj2" fmla="val 25000"/>
              </a:avLst>
            </a:prstGeom>
            <a:solidFill>
              <a:srgbClr val="0BA4E2"/>
            </a:solidFill>
            <a:ln w="9525">
              <a:solidFill>
                <a:srgbClr val="0BA4E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41" name="Oval 15"/>
          <p:cNvSpPr>
            <a:spLocks noChangeArrowheads="1"/>
          </p:cNvSpPr>
          <p:nvPr>
            <p:custDataLst>
              <p:tags r:id="rId1"/>
            </p:custDataLst>
          </p:nvPr>
        </p:nvSpPr>
        <p:spPr bwMode="gray">
          <a:xfrm>
            <a:off x="3896458" y="2773204"/>
            <a:ext cx="1351085" cy="1311593"/>
          </a:xfrm>
          <a:prstGeom prst="ellipse">
            <a:avLst/>
          </a:prstGeom>
          <a:solidFill>
            <a:srgbClr val="080B7A"/>
          </a:solidFill>
          <a:ln w="19050">
            <a:solidFill>
              <a:srgbClr val="080B7A"/>
            </a:solidFill>
            <a:miter lim="800000"/>
            <a:headEnd/>
            <a:tailEnd/>
          </a:ln>
          <a:effectLst>
            <a:outerShdw dist="53882" dir="2700000" algn="ctr" rotWithShape="0">
              <a:srgbClr val="808080"/>
            </a:outerShdw>
          </a:effectLst>
        </p:spPr>
        <p:txBody>
          <a:bodyPr lIns="83485" tIns="41742" rIns="83485" bIns="41742"/>
          <a:lstStyle/>
          <a:p>
            <a:pPr marL="162331" indent="-162331" algn="ctr" defTabSz="731941">
              <a:spcBef>
                <a:spcPct val="20000"/>
              </a:spcBef>
            </a:pPr>
            <a:endParaRPr lang="de-DE" sz="1500">
              <a:solidFill>
                <a:srgbClr val="000000"/>
              </a:solidFill>
              <a:latin typeface="Trebuchet MS" pitchFamily="34" charset="0"/>
              <a:cs typeface="Arial" charset="0"/>
            </a:endParaRPr>
          </a:p>
        </p:txBody>
      </p:sp>
      <p:pic>
        <p:nvPicPr>
          <p:cNvPr id="42" name="Picture 16"/>
          <p:cNvPicPr>
            <a:picLocks noChangeAspect="1" noChangeArrowheads="1"/>
          </p:cNvPicPr>
          <p:nvPr/>
        </p:nvPicPr>
        <p:blipFill>
          <a:blip r:embed="rId16" cstate="print">
            <a:lum bright="72000" contrast="54000"/>
            <a:extLst>
              <a:ext uri="{28A0092B-C50C-407E-A947-70E740481C1C}">
                <a14:useLocalDpi xmlns:a14="http://schemas.microsoft.com/office/drawing/2010/main" val="0"/>
              </a:ext>
            </a:extLst>
          </a:blip>
          <a:srcRect/>
          <a:stretch>
            <a:fillRect/>
          </a:stretch>
        </p:blipFill>
        <p:spPr bwMode="gray">
          <a:xfrm>
            <a:off x="4141178" y="2823210"/>
            <a:ext cx="860181" cy="60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26"/>
          <p:cNvSpPr>
            <a:spLocks noChangeArrowheads="1"/>
          </p:cNvSpPr>
          <p:nvPr/>
        </p:nvSpPr>
        <p:spPr bwMode="gray">
          <a:xfrm>
            <a:off x="3808536" y="2996952"/>
            <a:ext cx="1525465" cy="79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70" tIns="82170" rIns="65736" bIns="82170">
            <a:spAutoFit/>
          </a:bodyPr>
          <a:lstStyle/>
          <a:p>
            <a:pPr algn="ctr" defTabSz="731941">
              <a:spcBef>
                <a:spcPct val="20000"/>
              </a:spcBef>
            </a:pPr>
            <a:r>
              <a:rPr lang="de-DE" sz="2400" dirty="0">
                <a:solidFill>
                  <a:schemeClr val="bg1"/>
                </a:solidFill>
                <a:latin typeface="Trebuchet MS" pitchFamily="34" charset="0"/>
                <a:cs typeface="Arial" charset="0"/>
              </a:rPr>
              <a:t>Simulis</a:t>
            </a:r>
          </a:p>
          <a:p>
            <a:pPr algn="ctr" defTabSz="731941">
              <a:spcBef>
                <a:spcPct val="20000"/>
              </a:spcBef>
            </a:pPr>
            <a:r>
              <a:rPr lang="de-DE" sz="1300" dirty="0">
                <a:solidFill>
                  <a:schemeClr val="bg1"/>
                </a:solidFill>
                <a:latin typeface="Trebuchet MS" pitchFamily="34" charset="0"/>
                <a:cs typeface="Arial" charset="0"/>
              </a:rPr>
              <a:t>Thermodynamics</a:t>
            </a:r>
          </a:p>
        </p:txBody>
      </p:sp>
    </p:spTree>
    <p:extLst>
      <p:ext uri="{BB962C8B-B14F-4D97-AF65-F5344CB8AC3E}">
        <p14:creationId xmlns:p14="http://schemas.microsoft.com/office/powerpoint/2010/main" val="5233840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3245828" y="1924527"/>
            <a:ext cx="1304192" cy="1082993"/>
            <a:chOff x="2130" y="1248"/>
            <a:chExt cx="974" cy="830"/>
          </a:xfrm>
        </p:grpSpPr>
        <p:sp>
          <p:nvSpPr>
            <p:cNvPr id="50241" name="Freeform 100"/>
            <p:cNvSpPr>
              <a:spLocks noChangeAspect="1"/>
            </p:cNvSpPr>
            <p:nvPr>
              <p:custDataLst>
                <p:tags r:id="rId12"/>
              </p:custDataLst>
            </p:nvPr>
          </p:nvSpPr>
          <p:spPr bwMode="gray">
            <a:xfrm>
              <a:off x="2164" y="1270"/>
              <a:ext cx="940" cy="808"/>
            </a:xfrm>
            <a:custGeom>
              <a:avLst/>
              <a:gdLst>
                <a:gd name="T0" fmla="*/ 98364978 w 192"/>
                <a:gd name="T1" fmla="*/ 54499503 h 166"/>
                <a:gd name="T2" fmla="*/ 98364978 w 192"/>
                <a:gd name="T3" fmla="*/ 0 h 166"/>
                <a:gd name="T4" fmla="*/ 0 w 192"/>
                <a:gd name="T5" fmla="*/ 53860049 h 166"/>
                <a:gd name="T6" fmla="*/ 49147469 w 192"/>
                <a:gd name="T7" fmla="*/ 80658201 h 166"/>
                <a:gd name="T8" fmla="*/ 98364978 w 192"/>
                <a:gd name="T9" fmla="*/ 54499503 h 166"/>
                <a:gd name="T10" fmla="*/ 0 60000 65536"/>
                <a:gd name="T11" fmla="*/ 0 60000 65536"/>
                <a:gd name="T12" fmla="*/ 0 60000 65536"/>
                <a:gd name="T13" fmla="*/ 0 60000 65536"/>
                <a:gd name="T14" fmla="*/ 0 60000 65536"/>
                <a:gd name="T15" fmla="*/ 0 w 192"/>
                <a:gd name="T16" fmla="*/ 0 h 166"/>
                <a:gd name="T17" fmla="*/ 192 w 192"/>
                <a:gd name="T18" fmla="*/ 166 h 166"/>
              </a:gdLst>
              <a:ahLst/>
              <a:cxnLst>
                <a:cxn ang="T10">
                  <a:pos x="T0" y="T1"/>
                </a:cxn>
                <a:cxn ang="T11">
                  <a:pos x="T2" y="T3"/>
                </a:cxn>
                <a:cxn ang="T12">
                  <a:pos x="T4" y="T5"/>
                </a:cxn>
                <a:cxn ang="T13">
                  <a:pos x="T6" y="T7"/>
                </a:cxn>
                <a:cxn ang="T14">
                  <a:pos x="T8" y="T9"/>
                </a:cxn>
              </a:cxnLst>
              <a:rect l="T15" t="T16" r="T17" b="T18"/>
              <a:pathLst>
                <a:path w="192" h="166">
                  <a:moveTo>
                    <a:pt x="192" y="112"/>
                  </a:moveTo>
                  <a:cubicBezTo>
                    <a:pt x="192" y="0"/>
                    <a:pt x="192" y="0"/>
                    <a:pt x="192" y="0"/>
                  </a:cubicBezTo>
                  <a:cubicBezTo>
                    <a:pt x="111" y="3"/>
                    <a:pt x="40" y="46"/>
                    <a:pt x="0" y="111"/>
                  </a:cubicBezTo>
                  <a:cubicBezTo>
                    <a:pt x="96" y="166"/>
                    <a:pt x="96" y="166"/>
                    <a:pt x="96" y="166"/>
                  </a:cubicBezTo>
                  <a:cubicBezTo>
                    <a:pt x="117" y="135"/>
                    <a:pt x="152" y="114"/>
                    <a:pt x="192" y="112"/>
                  </a:cubicBezTo>
                  <a:close/>
                </a:path>
              </a:pathLst>
            </a:custGeom>
            <a:solidFill>
              <a:schemeClr val="bg2"/>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latin typeface="Trebuchet MS" pitchFamily="34" charset="0"/>
              </a:endParaRPr>
            </a:p>
          </p:txBody>
        </p:sp>
        <p:sp>
          <p:nvSpPr>
            <p:cNvPr id="50242" name="Freeform 100"/>
            <p:cNvSpPr>
              <a:spLocks noChangeAspect="1"/>
            </p:cNvSpPr>
            <p:nvPr>
              <p:custDataLst>
                <p:tags r:id="rId13"/>
              </p:custDataLst>
            </p:nvPr>
          </p:nvSpPr>
          <p:spPr bwMode="gray">
            <a:xfrm>
              <a:off x="2130" y="1248"/>
              <a:ext cx="940" cy="808"/>
            </a:xfrm>
            <a:custGeom>
              <a:avLst/>
              <a:gdLst>
                <a:gd name="T0" fmla="*/ 98364978 w 192"/>
                <a:gd name="T1" fmla="*/ 54499503 h 166"/>
                <a:gd name="T2" fmla="*/ 98364978 w 192"/>
                <a:gd name="T3" fmla="*/ 0 h 166"/>
                <a:gd name="T4" fmla="*/ 0 w 192"/>
                <a:gd name="T5" fmla="*/ 53860049 h 166"/>
                <a:gd name="T6" fmla="*/ 49147469 w 192"/>
                <a:gd name="T7" fmla="*/ 80658201 h 166"/>
                <a:gd name="T8" fmla="*/ 98364978 w 192"/>
                <a:gd name="T9" fmla="*/ 54499503 h 166"/>
                <a:gd name="T10" fmla="*/ 0 60000 65536"/>
                <a:gd name="T11" fmla="*/ 0 60000 65536"/>
                <a:gd name="T12" fmla="*/ 0 60000 65536"/>
                <a:gd name="T13" fmla="*/ 0 60000 65536"/>
                <a:gd name="T14" fmla="*/ 0 60000 65536"/>
                <a:gd name="T15" fmla="*/ 0 w 192"/>
                <a:gd name="T16" fmla="*/ 0 h 166"/>
                <a:gd name="T17" fmla="*/ 192 w 192"/>
                <a:gd name="T18" fmla="*/ 166 h 166"/>
              </a:gdLst>
              <a:ahLst/>
              <a:cxnLst>
                <a:cxn ang="T10">
                  <a:pos x="T0" y="T1"/>
                </a:cxn>
                <a:cxn ang="T11">
                  <a:pos x="T2" y="T3"/>
                </a:cxn>
                <a:cxn ang="T12">
                  <a:pos x="T4" y="T5"/>
                </a:cxn>
                <a:cxn ang="T13">
                  <a:pos x="T6" y="T7"/>
                </a:cxn>
                <a:cxn ang="T14">
                  <a:pos x="T8" y="T9"/>
                </a:cxn>
              </a:cxnLst>
              <a:rect l="T15" t="T16" r="T17" b="T18"/>
              <a:pathLst>
                <a:path w="192" h="166">
                  <a:moveTo>
                    <a:pt x="192" y="112"/>
                  </a:moveTo>
                  <a:cubicBezTo>
                    <a:pt x="192" y="0"/>
                    <a:pt x="192" y="0"/>
                    <a:pt x="192" y="0"/>
                  </a:cubicBezTo>
                  <a:cubicBezTo>
                    <a:pt x="111" y="3"/>
                    <a:pt x="40" y="46"/>
                    <a:pt x="0" y="111"/>
                  </a:cubicBezTo>
                  <a:cubicBezTo>
                    <a:pt x="96" y="166"/>
                    <a:pt x="96" y="166"/>
                    <a:pt x="96" y="166"/>
                  </a:cubicBezTo>
                  <a:cubicBezTo>
                    <a:pt x="117" y="135"/>
                    <a:pt x="152" y="114"/>
                    <a:pt x="192" y="112"/>
                  </a:cubicBezTo>
                  <a:close/>
                </a:path>
              </a:pathLst>
            </a:custGeom>
            <a:solidFill>
              <a:srgbClr val="0BA4E2"/>
            </a:solidFill>
            <a:ln w="19050">
              <a:solidFill>
                <a:schemeClr val="bg1"/>
              </a:solidFill>
              <a:round/>
              <a:headEnd/>
              <a:tailEnd/>
            </a:ln>
          </p:spPr>
          <p:txBody>
            <a:bodyPr/>
            <a:lstStyle/>
            <a:p>
              <a:endParaRPr lang="fr-FR">
                <a:latin typeface="Trebuchet MS" pitchFamily="34" charset="0"/>
              </a:endParaRPr>
            </a:p>
          </p:txBody>
        </p:sp>
      </p:grpSp>
      <p:grpSp>
        <p:nvGrpSpPr>
          <p:cNvPr id="3" name="Group 5"/>
          <p:cNvGrpSpPr>
            <a:grpSpLocks noChangeAspect="1"/>
          </p:cNvGrpSpPr>
          <p:nvPr/>
        </p:nvGrpSpPr>
        <p:grpSpPr bwMode="auto">
          <a:xfrm>
            <a:off x="4592516" y="1924527"/>
            <a:ext cx="1304192" cy="1091565"/>
            <a:chOff x="3136" y="1248"/>
            <a:chExt cx="974" cy="836"/>
          </a:xfrm>
        </p:grpSpPr>
        <p:sp>
          <p:nvSpPr>
            <p:cNvPr id="50239" name="Freeform 101"/>
            <p:cNvSpPr>
              <a:spLocks noChangeAspect="1"/>
            </p:cNvSpPr>
            <p:nvPr>
              <p:custDataLst>
                <p:tags r:id="rId10"/>
              </p:custDataLst>
            </p:nvPr>
          </p:nvSpPr>
          <p:spPr bwMode="gray">
            <a:xfrm>
              <a:off x="3170" y="1270"/>
              <a:ext cx="940" cy="814"/>
            </a:xfrm>
            <a:custGeom>
              <a:avLst/>
              <a:gdLst>
                <a:gd name="T0" fmla="*/ 49147469 w 192"/>
                <a:gd name="T1" fmla="*/ 82234199 h 167"/>
                <a:gd name="T2" fmla="*/ 98364978 w 192"/>
                <a:gd name="T3" fmla="*/ 54445984 h 167"/>
                <a:gd name="T4" fmla="*/ 0 w 192"/>
                <a:gd name="T5" fmla="*/ 0 h 167"/>
                <a:gd name="T6" fmla="*/ 0 w 192"/>
                <a:gd name="T7" fmla="*/ 55103520 h 167"/>
                <a:gd name="T8" fmla="*/ 49147469 w 192"/>
                <a:gd name="T9" fmla="*/ 82234199 h 167"/>
                <a:gd name="T10" fmla="*/ 0 60000 65536"/>
                <a:gd name="T11" fmla="*/ 0 60000 65536"/>
                <a:gd name="T12" fmla="*/ 0 60000 65536"/>
                <a:gd name="T13" fmla="*/ 0 60000 65536"/>
                <a:gd name="T14" fmla="*/ 0 60000 65536"/>
                <a:gd name="T15" fmla="*/ 0 w 192"/>
                <a:gd name="T16" fmla="*/ 0 h 167"/>
                <a:gd name="T17" fmla="*/ 192 w 192"/>
                <a:gd name="T18" fmla="*/ 167 h 167"/>
              </a:gdLst>
              <a:ahLst/>
              <a:cxnLst>
                <a:cxn ang="T10">
                  <a:pos x="T0" y="T1"/>
                </a:cxn>
                <a:cxn ang="T11">
                  <a:pos x="T2" y="T3"/>
                </a:cxn>
                <a:cxn ang="T12">
                  <a:pos x="T4" y="T5"/>
                </a:cxn>
                <a:cxn ang="T13">
                  <a:pos x="T6" y="T7"/>
                </a:cxn>
                <a:cxn ang="T14">
                  <a:pos x="T8" y="T9"/>
                </a:cxn>
              </a:cxnLst>
              <a:rect l="T15" t="T16" r="T17" b="T18"/>
              <a:pathLst>
                <a:path w="192" h="167">
                  <a:moveTo>
                    <a:pt x="96" y="167"/>
                  </a:moveTo>
                  <a:cubicBezTo>
                    <a:pt x="192" y="111"/>
                    <a:pt x="192" y="111"/>
                    <a:pt x="192" y="111"/>
                  </a:cubicBezTo>
                  <a:cubicBezTo>
                    <a:pt x="152" y="46"/>
                    <a:pt x="81" y="3"/>
                    <a:pt x="0" y="0"/>
                  </a:cubicBezTo>
                  <a:cubicBezTo>
                    <a:pt x="0" y="112"/>
                    <a:pt x="0" y="112"/>
                    <a:pt x="0" y="112"/>
                  </a:cubicBezTo>
                  <a:cubicBezTo>
                    <a:pt x="40" y="114"/>
                    <a:pt x="75" y="135"/>
                    <a:pt x="96" y="167"/>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Trebuchet MS" pitchFamily="34" charset="0"/>
              </a:endParaRPr>
            </a:p>
          </p:txBody>
        </p:sp>
        <p:sp>
          <p:nvSpPr>
            <p:cNvPr id="50240" name="Freeform 101"/>
            <p:cNvSpPr>
              <a:spLocks noChangeAspect="1"/>
            </p:cNvSpPr>
            <p:nvPr>
              <p:custDataLst>
                <p:tags r:id="rId11"/>
              </p:custDataLst>
            </p:nvPr>
          </p:nvSpPr>
          <p:spPr bwMode="gray">
            <a:xfrm>
              <a:off x="3136" y="1248"/>
              <a:ext cx="940" cy="814"/>
            </a:xfrm>
            <a:custGeom>
              <a:avLst/>
              <a:gdLst>
                <a:gd name="T0" fmla="*/ 49147469 w 192"/>
                <a:gd name="T1" fmla="*/ 82234199 h 167"/>
                <a:gd name="T2" fmla="*/ 98364978 w 192"/>
                <a:gd name="T3" fmla="*/ 54445984 h 167"/>
                <a:gd name="T4" fmla="*/ 0 w 192"/>
                <a:gd name="T5" fmla="*/ 0 h 167"/>
                <a:gd name="T6" fmla="*/ 0 w 192"/>
                <a:gd name="T7" fmla="*/ 55103520 h 167"/>
                <a:gd name="T8" fmla="*/ 49147469 w 192"/>
                <a:gd name="T9" fmla="*/ 82234199 h 167"/>
                <a:gd name="T10" fmla="*/ 0 60000 65536"/>
                <a:gd name="T11" fmla="*/ 0 60000 65536"/>
                <a:gd name="T12" fmla="*/ 0 60000 65536"/>
                <a:gd name="T13" fmla="*/ 0 60000 65536"/>
                <a:gd name="T14" fmla="*/ 0 60000 65536"/>
                <a:gd name="T15" fmla="*/ 0 w 192"/>
                <a:gd name="T16" fmla="*/ 0 h 167"/>
                <a:gd name="T17" fmla="*/ 192 w 192"/>
                <a:gd name="T18" fmla="*/ 167 h 167"/>
              </a:gdLst>
              <a:ahLst/>
              <a:cxnLst>
                <a:cxn ang="T10">
                  <a:pos x="T0" y="T1"/>
                </a:cxn>
                <a:cxn ang="T11">
                  <a:pos x="T2" y="T3"/>
                </a:cxn>
                <a:cxn ang="T12">
                  <a:pos x="T4" y="T5"/>
                </a:cxn>
                <a:cxn ang="T13">
                  <a:pos x="T6" y="T7"/>
                </a:cxn>
                <a:cxn ang="T14">
                  <a:pos x="T8" y="T9"/>
                </a:cxn>
              </a:cxnLst>
              <a:rect l="T15" t="T16" r="T17" b="T18"/>
              <a:pathLst>
                <a:path w="192" h="167">
                  <a:moveTo>
                    <a:pt x="96" y="167"/>
                  </a:moveTo>
                  <a:cubicBezTo>
                    <a:pt x="192" y="111"/>
                    <a:pt x="192" y="111"/>
                    <a:pt x="192" y="111"/>
                  </a:cubicBezTo>
                  <a:cubicBezTo>
                    <a:pt x="152" y="46"/>
                    <a:pt x="81" y="3"/>
                    <a:pt x="0" y="0"/>
                  </a:cubicBezTo>
                  <a:cubicBezTo>
                    <a:pt x="0" y="112"/>
                    <a:pt x="0" y="112"/>
                    <a:pt x="0" y="112"/>
                  </a:cubicBezTo>
                  <a:cubicBezTo>
                    <a:pt x="40" y="114"/>
                    <a:pt x="75" y="135"/>
                    <a:pt x="96" y="167"/>
                  </a:cubicBezTo>
                  <a:close/>
                </a:path>
              </a:pathLst>
            </a:custGeom>
            <a:solidFill>
              <a:srgbClr val="0BA4E2"/>
            </a:solidFill>
            <a:ln w="19050">
              <a:solidFill>
                <a:schemeClr val="bg1"/>
              </a:solidFill>
              <a:round/>
              <a:headEnd/>
              <a:tailEnd/>
            </a:ln>
          </p:spPr>
          <p:txBody>
            <a:bodyPr/>
            <a:lstStyle/>
            <a:p>
              <a:endParaRPr lang="fr-FR">
                <a:latin typeface="Trebuchet MS" pitchFamily="34" charset="0"/>
              </a:endParaRPr>
            </a:p>
          </p:txBody>
        </p:sp>
      </p:grpSp>
      <p:grpSp>
        <p:nvGrpSpPr>
          <p:cNvPr id="4" name="Group 8"/>
          <p:cNvGrpSpPr>
            <a:grpSpLocks noChangeAspect="1"/>
          </p:cNvGrpSpPr>
          <p:nvPr/>
        </p:nvGrpSpPr>
        <p:grpSpPr bwMode="auto">
          <a:xfrm>
            <a:off x="3245828" y="3849053"/>
            <a:ext cx="1304192" cy="1082993"/>
            <a:chOff x="2130" y="2722"/>
            <a:chExt cx="974" cy="830"/>
          </a:xfrm>
        </p:grpSpPr>
        <p:sp>
          <p:nvSpPr>
            <p:cNvPr id="50237" name="Freeform 102"/>
            <p:cNvSpPr>
              <a:spLocks noChangeAspect="1"/>
            </p:cNvSpPr>
            <p:nvPr>
              <p:custDataLst>
                <p:tags r:id="rId8"/>
              </p:custDataLst>
            </p:nvPr>
          </p:nvSpPr>
          <p:spPr bwMode="gray">
            <a:xfrm>
              <a:off x="2164" y="2744"/>
              <a:ext cx="940" cy="808"/>
            </a:xfrm>
            <a:custGeom>
              <a:avLst/>
              <a:gdLst>
                <a:gd name="T0" fmla="*/ 49147469 w 192"/>
                <a:gd name="T1" fmla="*/ 0 h 166"/>
                <a:gd name="T2" fmla="*/ 0 w 192"/>
                <a:gd name="T3" fmla="*/ 26797583 h 166"/>
                <a:gd name="T4" fmla="*/ 98364978 w 192"/>
                <a:gd name="T5" fmla="*/ 80658201 h 166"/>
                <a:gd name="T6" fmla="*/ 98364978 w 192"/>
                <a:gd name="T7" fmla="*/ 26797583 h 166"/>
                <a:gd name="T8" fmla="*/ 49147469 w 192"/>
                <a:gd name="T9" fmla="*/ 0 h 166"/>
                <a:gd name="T10" fmla="*/ 0 60000 65536"/>
                <a:gd name="T11" fmla="*/ 0 60000 65536"/>
                <a:gd name="T12" fmla="*/ 0 60000 65536"/>
                <a:gd name="T13" fmla="*/ 0 60000 65536"/>
                <a:gd name="T14" fmla="*/ 0 60000 65536"/>
                <a:gd name="T15" fmla="*/ 0 w 192"/>
                <a:gd name="T16" fmla="*/ 0 h 166"/>
                <a:gd name="T17" fmla="*/ 192 w 192"/>
                <a:gd name="T18" fmla="*/ 166 h 166"/>
              </a:gdLst>
              <a:ahLst/>
              <a:cxnLst>
                <a:cxn ang="T10">
                  <a:pos x="T0" y="T1"/>
                </a:cxn>
                <a:cxn ang="T11">
                  <a:pos x="T2" y="T3"/>
                </a:cxn>
                <a:cxn ang="T12">
                  <a:pos x="T4" y="T5"/>
                </a:cxn>
                <a:cxn ang="T13">
                  <a:pos x="T6" y="T7"/>
                </a:cxn>
                <a:cxn ang="T14">
                  <a:pos x="T8" y="T9"/>
                </a:cxn>
              </a:cxnLst>
              <a:rect l="T15" t="T16" r="T17" b="T18"/>
              <a:pathLst>
                <a:path w="192" h="166">
                  <a:moveTo>
                    <a:pt x="96" y="0"/>
                  </a:moveTo>
                  <a:cubicBezTo>
                    <a:pt x="0" y="55"/>
                    <a:pt x="0" y="55"/>
                    <a:pt x="0" y="55"/>
                  </a:cubicBezTo>
                  <a:cubicBezTo>
                    <a:pt x="40" y="120"/>
                    <a:pt x="111" y="164"/>
                    <a:pt x="192" y="166"/>
                  </a:cubicBezTo>
                  <a:cubicBezTo>
                    <a:pt x="192" y="55"/>
                    <a:pt x="192" y="55"/>
                    <a:pt x="192" y="55"/>
                  </a:cubicBezTo>
                  <a:cubicBezTo>
                    <a:pt x="152" y="53"/>
                    <a:pt x="117" y="31"/>
                    <a:pt x="96" y="0"/>
                  </a:cubicBezTo>
                  <a:close/>
                </a:path>
              </a:pathLst>
            </a:custGeom>
            <a:solidFill>
              <a:schemeClr val="bg2"/>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latin typeface="Trebuchet MS" pitchFamily="34" charset="0"/>
              </a:endParaRPr>
            </a:p>
          </p:txBody>
        </p:sp>
        <p:sp>
          <p:nvSpPr>
            <p:cNvPr id="50238" name="Freeform 102"/>
            <p:cNvSpPr>
              <a:spLocks noChangeAspect="1"/>
            </p:cNvSpPr>
            <p:nvPr>
              <p:custDataLst>
                <p:tags r:id="rId9"/>
              </p:custDataLst>
            </p:nvPr>
          </p:nvSpPr>
          <p:spPr bwMode="gray">
            <a:xfrm>
              <a:off x="2130" y="2722"/>
              <a:ext cx="940" cy="808"/>
            </a:xfrm>
            <a:custGeom>
              <a:avLst/>
              <a:gdLst>
                <a:gd name="T0" fmla="*/ 49147469 w 192"/>
                <a:gd name="T1" fmla="*/ 0 h 166"/>
                <a:gd name="T2" fmla="*/ 0 w 192"/>
                <a:gd name="T3" fmla="*/ 26797583 h 166"/>
                <a:gd name="T4" fmla="*/ 98364978 w 192"/>
                <a:gd name="T5" fmla="*/ 80658201 h 166"/>
                <a:gd name="T6" fmla="*/ 98364978 w 192"/>
                <a:gd name="T7" fmla="*/ 26797583 h 166"/>
                <a:gd name="T8" fmla="*/ 49147469 w 192"/>
                <a:gd name="T9" fmla="*/ 0 h 166"/>
                <a:gd name="T10" fmla="*/ 0 60000 65536"/>
                <a:gd name="T11" fmla="*/ 0 60000 65536"/>
                <a:gd name="T12" fmla="*/ 0 60000 65536"/>
                <a:gd name="T13" fmla="*/ 0 60000 65536"/>
                <a:gd name="T14" fmla="*/ 0 60000 65536"/>
                <a:gd name="T15" fmla="*/ 0 w 192"/>
                <a:gd name="T16" fmla="*/ 0 h 166"/>
                <a:gd name="T17" fmla="*/ 192 w 192"/>
                <a:gd name="T18" fmla="*/ 166 h 166"/>
              </a:gdLst>
              <a:ahLst/>
              <a:cxnLst>
                <a:cxn ang="T10">
                  <a:pos x="T0" y="T1"/>
                </a:cxn>
                <a:cxn ang="T11">
                  <a:pos x="T2" y="T3"/>
                </a:cxn>
                <a:cxn ang="T12">
                  <a:pos x="T4" y="T5"/>
                </a:cxn>
                <a:cxn ang="T13">
                  <a:pos x="T6" y="T7"/>
                </a:cxn>
                <a:cxn ang="T14">
                  <a:pos x="T8" y="T9"/>
                </a:cxn>
              </a:cxnLst>
              <a:rect l="T15" t="T16" r="T17" b="T18"/>
              <a:pathLst>
                <a:path w="192" h="166">
                  <a:moveTo>
                    <a:pt x="96" y="0"/>
                  </a:moveTo>
                  <a:cubicBezTo>
                    <a:pt x="0" y="55"/>
                    <a:pt x="0" y="55"/>
                    <a:pt x="0" y="55"/>
                  </a:cubicBezTo>
                  <a:cubicBezTo>
                    <a:pt x="40" y="120"/>
                    <a:pt x="111" y="164"/>
                    <a:pt x="192" y="166"/>
                  </a:cubicBezTo>
                  <a:cubicBezTo>
                    <a:pt x="192" y="55"/>
                    <a:pt x="192" y="55"/>
                    <a:pt x="192" y="55"/>
                  </a:cubicBezTo>
                  <a:cubicBezTo>
                    <a:pt x="152" y="53"/>
                    <a:pt x="117" y="31"/>
                    <a:pt x="96" y="0"/>
                  </a:cubicBezTo>
                  <a:close/>
                </a:path>
              </a:pathLst>
            </a:custGeom>
            <a:solidFill>
              <a:srgbClr val="0BA4E2"/>
            </a:solidFill>
            <a:ln w="19050">
              <a:solidFill>
                <a:schemeClr val="bg1"/>
              </a:solidFill>
              <a:round/>
              <a:headEnd/>
              <a:tailEnd/>
            </a:ln>
          </p:spPr>
          <p:txBody>
            <a:bodyPr/>
            <a:lstStyle/>
            <a:p>
              <a:endParaRPr lang="fr-FR">
                <a:latin typeface="Trebuchet MS" pitchFamily="34" charset="0"/>
              </a:endParaRPr>
            </a:p>
          </p:txBody>
        </p:sp>
      </p:grpSp>
      <p:grpSp>
        <p:nvGrpSpPr>
          <p:cNvPr id="5" name="Group 11"/>
          <p:cNvGrpSpPr>
            <a:grpSpLocks noChangeAspect="1"/>
          </p:cNvGrpSpPr>
          <p:nvPr/>
        </p:nvGrpSpPr>
        <p:grpSpPr bwMode="auto">
          <a:xfrm>
            <a:off x="4592516" y="3849053"/>
            <a:ext cx="1304192" cy="1082993"/>
            <a:chOff x="3136" y="2722"/>
            <a:chExt cx="974" cy="830"/>
          </a:xfrm>
        </p:grpSpPr>
        <p:sp>
          <p:nvSpPr>
            <p:cNvPr id="50235" name="Freeform 103"/>
            <p:cNvSpPr>
              <a:spLocks noChangeAspect="1"/>
            </p:cNvSpPr>
            <p:nvPr>
              <p:custDataLst>
                <p:tags r:id="rId6"/>
              </p:custDataLst>
            </p:nvPr>
          </p:nvSpPr>
          <p:spPr bwMode="gray">
            <a:xfrm>
              <a:off x="3170" y="2744"/>
              <a:ext cx="940" cy="808"/>
            </a:xfrm>
            <a:custGeom>
              <a:avLst/>
              <a:gdLst>
                <a:gd name="T0" fmla="*/ 0 w 192"/>
                <a:gd name="T1" fmla="*/ 26797583 h 166"/>
                <a:gd name="T2" fmla="*/ 0 w 192"/>
                <a:gd name="T3" fmla="*/ 80658201 h 166"/>
                <a:gd name="T4" fmla="*/ 98364978 w 192"/>
                <a:gd name="T5" fmla="*/ 26797583 h 166"/>
                <a:gd name="T6" fmla="*/ 49147469 w 192"/>
                <a:gd name="T7" fmla="*/ 0 h 166"/>
                <a:gd name="T8" fmla="*/ 0 w 192"/>
                <a:gd name="T9" fmla="*/ 26797583 h 166"/>
                <a:gd name="T10" fmla="*/ 0 60000 65536"/>
                <a:gd name="T11" fmla="*/ 0 60000 65536"/>
                <a:gd name="T12" fmla="*/ 0 60000 65536"/>
                <a:gd name="T13" fmla="*/ 0 60000 65536"/>
                <a:gd name="T14" fmla="*/ 0 60000 65536"/>
                <a:gd name="T15" fmla="*/ 0 w 192"/>
                <a:gd name="T16" fmla="*/ 0 h 166"/>
                <a:gd name="T17" fmla="*/ 192 w 192"/>
                <a:gd name="T18" fmla="*/ 166 h 166"/>
              </a:gdLst>
              <a:ahLst/>
              <a:cxnLst>
                <a:cxn ang="T10">
                  <a:pos x="T0" y="T1"/>
                </a:cxn>
                <a:cxn ang="T11">
                  <a:pos x="T2" y="T3"/>
                </a:cxn>
                <a:cxn ang="T12">
                  <a:pos x="T4" y="T5"/>
                </a:cxn>
                <a:cxn ang="T13">
                  <a:pos x="T6" y="T7"/>
                </a:cxn>
                <a:cxn ang="T14">
                  <a:pos x="T8" y="T9"/>
                </a:cxn>
              </a:cxnLst>
              <a:rect l="T15" t="T16" r="T17" b="T18"/>
              <a:pathLst>
                <a:path w="192" h="166">
                  <a:moveTo>
                    <a:pt x="0" y="55"/>
                  </a:moveTo>
                  <a:cubicBezTo>
                    <a:pt x="0" y="166"/>
                    <a:pt x="0" y="166"/>
                    <a:pt x="0" y="166"/>
                  </a:cubicBezTo>
                  <a:cubicBezTo>
                    <a:pt x="82" y="164"/>
                    <a:pt x="152" y="120"/>
                    <a:pt x="192" y="55"/>
                  </a:cubicBezTo>
                  <a:cubicBezTo>
                    <a:pt x="96" y="0"/>
                    <a:pt x="96" y="0"/>
                    <a:pt x="96" y="0"/>
                  </a:cubicBezTo>
                  <a:cubicBezTo>
                    <a:pt x="75" y="31"/>
                    <a:pt x="40" y="53"/>
                    <a:pt x="0" y="55"/>
                  </a:cubicBezTo>
                  <a:close/>
                </a:path>
              </a:pathLst>
            </a:custGeom>
            <a:solidFill>
              <a:schemeClr val="bg2"/>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latin typeface="Trebuchet MS" pitchFamily="34" charset="0"/>
              </a:endParaRPr>
            </a:p>
          </p:txBody>
        </p:sp>
        <p:sp>
          <p:nvSpPr>
            <p:cNvPr id="50236" name="Freeform 103"/>
            <p:cNvSpPr>
              <a:spLocks noChangeAspect="1"/>
            </p:cNvSpPr>
            <p:nvPr>
              <p:custDataLst>
                <p:tags r:id="rId7"/>
              </p:custDataLst>
            </p:nvPr>
          </p:nvSpPr>
          <p:spPr bwMode="gray">
            <a:xfrm>
              <a:off x="3136" y="2722"/>
              <a:ext cx="940" cy="808"/>
            </a:xfrm>
            <a:custGeom>
              <a:avLst/>
              <a:gdLst>
                <a:gd name="T0" fmla="*/ 0 w 192"/>
                <a:gd name="T1" fmla="*/ 26797583 h 166"/>
                <a:gd name="T2" fmla="*/ 0 w 192"/>
                <a:gd name="T3" fmla="*/ 80658201 h 166"/>
                <a:gd name="T4" fmla="*/ 98364978 w 192"/>
                <a:gd name="T5" fmla="*/ 26797583 h 166"/>
                <a:gd name="T6" fmla="*/ 49147469 w 192"/>
                <a:gd name="T7" fmla="*/ 0 h 166"/>
                <a:gd name="T8" fmla="*/ 0 w 192"/>
                <a:gd name="T9" fmla="*/ 26797583 h 166"/>
                <a:gd name="T10" fmla="*/ 0 60000 65536"/>
                <a:gd name="T11" fmla="*/ 0 60000 65536"/>
                <a:gd name="T12" fmla="*/ 0 60000 65536"/>
                <a:gd name="T13" fmla="*/ 0 60000 65536"/>
                <a:gd name="T14" fmla="*/ 0 60000 65536"/>
                <a:gd name="T15" fmla="*/ 0 w 192"/>
                <a:gd name="T16" fmla="*/ 0 h 166"/>
                <a:gd name="T17" fmla="*/ 192 w 192"/>
                <a:gd name="T18" fmla="*/ 166 h 166"/>
              </a:gdLst>
              <a:ahLst/>
              <a:cxnLst>
                <a:cxn ang="T10">
                  <a:pos x="T0" y="T1"/>
                </a:cxn>
                <a:cxn ang="T11">
                  <a:pos x="T2" y="T3"/>
                </a:cxn>
                <a:cxn ang="T12">
                  <a:pos x="T4" y="T5"/>
                </a:cxn>
                <a:cxn ang="T13">
                  <a:pos x="T6" y="T7"/>
                </a:cxn>
                <a:cxn ang="T14">
                  <a:pos x="T8" y="T9"/>
                </a:cxn>
              </a:cxnLst>
              <a:rect l="T15" t="T16" r="T17" b="T18"/>
              <a:pathLst>
                <a:path w="192" h="166">
                  <a:moveTo>
                    <a:pt x="0" y="55"/>
                  </a:moveTo>
                  <a:cubicBezTo>
                    <a:pt x="0" y="166"/>
                    <a:pt x="0" y="166"/>
                    <a:pt x="0" y="166"/>
                  </a:cubicBezTo>
                  <a:cubicBezTo>
                    <a:pt x="82" y="164"/>
                    <a:pt x="152" y="120"/>
                    <a:pt x="192" y="55"/>
                  </a:cubicBezTo>
                  <a:cubicBezTo>
                    <a:pt x="96" y="0"/>
                    <a:pt x="96" y="0"/>
                    <a:pt x="96" y="0"/>
                  </a:cubicBezTo>
                  <a:cubicBezTo>
                    <a:pt x="75" y="31"/>
                    <a:pt x="40" y="53"/>
                    <a:pt x="0" y="55"/>
                  </a:cubicBezTo>
                  <a:close/>
                </a:path>
              </a:pathLst>
            </a:custGeom>
            <a:solidFill>
              <a:srgbClr val="0BA4E2"/>
            </a:solidFill>
            <a:ln w="19050">
              <a:solidFill>
                <a:schemeClr val="bg1"/>
              </a:solidFill>
              <a:round/>
              <a:headEnd/>
              <a:tailEnd/>
            </a:ln>
          </p:spPr>
          <p:txBody>
            <a:bodyPr/>
            <a:lstStyle/>
            <a:p>
              <a:endParaRPr lang="fr-FR">
                <a:latin typeface="Trebuchet MS" pitchFamily="34" charset="0"/>
              </a:endParaRPr>
            </a:p>
          </p:txBody>
        </p:sp>
      </p:grpSp>
      <p:grpSp>
        <p:nvGrpSpPr>
          <p:cNvPr id="6" name="Group 14"/>
          <p:cNvGrpSpPr>
            <a:grpSpLocks noChangeAspect="1"/>
          </p:cNvGrpSpPr>
          <p:nvPr/>
        </p:nvGrpSpPr>
        <p:grpSpPr bwMode="auto">
          <a:xfrm>
            <a:off x="5268058" y="2707482"/>
            <a:ext cx="857250" cy="1441608"/>
            <a:chOff x="3641" y="1848"/>
            <a:chExt cx="640" cy="1104"/>
          </a:xfrm>
        </p:grpSpPr>
        <p:sp>
          <p:nvSpPr>
            <p:cNvPr id="50233" name="Freeform 104"/>
            <p:cNvSpPr>
              <a:spLocks noChangeAspect="1"/>
            </p:cNvSpPr>
            <p:nvPr>
              <p:custDataLst>
                <p:tags r:id="rId4"/>
              </p:custDataLst>
            </p:nvPr>
          </p:nvSpPr>
          <p:spPr bwMode="gray">
            <a:xfrm>
              <a:off x="3675" y="1870"/>
              <a:ext cx="606" cy="1082"/>
            </a:xfrm>
            <a:custGeom>
              <a:avLst/>
              <a:gdLst>
                <a:gd name="T0" fmla="*/ 6526273 w 124"/>
                <a:gd name="T1" fmla="*/ 54743366 h 222"/>
                <a:gd name="T2" fmla="*/ 0 w 124"/>
                <a:gd name="T3" fmla="*/ 81539535 h 222"/>
                <a:gd name="T4" fmla="*/ 48802763 w 124"/>
                <a:gd name="T5" fmla="*/ 109231682 h 222"/>
                <a:gd name="T6" fmla="*/ 62451423 w 124"/>
                <a:gd name="T7" fmla="*/ 54743366 h 222"/>
                <a:gd name="T8" fmla="*/ 48473598 w 124"/>
                <a:gd name="T9" fmla="*/ 0 h 222"/>
                <a:gd name="T10" fmla="*/ 0 w 124"/>
                <a:gd name="T11" fmla="*/ 27705711 h 222"/>
                <a:gd name="T12" fmla="*/ 6526273 w 124"/>
                <a:gd name="T13" fmla="*/ 54743366 h 222"/>
                <a:gd name="T14" fmla="*/ 0 60000 65536"/>
                <a:gd name="T15" fmla="*/ 0 60000 65536"/>
                <a:gd name="T16" fmla="*/ 0 60000 65536"/>
                <a:gd name="T17" fmla="*/ 0 60000 65536"/>
                <a:gd name="T18" fmla="*/ 0 60000 65536"/>
                <a:gd name="T19" fmla="*/ 0 60000 65536"/>
                <a:gd name="T20" fmla="*/ 0 60000 65536"/>
                <a:gd name="T21" fmla="*/ 0 w 124"/>
                <a:gd name="T22" fmla="*/ 0 h 222"/>
                <a:gd name="T23" fmla="*/ 124 w 124"/>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222">
                  <a:moveTo>
                    <a:pt x="13" y="111"/>
                  </a:moveTo>
                  <a:cubicBezTo>
                    <a:pt x="13" y="131"/>
                    <a:pt x="8" y="150"/>
                    <a:pt x="0" y="166"/>
                  </a:cubicBezTo>
                  <a:cubicBezTo>
                    <a:pt x="97" y="222"/>
                    <a:pt x="97" y="222"/>
                    <a:pt x="97" y="222"/>
                  </a:cubicBezTo>
                  <a:cubicBezTo>
                    <a:pt x="114" y="189"/>
                    <a:pt x="124" y="151"/>
                    <a:pt x="124" y="111"/>
                  </a:cubicBezTo>
                  <a:cubicBezTo>
                    <a:pt x="124" y="71"/>
                    <a:pt x="114" y="33"/>
                    <a:pt x="96" y="0"/>
                  </a:cubicBezTo>
                  <a:cubicBezTo>
                    <a:pt x="0" y="56"/>
                    <a:pt x="0" y="56"/>
                    <a:pt x="0" y="56"/>
                  </a:cubicBezTo>
                  <a:cubicBezTo>
                    <a:pt x="8" y="73"/>
                    <a:pt x="13" y="91"/>
                    <a:pt x="13" y="111"/>
                  </a:cubicBezTo>
                  <a:close/>
                </a:path>
              </a:pathLst>
            </a:custGeom>
            <a:solidFill>
              <a:schemeClr val="bg2"/>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latin typeface="Trebuchet MS" pitchFamily="34" charset="0"/>
              </a:endParaRPr>
            </a:p>
          </p:txBody>
        </p:sp>
        <p:sp>
          <p:nvSpPr>
            <p:cNvPr id="50234" name="Freeform 104"/>
            <p:cNvSpPr>
              <a:spLocks noChangeAspect="1"/>
            </p:cNvSpPr>
            <p:nvPr>
              <p:custDataLst>
                <p:tags r:id="rId5"/>
              </p:custDataLst>
            </p:nvPr>
          </p:nvSpPr>
          <p:spPr bwMode="gray">
            <a:xfrm>
              <a:off x="3641" y="1848"/>
              <a:ext cx="606" cy="1082"/>
            </a:xfrm>
            <a:custGeom>
              <a:avLst/>
              <a:gdLst>
                <a:gd name="T0" fmla="*/ 6526273 w 124"/>
                <a:gd name="T1" fmla="*/ 54743366 h 222"/>
                <a:gd name="T2" fmla="*/ 0 w 124"/>
                <a:gd name="T3" fmla="*/ 81539535 h 222"/>
                <a:gd name="T4" fmla="*/ 48802763 w 124"/>
                <a:gd name="T5" fmla="*/ 109231682 h 222"/>
                <a:gd name="T6" fmla="*/ 62451423 w 124"/>
                <a:gd name="T7" fmla="*/ 54743366 h 222"/>
                <a:gd name="T8" fmla="*/ 48473598 w 124"/>
                <a:gd name="T9" fmla="*/ 0 h 222"/>
                <a:gd name="T10" fmla="*/ 0 w 124"/>
                <a:gd name="T11" fmla="*/ 27705711 h 222"/>
                <a:gd name="T12" fmla="*/ 6526273 w 124"/>
                <a:gd name="T13" fmla="*/ 54743366 h 222"/>
                <a:gd name="T14" fmla="*/ 0 60000 65536"/>
                <a:gd name="T15" fmla="*/ 0 60000 65536"/>
                <a:gd name="T16" fmla="*/ 0 60000 65536"/>
                <a:gd name="T17" fmla="*/ 0 60000 65536"/>
                <a:gd name="T18" fmla="*/ 0 60000 65536"/>
                <a:gd name="T19" fmla="*/ 0 60000 65536"/>
                <a:gd name="T20" fmla="*/ 0 60000 65536"/>
                <a:gd name="T21" fmla="*/ 0 w 124"/>
                <a:gd name="T22" fmla="*/ 0 h 222"/>
                <a:gd name="T23" fmla="*/ 124 w 124"/>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222">
                  <a:moveTo>
                    <a:pt x="13" y="111"/>
                  </a:moveTo>
                  <a:cubicBezTo>
                    <a:pt x="13" y="131"/>
                    <a:pt x="8" y="150"/>
                    <a:pt x="0" y="166"/>
                  </a:cubicBezTo>
                  <a:cubicBezTo>
                    <a:pt x="97" y="222"/>
                    <a:pt x="97" y="222"/>
                    <a:pt x="97" y="222"/>
                  </a:cubicBezTo>
                  <a:cubicBezTo>
                    <a:pt x="114" y="189"/>
                    <a:pt x="124" y="151"/>
                    <a:pt x="124" y="111"/>
                  </a:cubicBezTo>
                  <a:cubicBezTo>
                    <a:pt x="124" y="71"/>
                    <a:pt x="114" y="33"/>
                    <a:pt x="96" y="0"/>
                  </a:cubicBezTo>
                  <a:cubicBezTo>
                    <a:pt x="0" y="56"/>
                    <a:pt x="0" y="56"/>
                    <a:pt x="0" y="56"/>
                  </a:cubicBezTo>
                  <a:cubicBezTo>
                    <a:pt x="8" y="73"/>
                    <a:pt x="13" y="91"/>
                    <a:pt x="13" y="111"/>
                  </a:cubicBezTo>
                  <a:close/>
                </a:path>
              </a:pathLst>
            </a:custGeom>
            <a:solidFill>
              <a:srgbClr val="0BA4E2"/>
            </a:solidFill>
            <a:ln w="19050">
              <a:solidFill>
                <a:schemeClr val="bg1"/>
              </a:solidFill>
              <a:round/>
              <a:headEnd/>
              <a:tailEnd/>
            </a:ln>
          </p:spPr>
          <p:txBody>
            <a:bodyPr/>
            <a:lstStyle/>
            <a:p>
              <a:endParaRPr lang="fr-FR">
                <a:latin typeface="Trebuchet MS" pitchFamily="34" charset="0"/>
              </a:endParaRPr>
            </a:p>
          </p:txBody>
        </p:sp>
      </p:grpSp>
      <p:grpSp>
        <p:nvGrpSpPr>
          <p:cNvPr id="7" name="Group 17"/>
          <p:cNvGrpSpPr>
            <a:grpSpLocks noChangeAspect="1"/>
          </p:cNvGrpSpPr>
          <p:nvPr/>
        </p:nvGrpSpPr>
        <p:grpSpPr bwMode="auto">
          <a:xfrm>
            <a:off x="3017228" y="2707482"/>
            <a:ext cx="857250" cy="1441608"/>
            <a:chOff x="1959" y="1848"/>
            <a:chExt cx="640" cy="1104"/>
          </a:xfrm>
        </p:grpSpPr>
        <p:sp>
          <p:nvSpPr>
            <p:cNvPr id="50231" name="Freeform 105"/>
            <p:cNvSpPr>
              <a:spLocks noChangeAspect="1"/>
            </p:cNvSpPr>
            <p:nvPr>
              <p:custDataLst>
                <p:tags r:id="rId2"/>
              </p:custDataLst>
            </p:nvPr>
          </p:nvSpPr>
          <p:spPr bwMode="gray">
            <a:xfrm>
              <a:off x="1993" y="1870"/>
              <a:ext cx="606" cy="1082"/>
            </a:xfrm>
            <a:custGeom>
              <a:avLst/>
              <a:gdLst>
                <a:gd name="T0" fmla="*/ 55994703 w 124"/>
                <a:gd name="T1" fmla="*/ 54743366 h 222"/>
                <a:gd name="T2" fmla="*/ 62451423 w 124"/>
                <a:gd name="T3" fmla="*/ 27705711 h 222"/>
                <a:gd name="T4" fmla="*/ 13977825 w 124"/>
                <a:gd name="T5" fmla="*/ 0 h 222"/>
                <a:gd name="T6" fmla="*/ 0 w 124"/>
                <a:gd name="T7" fmla="*/ 54743366 h 222"/>
                <a:gd name="T8" fmla="*/ 13977825 w 124"/>
                <a:gd name="T9" fmla="*/ 109231682 h 222"/>
                <a:gd name="T10" fmla="*/ 62451423 w 124"/>
                <a:gd name="T11" fmla="*/ 81539535 h 222"/>
                <a:gd name="T12" fmla="*/ 55994703 w 124"/>
                <a:gd name="T13" fmla="*/ 54743366 h 222"/>
                <a:gd name="T14" fmla="*/ 0 60000 65536"/>
                <a:gd name="T15" fmla="*/ 0 60000 65536"/>
                <a:gd name="T16" fmla="*/ 0 60000 65536"/>
                <a:gd name="T17" fmla="*/ 0 60000 65536"/>
                <a:gd name="T18" fmla="*/ 0 60000 65536"/>
                <a:gd name="T19" fmla="*/ 0 60000 65536"/>
                <a:gd name="T20" fmla="*/ 0 60000 65536"/>
                <a:gd name="T21" fmla="*/ 0 w 124"/>
                <a:gd name="T22" fmla="*/ 0 h 222"/>
                <a:gd name="T23" fmla="*/ 124 w 124"/>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222">
                  <a:moveTo>
                    <a:pt x="111" y="111"/>
                  </a:moveTo>
                  <a:cubicBezTo>
                    <a:pt x="111" y="91"/>
                    <a:pt x="116" y="73"/>
                    <a:pt x="124" y="56"/>
                  </a:cubicBezTo>
                  <a:cubicBezTo>
                    <a:pt x="28" y="0"/>
                    <a:pt x="28" y="0"/>
                    <a:pt x="28" y="0"/>
                  </a:cubicBezTo>
                  <a:cubicBezTo>
                    <a:pt x="10" y="33"/>
                    <a:pt x="0" y="71"/>
                    <a:pt x="0" y="111"/>
                  </a:cubicBezTo>
                  <a:cubicBezTo>
                    <a:pt x="0" y="151"/>
                    <a:pt x="10" y="189"/>
                    <a:pt x="28" y="222"/>
                  </a:cubicBezTo>
                  <a:cubicBezTo>
                    <a:pt x="124" y="166"/>
                    <a:pt x="124" y="166"/>
                    <a:pt x="124" y="166"/>
                  </a:cubicBezTo>
                  <a:cubicBezTo>
                    <a:pt x="116" y="150"/>
                    <a:pt x="111" y="131"/>
                    <a:pt x="111" y="111"/>
                  </a:cubicBezTo>
                  <a:close/>
                </a:path>
              </a:pathLst>
            </a:custGeom>
            <a:solidFill>
              <a:schemeClr val="bg2"/>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latin typeface="Trebuchet MS" pitchFamily="34" charset="0"/>
              </a:endParaRPr>
            </a:p>
          </p:txBody>
        </p:sp>
        <p:sp>
          <p:nvSpPr>
            <p:cNvPr id="50232" name="Freeform 105"/>
            <p:cNvSpPr>
              <a:spLocks noChangeAspect="1"/>
            </p:cNvSpPr>
            <p:nvPr>
              <p:custDataLst>
                <p:tags r:id="rId3"/>
              </p:custDataLst>
            </p:nvPr>
          </p:nvSpPr>
          <p:spPr bwMode="gray">
            <a:xfrm>
              <a:off x="1959" y="1848"/>
              <a:ext cx="606" cy="1082"/>
            </a:xfrm>
            <a:custGeom>
              <a:avLst/>
              <a:gdLst>
                <a:gd name="T0" fmla="*/ 55994703 w 124"/>
                <a:gd name="T1" fmla="*/ 54743366 h 222"/>
                <a:gd name="T2" fmla="*/ 62451423 w 124"/>
                <a:gd name="T3" fmla="*/ 27705711 h 222"/>
                <a:gd name="T4" fmla="*/ 13977825 w 124"/>
                <a:gd name="T5" fmla="*/ 0 h 222"/>
                <a:gd name="T6" fmla="*/ 0 w 124"/>
                <a:gd name="T7" fmla="*/ 54743366 h 222"/>
                <a:gd name="T8" fmla="*/ 13977825 w 124"/>
                <a:gd name="T9" fmla="*/ 109231682 h 222"/>
                <a:gd name="T10" fmla="*/ 62451423 w 124"/>
                <a:gd name="T11" fmla="*/ 81539535 h 222"/>
                <a:gd name="T12" fmla="*/ 55994703 w 124"/>
                <a:gd name="T13" fmla="*/ 54743366 h 222"/>
                <a:gd name="T14" fmla="*/ 0 60000 65536"/>
                <a:gd name="T15" fmla="*/ 0 60000 65536"/>
                <a:gd name="T16" fmla="*/ 0 60000 65536"/>
                <a:gd name="T17" fmla="*/ 0 60000 65536"/>
                <a:gd name="T18" fmla="*/ 0 60000 65536"/>
                <a:gd name="T19" fmla="*/ 0 60000 65536"/>
                <a:gd name="T20" fmla="*/ 0 60000 65536"/>
                <a:gd name="T21" fmla="*/ 0 w 124"/>
                <a:gd name="T22" fmla="*/ 0 h 222"/>
                <a:gd name="T23" fmla="*/ 124 w 124"/>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222">
                  <a:moveTo>
                    <a:pt x="111" y="111"/>
                  </a:moveTo>
                  <a:cubicBezTo>
                    <a:pt x="111" y="91"/>
                    <a:pt x="116" y="73"/>
                    <a:pt x="124" y="56"/>
                  </a:cubicBezTo>
                  <a:cubicBezTo>
                    <a:pt x="28" y="0"/>
                    <a:pt x="28" y="0"/>
                    <a:pt x="28" y="0"/>
                  </a:cubicBezTo>
                  <a:cubicBezTo>
                    <a:pt x="10" y="33"/>
                    <a:pt x="0" y="71"/>
                    <a:pt x="0" y="111"/>
                  </a:cubicBezTo>
                  <a:cubicBezTo>
                    <a:pt x="0" y="151"/>
                    <a:pt x="10" y="189"/>
                    <a:pt x="28" y="222"/>
                  </a:cubicBezTo>
                  <a:cubicBezTo>
                    <a:pt x="124" y="166"/>
                    <a:pt x="124" y="166"/>
                    <a:pt x="124" y="166"/>
                  </a:cubicBezTo>
                  <a:cubicBezTo>
                    <a:pt x="116" y="150"/>
                    <a:pt x="111" y="131"/>
                    <a:pt x="111" y="111"/>
                  </a:cubicBezTo>
                  <a:close/>
                </a:path>
              </a:pathLst>
            </a:custGeom>
            <a:solidFill>
              <a:srgbClr val="0BA4E2"/>
            </a:solidFill>
            <a:ln w="19050">
              <a:solidFill>
                <a:schemeClr val="bg1"/>
              </a:solidFill>
              <a:round/>
              <a:headEnd/>
              <a:tailEnd/>
            </a:ln>
          </p:spPr>
          <p:txBody>
            <a:bodyPr/>
            <a:lstStyle/>
            <a:p>
              <a:endParaRPr lang="fr-FR">
                <a:latin typeface="Trebuchet MS" pitchFamily="34" charset="0"/>
              </a:endParaRPr>
            </a:p>
          </p:txBody>
        </p:sp>
      </p:grpSp>
      <p:sp>
        <p:nvSpPr>
          <p:cNvPr id="50187" name="AutoShape 26"/>
          <p:cNvSpPr>
            <a:spLocks noChangeArrowheads="1"/>
          </p:cNvSpPr>
          <p:nvPr/>
        </p:nvSpPr>
        <p:spPr bwMode="auto">
          <a:xfrm flipH="1">
            <a:off x="2743200" y="3223260"/>
            <a:ext cx="351692" cy="411480"/>
          </a:xfrm>
          <a:prstGeom prst="rightArrow">
            <a:avLst>
              <a:gd name="adj1" fmla="val 50000"/>
              <a:gd name="adj2" fmla="val 25000"/>
            </a:avLst>
          </a:prstGeom>
          <a:solidFill>
            <a:srgbClr val="0BA4E2"/>
          </a:solidFill>
          <a:ln w="9525">
            <a:solidFill>
              <a:srgbClr val="0BA4E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485" tIns="41742" rIns="83485" bIns="41742" anchor="ctr"/>
          <a:lstStyle/>
          <a:p>
            <a:endParaRPr lang="fr-FR">
              <a:latin typeface="Trebuchet MS" pitchFamily="34" charset="0"/>
            </a:endParaRPr>
          </a:p>
        </p:txBody>
      </p:sp>
      <p:sp>
        <p:nvSpPr>
          <p:cNvPr id="50188" name="Rectangle 18"/>
          <p:cNvSpPr>
            <a:spLocks noChangeArrowheads="1"/>
          </p:cNvSpPr>
          <p:nvPr/>
        </p:nvSpPr>
        <p:spPr bwMode="gray">
          <a:xfrm>
            <a:off x="2939562" y="3118962"/>
            <a:ext cx="999392" cy="45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85" tIns="41742" rIns="83485" bIns="41742">
            <a:spAutoFit/>
          </a:bodyPr>
          <a:lstStyle/>
          <a:p>
            <a:pPr algn="ctr" eaLnBrk="1" hangingPunct="1">
              <a:lnSpc>
                <a:spcPct val="100000"/>
              </a:lnSpc>
              <a:buClrTx/>
              <a:buFontTx/>
              <a:buNone/>
            </a:pPr>
            <a:r>
              <a:rPr lang="ru-RU" sz="1200" dirty="0" smtClean="0">
                <a:solidFill>
                  <a:schemeClr val="bg1"/>
                </a:solidFill>
                <a:latin typeface="Trebuchet MS" pitchFamily="34" charset="0"/>
                <a:cs typeface="Arial" charset="0"/>
              </a:rPr>
              <a:t>ПО</a:t>
            </a:r>
          </a:p>
          <a:p>
            <a:pPr algn="ctr" eaLnBrk="1" hangingPunct="1">
              <a:lnSpc>
                <a:spcPct val="100000"/>
              </a:lnSpc>
              <a:buClrTx/>
              <a:buFontTx/>
              <a:buNone/>
            </a:pPr>
            <a:r>
              <a:rPr lang="de-DE" sz="1200" dirty="0" err="1" smtClean="0">
                <a:solidFill>
                  <a:schemeClr val="bg1"/>
                </a:solidFill>
                <a:latin typeface="Trebuchet MS" pitchFamily="34" charset="0"/>
                <a:cs typeface="Arial" charset="0"/>
              </a:rPr>
              <a:t>ProSim</a:t>
            </a:r>
            <a:endParaRPr lang="de-DE" sz="1200" dirty="0">
              <a:solidFill>
                <a:schemeClr val="bg1"/>
              </a:solidFill>
              <a:latin typeface="Trebuchet MS" pitchFamily="34" charset="0"/>
              <a:cs typeface="Arial" charset="0"/>
            </a:endParaRPr>
          </a:p>
        </p:txBody>
      </p:sp>
      <p:sp>
        <p:nvSpPr>
          <p:cNvPr id="50189" name="Rectangle 21"/>
          <p:cNvSpPr>
            <a:spLocks noChangeArrowheads="1"/>
          </p:cNvSpPr>
          <p:nvPr/>
        </p:nvSpPr>
        <p:spPr bwMode="gray">
          <a:xfrm>
            <a:off x="3587262" y="2234565"/>
            <a:ext cx="911469" cy="45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85" tIns="41742" rIns="83485" bIns="41742">
            <a:spAutoFit/>
          </a:bodyPr>
          <a:lstStyle/>
          <a:p>
            <a:pPr algn="ctr" eaLnBrk="1" hangingPunct="1">
              <a:lnSpc>
                <a:spcPct val="100000"/>
              </a:lnSpc>
              <a:buClrTx/>
              <a:buFontTx/>
              <a:buNone/>
            </a:pPr>
            <a:r>
              <a:rPr lang="de-DE" sz="1200">
                <a:solidFill>
                  <a:schemeClr val="bg1"/>
                </a:solidFill>
                <a:latin typeface="Trebuchet MS" pitchFamily="34" charset="0"/>
                <a:cs typeface="Arial" charset="0"/>
              </a:rPr>
              <a:t>MS-Excel Add-In</a:t>
            </a:r>
          </a:p>
        </p:txBody>
      </p:sp>
      <p:sp>
        <p:nvSpPr>
          <p:cNvPr id="50190" name="Rectangle 19"/>
          <p:cNvSpPr>
            <a:spLocks noChangeArrowheads="1"/>
          </p:cNvSpPr>
          <p:nvPr/>
        </p:nvSpPr>
        <p:spPr bwMode="gray">
          <a:xfrm>
            <a:off x="4551485" y="2234565"/>
            <a:ext cx="934915" cy="45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85" tIns="41742" rIns="83485" bIns="41742">
            <a:spAutoFit/>
          </a:bodyPr>
          <a:lstStyle/>
          <a:p>
            <a:pPr algn="r" eaLnBrk="1" hangingPunct="1">
              <a:lnSpc>
                <a:spcPct val="100000"/>
              </a:lnSpc>
              <a:buClrTx/>
              <a:buFontTx/>
              <a:buNone/>
            </a:pPr>
            <a:r>
              <a:rPr lang="de-DE" sz="1200">
                <a:solidFill>
                  <a:schemeClr val="bg1"/>
                </a:solidFill>
                <a:latin typeface="Trebuchet MS" pitchFamily="34" charset="0"/>
                <a:cs typeface="Arial" charset="0"/>
              </a:rPr>
              <a:t>MATLAB</a:t>
            </a:r>
          </a:p>
          <a:p>
            <a:pPr algn="r" eaLnBrk="1" hangingPunct="1">
              <a:lnSpc>
                <a:spcPct val="100000"/>
              </a:lnSpc>
              <a:buClrTx/>
              <a:buFontTx/>
              <a:buNone/>
            </a:pPr>
            <a:r>
              <a:rPr lang="de-DE" sz="1200">
                <a:solidFill>
                  <a:schemeClr val="bg1"/>
                </a:solidFill>
                <a:latin typeface="Trebuchet MS" pitchFamily="34" charset="0"/>
                <a:cs typeface="Arial" charset="0"/>
              </a:rPr>
              <a:t>Toolbox</a:t>
            </a:r>
          </a:p>
        </p:txBody>
      </p:sp>
      <p:sp>
        <p:nvSpPr>
          <p:cNvPr id="50191" name="Rectangle 20"/>
          <p:cNvSpPr>
            <a:spLocks noChangeArrowheads="1"/>
          </p:cNvSpPr>
          <p:nvPr/>
        </p:nvSpPr>
        <p:spPr bwMode="gray">
          <a:xfrm>
            <a:off x="5278316" y="3153252"/>
            <a:ext cx="911469" cy="638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85" tIns="41742" rIns="83485" bIns="41742">
            <a:spAutoFit/>
          </a:bodyPr>
          <a:lstStyle/>
          <a:p>
            <a:pPr algn="ctr" eaLnBrk="1" hangingPunct="1">
              <a:lnSpc>
                <a:spcPct val="100000"/>
              </a:lnSpc>
              <a:buClrTx/>
              <a:buFontTx/>
              <a:buNone/>
            </a:pPr>
            <a:r>
              <a:rPr lang="de-DE" sz="1200">
                <a:solidFill>
                  <a:schemeClr val="bg1"/>
                </a:solidFill>
                <a:latin typeface="Trebuchet MS" pitchFamily="34" charset="0"/>
                <a:cs typeface="Arial" charset="0"/>
              </a:rPr>
              <a:t>CAPE-OPEN "plug"</a:t>
            </a:r>
          </a:p>
        </p:txBody>
      </p:sp>
      <p:sp>
        <p:nvSpPr>
          <p:cNvPr id="50192" name="Rectangle 24"/>
          <p:cNvSpPr>
            <a:spLocks noChangeArrowheads="1"/>
          </p:cNvSpPr>
          <p:nvPr/>
        </p:nvSpPr>
        <p:spPr bwMode="gray">
          <a:xfrm>
            <a:off x="4853354" y="4320540"/>
            <a:ext cx="562708" cy="26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85" tIns="41742" rIns="83485" bIns="41742">
            <a:spAutoFit/>
          </a:bodyPr>
          <a:lstStyle/>
          <a:p>
            <a:pPr algn="ctr" eaLnBrk="1" hangingPunct="1">
              <a:lnSpc>
                <a:spcPct val="100000"/>
              </a:lnSpc>
              <a:buClrTx/>
              <a:buFontTx/>
              <a:buNone/>
            </a:pPr>
            <a:r>
              <a:rPr lang="de-DE" sz="1200">
                <a:solidFill>
                  <a:schemeClr val="bg1"/>
                </a:solidFill>
                <a:latin typeface="Trebuchet MS" pitchFamily="34" charset="0"/>
                <a:cs typeface="Arial" charset="0"/>
              </a:rPr>
              <a:t>A.P.I.</a:t>
            </a:r>
          </a:p>
        </p:txBody>
      </p:sp>
      <p:sp>
        <p:nvSpPr>
          <p:cNvPr id="50193" name="Rectangle 19"/>
          <p:cNvSpPr>
            <a:spLocks noChangeArrowheads="1"/>
          </p:cNvSpPr>
          <p:nvPr/>
        </p:nvSpPr>
        <p:spPr bwMode="gray">
          <a:xfrm>
            <a:off x="3516924" y="4183380"/>
            <a:ext cx="934915" cy="45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85" tIns="41742" rIns="83485" bIns="41742">
            <a:spAutoFit/>
          </a:bodyPr>
          <a:lstStyle/>
          <a:p>
            <a:pPr algn="ctr" eaLnBrk="1" hangingPunct="1">
              <a:lnSpc>
                <a:spcPct val="100000"/>
              </a:lnSpc>
              <a:buClrTx/>
              <a:buFontTx/>
              <a:buNone/>
            </a:pPr>
            <a:r>
              <a:rPr lang="ru-RU" sz="1200" dirty="0" smtClean="0">
                <a:solidFill>
                  <a:schemeClr val="bg1"/>
                </a:solidFill>
                <a:latin typeface="Trebuchet MS" pitchFamily="34" charset="0"/>
                <a:cs typeface="Arial" charset="0"/>
              </a:rPr>
              <a:t>Экспорт файлов</a:t>
            </a:r>
            <a:endParaRPr lang="de-DE" sz="1200" dirty="0">
              <a:solidFill>
                <a:schemeClr val="bg1"/>
              </a:solidFill>
              <a:latin typeface="Trebuchet MS" pitchFamily="34" charset="0"/>
              <a:cs typeface="Arial" charset="0"/>
            </a:endParaRPr>
          </a:p>
        </p:txBody>
      </p:sp>
      <p:pic>
        <p:nvPicPr>
          <p:cNvPr id="50195" name="Picture 4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27077" y="1097280"/>
            <a:ext cx="1195754" cy="11658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96" name="Picture 4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688123" y="1097280"/>
            <a:ext cx="1828800" cy="12101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98" name="AutoShape 47"/>
          <p:cNvSpPr>
            <a:spLocks noChangeArrowheads="1"/>
          </p:cNvSpPr>
          <p:nvPr/>
        </p:nvSpPr>
        <p:spPr bwMode="auto">
          <a:xfrm>
            <a:off x="4031940" y="5049180"/>
            <a:ext cx="2340220" cy="1057275"/>
          </a:xfrm>
          <a:prstGeom prst="flowChartMultidocument">
            <a:avLst/>
          </a:prstGeom>
          <a:noFill/>
          <a:ln w="952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485" tIns="41742" rIns="83485" bIns="41742" anchor="ctr"/>
          <a:lstStyle/>
          <a:p>
            <a:pPr algn="ctr">
              <a:lnSpc>
                <a:spcPct val="100000"/>
              </a:lnSpc>
              <a:spcBef>
                <a:spcPct val="20000"/>
              </a:spcBef>
              <a:buClrTx/>
              <a:buFontTx/>
              <a:buNone/>
            </a:pPr>
            <a:r>
              <a:rPr lang="ru-RU" sz="2200" dirty="0" smtClean="0">
                <a:solidFill>
                  <a:srgbClr val="D21700"/>
                </a:solidFill>
                <a:latin typeface="Trebuchet MS" pitchFamily="34" charset="0"/>
              </a:rPr>
              <a:t>Ваше ПО</a:t>
            </a:r>
            <a:endParaRPr lang="en-US" sz="2200" dirty="0">
              <a:solidFill>
                <a:srgbClr val="D21700"/>
              </a:solidFill>
              <a:latin typeface="Trebuchet MS" pitchFamily="34" charset="0"/>
            </a:endParaRPr>
          </a:p>
          <a:p>
            <a:pPr algn="ctr">
              <a:lnSpc>
                <a:spcPct val="100000"/>
              </a:lnSpc>
              <a:buClrTx/>
              <a:buFontTx/>
              <a:buNone/>
            </a:pPr>
            <a:r>
              <a:rPr lang="en-US" sz="1300" dirty="0">
                <a:solidFill>
                  <a:srgbClr val="D21700"/>
                </a:solidFill>
                <a:latin typeface="Trebuchet MS" pitchFamily="34" charset="0"/>
              </a:rPr>
              <a:t>(C++, VB, FORTRAN,…)</a:t>
            </a:r>
          </a:p>
          <a:p>
            <a:pPr algn="ctr">
              <a:lnSpc>
                <a:spcPct val="100000"/>
              </a:lnSpc>
              <a:buClrTx/>
              <a:buFontTx/>
              <a:buNone/>
            </a:pPr>
            <a:endParaRPr lang="fr-FR" dirty="0">
              <a:solidFill>
                <a:srgbClr val="D21700"/>
              </a:solidFill>
              <a:latin typeface="Trebuchet MS" pitchFamily="34" charset="0"/>
            </a:endParaRPr>
          </a:p>
        </p:txBody>
      </p:sp>
      <p:sp>
        <p:nvSpPr>
          <p:cNvPr id="50199" name="Rectangle 48"/>
          <p:cNvSpPr>
            <a:spLocks noChangeArrowheads="1"/>
          </p:cNvSpPr>
          <p:nvPr/>
        </p:nvSpPr>
        <p:spPr bwMode="auto">
          <a:xfrm>
            <a:off x="100608" y="4622185"/>
            <a:ext cx="3319264" cy="361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064" tIns="42033" rIns="84064" bIns="42033">
            <a:spAutoFit/>
          </a:bodyPr>
          <a:lstStyle/>
          <a:p>
            <a:pPr marL="263789" indent="-263789" defTabSz="695706">
              <a:spcBef>
                <a:spcPct val="35000"/>
              </a:spcBef>
            </a:pPr>
            <a:r>
              <a:rPr lang="ru-RU" b="1" dirty="0" smtClean="0">
                <a:solidFill>
                  <a:srgbClr val="0BA4E2"/>
                </a:solidFill>
                <a:latin typeface="Trebuchet MS" pitchFamily="34" charset="0"/>
              </a:rPr>
              <a:t>Таблицы результатов для</a:t>
            </a:r>
            <a:r>
              <a:rPr lang="en-US" b="1" dirty="0" smtClean="0">
                <a:solidFill>
                  <a:srgbClr val="0BA4E2"/>
                </a:solidFill>
                <a:latin typeface="Trebuchet MS" pitchFamily="34" charset="0"/>
              </a:rPr>
              <a:t>: </a:t>
            </a:r>
            <a:endParaRPr lang="en-US" b="1" dirty="0">
              <a:solidFill>
                <a:srgbClr val="0BA4E2"/>
              </a:solidFill>
              <a:latin typeface="Trebuchet MS" pitchFamily="34" charset="0"/>
            </a:endParaRPr>
          </a:p>
        </p:txBody>
      </p:sp>
      <p:sp>
        <p:nvSpPr>
          <p:cNvPr id="50200" name="Rectangle 49"/>
          <p:cNvSpPr>
            <a:spLocks noChangeArrowheads="1"/>
          </p:cNvSpPr>
          <p:nvPr/>
        </p:nvSpPr>
        <p:spPr bwMode="auto">
          <a:xfrm>
            <a:off x="170946" y="5430858"/>
            <a:ext cx="2672862" cy="361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064" tIns="42033" rIns="84064" bIns="42033">
            <a:spAutoFit/>
          </a:bodyPr>
          <a:lstStyle/>
          <a:p>
            <a:pPr marL="263789" indent="-263789" defTabSz="695706">
              <a:spcBef>
                <a:spcPct val="35000"/>
              </a:spcBef>
              <a:buBlip>
                <a:blip r:embed="rId18"/>
              </a:buBlip>
            </a:pPr>
            <a:r>
              <a:rPr lang="en-US" b="1" dirty="0">
                <a:solidFill>
                  <a:srgbClr val="0BA4E2"/>
                </a:solidFill>
                <a:latin typeface="Trebuchet MS" pitchFamily="34" charset="0"/>
              </a:rPr>
              <a:t>Aspen TASC </a:t>
            </a:r>
            <a:r>
              <a:rPr lang="en-US" sz="1300" b="1" dirty="0" smtClean="0">
                <a:solidFill>
                  <a:srgbClr val="0BA4E2"/>
                </a:solidFill>
                <a:latin typeface="Trebuchet MS" pitchFamily="34" charset="0"/>
              </a:rPr>
              <a:t>(</a:t>
            </a:r>
            <a:r>
              <a:rPr lang="ru-RU" sz="1300" b="1" dirty="0" smtClean="0">
                <a:solidFill>
                  <a:srgbClr val="0BA4E2"/>
                </a:solidFill>
                <a:latin typeface="Trebuchet MS" pitchFamily="34" charset="0"/>
              </a:rPr>
              <a:t>файл </a:t>
            </a:r>
            <a:r>
              <a:rPr lang="en-US" sz="1300" b="1" dirty="0" smtClean="0">
                <a:solidFill>
                  <a:srgbClr val="0BA4E2"/>
                </a:solidFill>
                <a:latin typeface="Trebuchet MS" pitchFamily="34" charset="0"/>
              </a:rPr>
              <a:t>PSF)</a:t>
            </a:r>
            <a:endParaRPr lang="en-US" sz="1300" b="1" dirty="0">
              <a:solidFill>
                <a:srgbClr val="0BA4E2"/>
              </a:solidFill>
              <a:latin typeface="Trebuchet MS" pitchFamily="34" charset="0"/>
            </a:endParaRPr>
          </a:p>
        </p:txBody>
      </p:sp>
      <p:pic>
        <p:nvPicPr>
          <p:cNvPr id="50201" name="Picture 50"/>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699792" y="5157192"/>
            <a:ext cx="987669" cy="821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51"/>
          <p:cNvGrpSpPr>
            <a:grpSpLocks/>
          </p:cNvGrpSpPr>
          <p:nvPr/>
        </p:nvGrpSpPr>
        <p:grpSpPr bwMode="auto">
          <a:xfrm>
            <a:off x="170946" y="4950798"/>
            <a:ext cx="1969477" cy="425768"/>
            <a:chOff x="4320" y="2198"/>
            <a:chExt cx="1344" cy="298"/>
          </a:xfrm>
        </p:grpSpPr>
        <p:sp>
          <p:nvSpPr>
            <p:cNvPr id="50219" name="Rectangle 52"/>
            <p:cNvSpPr>
              <a:spLocks noChangeArrowheads="1"/>
            </p:cNvSpPr>
            <p:nvPr/>
          </p:nvSpPr>
          <p:spPr bwMode="auto">
            <a:xfrm>
              <a:off x="4320" y="2198"/>
              <a:ext cx="1056"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263789" indent="-263789" defTabSz="695706">
                <a:spcBef>
                  <a:spcPct val="35000"/>
                </a:spcBef>
                <a:buBlip>
                  <a:blip r:embed="rId18"/>
                </a:buBlip>
              </a:pPr>
              <a:r>
                <a:rPr lang="en-US" b="1" dirty="0">
                  <a:solidFill>
                    <a:srgbClr val="0BA4E2"/>
                  </a:solidFill>
                  <a:latin typeface="Trebuchet MS" pitchFamily="34" charset="0"/>
                </a:rPr>
                <a:t>MS-Excel</a:t>
              </a:r>
            </a:p>
          </p:txBody>
        </p:sp>
        <p:pic>
          <p:nvPicPr>
            <p:cNvPr id="50220" name="Picture 53" descr="images"/>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376" y="2208"/>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203" name="Rectangle 54"/>
          <p:cNvSpPr>
            <a:spLocks noChangeArrowheads="1"/>
          </p:cNvSpPr>
          <p:nvPr/>
        </p:nvSpPr>
        <p:spPr bwMode="auto">
          <a:xfrm>
            <a:off x="170946" y="5875426"/>
            <a:ext cx="2672862" cy="361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064" tIns="42033" rIns="84064" bIns="42033">
            <a:spAutoFit/>
          </a:bodyPr>
          <a:lstStyle/>
          <a:p>
            <a:pPr marL="263789" indent="-263789" defTabSz="695706">
              <a:spcBef>
                <a:spcPct val="35000"/>
              </a:spcBef>
              <a:buBlip>
                <a:blip r:embed="rId18"/>
              </a:buBlip>
            </a:pPr>
            <a:r>
              <a:rPr lang="en-US" b="1" dirty="0">
                <a:solidFill>
                  <a:srgbClr val="0BA4E2"/>
                </a:solidFill>
                <a:latin typeface="Trebuchet MS" pitchFamily="34" charset="0"/>
              </a:rPr>
              <a:t>OLGA </a:t>
            </a:r>
            <a:r>
              <a:rPr lang="en-US" sz="1300" b="1" dirty="0" smtClean="0">
                <a:solidFill>
                  <a:srgbClr val="0BA4E2"/>
                </a:solidFill>
                <a:latin typeface="Trebuchet MS" pitchFamily="34" charset="0"/>
              </a:rPr>
              <a:t>(</a:t>
            </a:r>
            <a:r>
              <a:rPr lang="ru-RU" sz="1300" b="1" dirty="0" smtClean="0">
                <a:solidFill>
                  <a:srgbClr val="0BA4E2"/>
                </a:solidFill>
                <a:latin typeface="Trebuchet MS" pitchFamily="34" charset="0"/>
              </a:rPr>
              <a:t>файл </a:t>
            </a:r>
            <a:r>
              <a:rPr lang="en-US" sz="1300" b="1" dirty="0" smtClean="0">
                <a:solidFill>
                  <a:srgbClr val="0BA4E2"/>
                </a:solidFill>
                <a:latin typeface="Trebuchet MS" pitchFamily="34" charset="0"/>
              </a:rPr>
              <a:t>PVT)</a:t>
            </a:r>
            <a:endParaRPr lang="en-US" sz="1300" b="1" dirty="0">
              <a:solidFill>
                <a:srgbClr val="0BA4E2"/>
              </a:solidFill>
              <a:latin typeface="Trebuchet MS" pitchFamily="34" charset="0"/>
            </a:endParaRPr>
          </a:p>
        </p:txBody>
      </p:sp>
      <p:sp>
        <p:nvSpPr>
          <p:cNvPr id="50205" name="Rectangle 56"/>
          <p:cNvSpPr>
            <a:spLocks noChangeArrowheads="1"/>
          </p:cNvSpPr>
          <p:nvPr/>
        </p:nvSpPr>
        <p:spPr bwMode="auto">
          <a:xfrm>
            <a:off x="468000" y="80628"/>
            <a:ext cx="8229600" cy="853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57" tIns="41729" rIns="83457" bIns="41729">
            <a:spAutoFit/>
          </a:bodyPr>
          <a:lstStyle/>
          <a:p>
            <a:pPr defTabSz="931957">
              <a:lnSpc>
                <a:spcPts val="3000"/>
              </a:lnSpc>
            </a:pPr>
            <a:r>
              <a:rPr lang="en-US" sz="3200" b="1" dirty="0" smtClean="0">
                <a:solidFill>
                  <a:schemeClr val="bg1"/>
                </a:solidFill>
                <a:latin typeface="Trebuchet MS" pitchFamily="34" charset="0"/>
              </a:rPr>
              <a:t>Simulis </a:t>
            </a:r>
            <a:r>
              <a:rPr lang="en-US" sz="3200" b="1" dirty="0">
                <a:solidFill>
                  <a:schemeClr val="bg1"/>
                </a:solidFill>
                <a:latin typeface="Trebuchet MS" pitchFamily="34" charset="0"/>
              </a:rPr>
              <a:t>Thermodynamics </a:t>
            </a:r>
            <a:r>
              <a:rPr lang="ru-RU" sz="3200" b="1" dirty="0" smtClean="0">
                <a:solidFill>
                  <a:schemeClr val="bg1"/>
                </a:solidFill>
                <a:latin typeface="Trebuchet MS" pitchFamily="34" charset="0"/>
              </a:rPr>
              <a:t>может быть использован множеством способов</a:t>
            </a:r>
            <a:endParaRPr lang="en-US" sz="3200" b="1" dirty="0">
              <a:solidFill>
                <a:schemeClr val="bg1"/>
              </a:solidFill>
              <a:latin typeface="Trebuchet MS" pitchFamily="34" charset="0"/>
            </a:endParaRPr>
          </a:p>
        </p:txBody>
      </p:sp>
      <p:sp>
        <p:nvSpPr>
          <p:cNvPr id="50206" name="AutoShape 57"/>
          <p:cNvSpPr>
            <a:spLocks noChangeArrowheads="1"/>
          </p:cNvSpPr>
          <p:nvPr/>
        </p:nvSpPr>
        <p:spPr bwMode="auto">
          <a:xfrm>
            <a:off x="6049108" y="3223260"/>
            <a:ext cx="351692" cy="411480"/>
          </a:xfrm>
          <a:prstGeom prst="rightArrow">
            <a:avLst>
              <a:gd name="adj1" fmla="val 50000"/>
              <a:gd name="adj2" fmla="val 25000"/>
            </a:avLst>
          </a:prstGeom>
          <a:solidFill>
            <a:srgbClr val="0BA4E2"/>
          </a:solidFill>
          <a:ln w="9525">
            <a:solidFill>
              <a:srgbClr val="0BA4E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485" tIns="41742" rIns="83485" bIns="41742" anchor="ctr"/>
          <a:lstStyle/>
          <a:p>
            <a:endParaRPr lang="fr-FR">
              <a:latin typeface="Trebuchet MS" pitchFamily="34" charset="0"/>
            </a:endParaRPr>
          </a:p>
        </p:txBody>
      </p:sp>
      <p:sp>
        <p:nvSpPr>
          <p:cNvPr id="50207" name="AutoShape 58"/>
          <p:cNvSpPr>
            <a:spLocks noChangeArrowheads="1"/>
          </p:cNvSpPr>
          <p:nvPr/>
        </p:nvSpPr>
        <p:spPr bwMode="auto">
          <a:xfrm rot="-3603495">
            <a:off x="5218235" y="1812095"/>
            <a:ext cx="342900" cy="422031"/>
          </a:xfrm>
          <a:prstGeom prst="rightArrow">
            <a:avLst>
              <a:gd name="adj1" fmla="val 50000"/>
              <a:gd name="adj2" fmla="val 25000"/>
            </a:avLst>
          </a:prstGeom>
          <a:solidFill>
            <a:srgbClr val="0BA4E2"/>
          </a:solidFill>
          <a:ln w="9525">
            <a:solidFill>
              <a:srgbClr val="0BA4E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485" tIns="41742" rIns="83485" bIns="41742" anchor="ctr"/>
          <a:lstStyle/>
          <a:p>
            <a:endParaRPr lang="fr-FR">
              <a:latin typeface="Trebuchet MS" pitchFamily="34" charset="0"/>
            </a:endParaRPr>
          </a:p>
        </p:txBody>
      </p:sp>
      <p:sp>
        <p:nvSpPr>
          <p:cNvPr id="50208" name="AutoShape 59"/>
          <p:cNvSpPr>
            <a:spLocks noChangeArrowheads="1"/>
          </p:cNvSpPr>
          <p:nvPr/>
        </p:nvSpPr>
        <p:spPr bwMode="auto">
          <a:xfrm rot="3603495" flipH="1">
            <a:off x="3582865" y="1814952"/>
            <a:ext cx="342900" cy="422031"/>
          </a:xfrm>
          <a:prstGeom prst="rightArrow">
            <a:avLst>
              <a:gd name="adj1" fmla="val 50000"/>
              <a:gd name="adj2" fmla="val 25000"/>
            </a:avLst>
          </a:prstGeom>
          <a:solidFill>
            <a:srgbClr val="0BA4E2"/>
          </a:solidFill>
          <a:ln w="9525">
            <a:solidFill>
              <a:srgbClr val="0BA4E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485" tIns="41742" rIns="83485" bIns="41742" anchor="ctr"/>
          <a:lstStyle/>
          <a:p>
            <a:endParaRPr lang="fr-FR">
              <a:latin typeface="Trebuchet MS" pitchFamily="34" charset="0"/>
            </a:endParaRPr>
          </a:p>
        </p:txBody>
      </p:sp>
      <p:sp>
        <p:nvSpPr>
          <p:cNvPr id="50209" name="AutoShape 60"/>
          <p:cNvSpPr>
            <a:spLocks noChangeArrowheads="1"/>
          </p:cNvSpPr>
          <p:nvPr/>
        </p:nvSpPr>
        <p:spPr bwMode="auto">
          <a:xfrm rot="-3603495" flipH="1" flipV="1">
            <a:off x="3585796" y="4613874"/>
            <a:ext cx="342900" cy="422031"/>
          </a:xfrm>
          <a:prstGeom prst="rightArrow">
            <a:avLst>
              <a:gd name="adj1" fmla="val 50000"/>
              <a:gd name="adj2" fmla="val 25000"/>
            </a:avLst>
          </a:prstGeom>
          <a:solidFill>
            <a:srgbClr val="0BA4E2"/>
          </a:solidFill>
          <a:ln w="9525">
            <a:solidFill>
              <a:srgbClr val="0BA4E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485" tIns="41742" rIns="83485" bIns="41742" anchor="ctr"/>
          <a:lstStyle/>
          <a:p>
            <a:endParaRPr lang="fr-FR">
              <a:latin typeface="Trebuchet MS" pitchFamily="34" charset="0"/>
            </a:endParaRPr>
          </a:p>
        </p:txBody>
      </p:sp>
      <p:sp>
        <p:nvSpPr>
          <p:cNvPr id="50210" name="AutoShape 61"/>
          <p:cNvSpPr>
            <a:spLocks noChangeArrowheads="1"/>
          </p:cNvSpPr>
          <p:nvPr/>
        </p:nvSpPr>
        <p:spPr bwMode="auto">
          <a:xfrm rot="3603495" flipV="1">
            <a:off x="5215304" y="4612445"/>
            <a:ext cx="342900" cy="422031"/>
          </a:xfrm>
          <a:prstGeom prst="rightArrow">
            <a:avLst>
              <a:gd name="adj1" fmla="val 50000"/>
              <a:gd name="adj2" fmla="val 25000"/>
            </a:avLst>
          </a:prstGeom>
          <a:solidFill>
            <a:srgbClr val="0BA4E2"/>
          </a:solidFill>
          <a:ln w="9525">
            <a:solidFill>
              <a:srgbClr val="0BA4E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485" tIns="41742" rIns="83485" bIns="41742" anchor="ctr"/>
          <a:lstStyle/>
          <a:p>
            <a:endParaRPr lang="fr-FR">
              <a:latin typeface="Trebuchet MS" pitchFamily="34" charset="0"/>
            </a:endParaRPr>
          </a:p>
        </p:txBody>
      </p:sp>
      <p:grpSp>
        <p:nvGrpSpPr>
          <p:cNvPr id="11" name="Group 31"/>
          <p:cNvGrpSpPr>
            <a:grpSpLocks/>
          </p:cNvGrpSpPr>
          <p:nvPr/>
        </p:nvGrpSpPr>
        <p:grpSpPr bwMode="auto">
          <a:xfrm>
            <a:off x="6372200" y="2384884"/>
            <a:ext cx="2196244" cy="2088232"/>
            <a:chOff x="4752" y="1968"/>
            <a:chExt cx="1176" cy="1153"/>
          </a:xfrm>
        </p:grpSpPr>
        <p:sp>
          <p:nvSpPr>
            <p:cNvPr id="77" name="Rectangle 32"/>
            <p:cNvSpPr>
              <a:spLocks noChangeArrowheads="1"/>
            </p:cNvSpPr>
            <p:nvPr/>
          </p:nvSpPr>
          <p:spPr bwMode="auto">
            <a:xfrm>
              <a:off x="4776" y="1968"/>
              <a:ext cx="1152" cy="1152"/>
            </a:xfrm>
            <a:prstGeom prst="rect">
              <a:avLst/>
            </a:prstGeom>
            <a:solidFill>
              <a:srgbClr val="FFCC01"/>
            </a:solidFill>
            <a:ln>
              <a:noFill/>
            </a:ln>
            <a:effectLst/>
            <a:extLs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buClrTx/>
                <a:buFontTx/>
                <a:buNone/>
              </a:pPr>
              <a:endParaRPr lang="en-US" sz="2200">
                <a:latin typeface="Times" charset="0"/>
              </a:endParaRPr>
            </a:p>
          </p:txBody>
        </p:sp>
        <p:sp>
          <p:nvSpPr>
            <p:cNvPr id="78" name="Line 33"/>
            <p:cNvSpPr>
              <a:spLocks noChangeShapeType="1"/>
            </p:cNvSpPr>
            <p:nvPr/>
          </p:nvSpPr>
          <p:spPr bwMode="auto">
            <a:xfrm>
              <a:off x="5928" y="1968"/>
              <a:ext cx="0" cy="1152"/>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9" name="Line 34"/>
            <p:cNvSpPr>
              <a:spLocks noChangeShapeType="1"/>
            </p:cNvSpPr>
            <p:nvPr/>
          </p:nvSpPr>
          <p:spPr bwMode="auto">
            <a:xfrm flipV="1">
              <a:off x="4781" y="2640"/>
              <a:ext cx="0" cy="48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0" name="Freeform 35"/>
            <p:cNvSpPr>
              <a:spLocks/>
            </p:cNvSpPr>
            <p:nvPr/>
          </p:nvSpPr>
          <p:spPr bwMode="auto">
            <a:xfrm>
              <a:off x="4776" y="2360"/>
              <a:ext cx="240" cy="368"/>
            </a:xfrm>
            <a:custGeom>
              <a:avLst/>
              <a:gdLst>
                <a:gd name="T0" fmla="*/ 0 w 280"/>
                <a:gd name="T1" fmla="*/ 88 h 368"/>
                <a:gd name="T2" fmla="*/ 69 w 280"/>
                <a:gd name="T3" fmla="*/ 40 h 368"/>
                <a:gd name="T4" fmla="*/ 69 w 280"/>
                <a:gd name="T5" fmla="*/ 328 h 368"/>
                <a:gd name="T6" fmla="*/ 0 w 280"/>
                <a:gd name="T7" fmla="*/ 280 h 3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0" h="368">
                  <a:moveTo>
                    <a:pt x="0" y="88"/>
                  </a:moveTo>
                  <a:cubicBezTo>
                    <a:pt x="100" y="44"/>
                    <a:pt x="200" y="0"/>
                    <a:pt x="240" y="40"/>
                  </a:cubicBezTo>
                  <a:cubicBezTo>
                    <a:pt x="280" y="80"/>
                    <a:pt x="280" y="288"/>
                    <a:pt x="240" y="328"/>
                  </a:cubicBezTo>
                  <a:cubicBezTo>
                    <a:pt x="200" y="368"/>
                    <a:pt x="40" y="288"/>
                    <a:pt x="0" y="280"/>
                  </a:cubicBezTo>
                </a:path>
              </a:pathLst>
            </a:custGeom>
            <a:solidFill>
              <a:schemeClr val="bg1"/>
            </a:solidFill>
            <a:ln w="38100" cmpd="sng">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1" name="Line 36"/>
            <p:cNvSpPr>
              <a:spLocks noChangeShapeType="1"/>
            </p:cNvSpPr>
            <p:nvPr/>
          </p:nvSpPr>
          <p:spPr bwMode="auto">
            <a:xfrm flipV="1">
              <a:off x="4776" y="1968"/>
              <a:ext cx="0" cy="48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2" name="Line 37"/>
            <p:cNvSpPr>
              <a:spLocks noChangeShapeType="1"/>
            </p:cNvSpPr>
            <p:nvPr/>
          </p:nvSpPr>
          <p:spPr bwMode="auto">
            <a:xfrm rot="5400000">
              <a:off x="5351" y="1393"/>
              <a:ext cx="1" cy="1152"/>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3" name="Line 38"/>
            <p:cNvSpPr>
              <a:spLocks noChangeShapeType="1"/>
            </p:cNvSpPr>
            <p:nvPr/>
          </p:nvSpPr>
          <p:spPr bwMode="auto">
            <a:xfrm rot="5400000">
              <a:off x="5351" y="2545"/>
              <a:ext cx="1" cy="1152"/>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4" name="Text Box 39"/>
            <p:cNvSpPr txBox="1">
              <a:spLocks noChangeArrowheads="1"/>
            </p:cNvSpPr>
            <p:nvPr/>
          </p:nvSpPr>
          <p:spPr bwMode="auto">
            <a:xfrm>
              <a:off x="4752" y="1968"/>
              <a:ext cx="1176" cy="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accent2"/>
                  </a:solidFill>
                  <a:latin typeface="Arial" charset="0"/>
                </a:defRPr>
              </a:lvl1pPr>
              <a:lvl2pPr marL="742950" indent="-285750">
                <a:defRPr b="1">
                  <a:solidFill>
                    <a:schemeClr val="accent2"/>
                  </a:solidFill>
                  <a:latin typeface="Arial" charset="0"/>
                </a:defRPr>
              </a:lvl2pPr>
              <a:lvl3pPr marL="1143000" indent="-228600">
                <a:defRPr b="1">
                  <a:solidFill>
                    <a:schemeClr val="accent2"/>
                  </a:solidFill>
                  <a:latin typeface="Arial" charset="0"/>
                </a:defRPr>
              </a:lvl3pPr>
              <a:lvl4pPr marL="1600200" indent="-228600">
                <a:defRPr b="1">
                  <a:solidFill>
                    <a:schemeClr val="accent2"/>
                  </a:solidFill>
                  <a:latin typeface="Arial" charset="0"/>
                </a:defRPr>
              </a:lvl4pPr>
              <a:lvl5pPr marL="2057400" indent="-228600">
                <a:defRPr b="1">
                  <a:solidFill>
                    <a:schemeClr val="accent2"/>
                  </a:solidFill>
                  <a:latin typeface="Arial" charset="0"/>
                </a:defRPr>
              </a:lvl5pPr>
              <a:lvl6pPr marL="25146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718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290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8862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pPr algn="ctr">
                <a:lnSpc>
                  <a:spcPct val="85000"/>
                </a:lnSpc>
                <a:buClrTx/>
                <a:buFontTx/>
                <a:buNone/>
              </a:pPr>
              <a:r>
                <a:rPr lang="ru-RU" dirty="0" smtClean="0">
                  <a:solidFill>
                    <a:srgbClr val="006600"/>
                  </a:solidFill>
                  <a:latin typeface="Trebuchet MS" pitchFamily="34" charset="0"/>
                </a:rPr>
                <a:t>Инструменты</a:t>
              </a:r>
              <a:r>
                <a:rPr lang="en-US" dirty="0" smtClean="0">
                  <a:solidFill>
                    <a:srgbClr val="006600"/>
                  </a:solidFill>
                  <a:latin typeface="Trebuchet MS" pitchFamily="34" charset="0"/>
                </a:rPr>
                <a:t> </a:t>
              </a:r>
              <a:r>
                <a:rPr lang="ru-RU" dirty="0" smtClean="0">
                  <a:solidFill>
                    <a:srgbClr val="006600"/>
                  </a:solidFill>
                  <a:latin typeface="Trebuchet MS" pitchFamily="34" charset="0"/>
                </a:rPr>
                <a:t>моделирования </a:t>
              </a:r>
              <a:r>
                <a:rPr lang="en-US" dirty="0" smtClean="0">
                  <a:solidFill>
                    <a:srgbClr val="006600"/>
                  </a:solidFill>
                  <a:latin typeface="Trebuchet MS" pitchFamily="34" charset="0"/>
                </a:rPr>
                <a:t/>
              </a:r>
              <a:br>
                <a:rPr lang="en-US" dirty="0" smtClean="0">
                  <a:solidFill>
                    <a:srgbClr val="006600"/>
                  </a:solidFill>
                  <a:latin typeface="Trebuchet MS" pitchFamily="34" charset="0"/>
                </a:rPr>
              </a:br>
              <a:r>
                <a:rPr lang="ru-RU" dirty="0" smtClean="0">
                  <a:solidFill>
                    <a:srgbClr val="006600"/>
                  </a:solidFill>
                  <a:latin typeface="Trebuchet MS" pitchFamily="34" charset="0"/>
                </a:rPr>
                <a:t>с поддержкой</a:t>
              </a:r>
              <a:r>
                <a:rPr lang="en-US" dirty="0" smtClean="0">
                  <a:solidFill>
                    <a:srgbClr val="006600"/>
                  </a:solidFill>
                  <a:latin typeface="Trebuchet MS" pitchFamily="34" charset="0"/>
                </a:rPr>
                <a:t> CO</a:t>
              </a:r>
              <a:endParaRPr lang="en-US" dirty="0">
                <a:solidFill>
                  <a:srgbClr val="006600"/>
                </a:solidFill>
                <a:latin typeface="Trebuchet MS" pitchFamily="34" charset="0"/>
              </a:endParaRPr>
            </a:p>
            <a:p>
              <a:pPr algn="ctr">
                <a:lnSpc>
                  <a:spcPct val="85000"/>
                </a:lnSpc>
                <a:buClrTx/>
                <a:buFontTx/>
                <a:buNone/>
              </a:pPr>
              <a:r>
                <a:rPr lang="en-US" dirty="0">
                  <a:solidFill>
                    <a:srgbClr val="006600"/>
                  </a:solidFill>
                  <a:latin typeface="Trebuchet MS" pitchFamily="34" charset="0"/>
                </a:rPr>
                <a:t>Thermo </a:t>
              </a:r>
            </a:p>
            <a:p>
              <a:pPr algn="ctr">
                <a:buClrTx/>
                <a:buFontTx/>
                <a:buNone/>
              </a:pPr>
              <a:r>
                <a:rPr lang="en-US" dirty="0" smtClean="0">
                  <a:solidFill>
                    <a:srgbClr val="006600"/>
                  </a:solidFill>
                  <a:latin typeface="Trebuchet MS" pitchFamily="34" charset="0"/>
                </a:rPr>
                <a:t>Socket</a:t>
              </a:r>
            </a:p>
            <a:p>
              <a:pPr algn="ctr">
                <a:buClrTx/>
                <a:buFontTx/>
                <a:buNone/>
              </a:pPr>
              <a:endParaRPr lang="en-US" dirty="0">
                <a:solidFill>
                  <a:srgbClr val="006600"/>
                </a:solidFill>
                <a:latin typeface="Trebuchet MS" pitchFamily="34" charset="0"/>
              </a:endParaRPr>
            </a:p>
            <a:p>
              <a:pPr algn="ctr">
                <a:buClrTx/>
                <a:buFontTx/>
                <a:buNone/>
              </a:pPr>
              <a:r>
                <a:rPr lang="en-US" sz="1000" dirty="0">
                  <a:solidFill>
                    <a:srgbClr val="006600"/>
                  </a:solidFill>
                  <a:latin typeface="Trebuchet MS" pitchFamily="34" charset="0"/>
                </a:rPr>
                <a:t>Aspen Plus, </a:t>
              </a:r>
              <a:r>
                <a:rPr lang="en-US" sz="1000" dirty="0" err="1">
                  <a:solidFill>
                    <a:srgbClr val="006600"/>
                  </a:solidFill>
                  <a:latin typeface="Trebuchet MS" pitchFamily="34" charset="0"/>
                </a:rPr>
                <a:t>ProII</a:t>
              </a:r>
              <a:r>
                <a:rPr lang="en-US" sz="1000" dirty="0">
                  <a:solidFill>
                    <a:srgbClr val="006600"/>
                  </a:solidFill>
                  <a:latin typeface="Trebuchet MS" pitchFamily="34" charset="0"/>
                </a:rPr>
                <a:t>, Aspen HYSYS, HTRI, </a:t>
              </a:r>
              <a:r>
                <a:rPr lang="en-US" sz="1000" dirty="0" err="1">
                  <a:solidFill>
                    <a:srgbClr val="006600"/>
                  </a:solidFill>
                  <a:latin typeface="Trebuchet MS" pitchFamily="34" charset="0"/>
                </a:rPr>
                <a:t>gPROMS</a:t>
              </a:r>
              <a:r>
                <a:rPr lang="en-US" sz="1000" dirty="0">
                  <a:solidFill>
                    <a:srgbClr val="006600"/>
                  </a:solidFill>
                  <a:latin typeface="Trebuchet MS" pitchFamily="34" charset="0"/>
                </a:rPr>
                <a:t> …</a:t>
              </a:r>
            </a:p>
          </p:txBody>
        </p:sp>
      </p:grpSp>
      <p:sp>
        <p:nvSpPr>
          <p:cNvPr id="87" name="Text Box 8"/>
          <p:cNvSpPr txBox="1">
            <a:spLocks noChangeArrowheads="1"/>
          </p:cNvSpPr>
          <p:nvPr/>
        </p:nvSpPr>
        <p:spPr bwMode="auto">
          <a:xfrm>
            <a:off x="6480212" y="4410978"/>
            <a:ext cx="266378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8925" indent="-288925">
              <a:defRPr b="1">
                <a:solidFill>
                  <a:schemeClr val="accent2"/>
                </a:solidFill>
                <a:latin typeface="Arial" charset="0"/>
              </a:defRPr>
            </a:lvl1pPr>
            <a:lvl2pPr marL="742950" indent="-285750">
              <a:defRPr b="1">
                <a:solidFill>
                  <a:schemeClr val="accent2"/>
                </a:solidFill>
                <a:latin typeface="Arial" charset="0"/>
              </a:defRPr>
            </a:lvl2pPr>
            <a:lvl3pPr marL="1143000" indent="-228600">
              <a:defRPr b="1">
                <a:solidFill>
                  <a:schemeClr val="accent2"/>
                </a:solidFill>
                <a:latin typeface="Arial" charset="0"/>
              </a:defRPr>
            </a:lvl3pPr>
            <a:lvl4pPr marL="1600200" indent="-228600">
              <a:defRPr b="1">
                <a:solidFill>
                  <a:schemeClr val="accent2"/>
                </a:solidFill>
                <a:latin typeface="Arial" charset="0"/>
              </a:defRPr>
            </a:lvl4pPr>
            <a:lvl5pPr marL="2057400" indent="-228600">
              <a:defRPr b="1">
                <a:solidFill>
                  <a:schemeClr val="accent2"/>
                </a:solidFill>
                <a:latin typeface="Arial" charset="0"/>
              </a:defRPr>
            </a:lvl5pPr>
            <a:lvl6pPr marL="25146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718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290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886200" indent="-228600"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pPr>
              <a:lnSpc>
                <a:spcPct val="100000"/>
              </a:lnSpc>
              <a:buClrTx/>
              <a:buFont typeface="Wingdings" pitchFamily="2" charset="2"/>
              <a:buChar char="ð"/>
            </a:pPr>
            <a:r>
              <a:rPr lang="ru-RU" i="1" dirty="0" smtClean="0">
                <a:solidFill>
                  <a:srgbClr val="D21700"/>
                </a:solidFill>
                <a:latin typeface="Trebuchet MS" pitchFamily="34" charset="0"/>
              </a:rPr>
              <a:t>Точность </a:t>
            </a:r>
            <a:r>
              <a:rPr lang="ru-RU" i="1" dirty="0" err="1" smtClean="0">
                <a:solidFill>
                  <a:srgbClr val="D21700"/>
                </a:solidFill>
                <a:latin typeface="Trebuchet MS" pitchFamily="34" charset="0"/>
              </a:rPr>
              <a:t>термодинами-ческих</a:t>
            </a:r>
            <a:r>
              <a:rPr lang="ru-RU" i="1" dirty="0" smtClean="0">
                <a:solidFill>
                  <a:srgbClr val="D21700"/>
                </a:solidFill>
                <a:latin typeface="Trebuchet MS" pitchFamily="34" charset="0"/>
              </a:rPr>
              <a:t> расчетов</a:t>
            </a:r>
          </a:p>
          <a:p>
            <a:pPr>
              <a:lnSpc>
                <a:spcPct val="100000"/>
              </a:lnSpc>
              <a:buClrTx/>
              <a:buFont typeface="Wingdings" pitchFamily="2" charset="2"/>
              <a:buChar char="ð"/>
            </a:pPr>
            <a:r>
              <a:rPr lang="ru-RU" i="1" dirty="0" smtClean="0">
                <a:solidFill>
                  <a:srgbClr val="D21700"/>
                </a:solidFill>
                <a:latin typeface="Trebuchet MS" pitchFamily="34" charset="0"/>
              </a:rPr>
              <a:t>автоматически обеспечена в любом ПО</a:t>
            </a:r>
            <a:endParaRPr lang="en-US" i="1" dirty="0">
              <a:solidFill>
                <a:srgbClr val="D21700"/>
              </a:solidFill>
              <a:latin typeface="Trebuchet MS" pitchFamily="34" charset="0"/>
            </a:endParaRPr>
          </a:p>
        </p:txBody>
      </p:sp>
      <p:pic>
        <p:nvPicPr>
          <p:cNvPr id="63" name="Image 33"/>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5497" y="2384884"/>
            <a:ext cx="1866207" cy="117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Image 34"/>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31241" y="2636902"/>
            <a:ext cx="1862051" cy="116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Image 35"/>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28925" y="2886472"/>
            <a:ext cx="1862051" cy="116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Image 36"/>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26609" y="3138500"/>
            <a:ext cx="1862051" cy="116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Image 37"/>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824967" y="3388070"/>
            <a:ext cx="1845425" cy="115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Oval 15"/>
          <p:cNvSpPr>
            <a:spLocks noChangeArrowheads="1"/>
          </p:cNvSpPr>
          <p:nvPr>
            <p:custDataLst>
              <p:tags r:id="rId1"/>
            </p:custDataLst>
          </p:nvPr>
        </p:nvSpPr>
        <p:spPr bwMode="gray">
          <a:xfrm>
            <a:off x="3896458" y="2773204"/>
            <a:ext cx="1351085" cy="1311593"/>
          </a:xfrm>
          <a:prstGeom prst="ellipse">
            <a:avLst/>
          </a:prstGeom>
          <a:solidFill>
            <a:srgbClr val="080B7A"/>
          </a:solidFill>
          <a:ln w="19050">
            <a:solidFill>
              <a:srgbClr val="080B7A"/>
            </a:solidFill>
            <a:miter lim="800000"/>
            <a:headEnd/>
            <a:tailEnd/>
          </a:ln>
          <a:effectLst>
            <a:outerShdw dist="53882" dir="2700000" algn="ctr" rotWithShape="0">
              <a:srgbClr val="808080"/>
            </a:outerShdw>
          </a:effectLst>
        </p:spPr>
        <p:txBody>
          <a:bodyPr lIns="83485" tIns="41742" rIns="83485" bIns="41742"/>
          <a:lstStyle/>
          <a:p>
            <a:pPr marL="162331" indent="-162331" algn="ctr" defTabSz="731941">
              <a:spcBef>
                <a:spcPct val="20000"/>
              </a:spcBef>
            </a:pPr>
            <a:endParaRPr lang="de-DE" sz="1500">
              <a:solidFill>
                <a:srgbClr val="000000"/>
              </a:solidFill>
              <a:latin typeface="Trebuchet MS" pitchFamily="34" charset="0"/>
              <a:cs typeface="Arial" charset="0"/>
            </a:endParaRPr>
          </a:p>
        </p:txBody>
      </p:sp>
      <p:pic>
        <p:nvPicPr>
          <p:cNvPr id="62" name="Picture 16"/>
          <p:cNvPicPr>
            <a:picLocks noChangeAspect="1" noChangeArrowheads="1"/>
          </p:cNvPicPr>
          <p:nvPr/>
        </p:nvPicPr>
        <p:blipFill>
          <a:blip r:embed="rId26" cstate="print">
            <a:lum bright="72000" contrast="54000"/>
            <a:extLst>
              <a:ext uri="{28A0092B-C50C-407E-A947-70E740481C1C}">
                <a14:useLocalDpi xmlns:a14="http://schemas.microsoft.com/office/drawing/2010/main" val="0"/>
              </a:ext>
            </a:extLst>
          </a:blip>
          <a:srcRect/>
          <a:stretch>
            <a:fillRect/>
          </a:stretch>
        </p:blipFill>
        <p:spPr bwMode="gray">
          <a:xfrm>
            <a:off x="4141178" y="2823210"/>
            <a:ext cx="860181" cy="60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Rectangle 26"/>
          <p:cNvSpPr>
            <a:spLocks noChangeArrowheads="1"/>
          </p:cNvSpPr>
          <p:nvPr/>
        </p:nvSpPr>
        <p:spPr bwMode="gray">
          <a:xfrm>
            <a:off x="3808536" y="2996952"/>
            <a:ext cx="1525465" cy="79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70" tIns="82170" rIns="65736" bIns="82170">
            <a:spAutoFit/>
          </a:bodyPr>
          <a:lstStyle/>
          <a:p>
            <a:pPr algn="ctr" defTabSz="731941">
              <a:spcBef>
                <a:spcPct val="20000"/>
              </a:spcBef>
            </a:pPr>
            <a:r>
              <a:rPr lang="de-DE" sz="2400" dirty="0">
                <a:solidFill>
                  <a:schemeClr val="bg1"/>
                </a:solidFill>
                <a:latin typeface="Trebuchet MS" pitchFamily="34" charset="0"/>
                <a:cs typeface="Arial" charset="0"/>
              </a:rPr>
              <a:t>Simulis</a:t>
            </a:r>
          </a:p>
          <a:p>
            <a:pPr algn="ctr" defTabSz="731941">
              <a:spcBef>
                <a:spcPct val="20000"/>
              </a:spcBef>
            </a:pPr>
            <a:r>
              <a:rPr lang="de-DE" sz="1300" dirty="0">
                <a:solidFill>
                  <a:schemeClr val="bg1"/>
                </a:solidFill>
                <a:latin typeface="Trebuchet MS" pitchFamily="34" charset="0"/>
                <a:cs typeface="Arial" charset="0"/>
              </a:rPr>
              <a:t>Thermodynamics</a:t>
            </a:r>
          </a:p>
        </p:txBody>
      </p:sp>
    </p:spTree>
    <p:extLst>
      <p:ext uri="{BB962C8B-B14F-4D97-AF65-F5344CB8AC3E}">
        <p14:creationId xmlns:p14="http://schemas.microsoft.com/office/powerpoint/2010/main" val="2298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98" name="Picture 96" descr="j0178880"/>
          <p:cNvPicPr>
            <a:picLocks noChangeAspect="1" noChangeArrowheads="1"/>
          </p:cNvPicPr>
          <p:nvPr/>
        </p:nvPicPr>
        <p:blipFill>
          <a:blip r:embed="rId6" cstate="print"/>
          <a:srcRect/>
          <a:stretch>
            <a:fillRect/>
          </a:stretch>
        </p:blipFill>
        <p:spPr bwMode="auto">
          <a:xfrm>
            <a:off x="1598735" y="4250532"/>
            <a:ext cx="1336431" cy="864393"/>
          </a:xfrm>
          <a:prstGeom prst="rect">
            <a:avLst/>
          </a:prstGeom>
          <a:noFill/>
          <a:ln w="9525">
            <a:noFill/>
            <a:miter lim="800000"/>
            <a:headEnd/>
            <a:tailEnd/>
          </a:ln>
        </p:spPr>
      </p:pic>
      <p:sp>
        <p:nvSpPr>
          <p:cNvPr id="50199" name="Rectangle 97"/>
          <p:cNvSpPr>
            <a:spLocks noChangeArrowheads="1"/>
          </p:cNvSpPr>
          <p:nvPr/>
        </p:nvSpPr>
        <p:spPr bwMode="auto">
          <a:xfrm>
            <a:off x="1598735" y="4251960"/>
            <a:ext cx="1336431" cy="864394"/>
          </a:xfrm>
          <a:prstGeom prst="rect">
            <a:avLst/>
          </a:prstGeom>
          <a:noFill/>
          <a:ln w="9525">
            <a:solidFill>
              <a:schemeClr val="tx1"/>
            </a:solidFill>
            <a:miter lim="800000"/>
            <a:headEnd/>
            <a:tailEnd/>
          </a:ln>
        </p:spPr>
        <p:txBody>
          <a:bodyPr wrap="none" lIns="83485" tIns="41742" rIns="83485" bIns="41742" anchor="ctr"/>
          <a:lstStyle/>
          <a:p>
            <a:endParaRPr lang="fr-FR"/>
          </a:p>
        </p:txBody>
      </p:sp>
      <p:sp>
        <p:nvSpPr>
          <p:cNvPr id="50200" name="AutoShape 98"/>
          <p:cNvSpPr>
            <a:spLocks noChangeArrowheads="1"/>
          </p:cNvSpPr>
          <p:nvPr/>
        </p:nvSpPr>
        <p:spPr bwMode="auto">
          <a:xfrm>
            <a:off x="1106366" y="5114925"/>
            <a:ext cx="2340219" cy="1057275"/>
          </a:xfrm>
          <a:prstGeom prst="flowChartMultidocument">
            <a:avLst/>
          </a:prstGeom>
          <a:noFill/>
          <a:ln w="9525">
            <a:solidFill>
              <a:srgbClr val="CC0000"/>
            </a:solidFill>
            <a:miter lim="800000"/>
            <a:headEnd/>
            <a:tailEnd/>
          </a:ln>
        </p:spPr>
        <p:txBody>
          <a:bodyPr wrap="none" lIns="83485" tIns="41742" rIns="83485" bIns="41742" anchor="ctr"/>
          <a:lstStyle/>
          <a:p>
            <a:pPr algn="ctr">
              <a:lnSpc>
                <a:spcPct val="100000"/>
              </a:lnSpc>
              <a:spcBef>
                <a:spcPct val="20000"/>
              </a:spcBef>
              <a:buClrTx/>
              <a:buFontTx/>
              <a:buNone/>
            </a:pPr>
            <a:endParaRPr lang="en-US" sz="2200" b="1" dirty="0">
              <a:solidFill>
                <a:srgbClr val="CC0000"/>
              </a:solidFill>
            </a:endParaRPr>
          </a:p>
          <a:p>
            <a:pPr algn="ctr">
              <a:lnSpc>
                <a:spcPct val="100000"/>
              </a:lnSpc>
              <a:spcBef>
                <a:spcPct val="5000"/>
              </a:spcBef>
              <a:buClrTx/>
              <a:buFontTx/>
              <a:buNone/>
            </a:pPr>
            <a:r>
              <a:rPr lang="ru-RU" sz="2200" b="1" dirty="0" smtClean="0">
                <a:solidFill>
                  <a:srgbClr val="CC0000"/>
                </a:solidFill>
                <a:latin typeface="Trebuchet MS" pitchFamily="34" charset="0"/>
              </a:rPr>
              <a:t>Ваша модель</a:t>
            </a:r>
            <a:endParaRPr lang="en-US" sz="2200" b="1" dirty="0">
              <a:solidFill>
                <a:srgbClr val="CC0000"/>
              </a:solidFill>
              <a:latin typeface="Trebuchet MS" pitchFamily="34" charset="0"/>
            </a:endParaRPr>
          </a:p>
          <a:p>
            <a:pPr algn="ctr">
              <a:lnSpc>
                <a:spcPct val="100000"/>
              </a:lnSpc>
              <a:buClrTx/>
              <a:buFontTx/>
              <a:buNone/>
            </a:pPr>
            <a:r>
              <a:rPr lang="en-US" sz="1300" b="1" dirty="0">
                <a:solidFill>
                  <a:srgbClr val="CC0000"/>
                </a:solidFill>
                <a:latin typeface="Trebuchet MS" pitchFamily="34" charset="0"/>
              </a:rPr>
              <a:t>(C++, VB, FORTRAN,…)</a:t>
            </a:r>
          </a:p>
          <a:p>
            <a:pPr algn="ctr">
              <a:lnSpc>
                <a:spcPct val="100000"/>
              </a:lnSpc>
              <a:buClrTx/>
              <a:buFontTx/>
              <a:buNone/>
            </a:pPr>
            <a:endParaRPr lang="fr-FR" dirty="0">
              <a:solidFill>
                <a:schemeClr val="tx1"/>
              </a:solidFill>
              <a:latin typeface="Trebuchet MS" pitchFamily="34" charset="0"/>
            </a:endParaRPr>
          </a:p>
        </p:txBody>
      </p:sp>
      <p:sp>
        <p:nvSpPr>
          <p:cNvPr id="47" name="Rectangle 20"/>
          <p:cNvSpPr>
            <a:spLocks noChangeArrowheads="1"/>
          </p:cNvSpPr>
          <p:nvPr/>
        </p:nvSpPr>
        <p:spPr bwMode="auto">
          <a:xfrm>
            <a:off x="468000" y="151200"/>
            <a:ext cx="7948246" cy="576716"/>
          </a:xfrm>
          <a:prstGeom prst="rect">
            <a:avLst/>
          </a:prstGeom>
          <a:noFill/>
          <a:ln w="9525" algn="ctr">
            <a:noFill/>
            <a:miter lim="800000"/>
            <a:headEnd/>
            <a:tailEnd/>
          </a:ln>
        </p:spPr>
        <p:txBody>
          <a:bodyPr lIns="83457" tIns="41729" rIns="83457" bIns="41729">
            <a:spAutoFit/>
          </a:bodyPr>
          <a:lstStyle/>
          <a:p>
            <a:pPr defTabSz="931957"/>
            <a:r>
              <a:rPr lang="ru-RU" sz="3200" b="1" dirty="0" smtClean="0">
                <a:solidFill>
                  <a:schemeClr val="bg1"/>
                </a:solidFill>
                <a:latin typeface="Trebuchet MS" pitchFamily="34" charset="0"/>
              </a:rPr>
              <a:t>Пример интересной комбинации</a:t>
            </a:r>
            <a:endParaRPr lang="en-US" sz="3200" b="1" dirty="0">
              <a:solidFill>
                <a:schemeClr val="bg1"/>
              </a:solidFill>
              <a:latin typeface="Trebuchet MS" pitchFamily="34" charset="0"/>
            </a:endParaRPr>
          </a:p>
        </p:txBody>
      </p:sp>
      <p:sp>
        <p:nvSpPr>
          <p:cNvPr id="62" name="Rectangle 19"/>
          <p:cNvSpPr>
            <a:spLocks noChangeArrowheads="1"/>
          </p:cNvSpPr>
          <p:nvPr/>
        </p:nvSpPr>
        <p:spPr bwMode="auto">
          <a:xfrm>
            <a:off x="4680520" y="4581128"/>
            <a:ext cx="4608004" cy="1038407"/>
          </a:xfrm>
          <a:prstGeom prst="rect">
            <a:avLst/>
          </a:prstGeom>
          <a:noFill/>
          <a:ln w="9525">
            <a:noFill/>
            <a:miter lim="800000"/>
            <a:headEnd/>
            <a:tailEnd/>
          </a:ln>
        </p:spPr>
        <p:txBody>
          <a:bodyPr wrap="square" lIns="83485" tIns="41742" rIns="83485" bIns="41742">
            <a:spAutoFit/>
          </a:bodyPr>
          <a:lstStyle/>
          <a:p>
            <a:pPr marL="263789" indent="-263789"/>
            <a:r>
              <a:rPr lang="en-US" sz="2200" b="1" dirty="0" smtClean="0">
                <a:solidFill>
                  <a:srgbClr val="C00000"/>
                </a:solidFill>
                <a:sym typeface="Wingdings" pitchFamily="2" charset="2"/>
              </a:rPr>
              <a:t></a:t>
            </a:r>
            <a:r>
              <a:rPr lang="ru-RU" sz="2000" b="1" i="1" dirty="0" smtClean="0">
                <a:solidFill>
                  <a:srgbClr val="C00000"/>
                </a:solidFill>
                <a:latin typeface="Trebuchet MS" pitchFamily="34" charset="0"/>
              </a:rPr>
              <a:t>Разработанная Вами термодинамическая модель сразу доступна в </a:t>
            </a:r>
            <a:r>
              <a:rPr lang="en-US" sz="2000" b="1" i="1" dirty="0" smtClean="0">
                <a:solidFill>
                  <a:srgbClr val="D21700"/>
                </a:solidFill>
                <a:latin typeface="Trebuchet MS" pitchFamily="34" charset="0"/>
              </a:rPr>
              <a:t>Excel</a:t>
            </a:r>
            <a:endParaRPr lang="en-US" sz="2200" b="1" i="1" dirty="0">
              <a:solidFill>
                <a:srgbClr val="D21700"/>
              </a:solidFill>
              <a:latin typeface="Trebuchet MS" pitchFamily="34" charset="0"/>
            </a:endParaRPr>
          </a:p>
        </p:txBody>
      </p:sp>
      <p:grpSp>
        <p:nvGrpSpPr>
          <p:cNvPr id="2" name="Group 2"/>
          <p:cNvGrpSpPr>
            <a:grpSpLocks noChangeAspect="1"/>
          </p:cNvGrpSpPr>
          <p:nvPr/>
        </p:nvGrpSpPr>
        <p:grpSpPr bwMode="auto">
          <a:xfrm>
            <a:off x="3245828" y="1924527"/>
            <a:ext cx="1304192" cy="1082993"/>
            <a:chOff x="2130" y="1248"/>
            <a:chExt cx="974" cy="830"/>
          </a:xfrm>
        </p:grpSpPr>
        <p:sp>
          <p:nvSpPr>
            <p:cNvPr id="28" name="Freeform 100"/>
            <p:cNvSpPr>
              <a:spLocks noChangeAspect="1"/>
            </p:cNvSpPr>
            <p:nvPr>
              <p:custDataLst>
                <p:tags r:id="rId2"/>
              </p:custDataLst>
            </p:nvPr>
          </p:nvSpPr>
          <p:spPr bwMode="gray">
            <a:xfrm>
              <a:off x="2164" y="1270"/>
              <a:ext cx="940" cy="808"/>
            </a:xfrm>
            <a:custGeom>
              <a:avLst/>
              <a:gdLst>
                <a:gd name="T0" fmla="*/ 98364978 w 192"/>
                <a:gd name="T1" fmla="*/ 54499503 h 166"/>
                <a:gd name="T2" fmla="*/ 98364978 w 192"/>
                <a:gd name="T3" fmla="*/ 0 h 166"/>
                <a:gd name="T4" fmla="*/ 0 w 192"/>
                <a:gd name="T5" fmla="*/ 53860049 h 166"/>
                <a:gd name="T6" fmla="*/ 49147469 w 192"/>
                <a:gd name="T7" fmla="*/ 80658201 h 166"/>
                <a:gd name="T8" fmla="*/ 98364978 w 192"/>
                <a:gd name="T9" fmla="*/ 54499503 h 166"/>
                <a:gd name="T10" fmla="*/ 0 60000 65536"/>
                <a:gd name="T11" fmla="*/ 0 60000 65536"/>
                <a:gd name="T12" fmla="*/ 0 60000 65536"/>
                <a:gd name="T13" fmla="*/ 0 60000 65536"/>
                <a:gd name="T14" fmla="*/ 0 60000 65536"/>
                <a:gd name="T15" fmla="*/ 0 w 192"/>
                <a:gd name="T16" fmla="*/ 0 h 166"/>
                <a:gd name="T17" fmla="*/ 192 w 192"/>
                <a:gd name="T18" fmla="*/ 166 h 166"/>
              </a:gdLst>
              <a:ahLst/>
              <a:cxnLst>
                <a:cxn ang="T10">
                  <a:pos x="T0" y="T1"/>
                </a:cxn>
                <a:cxn ang="T11">
                  <a:pos x="T2" y="T3"/>
                </a:cxn>
                <a:cxn ang="T12">
                  <a:pos x="T4" y="T5"/>
                </a:cxn>
                <a:cxn ang="T13">
                  <a:pos x="T6" y="T7"/>
                </a:cxn>
                <a:cxn ang="T14">
                  <a:pos x="T8" y="T9"/>
                </a:cxn>
              </a:cxnLst>
              <a:rect l="T15" t="T16" r="T17" b="T18"/>
              <a:pathLst>
                <a:path w="192" h="166">
                  <a:moveTo>
                    <a:pt x="192" y="112"/>
                  </a:moveTo>
                  <a:cubicBezTo>
                    <a:pt x="192" y="0"/>
                    <a:pt x="192" y="0"/>
                    <a:pt x="192" y="0"/>
                  </a:cubicBezTo>
                  <a:cubicBezTo>
                    <a:pt x="111" y="3"/>
                    <a:pt x="40" y="46"/>
                    <a:pt x="0" y="111"/>
                  </a:cubicBezTo>
                  <a:cubicBezTo>
                    <a:pt x="96" y="166"/>
                    <a:pt x="96" y="166"/>
                    <a:pt x="96" y="166"/>
                  </a:cubicBezTo>
                  <a:cubicBezTo>
                    <a:pt x="117" y="135"/>
                    <a:pt x="152" y="114"/>
                    <a:pt x="192" y="112"/>
                  </a:cubicBezTo>
                  <a:close/>
                </a:path>
              </a:pathLst>
            </a:custGeom>
            <a:solidFill>
              <a:schemeClr val="bg2"/>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latin typeface="Trebuchet MS" pitchFamily="34" charset="0"/>
              </a:endParaRPr>
            </a:p>
          </p:txBody>
        </p:sp>
        <p:sp>
          <p:nvSpPr>
            <p:cNvPr id="29" name="Freeform 100"/>
            <p:cNvSpPr>
              <a:spLocks noChangeAspect="1"/>
            </p:cNvSpPr>
            <p:nvPr>
              <p:custDataLst>
                <p:tags r:id="rId3"/>
              </p:custDataLst>
            </p:nvPr>
          </p:nvSpPr>
          <p:spPr bwMode="gray">
            <a:xfrm>
              <a:off x="2130" y="1248"/>
              <a:ext cx="940" cy="808"/>
            </a:xfrm>
            <a:custGeom>
              <a:avLst/>
              <a:gdLst>
                <a:gd name="T0" fmla="*/ 98364978 w 192"/>
                <a:gd name="T1" fmla="*/ 54499503 h 166"/>
                <a:gd name="T2" fmla="*/ 98364978 w 192"/>
                <a:gd name="T3" fmla="*/ 0 h 166"/>
                <a:gd name="T4" fmla="*/ 0 w 192"/>
                <a:gd name="T5" fmla="*/ 53860049 h 166"/>
                <a:gd name="T6" fmla="*/ 49147469 w 192"/>
                <a:gd name="T7" fmla="*/ 80658201 h 166"/>
                <a:gd name="T8" fmla="*/ 98364978 w 192"/>
                <a:gd name="T9" fmla="*/ 54499503 h 166"/>
                <a:gd name="T10" fmla="*/ 0 60000 65536"/>
                <a:gd name="T11" fmla="*/ 0 60000 65536"/>
                <a:gd name="T12" fmla="*/ 0 60000 65536"/>
                <a:gd name="T13" fmla="*/ 0 60000 65536"/>
                <a:gd name="T14" fmla="*/ 0 60000 65536"/>
                <a:gd name="T15" fmla="*/ 0 w 192"/>
                <a:gd name="T16" fmla="*/ 0 h 166"/>
                <a:gd name="T17" fmla="*/ 192 w 192"/>
                <a:gd name="T18" fmla="*/ 166 h 166"/>
              </a:gdLst>
              <a:ahLst/>
              <a:cxnLst>
                <a:cxn ang="T10">
                  <a:pos x="T0" y="T1"/>
                </a:cxn>
                <a:cxn ang="T11">
                  <a:pos x="T2" y="T3"/>
                </a:cxn>
                <a:cxn ang="T12">
                  <a:pos x="T4" y="T5"/>
                </a:cxn>
                <a:cxn ang="T13">
                  <a:pos x="T6" y="T7"/>
                </a:cxn>
                <a:cxn ang="T14">
                  <a:pos x="T8" y="T9"/>
                </a:cxn>
              </a:cxnLst>
              <a:rect l="T15" t="T16" r="T17" b="T18"/>
              <a:pathLst>
                <a:path w="192" h="166">
                  <a:moveTo>
                    <a:pt x="192" y="112"/>
                  </a:moveTo>
                  <a:cubicBezTo>
                    <a:pt x="192" y="0"/>
                    <a:pt x="192" y="0"/>
                    <a:pt x="192" y="0"/>
                  </a:cubicBezTo>
                  <a:cubicBezTo>
                    <a:pt x="111" y="3"/>
                    <a:pt x="40" y="46"/>
                    <a:pt x="0" y="111"/>
                  </a:cubicBezTo>
                  <a:cubicBezTo>
                    <a:pt x="96" y="166"/>
                    <a:pt x="96" y="166"/>
                    <a:pt x="96" y="166"/>
                  </a:cubicBezTo>
                  <a:cubicBezTo>
                    <a:pt x="117" y="135"/>
                    <a:pt x="152" y="114"/>
                    <a:pt x="192" y="112"/>
                  </a:cubicBezTo>
                  <a:close/>
                </a:path>
              </a:pathLst>
            </a:custGeom>
            <a:solidFill>
              <a:srgbClr val="0BA4E2"/>
            </a:solidFill>
            <a:ln w="19050">
              <a:solidFill>
                <a:schemeClr val="bg1"/>
              </a:solidFill>
              <a:round/>
              <a:headEnd/>
              <a:tailEnd/>
            </a:ln>
          </p:spPr>
          <p:txBody>
            <a:bodyPr/>
            <a:lstStyle/>
            <a:p>
              <a:endParaRPr lang="fr-FR">
                <a:latin typeface="Trebuchet MS" pitchFamily="34" charset="0"/>
              </a:endParaRPr>
            </a:p>
          </p:txBody>
        </p:sp>
      </p:grpSp>
      <p:sp>
        <p:nvSpPr>
          <p:cNvPr id="30" name="Rectangle 21"/>
          <p:cNvSpPr>
            <a:spLocks noChangeArrowheads="1"/>
          </p:cNvSpPr>
          <p:nvPr/>
        </p:nvSpPr>
        <p:spPr bwMode="gray">
          <a:xfrm>
            <a:off x="3587262" y="2234565"/>
            <a:ext cx="911469" cy="45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85" tIns="41742" rIns="83485" bIns="41742">
            <a:spAutoFit/>
          </a:bodyPr>
          <a:lstStyle/>
          <a:p>
            <a:pPr algn="ctr" eaLnBrk="1" hangingPunct="1">
              <a:lnSpc>
                <a:spcPct val="100000"/>
              </a:lnSpc>
              <a:buClrTx/>
              <a:buFontTx/>
              <a:buNone/>
            </a:pPr>
            <a:r>
              <a:rPr lang="de-DE" sz="1200">
                <a:solidFill>
                  <a:schemeClr val="bg1"/>
                </a:solidFill>
                <a:latin typeface="Trebuchet MS" pitchFamily="34" charset="0"/>
                <a:cs typeface="Arial" charset="0"/>
              </a:rPr>
              <a:t>MS-Excel Add-In</a:t>
            </a:r>
          </a:p>
        </p:txBody>
      </p:sp>
      <p:pic>
        <p:nvPicPr>
          <p:cNvPr id="31" name="Picture 4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88123" y="1097280"/>
            <a:ext cx="1828800" cy="12101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AutoShape 59"/>
          <p:cNvSpPr>
            <a:spLocks noChangeArrowheads="1"/>
          </p:cNvSpPr>
          <p:nvPr/>
        </p:nvSpPr>
        <p:spPr bwMode="auto">
          <a:xfrm rot="3603495" flipH="1">
            <a:off x="3582865" y="1814952"/>
            <a:ext cx="342900" cy="422031"/>
          </a:xfrm>
          <a:prstGeom prst="rightArrow">
            <a:avLst>
              <a:gd name="adj1" fmla="val 50000"/>
              <a:gd name="adj2" fmla="val 25000"/>
            </a:avLst>
          </a:prstGeom>
          <a:solidFill>
            <a:srgbClr val="0BA4E2"/>
          </a:solidFill>
          <a:ln w="9525">
            <a:solidFill>
              <a:srgbClr val="0BA4E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485" tIns="41742" rIns="83485" bIns="41742" anchor="ctr"/>
          <a:lstStyle/>
          <a:p>
            <a:endParaRPr lang="fr-FR">
              <a:latin typeface="Trebuchet MS" pitchFamily="34" charset="0"/>
            </a:endParaRPr>
          </a:p>
        </p:txBody>
      </p:sp>
      <p:sp>
        <p:nvSpPr>
          <p:cNvPr id="19" name="Oval 15"/>
          <p:cNvSpPr>
            <a:spLocks noChangeArrowheads="1"/>
          </p:cNvSpPr>
          <p:nvPr>
            <p:custDataLst>
              <p:tags r:id="rId1"/>
            </p:custDataLst>
          </p:nvPr>
        </p:nvSpPr>
        <p:spPr bwMode="gray">
          <a:xfrm>
            <a:off x="3896458" y="2773204"/>
            <a:ext cx="1351085" cy="1311593"/>
          </a:xfrm>
          <a:prstGeom prst="ellipse">
            <a:avLst/>
          </a:prstGeom>
          <a:solidFill>
            <a:srgbClr val="080B7A"/>
          </a:solidFill>
          <a:ln w="19050">
            <a:solidFill>
              <a:srgbClr val="080B7A"/>
            </a:solidFill>
            <a:miter lim="800000"/>
            <a:headEnd/>
            <a:tailEnd/>
          </a:ln>
          <a:effectLst>
            <a:outerShdw dist="53882" dir="2700000" algn="ctr" rotWithShape="0">
              <a:srgbClr val="808080"/>
            </a:outerShdw>
          </a:effectLst>
        </p:spPr>
        <p:txBody>
          <a:bodyPr lIns="83485" tIns="41742" rIns="83485" bIns="41742"/>
          <a:lstStyle/>
          <a:p>
            <a:pPr marL="162331" indent="-162331" algn="ctr" defTabSz="731941">
              <a:spcBef>
                <a:spcPct val="20000"/>
              </a:spcBef>
            </a:pPr>
            <a:endParaRPr lang="de-DE" sz="1500">
              <a:solidFill>
                <a:srgbClr val="000000"/>
              </a:solidFill>
              <a:latin typeface="Trebuchet MS" pitchFamily="34" charset="0"/>
              <a:cs typeface="Arial" charset="0"/>
            </a:endParaRPr>
          </a:p>
        </p:txBody>
      </p:sp>
      <p:pic>
        <p:nvPicPr>
          <p:cNvPr id="20" name="Picture 16"/>
          <p:cNvPicPr>
            <a:picLocks noChangeAspect="1" noChangeArrowheads="1"/>
          </p:cNvPicPr>
          <p:nvPr/>
        </p:nvPicPr>
        <p:blipFill>
          <a:blip r:embed="rId8" cstate="print">
            <a:lum bright="72000" contrast="54000"/>
            <a:extLst>
              <a:ext uri="{28A0092B-C50C-407E-A947-70E740481C1C}">
                <a14:useLocalDpi xmlns:a14="http://schemas.microsoft.com/office/drawing/2010/main" val="0"/>
              </a:ext>
            </a:extLst>
          </a:blip>
          <a:srcRect/>
          <a:stretch>
            <a:fillRect/>
          </a:stretch>
        </p:blipFill>
        <p:spPr bwMode="gray">
          <a:xfrm>
            <a:off x="4141178" y="2823210"/>
            <a:ext cx="860181" cy="60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6"/>
          <p:cNvSpPr>
            <a:spLocks noChangeArrowheads="1"/>
          </p:cNvSpPr>
          <p:nvPr/>
        </p:nvSpPr>
        <p:spPr bwMode="gray">
          <a:xfrm>
            <a:off x="3808536" y="2996952"/>
            <a:ext cx="1525465" cy="79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70" tIns="82170" rIns="65736" bIns="82170">
            <a:spAutoFit/>
          </a:bodyPr>
          <a:lstStyle/>
          <a:p>
            <a:pPr algn="ctr" defTabSz="731941">
              <a:spcBef>
                <a:spcPct val="20000"/>
              </a:spcBef>
            </a:pPr>
            <a:r>
              <a:rPr lang="de-DE" sz="2400" dirty="0">
                <a:solidFill>
                  <a:schemeClr val="bg1"/>
                </a:solidFill>
                <a:latin typeface="Trebuchet MS" pitchFamily="34" charset="0"/>
                <a:cs typeface="Arial" charset="0"/>
              </a:rPr>
              <a:t>Simulis</a:t>
            </a:r>
          </a:p>
          <a:p>
            <a:pPr algn="ctr" defTabSz="731941">
              <a:spcBef>
                <a:spcPct val="20000"/>
              </a:spcBef>
            </a:pPr>
            <a:r>
              <a:rPr lang="de-DE" sz="1300" dirty="0">
                <a:solidFill>
                  <a:schemeClr val="bg1"/>
                </a:solidFill>
                <a:latin typeface="Trebuchet MS" pitchFamily="34" charset="0"/>
                <a:cs typeface="Arial" charset="0"/>
              </a:rPr>
              <a:t>Thermodynamics</a:t>
            </a:r>
          </a:p>
        </p:txBody>
      </p:sp>
      <p:sp>
        <p:nvSpPr>
          <p:cNvPr id="22" name="Freeform 5"/>
          <p:cNvSpPr>
            <a:spLocks noChangeAspect="1"/>
          </p:cNvSpPr>
          <p:nvPr/>
        </p:nvSpPr>
        <p:spPr bwMode="gray">
          <a:xfrm>
            <a:off x="2878016" y="3477578"/>
            <a:ext cx="1645627" cy="1601629"/>
          </a:xfrm>
          <a:custGeom>
            <a:avLst/>
            <a:gdLst>
              <a:gd name="T0" fmla="*/ 909638 w 1059"/>
              <a:gd name="T1" fmla="*/ 0 h 1057"/>
              <a:gd name="T2" fmla="*/ 0 w 1059"/>
              <a:gd name="T3" fmla="*/ 0 h 1057"/>
              <a:gd name="T4" fmla="*/ 1681163 w 1059"/>
              <a:gd name="T5" fmla="*/ 1677988 h 1057"/>
              <a:gd name="T6" fmla="*/ 1681163 w 1059"/>
              <a:gd name="T7" fmla="*/ 768350 h 1057"/>
              <a:gd name="T8" fmla="*/ 909638 w 1059"/>
              <a:gd name="T9" fmla="*/ 0 h 1057"/>
              <a:gd name="T10" fmla="*/ 0 60000 65536"/>
              <a:gd name="T11" fmla="*/ 0 60000 65536"/>
              <a:gd name="T12" fmla="*/ 0 60000 65536"/>
              <a:gd name="T13" fmla="*/ 0 60000 65536"/>
              <a:gd name="T14" fmla="*/ 0 60000 65536"/>
              <a:gd name="T15" fmla="*/ 0 w 1059"/>
              <a:gd name="T16" fmla="*/ 0 h 1057"/>
              <a:gd name="T17" fmla="*/ 1059 w 1059"/>
              <a:gd name="T18" fmla="*/ 1057 h 1057"/>
            </a:gdLst>
            <a:ahLst/>
            <a:cxnLst>
              <a:cxn ang="T10">
                <a:pos x="T0" y="T1"/>
              </a:cxn>
              <a:cxn ang="T11">
                <a:pos x="T2" y="T3"/>
              </a:cxn>
              <a:cxn ang="T12">
                <a:pos x="T4" y="T5"/>
              </a:cxn>
              <a:cxn ang="T13">
                <a:pos x="T6" y="T7"/>
              </a:cxn>
              <a:cxn ang="T14">
                <a:pos x="T8" y="T9"/>
              </a:cxn>
            </a:cxnLst>
            <a:rect l="T15" t="T16" r="T17" b="T18"/>
            <a:pathLst>
              <a:path w="1059" h="1057">
                <a:moveTo>
                  <a:pt x="573" y="0"/>
                </a:moveTo>
                <a:lnTo>
                  <a:pt x="0" y="0"/>
                </a:lnTo>
                <a:cubicBezTo>
                  <a:pt x="42" y="837"/>
                  <a:pt x="779" y="1052"/>
                  <a:pt x="1059" y="1057"/>
                </a:cubicBezTo>
                <a:lnTo>
                  <a:pt x="1059" y="484"/>
                </a:lnTo>
                <a:cubicBezTo>
                  <a:pt x="915" y="461"/>
                  <a:pt x="633" y="387"/>
                  <a:pt x="573" y="0"/>
                </a:cubicBezTo>
                <a:close/>
              </a:path>
            </a:pathLst>
          </a:custGeom>
          <a:solidFill>
            <a:srgbClr val="4D0255"/>
          </a:solidFill>
          <a:ln w="19050">
            <a:solidFill>
              <a:srgbClr val="4D0255"/>
            </a:solidFill>
            <a:round/>
            <a:headEnd/>
            <a:tailEnd/>
          </a:ln>
          <a:effectLst>
            <a:outerShdw dist="53882" dir="2700000" algn="ctr" rotWithShape="0">
              <a:srgbClr val="808080"/>
            </a:outerShdw>
          </a:effectLst>
        </p:spPr>
        <p:txBody>
          <a:bodyPr lIns="83485" tIns="41742" rIns="83485" bIns="41742"/>
          <a:lstStyle/>
          <a:p>
            <a:pPr eaLnBrk="1" hangingPunct="1">
              <a:lnSpc>
                <a:spcPct val="100000"/>
              </a:lnSpc>
              <a:spcBef>
                <a:spcPct val="20000"/>
              </a:spcBef>
              <a:buClrTx/>
              <a:buFontTx/>
              <a:buNone/>
              <a:defRPr/>
            </a:pPr>
            <a:endParaRPr lang="fr-FR" sz="1100" dirty="0">
              <a:solidFill>
                <a:schemeClr val="bg1"/>
              </a:solidFill>
              <a:cs typeface="Arial" charset="0"/>
            </a:endParaRPr>
          </a:p>
        </p:txBody>
      </p:sp>
      <p:sp>
        <p:nvSpPr>
          <p:cNvPr id="23" name="AutoShape 78"/>
          <p:cNvSpPr>
            <a:spLocks noChangeArrowheads="1"/>
          </p:cNvSpPr>
          <p:nvPr/>
        </p:nvSpPr>
        <p:spPr bwMode="auto">
          <a:xfrm rot="8067175" flipH="1">
            <a:off x="3075842" y="4508146"/>
            <a:ext cx="342900" cy="422031"/>
          </a:xfrm>
          <a:prstGeom prst="rightArrow">
            <a:avLst>
              <a:gd name="adj1" fmla="val 50000"/>
              <a:gd name="adj2" fmla="val 25000"/>
            </a:avLst>
          </a:prstGeom>
          <a:solidFill>
            <a:srgbClr val="4D0255"/>
          </a:solidFill>
          <a:ln w="9525">
            <a:solidFill>
              <a:srgbClr val="4D0255"/>
            </a:solidFill>
            <a:miter lim="800000"/>
            <a:headEnd/>
            <a:tailEnd/>
          </a:ln>
        </p:spPr>
        <p:txBody>
          <a:bodyPr wrap="none" lIns="83485" tIns="41742" rIns="83485" bIns="41742" anchor="ctr"/>
          <a:lstStyle/>
          <a:p>
            <a:endParaRPr lang="fr-FR"/>
          </a:p>
        </p:txBody>
      </p:sp>
      <p:sp>
        <p:nvSpPr>
          <p:cNvPr id="24" name="Rectangle 20"/>
          <p:cNvSpPr>
            <a:spLocks noChangeArrowheads="1"/>
          </p:cNvSpPr>
          <p:nvPr/>
        </p:nvSpPr>
        <p:spPr bwMode="gray">
          <a:xfrm>
            <a:off x="3203848" y="3969060"/>
            <a:ext cx="1305657" cy="822963"/>
          </a:xfrm>
          <a:prstGeom prst="rect">
            <a:avLst/>
          </a:prstGeom>
          <a:noFill/>
          <a:ln w="9525">
            <a:noFill/>
            <a:miter lim="800000"/>
            <a:headEnd/>
            <a:tailEnd/>
          </a:ln>
        </p:spPr>
        <p:txBody>
          <a:bodyPr lIns="83485" tIns="41742" rIns="83485" bIns="41742">
            <a:spAutoFit/>
          </a:bodyPr>
          <a:lstStyle/>
          <a:p>
            <a:pPr algn="ctr" eaLnBrk="1" hangingPunct="1">
              <a:lnSpc>
                <a:spcPct val="100000"/>
              </a:lnSpc>
              <a:buClrTx/>
              <a:buFontTx/>
              <a:buNone/>
            </a:pPr>
            <a:r>
              <a:rPr lang="de-DE" sz="1200" b="1" dirty="0" smtClean="0">
                <a:solidFill>
                  <a:schemeClr val="bg1"/>
                </a:solidFill>
                <a:latin typeface="Trebuchet MS" pitchFamily="34" charset="0"/>
                <a:cs typeface="Arial" charset="0"/>
              </a:rPr>
              <a:t>«</a:t>
            </a:r>
            <a:r>
              <a:rPr lang="ru-RU" sz="1200" b="1" dirty="0" smtClean="0">
                <a:solidFill>
                  <a:schemeClr val="bg1"/>
                </a:solidFill>
                <a:latin typeface="Trebuchet MS" pitchFamily="34" charset="0"/>
                <a:cs typeface="Arial" charset="0"/>
              </a:rPr>
              <a:t>Режим эксперта</a:t>
            </a:r>
            <a:r>
              <a:rPr lang="de-DE" sz="1200" b="1" dirty="0" smtClean="0">
                <a:solidFill>
                  <a:schemeClr val="bg1"/>
                </a:solidFill>
                <a:latin typeface="Trebuchet MS" pitchFamily="34" charset="0"/>
                <a:cs typeface="Arial" charset="0"/>
              </a:rPr>
              <a:t>"</a:t>
            </a:r>
            <a:endParaRPr lang="de-DE" sz="1200" b="1" dirty="0">
              <a:solidFill>
                <a:schemeClr val="bg1"/>
              </a:solidFill>
              <a:latin typeface="Trebuchet MS" pitchFamily="34" charset="0"/>
              <a:cs typeface="Arial" charset="0"/>
            </a:endParaRPr>
          </a:p>
          <a:p>
            <a:pPr algn="ctr" eaLnBrk="1" hangingPunct="1">
              <a:lnSpc>
                <a:spcPct val="100000"/>
              </a:lnSpc>
              <a:buClrTx/>
              <a:buFontTx/>
              <a:buNone/>
            </a:pPr>
            <a:r>
              <a:rPr lang="de-DE" sz="1200" b="1" dirty="0">
                <a:solidFill>
                  <a:schemeClr val="bg1"/>
                </a:solidFill>
                <a:latin typeface="Trebuchet MS" pitchFamily="34" charset="0"/>
                <a:cs typeface="Arial" charset="0"/>
              </a:rPr>
              <a:t>VBScript </a:t>
            </a:r>
            <a:r>
              <a:rPr lang="ru-RU" sz="1200" b="1" dirty="0" smtClean="0">
                <a:solidFill>
                  <a:schemeClr val="bg1"/>
                </a:solidFill>
                <a:latin typeface="Trebuchet MS" pitchFamily="34" charset="0"/>
                <a:cs typeface="Arial" charset="0"/>
              </a:rPr>
              <a:t>или</a:t>
            </a:r>
            <a:r>
              <a:rPr lang="de-DE" sz="1200" b="1" dirty="0" smtClean="0">
                <a:solidFill>
                  <a:schemeClr val="bg1"/>
                </a:solidFill>
                <a:latin typeface="Trebuchet MS" pitchFamily="34" charset="0"/>
                <a:cs typeface="Arial" charset="0"/>
              </a:rPr>
              <a:t> </a:t>
            </a:r>
            <a:r>
              <a:rPr lang="de-DE" sz="1200" b="1" dirty="0">
                <a:solidFill>
                  <a:schemeClr val="bg1"/>
                </a:solidFill>
                <a:latin typeface="Trebuchet MS" pitchFamily="34" charset="0"/>
                <a:cs typeface="Arial" charset="0"/>
              </a:rPr>
              <a:t>DLL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98" name="Picture 96" descr="j0178880"/>
          <p:cNvPicPr>
            <a:picLocks noChangeAspect="1" noChangeArrowheads="1"/>
          </p:cNvPicPr>
          <p:nvPr/>
        </p:nvPicPr>
        <p:blipFill>
          <a:blip r:embed="rId6" cstate="print"/>
          <a:srcRect/>
          <a:stretch>
            <a:fillRect/>
          </a:stretch>
        </p:blipFill>
        <p:spPr bwMode="auto">
          <a:xfrm>
            <a:off x="1598735" y="4250532"/>
            <a:ext cx="1336431" cy="864393"/>
          </a:xfrm>
          <a:prstGeom prst="rect">
            <a:avLst/>
          </a:prstGeom>
          <a:noFill/>
          <a:ln w="9525">
            <a:noFill/>
            <a:miter lim="800000"/>
            <a:headEnd/>
            <a:tailEnd/>
          </a:ln>
        </p:spPr>
      </p:pic>
      <p:sp>
        <p:nvSpPr>
          <p:cNvPr id="50199" name="Rectangle 97"/>
          <p:cNvSpPr>
            <a:spLocks noChangeArrowheads="1"/>
          </p:cNvSpPr>
          <p:nvPr/>
        </p:nvSpPr>
        <p:spPr bwMode="auto">
          <a:xfrm>
            <a:off x="1598735" y="4251960"/>
            <a:ext cx="1336431" cy="864394"/>
          </a:xfrm>
          <a:prstGeom prst="rect">
            <a:avLst/>
          </a:prstGeom>
          <a:noFill/>
          <a:ln w="9525">
            <a:solidFill>
              <a:schemeClr val="tx1"/>
            </a:solidFill>
            <a:miter lim="800000"/>
            <a:headEnd/>
            <a:tailEnd/>
          </a:ln>
        </p:spPr>
        <p:txBody>
          <a:bodyPr wrap="none" lIns="83485" tIns="41742" rIns="83485" bIns="41742" anchor="ctr"/>
          <a:lstStyle/>
          <a:p>
            <a:endParaRPr lang="fr-FR"/>
          </a:p>
        </p:txBody>
      </p:sp>
      <p:sp>
        <p:nvSpPr>
          <p:cNvPr id="50200" name="AutoShape 98"/>
          <p:cNvSpPr>
            <a:spLocks noChangeArrowheads="1"/>
          </p:cNvSpPr>
          <p:nvPr/>
        </p:nvSpPr>
        <p:spPr bwMode="auto">
          <a:xfrm>
            <a:off x="1106366" y="5114925"/>
            <a:ext cx="2340219" cy="1057275"/>
          </a:xfrm>
          <a:prstGeom prst="flowChartMultidocument">
            <a:avLst/>
          </a:prstGeom>
          <a:noFill/>
          <a:ln w="9525">
            <a:solidFill>
              <a:srgbClr val="CC0000"/>
            </a:solidFill>
            <a:miter lim="800000"/>
            <a:headEnd/>
            <a:tailEnd/>
          </a:ln>
        </p:spPr>
        <p:txBody>
          <a:bodyPr wrap="none" lIns="83485" tIns="41742" rIns="83485" bIns="41742" anchor="ctr"/>
          <a:lstStyle/>
          <a:p>
            <a:pPr algn="ctr">
              <a:lnSpc>
                <a:spcPct val="100000"/>
              </a:lnSpc>
              <a:spcBef>
                <a:spcPct val="20000"/>
              </a:spcBef>
              <a:buClrTx/>
              <a:buFontTx/>
              <a:buNone/>
            </a:pPr>
            <a:endParaRPr lang="en-US" sz="2200" b="1" dirty="0">
              <a:solidFill>
                <a:srgbClr val="CC0000"/>
              </a:solidFill>
            </a:endParaRPr>
          </a:p>
          <a:p>
            <a:pPr algn="ctr">
              <a:lnSpc>
                <a:spcPct val="100000"/>
              </a:lnSpc>
              <a:spcBef>
                <a:spcPct val="5000"/>
              </a:spcBef>
              <a:buClrTx/>
              <a:buFontTx/>
              <a:buNone/>
            </a:pPr>
            <a:r>
              <a:rPr lang="ru-RU" sz="2200" b="1" dirty="0" smtClean="0">
                <a:solidFill>
                  <a:srgbClr val="CC0000"/>
                </a:solidFill>
                <a:latin typeface="Trebuchet MS" pitchFamily="34" charset="0"/>
              </a:rPr>
              <a:t>Ваша модель</a:t>
            </a:r>
            <a:endParaRPr lang="en-US" sz="2200" b="1" dirty="0">
              <a:solidFill>
                <a:srgbClr val="CC0000"/>
              </a:solidFill>
              <a:latin typeface="Trebuchet MS" pitchFamily="34" charset="0"/>
            </a:endParaRPr>
          </a:p>
          <a:p>
            <a:pPr algn="ctr">
              <a:lnSpc>
                <a:spcPct val="100000"/>
              </a:lnSpc>
              <a:buClrTx/>
              <a:buFontTx/>
              <a:buNone/>
            </a:pPr>
            <a:r>
              <a:rPr lang="en-US" sz="1300" b="1" dirty="0">
                <a:solidFill>
                  <a:srgbClr val="CC0000"/>
                </a:solidFill>
                <a:latin typeface="Trebuchet MS" pitchFamily="34" charset="0"/>
              </a:rPr>
              <a:t>(C++, VB, FORTRAN,…)</a:t>
            </a:r>
          </a:p>
          <a:p>
            <a:pPr algn="ctr">
              <a:lnSpc>
                <a:spcPct val="100000"/>
              </a:lnSpc>
              <a:buClrTx/>
              <a:buFontTx/>
              <a:buNone/>
            </a:pPr>
            <a:endParaRPr lang="fr-FR" dirty="0">
              <a:solidFill>
                <a:schemeClr val="tx1"/>
              </a:solidFill>
              <a:latin typeface="Trebuchet MS" pitchFamily="34" charset="0"/>
            </a:endParaRPr>
          </a:p>
        </p:txBody>
      </p:sp>
      <p:sp>
        <p:nvSpPr>
          <p:cNvPr id="47" name="Rectangle 20"/>
          <p:cNvSpPr>
            <a:spLocks noChangeArrowheads="1"/>
          </p:cNvSpPr>
          <p:nvPr/>
        </p:nvSpPr>
        <p:spPr bwMode="auto">
          <a:xfrm>
            <a:off x="468000" y="151200"/>
            <a:ext cx="7948246" cy="576716"/>
          </a:xfrm>
          <a:prstGeom prst="rect">
            <a:avLst/>
          </a:prstGeom>
          <a:noFill/>
          <a:ln w="9525" algn="ctr">
            <a:noFill/>
            <a:miter lim="800000"/>
            <a:headEnd/>
            <a:tailEnd/>
          </a:ln>
        </p:spPr>
        <p:txBody>
          <a:bodyPr lIns="83457" tIns="41729" rIns="83457" bIns="41729">
            <a:spAutoFit/>
          </a:bodyPr>
          <a:lstStyle/>
          <a:p>
            <a:pPr defTabSz="931957"/>
            <a:r>
              <a:rPr lang="ru-RU" sz="3200" b="1" dirty="0" smtClean="0">
                <a:solidFill>
                  <a:schemeClr val="bg1"/>
                </a:solidFill>
                <a:latin typeface="Trebuchet MS" pitchFamily="34" charset="0"/>
              </a:rPr>
              <a:t>Пример интересной комбинации</a:t>
            </a:r>
            <a:endParaRPr lang="en-US" sz="3200" b="1" dirty="0">
              <a:solidFill>
                <a:schemeClr val="bg1"/>
              </a:solidFill>
              <a:latin typeface="Trebuchet MS" pitchFamily="34" charset="0"/>
            </a:endParaRPr>
          </a:p>
        </p:txBody>
      </p:sp>
      <p:grpSp>
        <p:nvGrpSpPr>
          <p:cNvPr id="2" name="Group 119"/>
          <p:cNvGrpSpPr>
            <a:grpSpLocks noChangeAspect="1"/>
          </p:cNvGrpSpPr>
          <p:nvPr/>
        </p:nvGrpSpPr>
        <p:grpSpPr bwMode="auto">
          <a:xfrm>
            <a:off x="5268058" y="2707482"/>
            <a:ext cx="857250" cy="1441608"/>
            <a:chOff x="3641" y="1848"/>
            <a:chExt cx="640" cy="1104"/>
          </a:xfrm>
        </p:grpSpPr>
        <p:sp>
          <p:nvSpPr>
            <p:cNvPr id="49" name="Freeform 104"/>
            <p:cNvSpPr>
              <a:spLocks noChangeAspect="1"/>
            </p:cNvSpPr>
            <p:nvPr>
              <p:custDataLst>
                <p:tags r:id="rId2"/>
              </p:custDataLst>
            </p:nvPr>
          </p:nvSpPr>
          <p:spPr bwMode="gray">
            <a:xfrm>
              <a:off x="3675" y="1870"/>
              <a:ext cx="606" cy="1082"/>
            </a:xfrm>
            <a:custGeom>
              <a:avLst/>
              <a:gdLst>
                <a:gd name="T0" fmla="*/ 479 w 124"/>
                <a:gd name="T1" fmla="*/ 4084 h 222"/>
                <a:gd name="T2" fmla="*/ 0 w 124"/>
                <a:gd name="T3" fmla="*/ 6083 h 222"/>
                <a:gd name="T4" fmla="*/ 3582 w 124"/>
                <a:gd name="T5" fmla="*/ 8149 h 222"/>
                <a:gd name="T6" fmla="*/ 4584 w 124"/>
                <a:gd name="T7" fmla="*/ 4084 h 222"/>
                <a:gd name="T8" fmla="*/ 3558 w 124"/>
                <a:gd name="T9" fmla="*/ 0 h 222"/>
                <a:gd name="T10" fmla="*/ 0 w 124"/>
                <a:gd name="T11" fmla="*/ 2067 h 222"/>
                <a:gd name="T12" fmla="*/ 479 w 124"/>
                <a:gd name="T13" fmla="*/ 4084 h 222"/>
                <a:gd name="T14" fmla="*/ 0 60000 65536"/>
                <a:gd name="T15" fmla="*/ 0 60000 65536"/>
                <a:gd name="T16" fmla="*/ 0 60000 65536"/>
                <a:gd name="T17" fmla="*/ 0 60000 65536"/>
                <a:gd name="T18" fmla="*/ 0 60000 65536"/>
                <a:gd name="T19" fmla="*/ 0 60000 65536"/>
                <a:gd name="T20" fmla="*/ 0 60000 65536"/>
                <a:gd name="T21" fmla="*/ 0 w 124"/>
                <a:gd name="T22" fmla="*/ 0 h 222"/>
                <a:gd name="T23" fmla="*/ 124 w 124"/>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222">
                  <a:moveTo>
                    <a:pt x="13" y="111"/>
                  </a:moveTo>
                  <a:cubicBezTo>
                    <a:pt x="13" y="131"/>
                    <a:pt x="8" y="150"/>
                    <a:pt x="0" y="166"/>
                  </a:cubicBezTo>
                  <a:cubicBezTo>
                    <a:pt x="97" y="222"/>
                    <a:pt x="97" y="222"/>
                    <a:pt x="97" y="222"/>
                  </a:cubicBezTo>
                  <a:cubicBezTo>
                    <a:pt x="114" y="189"/>
                    <a:pt x="124" y="151"/>
                    <a:pt x="124" y="111"/>
                  </a:cubicBezTo>
                  <a:cubicBezTo>
                    <a:pt x="124" y="71"/>
                    <a:pt x="114" y="33"/>
                    <a:pt x="96" y="0"/>
                  </a:cubicBezTo>
                  <a:cubicBezTo>
                    <a:pt x="0" y="56"/>
                    <a:pt x="0" y="56"/>
                    <a:pt x="0" y="56"/>
                  </a:cubicBezTo>
                  <a:cubicBezTo>
                    <a:pt x="8" y="73"/>
                    <a:pt x="13" y="91"/>
                    <a:pt x="13" y="111"/>
                  </a:cubicBezTo>
                  <a:close/>
                </a:path>
              </a:pathLst>
            </a:custGeom>
            <a:solidFill>
              <a:schemeClr val="bg2"/>
            </a:solidFill>
            <a:ln w="3175">
              <a:noFill/>
              <a:round/>
              <a:headEnd/>
              <a:tailEnd/>
            </a:ln>
          </p:spPr>
          <p:txBody>
            <a:bodyPr/>
            <a:lstStyle/>
            <a:p>
              <a:endParaRPr lang="fr-FR"/>
            </a:p>
          </p:txBody>
        </p:sp>
        <p:sp>
          <p:nvSpPr>
            <p:cNvPr id="50" name="Freeform 104"/>
            <p:cNvSpPr>
              <a:spLocks noChangeAspect="1"/>
            </p:cNvSpPr>
            <p:nvPr>
              <p:custDataLst>
                <p:tags r:id="rId3"/>
              </p:custDataLst>
            </p:nvPr>
          </p:nvSpPr>
          <p:spPr bwMode="gray">
            <a:xfrm>
              <a:off x="3641" y="1848"/>
              <a:ext cx="606" cy="1082"/>
            </a:xfrm>
            <a:custGeom>
              <a:avLst/>
              <a:gdLst>
                <a:gd name="T0" fmla="*/ 479 w 124"/>
                <a:gd name="T1" fmla="*/ 4084 h 222"/>
                <a:gd name="T2" fmla="*/ 0 w 124"/>
                <a:gd name="T3" fmla="*/ 6083 h 222"/>
                <a:gd name="T4" fmla="*/ 3582 w 124"/>
                <a:gd name="T5" fmla="*/ 8149 h 222"/>
                <a:gd name="T6" fmla="*/ 4584 w 124"/>
                <a:gd name="T7" fmla="*/ 4084 h 222"/>
                <a:gd name="T8" fmla="*/ 3558 w 124"/>
                <a:gd name="T9" fmla="*/ 0 h 222"/>
                <a:gd name="T10" fmla="*/ 0 w 124"/>
                <a:gd name="T11" fmla="*/ 2067 h 222"/>
                <a:gd name="T12" fmla="*/ 479 w 124"/>
                <a:gd name="T13" fmla="*/ 4084 h 222"/>
                <a:gd name="T14" fmla="*/ 0 60000 65536"/>
                <a:gd name="T15" fmla="*/ 0 60000 65536"/>
                <a:gd name="T16" fmla="*/ 0 60000 65536"/>
                <a:gd name="T17" fmla="*/ 0 60000 65536"/>
                <a:gd name="T18" fmla="*/ 0 60000 65536"/>
                <a:gd name="T19" fmla="*/ 0 60000 65536"/>
                <a:gd name="T20" fmla="*/ 0 60000 65536"/>
                <a:gd name="T21" fmla="*/ 0 w 124"/>
                <a:gd name="T22" fmla="*/ 0 h 222"/>
                <a:gd name="T23" fmla="*/ 124 w 124"/>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222">
                  <a:moveTo>
                    <a:pt x="13" y="111"/>
                  </a:moveTo>
                  <a:cubicBezTo>
                    <a:pt x="13" y="131"/>
                    <a:pt x="8" y="150"/>
                    <a:pt x="0" y="166"/>
                  </a:cubicBezTo>
                  <a:cubicBezTo>
                    <a:pt x="97" y="222"/>
                    <a:pt x="97" y="222"/>
                    <a:pt x="97" y="222"/>
                  </a:cubicBezTo>
                  <a:cubicBezTo>
                    <a:pt x="114" y="189"/>
                    <a:pt x="124" y="151"/>
                    <a:pt x="124" y="111"/>
                  </a:cubicBezTo>
                  <a:cubicBezTo>
                    <a:pt x="124" y="71"/>
                    <a:pt x="114" y="33"/>
                    <a:pt x="96" y="0"/>
                  </a:cubicBezTo>
                  <a:cubicBezTo>
                    <a:pt x="0" y="56"/>
                    <a:pt x="0" y="56"/>
                    <a:pt x="0" y="56"/>
                  </a:cubicBezTo>
                  <a:cubicBezTo>
                    <a:pt x="8" y="73"/>
                    <a:pt x="13" y="91"/>
                    <a:pt x="13" y="111"/>
                  </a:cubicBezTo>
                  <a:close/>
                </a:path>
              </a:pathLst>
            </a:custGeom>
            <a:solidFill>
              <a:srgbClr val="0BA4E2"/>
            </a:solidFill>
            <a:ln w="19050">
              <a:solidFill>
                <a:schemeClr val="bg1"/>
              </a:solidFill>
              <a:round/>
              <a:headEnd/>
              <a:tailEnd/>
            </a:ln>
          </p:spPr>
          <p:txBody>
            <a:bodyPr/>
            <a:lstStyle/>
            <a:p>
              <a:endParaRPr lang="fr-FR"/>
            </a:p>
          </p:txBody>
        </p:sp>
      </p:grpSp>
      <p:grpSp>
        <p:nvGrpSpPr>
          <p:cNvPr id="3" name="Group 33"/>
          <p:cNvGrpSpPr>
            <a:grpSpLocks/>
          </p:cNvGrpSpPr>
          <p:nvPr/>
        </p:nvGrpSpPr>
        <p:grpSpPr bwMode="auto">
          <a:xfrm>
            <a:off x="6400800" y="2603183"/>
            <a:ext cx="2239652" cy="1708785"/>
            <a:chOff x="4752" y="1968"/>
            <a:chExt cx="1176" cy="1196"/>
          </a:xfrm>
        </p:grpSpPr>
        <p:sp>
          <p:nvSpPr>
            <p:cNvPr id="52" name="Rectangle 34"/>
            <p:cNvSpPr>
              <a:spLocks noChangeArrowheads="1"/>
            </p:cNvSpPr>
            <p:nvPr/>
          </p:nvSpPr>
          <p:spPr bwMode="auto">
            <a:xfrm>
              <a:off x="4776" y="1968"/>
              <a:ext cx="1152" cy="1152"/>
            </a:xfrm>
            <a:prstGeom prst="rect">
              <a:avLst/>
            </a:prstGeom>
            <a:solidFill>
              <a:srgbClr val="FFCC01"/>
            </a:solidFill>
            <a:ln w="0">
              <a:noFill/>
              <a:miter lim="800000"/>
              <a:headEnd/>
              <a:tailEnd/>
            </a:ln>
          </p:spPr>
          <p:txBody>
            <a:bodyPr wrap="none" anchor="ctr"/>
            <a:lstStyle/>
            <a:p>
              <a:pPr algn="ctr">
                <a:lnSpc>
                  <a:spcPct val="100000"/>
                </a:lnSpc>
                <a:buClrTx/>
                <a:buFontTx/>
                <a:buNone/>
              </a:pPr>
              <a:endParaRPr lang="en-US" sz="2200" dirty="0">
                <a:latin typeface="Times" charset="0"/>
              </a:endParaRPr>
            </a:p>
          </p:txBody>
        </p:sp>
        <p:sp>
          <p:nvSpPr>
            <p:cNvPr id="53" name="Line 35"/>
            <p:cNvSpPr>
              <a:spLocks noChangeShapeType="1"/>
            </p:cNvSpPr>
            <p:nvPr/>
          </p:nvSpPr>
          <p:spPr bwMode="auto">
            <a:xfrm>
              <a:off x="5928" y="1968"/>
              <a:ext cx="0" cy="1152"/>
            </a:xfrm>
            <a:prstGeom prst="line">
              <a:avLst/>
            </a:prstGeom>
            <a:noFill/>
            <a:ln w="38100">
              <a:solidFill>
                <a:srgbClr val="006600"/>
              </a:solidFill>
              <a:round/>
              <a:headEnd/>
              <a:tailEnd/>
            </a:ln>
          </p:spPr>
          <p:txBody>
            <a:bodyPr/>
            <a:lstStyle/>
            <a:p>
              <a:endParaRPr lang="fr-FR"/>
            </a:p>
          </p:txBody>
        </p:sp>
        <p:sp>
          <p:nvSpPr>
            <p:cNvPr id="54" name="Line 36"/>
            <p:cNvSpPr>
              <a:spLocks noChangeShapeType="1"/>
            </p:cNvSpPr>
            <p:nvPr/>
          </p:nvSpPr>
          <p:spPr bwMode="auto">
            <a:xfrm flipV="1">
              <a:off x="4781" y="2640"/>
              <a:ext cx="0" cy="480"/>
            </a:xfrm>
            <a:prstGeom prst="line">
              <a:avLst/>
            </a:prstGeom>
            <a:noFill/>
            <a:ln w="38100">
              <a:solidFill>
                <a:srgbClr val="006600"/>
              </a:solidFill>
              <a:round/>
              <a:headEnd/>
              <a:tailEnd/>
            </a:ln>
          </p:spPr>
          <p:txBody>
            <a:bodyPr/>
            <a:lstStyle/>
            <a:p>
              <a:endParaRPr lang="fr-FR"/>
            </a:p>
          </p:txBody>
        </p:sp>
        <p:sp>
          <p:nvSpPr>
            <p:cNvPr id="55" name="Freeform 37"/>
            <p:cNvSpPr>
              <a:spLocks/>
            </p:cNvSpPr>
            <p:nvPr/>
          </p:nvSpPr>
          <p:spPr bwMode="auto">
            <a:xfrm>
              <a:off x="4776" y="2360"/>
              <a:ext cx="240" cy="368"/>
            </a:xfrm>
            <a:custGeom>
              <a:avLst/>
              <a:gdLst>
                <a:gd name="T0" fmla="*/ 0 w 280"/>
                <a:gd name="T1" fmla="*/ 88 h 368"/>
                <a:gd name="T2" fmla="*/ 206 w 280"/>
                <a:gd name="T3" fmla="*/ 40 h 368"/>
                <a:gd name="T4" fmla="*/ 206 w 280"/>
                <a:gd name="T5" fmla="*/ 328 h 368"/>
                <a:gd name="T6" fmla="*/ 0 w 280"/>
                <a:gd name="T7" fmla="*/ 280 h 368"/>
                <a:gd name="T8" fmla="*/ 0 60000 65536"/>
                <a:gd name="T9" fmla="*/ 0 60000 65536"/>
                <a:gd name="T10" fmla="*/ 0 60000 65536"/>
                <a:gd name="T11" fmla="*/ 0 60000 65536"/>
                <a:gd name="T12" fmla="*/ 0 w 280"/>
                <a:gd name="T13" fmla="*/ 0 h 368"/>
                <a:gd name="T14" fmla="*/ 280 w 280"/>
                <a:gd name="T15" fmla="*/ 368 h 368"/>
              </a:gdLst>
              <a:ahLst/>
              <a:cxnLst>
                <a:cxn ang="T8">
                  <a:pos x="T0" y="T1"/>
                </a:cxn>
                <a:cxn ang="T9">
                  <a:pos x="T2" y="T3"/>
                </a:cxn>
                <a:cxn ang="T10">
                  <a:pos x="T4" y="T5"/>
                </a:cxn>
                <a:cxn ang="T11">
                  <a:pos x="T6" y="T7"/>
                </a:cxn>
              </a:cxnLst>
              <a:rect l="T12" t="T13" r="T14" b="T15"/>
              <a:pathLst>
                <a:path w="280" h="368">
                  <a:moveTo>
                    <a:pt x="0" y="88"/>
                  </a:moveTo>
                  <a:cubicBezTo>
                    <a:pt x="100" y="44"/>
                    <a:pt x="200" y="0"/>
                    <a:pt x="240" y="40"/>
                  </a:cubicBezTo>
                  <a:cubicBezTo>
                    <a:pt x="280" y="80"/>
                    <a:pt x="280" y="288"/>
                    <a:pt x="240" y="328"/>
                  </a:cubicBezTo>
                  <a:cubicBezTo>
                    <a:pt x="200" y="368"/>
                    <a:pt x="40" y="288"/>
                    <a:pt x="0" y="280"/>
                  </a:cubicBezTo>
                </a:path>
              </a:pathLst>
            </a:custGeom>
            <a:solidFill>
              <a:schemeClr val="bg1"/>
            </a:solidFill>
            <a:ln w="38100" cmpd="sng">
              <a:solidFill>
                <a:srgbClr val="006600"/>
              </a:solidFill>
              <a:round/>
              <a:headEnd/>
              <a:tailEnd/>
            </a:ln>
          </p:spPr>
          <p:txBody>
            <a:bodyPr/>
            <a:lstStyle/>
            <a:p>
              <a:endParaRPr lang="fr-FR"/>
            </a:p>
          </p:txBody>
        </p:sp>
        <p:sp>
          <p:nvSpPr>
            <p:cNvPr id="56" name="Line 38"/>
            <p:cNvSpPr>
              <a:spLocks noChangeShapeType="1"/>
            </p:cNvSpPr>
            <p:nvPr/>
          </p:nvSpPr>
          <p:spPr bwMode="auto">
            <a:xfrm flipV="1">
              <a:off x="4776" y="1968"/>
              <a:ext cx="0" cy="480"/>
            </a:xfrm>
            <a:prstGeom prst="line">
              <a:avLst/>
            </a:prstGeom>
            <a:noFill/>
            <a:ln w="38100">
              <a:solidFill>
                <a:srgbClr val="006600"/>
              </a:solidFill>
              <a:round/>
              <a:headEnd/>
              <a:tailEnd/>
            </a:ln>
          </p:spPr>
          <p:txBody>
            <a:bodyPr/>
            <a:lstStyle/>
            <a:p>
              <a:endParaRPr lang="fr-FR"/>
            </a:p>
          </p:txBody>
        </p:sp>
        <p:sp>
          <p:nvSpPr>
            <p:cNvPr id="57" name="Line 39"/>
            <p:cNvSpPr>
              <a:spLocks noChangeShapeType="1"/>
            </p:cNvSpPr>
            <p:nvPr/>
          </p:nvSpPr>
          <p:spPr bwMode="auto">
            <a:xfrm rot="5400000">
              <a:off x="5351" y="1393"/>
              <a:ext cx="1" cy="1152"/>
            </a:xfrm>
            <a:prstGeom prst="line">
              <a:avLst/>
            </a:prstGeom>
            <a:noFill/>
            <a:ln w="38100">
              <a:solidFill>
                <a:srgbClr val="006600"/>
              </a:solidFill>
              <a:round/>
              <a:headEnd/>
              <a:tailEnd/>
            </a:ln>
          </p:spPr>
          <p:txBody>
            <a:bodyPr/>
            <a:lstStyle/>
            <a:p>
              <a:endParaRPr lang="fr-FR"/>
            </a:p>
          </p:txBody>
        </p:sp>
        <p:sp>
          <p:nvSpPr>
            <p:cNvPr id="58" name="Line 40"/>
            <p:cNvSpPr>
              <a:spLocks noChangeShapeType="1"/>
            </p:cNvSpPr>
            <p:nvPr/>
          </p:nvSpPr>
          <p:spPr bwMode="auto">
            <a:xfrm rot="5400000">
              <a:off x="5351" y="2545"/>
              <a:ext cx="1" cy="1152"/>
            </a:xfrm>
            <a:prstGeom prst="line">
              <a:avLst/>
            </a:prstGeom>
            <a:noFill/>
            <a:ln w="38100">
              <a:solidFill>
                <a:srgbClr val="006600"/>
              </a:solidFill>
              <a:round/>
              <a:headEnd/>
              <a:tailEnd/>
            </a:ln>
          </p:spPr>
          <p:txBody>
            <a:bodyPr/>
            <a:lstStyle/>
            <a:p>
              <a:endParaRPr lang="fr-FR"/>
            </a:p>
          </p:txBody>
        </p:sp>
        <p:sp>
          <p:nvSpPr>
            <p:cNvPr id="59" name="Text Box 41"/>
            <p:cNvSpPr txBox="1">
              <a:spLocks noChangeArrowheads="1"/>
            </p:cNvSpPr>
            <p:nvPr/>
          </p:nvSpPr>
          <p:spPr bwMode="auto">
            <a:xfrm>
              <a:off x="4752" y="1968"/>
              <a:ext cx="1176" cy="1196"/>
            </a:xfrm>
            <a:prstGeom prst="rect">
              <a:avLst/>
            </a:prstGeom>
            <a:noFill/>
            <a:ln w="9525">
              <a:noFill/>
              <a:miter lim="800000"/>
              <a:headEnd/>
              <a:tailEnd/>
            </a:ln>
          </p:spPr>
          <p:txBody>
            <a:bodyPr>
              <a:spAutoFit/>
            </a:bodyPr>
            <a:lstStyle/>
            <a:p>
              <a:pPr algn="ctr">
                <a:lnSpc>
                  <a:spcPct val="85000"/>
                </a:lnSpc>
                <a:buClrTx/>
                <a:buFontTx/>
                <a:buNone/>
              </a:pPr>
              <a:r>
                <a:rPr lang="ru-RU" sz="1600" b="1" dirty="0" smtClean="0">
                  <a:solidFill>
                    <a:srgbClr val="006600"/>
                  </a:solidFill>
                  <a:latin typeface="Trebuchet MS" pitchFamily="34" charset="0"/>
                </a:rPr>
                <a:t>Инструменты моделирования</a:t>
              </a:r>
              <a:r>
                <a:rPr lang="en-US" sz="1600" b="1" dirty="0" smtClean="0">
                  <a:solidFill>
                    <a:srgbClr val="006600"/>
                  </a:solidFill>
                  <a:latin typeface="Trebuchet MS" pitchFamily="34" charset="0"/>
                </a:rPr>
                <a:t> </a:t>
              </a:r>
              <a:r>
                <a:rPr lang="ru-RU" sz="1600" b="1" dirty="0" smtClean="0">
                  <a:solidFill>
                    <a:srgbClr val="006600"/>
                  </a:solidFill>
                  <a:latin typeface="Trebuchet MS" pitchFamily="34" charset="0"/>
                </a:rPr>
                <a:t>с поддержкой</a:t>
              </a:r>
              <a:r>
                <a:rPr lang="en-US" sz="1600" b="1" dirty="0" smtClean="0">
                  <a:solidFill>
                    <a:srgbClr val="006600"/>
                  </a:solidFill>
                  <a:latin typeface="Trebuchet MS" pitchFamily="34" charset="0"/>
                </a:rPr>
                <a:t> </a:t>
              </a:r>
              <a:endParaRPr lang="en-US" sz="1600" b="1" dirty="0">
                <a:solidFill>
                  <a:srgbClr val="006600"/>
                </a:solidFill>
                <a:latin typeface="Trebuchet MS" pitchFamily="34" charset="0"/>
              </a:endParaRPr>
            </a:p>
            <a:p>
              <a:pPr algn="ctr">
                <a:lnSpc>
                  <a:spcPct val="85000"/>
                </a:lnSpc>
                <a:buClrTx/>
                <a:buFontTx/>
                <a:buNone/>
              </a:pPr>
              <a:r>
                <a:rPr lang="en-US" sz="1600" b="1" dirty="0">
                  <a:solidFill>
                    <a:srgbClr val="006600"/>
                  </a:solidFill>
                  <a:latin typeface="Trebuchet MS" pitchFamily="34" charset="0"/>
                </a:rPr>
                <a:t>CO</a:t>
              </a:r>
            </a:p>
            <a:p>
              <a:pPr algn="ctr">
                <a:lnSpc>
                  <a:spcPct val="85000"/>
                </a:lnSpc>
                <a:buClrTx/>
                <a:buFontTx/>
                <a:buNone/>
              </a:pPr>
              <a:r>
                <a:rPr lang="en-US" sz="1600" b="1" dirty="0">
                  <a:solidFill>
                    <a:srgbClr val="006600"/>
                  </a:solidFill>
                  <a:latin typeface="Trebuchet MS" pitchFamily="34" charset="0"/>
                </a:rPr>
                <a:t>Thermo </a:t>
              </a:r>
            </a:p>
            <a:p>
              <a:pPr algn="ctr">
                <a:lnSpc>
                  <a:spcPct val="85000"/>
                </a:lnSpc>
                <a:buClrTx/>
                <a:buFontTx/>
                <a:buNone/>
              </a:pPr>
              <a:r>
                <a:rPr lang="en-US" sz="1600" b="1" dirty="0">
                  <a:solidFill>
                    <a:srgbClr val="006600"/>
                  </a:solidFill>
                  <a:latin typeface="Trebuchet MS" pitchFamily="34" charset="0"/>
                </a:rPr>
                <a:t>Socket</a:t>
              </a:r>
            </a:p>
            <a:p>
              <a:pPr algn="ctr">
                <a:lnSpc>
                  <a:spcPct val="90000"/>
                </a:lnSpc>
                <a:buClrTx/>
                <a:buFontTx/>
                <a:buNone/>
              </a:pPr>
              <a:r>
                <a:rPr lang="en-US" sz="1300" b="1" dirty="0">
                  <a:solidFill>
                    <a:srgbClr val="006600"/>
                  </a:solidFill>
                  <a:latin typeface="Trebuchet MS" pitchFamily="34" charset="0"/>
                </a:rPr>
                <a:t>Aspen Plus, </a:t>
              </a:r>
              <a:r>
                <a:rPr lang="en-US" sz="1300" b="1" dirty="0" err="1">
                  <a:solidFill>
                    <a:srgbClr val="006600"/>
                  </a:solidFill>
                  <a:latin typeface="Trebuchet MS" pitchFamily="34" charset="0"/>
                </a:rPr>
                <a:t>ProII</a:t>
              </a:r>
              <a:r>
                <a:rPr lang="en-US" sz="1300" b="1" dirty="0">
                  <a:solidFill>
                    <a:srgbClr val="006600"/>
                  </a:solidFill>
                  <a:latin typeface="Trebuchet MS" pitchFamily="34" charset="0"/>
                </a:rPr>
                <a:t>, Aspen HYSYS, HTRI, </a:t>
              </a:r>
              <a:r>
                <a:rPr lang="en-US" sz="1300" b="1" dirty="0" err="1">
                  <a:solidFill>
                    <a:srgbClr val="006600"/>
                  </a:solidFill>
                  <a:latin typeface="Trebuchet MS" pitchFamily="34" charset="0"/>
                </a:rPr>
                <a:t>gPROMS</a:t>
              </a:r>
              <a:r>
                <a:rPr lang="en-US" sz="1300" b="1" dirty="0">
                  <a:solidFill>
                    <a:srgbClr val="006600"/>
                  </a:solidFill>
                  <a:latin typeface="Trebuchet MS" pitchFamily="34" charset="0"/>
                </a:rPr>
                <a:t> …</a:t>
              </a:r>
            </a:p>
          </p:txBody>
        </p:sp>
      </p:grpSp>
      <p:sp>
        <p:nvSpPr>
          <p:cNvPr id="60" name="AutoShape 69"/>
          <p:cNvSpPr>
            <a:spLocks noChangeArrowheads="1"/>
          </p:cNvSpPr>
          <p:nvPr/>
        </p:nvSpPr>
        <p:spPr bwMode="auto">
          <a:xfrm>
            <a:off x="6049108" y="3223260"/>
            <a:ext cx="351692" cy="411480"/>
          </a:xfrm>
          <a:prstGeom prst="rightArrow">
            <a:avLst>
              <a:gd name="adj1" fmla="val 50000"/>
              <a:gd name="adj2" fmla="val 25000"/>
            </a:avLst>
          </a:prstGeom>
          <a:solidFill>
            <a:srgbClr val="0BA4E2"/>
          </a:solidFill>
          <a:ln w="9525">
            <a:solidFill>
              <a:srgbClr val="0BA4E2"/>
            </a:solidFill>
            <a:miter lim="800000"/>
            <a:headEnd/>
            <a:tailEnd/>
          </a:ln>
        </p:spPr>
        <p:txBody>
          <a:bodyPr wrap="none" lIns="83485" tIns="41742" rIns="83485" bIns="41742" anchor="ctr"/>
          <a:lstStyle/>
          <a:p>
            <a:endParaRPr lang="fr-FR"/>
          </a:p>
        </p:txBody>
      </p:sp>
      <p:sp>
        <p:nvSpPr>
          <p:cNvPr id="61" name="Rectangle 20"/>
          <p:cNvSpPr>
            <a:spLocks noChangeArrowheads="1"/>
          </p:cNvSpPr>
          <p:nvPr/>
        </p:nvSpPr>
        <p:spPr bwMode="gray">
          <a:xfrm>
            <a:off x="5278316" y="3153252"/>
            <a:ext cx="911469" cy="638297"/>
          </a:xfrm>
          <a:prstGeom prst="rect">
            <a:avLst/>
          </a:prstGeom>
          <a:noFill/>
          <a:ln w="9525">
            <a:noFill/>
            <a:miter lim="800000"/>
            <a:headEnd/>
            <a:tailEnd/>
          </a:ln>
        </p:spPr>
        <p:txBody>
          <a:bodyPr lIns="83485" tIns="41742" rIns="83485" bIns="41742">
            <a:spAutoFit/>
          </a:bodyPr>
          <a:lstStyle/>
          <a:p>
            <a:pPr algn="ctr" eaLnBrk="1" hangingPunct="1">
              <a:lnSpc>
                <a:spcPct val="100000"/>
              </a:lnSpc>
              <a:buClrTx/>
              <a:buFontTx/>
              <a:buNone/>
            </a:pPr>
            <a:r>
              <a:rPr lang="de-DE" sz="1200" b="1" dirty="0">
                <a:solidFill>
                  <a:schemeClr val="bg1"/>
                </a:solidFill>
                <a:latin typeface="Trebuchet MS" pitchFamily="34" charset="0"/>
                <a:cs typeface="Arial" charset="0"/>
              </a:rPr>
              <a:t>CAPE-OPEN "</a:t>
            </a:r>
            <a:r>
              <a:rPr lang="de-DE" sz="1200" b="1" dirty="0" err="1">
                <a:solidFill>
                  <a:schemeClr val="bg1"/>
                </a:solidFill>
                <a:latin typeface="Trebuchet MS" pitchFamily="34" charset="0"/>
                <a:cs typeface="Arial" charset="0"/>
              </a:rPr>
              <a:t>plug</a:t>
            </a:r>
            <a:r>
              <a:rPr lang="de-DE" sz="1200" b="1" dirty="0">
                <a:solidFill>
                  <a:schemeClr val="bg1"/>
                </a:solidFill>
                <a:latin typeface="Trebuchet MS" pitchFamily="34" charset="0"/>
                <a:cs typeface="Arial" charset="0"/>
              </a:rPr>
              <a:t>"</a:t>
            </a:r>
          </a:p>
        </p:txBody>
      </p:sp>
      <p:sp>
        <p:nvSpPr>
          <p:cNvPr id="62" name="Rectangle 19"/>
          <p:cNvSpPr>
            <a:spLocks noChangeArrowheads="1"/>
          </p:cNvSpPr>
          <p:nvPr/>
        </p:nvSpPr>
        <p:spPr bwMode="auto">
          <a:xfrm>
            <a:off x="3760525" y="5152449"/>
            <a:ext cx="5383983" cy="1038407"/>
          </a:xfrm>
          <a:prstGeom prst="rect">
            <a:avLst/>
          </a:prstGeom>
          <a:noFill/>
          <a:ln w="9525">
            <a:noFill/>
            <a:miter lim="800000"/>
            <a:headEnd/>
            <a:tailEnd/>
          </a:ln>
        </p:spPr>
        <p:txBody>
          <a:bodyPr wrap="square" lIns="83485" tIns="41742" rIns="83485" bIns="41742">
            <a:spAutoFit/>
          </a:bodyPr>
          <a:lstStyle/>
          <a:p>
            <a:pPr marL="263789" indent="-263789"/>
            <a:r>
              <a:rPr lang="en-US" sz="2200" b="1" dirty="0" smtClean="0">
                <a:solidFill>
                  <a:srgbClr val="C00000"/>
                </a:solidFill>
                <a:sym typeface="Wingdings" pitchFamily="2" charset="2"/>
              </a:rPr>
              <a:t></a:t>
            </a:r>
            <a:r>
              <a:rPr lang="ru-RU" sz="2000" b="1" i="1" dirty="0" smtClean="0">
                <a:solidFill>
                  <a:srgbClr val="C00000"/>
                </a:solidFill>
                <a:latin typeface="Trebuchet MS" pitchFamily="34" charset="0"/>
              </a:rPr>
              <a:t>Вам не надо полагаться на разработчиков ПО для поддержки интеграции с Вашей моделью</a:t>
            </a:r>
            <a:endParaRPr lang="en-US" b="1" i="1" dirty="0">
              <a:solidFill>
                <a:srgbClr val="D21700"/>
              </a:solidFill>
              <a:latin typeface="Trebuchet MS" pitchFamily="34" charset="0"/>
            </a:endParaRPr>
          </a:p>
        </p:txBody>
      </p:sp>
      <p:sp>
        <p:nvSpPr>
          <p:cNvPr id="27" name="Rectangle 27"/>
          <p:cNvSpPr>
            <a:spLocks noChangeArrowheads="1"/>
          </p:cNvSpPr>
          <p:nvPr/>
        </p:nvSpPr>
        <p:spPr bwMode="auto">
          <a:xfrm>
            <a:off x="71500" y="1123000"/>
            <a:ext cx="8424936" cy="1685077"/>
          </a:xfrm>
          <a:prstGeom prst="rect">
            <a:avLst/>
          </a:prstGeom>
          <a:noFill/>
          <a:ln w="9525">
            <a:noFill/>
            <a:miter lim="800000"/>
            <a:headEnd/>
            <a:tailEnd/>
          </a:ln>
        </p:spPr>
        <p:txBody>
          <a:bodyPr wrap="square">
            <a:spAutoFit/>
          </a:bodyPr>
          <a:lstStyle/>
          <a:p>
            <a:pPr>
              <a:lnSpc>
                <a:spcPct val="100000"/>
              </a:lnSpc>
              <a:spcBef>
                <a:spcPct val="25000"/>
              </a:spcBef>
              <a:buClrTx/>
              <a:buFontTx/>
              <a:buNone/>
            </a:pPr>
            <a:r>
              <a:rPr lang="ru-RU" b="1" dirty="0" smtClean="0">
                <a:solidFill>
                  <a:srgbClr val="0BA4E2"/>
                </a:solidFill>
                <a:latin typeface="Trebuchet MS" pitchFamily="34" charset="0"/>
              </a:rPr>
              <a:t>Разработанная Вами термодинамическая модель становится </a:t>
            </a:r>
            <a:r>
              <a:rPr lang="en-US" b="1" dirty="0" smtClean="0">
                <a:solidFill>
                  <a:srgbClr val="0BA4E2"/>
                </a:solidFill>
                <a:latin typeface="Trebuchet MS" pitchFamily="34" charset="0"/>
              </a:rPr>
              <a:t>CAPE-OPEN «</a:t>
            </a:r>
            <a:r>
              <a:rPr lang="ru-RU" b="1" dirty="0" smtClean="0">
                <a:solidFill>
                  <a:srgbClr val="0BA4E2"/>
                </a:solidFill>
                <a:latin typeface="Trebuchet MS" pitchFamily="34" charset="0"/>
              </a:rPr>
              <a:t>совместимой»</a:t>
            </a:r>
            <a:r>
              <a:rPr lang="en-US" b="1" dirty="0" smtClean="0">
                <a:solidFill>
                  <a:srgbClr val="0BA4E2"/>
                </a:solidFill>
                <a:latin typeface="Trebuchet MS" pitchFamily="34" charset="0"/>
              </a:rPr>
              <a:t>:</a:t>
            </a:r>
            <a:endParaRPr lang="en-US" b="1" dirty="0">
              <a:solidFill>
                <a:srgbClr val="0BA4E2"/>
              </a:solidFill>
              <a:latin typeface="Trebuchet MS" pitchFamily="34" charset="0"/>
            </a:endParaRPr>
          </a:p>
          <a:p>
            <a:pPr marL="576263" lvl="1" indent="-385763">
              <a:lnSpc>
                <a:spcPct val="100000"/>
              </a:lnSpc>
              <a:spcBef>
                <a:spcPct val="25000"/>
              </a:spcBef>
              <a:buClrTx/>
              <a:buFont typeface="Wingdings" pitchFamily="2" charset="2"/>
              <a:buChar char="Ø"/>
            </a:pPr>
            <a:r>
              <a:rPr lang="ru-RU" b="1" dirty="0" smtClean="0">
                <a:solidFill>
                  <a:srgbClr val="0BA4E2"/>
                </a:solidFill>
                <a:latin typeface="Trebuchet MS" pitchFamily="34" charset="0"/>
              </a:rPr>
              <a:t>Доступной для другого ПО</a:t>
            </a:r>
            <a:endParaRPr lang="en-US" b="1" dirty="0">
              <a:solidFill>
                <a:srgbClr val="0BA4E2"/>
              </a:solidFill>
              <a:latin typeface="Trebuchet MS" pitchFamily="34" charset="0"/>
            </a:endParaRPr>
          </a:p>
          <a:p>
            <a:pPr marL="576263" lvl="1" indent="-385763">
              <a:lnSpc>
                <a:spcPct val="100000"/>
              </a:lnSpc>
              <a:spcBef>
                <a:spcPct val="25000"/>
              </a:spcBef>
              <a:buClrTx/>
              <a:buFont typeface="Wingdings" pitchFamily="2" charset="2"/>
              <a:buChar char="Ø"/>
            </a:pPr>
            <a:r>
              <a:rPr lang="ru-RU" b="1" dirty="0" smtClean="0">
                <a:solidFill>
                  <a:srgbClr val="0BA4E2"/>
                </a:solidFill>
                <a:latin typeface="Trebuchet MS" pitchFamily="34" charset="0"/>
              </a:rPr>
              <a:t>Знания технологии</a:t>
            </a:r>
            <a:r>
              <a:rPr lang="en-US" b="1" dirty="0" smtClean="0">
                <a:solidFill>
                  <a:srgbClr val="0BA4E2"/>
                </a:solidFill>
                <a:latin typeface="Trebuchet MS" pitchFamily="34" charset="0"/>
              </a:rPr>
              <a:t> </a:t>
            </a:r>
            <a:r>
              <a:rPr lang="en-US" b="1" dirty="0">
                <a:solidFill>
                  <a:srgbClr val="0BA4E2"/>
                </a:solidFill>
                <a:latin typeface="Trebuchet MS" pitchFamily="34" charset="0"/>
              </a:rPr>
              <a:t>CAPE-OPEN </a:t>
            </a:r>
            <a:r>
              <a:rPr lang="ru-RU" b="1" dirty="0" smtClean="0">
                <a:solidFill>
                  <a:srgbClr val="0BA4E2"/>
                </a:solidFill>
                <a:latin typeface="Trebuchet MS" pitchFamily="34" charset="0"/>
              </a:rPr>
              <a:t>не требуется</a:t>
            </a:r>
            <a:endParaRPr lang="en-US" b="1" dirty="0">
              <a:solidFill>
                <a:srgbClr val="0BA4E2"/>
              </a:solidFill>
              <a:latin typeface="Trebuchet MS" pitchFamily="34" charset="0"/>
            </a:endParaRPr>
          </a:p>
          <a:p>
            <a:pPr marL="576263" lvl="1" indent="-385763">
              <a:lnSpc>
                <a:spcPct val="100000"/>
              </a:lnSpc>
              <a:spcBef>
                <a:spcPct val="25000"/>
              </a:spcBef>
              <a:buClrTx/>
              <a:buFont typeface="Wingdings" pitchFamily="2" charset="2"/>
              <a:buChar char="Ø"/>
            </a:pPr>
            <a:r>
              <a:rPr lang="ru-RU" b="1" dirty="0" smtClean="0">
                <a:solidFill>
                  <a:srgbClr val="0BA4E2"/>
                </a:solidFill>
                <a:latin typeface="Trebuchet MS" pitchFamily="34" charset="0"/>
              </a:rPr>
              <a:t>Сокращается время разработки</a:t>
            </a:r>
            <a:endParaRPr lang="en-US" b="1" dirty="0">
              <a:solidFill>
                <a:srgbClr val="0BA4E2"/>
              </a:solidFill>
              <a:latin typeface="Trebuchet MS" pitchFamily="34" charset="0"/>
            </a:endParaRPr>
          </a:p>
        </p:txBody>
      </p:sp>
      <p:sp>
        <p:nvSpPr>
          <p:cNvPr id="28" name="Freeform 5"/>
          <p:cNvSpPr>
            <a:spLocks noChangeAspect="1"/>
          </p:cNvSpPr>
          <p:nvPr/>
        </p:nvSpPr>
        <p:spPr bwMode="gray">
          <a:xfrm>
            <a:off x="2878016" y="3477578"/>
            <a:ext cx="1645627" cy="1601629"/>
          </a:xfrm>
          <a:custGeom>
            <a:avLst/>
            <a:gdLst>
              <a:gd name="T0" fmla="*/ 909638 w 1059"/>
              <a:gd name="T1" fmla="*/ 0 h 1057"/>
              <a:gd name="T2" fmla="*/ 0 w 1059"/>
              <a:gd name="T3" fmla="*/ 0 h 1057"/>
              <a:gd name="T4" fmla="*/ 1681163 w 1059"/>
              <a:gd name="T5" fmla="*/ 1677988 h 1057"/>
              <a:gd name="T6" fmla="*/ 1681163 w 1059"/>
              <a:gd name="T7" fmla="*/ 768350 h 1057"/>
              <a:gd name="T8" fmla="*/ 909638 w 1059"/>
              <a:gd name="T9" fmla="*/ 0 h 1057"/>
              <a:gd name="T10" fmla="*/ 0 60000 65536"/>
              <a:gd name="T11" fmla="*/ 0 60000 65536"/>
              <a:gd name="T12" fmla="*/ 0 60000 65536"/>
              <a:gd name="T13" fmla="*/ 0 60000 65536"/>
              <a:gd name="T14" fmla="*/ 0 60000 65536"/>
              <a:gd name="T15" fmla="*/ 0 w 1059"/>
              <a:gd name="T16" fmla="*/ 0 h 1057"/>
              <a:gd name="T17" fmla="*/ 1059 w 1059"/>
              <a:gd name="T18" fmla="*/ 1057 h 1057"/>
            </a:gdLst>
            <a:ahLst/>
            <a:cxnLst>
              <a:cxn ang="T10">
                <a:pos x="T0" y="T1"/>
              </a:cxn>
              <a:cxn ang="T11">
                <a:pos x="T2" y="T3"/>
              </a:cxn>
              <a:cxn ang="T12">
                <a:pos x="T4" y="T5"/>
              </a:cxn>
              <a:cxn ang="T13">
                <a:pos x="T6" y="T7"/>
              </a:cxn>
              <a:cxn ang="T14">
                <a:pos x="T8" y="T9"/>
              </a:cxn>
            </a:cxnLst>
            <a:rect l="T15" t="T16" r="T17" b="T18"/>
            <a:pathLst>
              <a:path w="1059" h="1057">
                <a:moveTo>
                  <a:pt x="573" y="0"/>
                </a:moveTo>
                <a:lnTo>
                  <a:pt x="0" y="0"/>
                </a:lnTo>
                <a:cubicBezTo>
                  <a:pt x="42" y="837"/>
                  <a:pt x="779" y="1052"/>
                  <a:pt x="1059" y="1057"/>
                </a:cubicBezTo>
                <a:lnTo>
                  <a:pt x="1059" y="484"/>
                </a:lnTo>
                <a:cubicBezTo>
                  <a:pt x="915" y="461"/>
                  <a:pt x="633" y="387"/>
                  <a:pt x="573" y="0"/>
                </a:cubicBezTo>
                <a:close/>
              </a:path>
            </a:pathLst>
          </a:custGeom>
          <a:solidFill>
            <a:srgbClr val="4D0255"/>
          </a:solidFill>
          <a:ln w="19050">
            <a:solidFill>
              <a:srgbClr val="4D0255"/>
            </a:solidFill>
            <a:round/>
            <a:headEnd/>
            <a:tailEnd/>
          </a:ln>
          <a:effectLst>
            <a:outerShdw dist="53882" dir="2700000" algn="ctr" rotWithShape="0">
              <a:srgbClr val="808080"/>
            </a:outerShdw>
          </a:effectLst>
        </p:spPr>
        <p:txBody>
          <a:bodyPr lIns="83485" tIns="41742" rIns="83485" bIns="41742"/>
          <a:lstStyle/>
          <a:p>
            <a:pPr eaLnBrk="1" hangingPunct="1">
              <a:lnSpc>
                <a:spcPct val="100000"/>
              </a:lnSpc>
              <a:spcBef>
                <a:spcPct val="20000"/>
              </a:spcBef>
              <a:buClrTx/>
              <a:buFontTx/>
              <a:buNone/>
              <a:defRPr/>
            </a:pPr>
            <a:endParaRPr lang="fr-FR" sz="1100" dirty="0">
              <a:solidFill>
                <a:schemeClr val="bg1"/>
              </a:solidFill>
              <a:cs typeface="Arial" charset="0"/>
            </a:endParaRPr>
          </a:p>
        </p:txBody>
      </p:sp>
      <p:sp>
        <p:nvSpPr>
          <p:cNvPr id="29" name="Oval 15"/>
          <p:cNvSpPr>
            <a:spLocks noChangeArrowheads="1"/>
          </p:cNvSpPr>
          <p:nvPr>
            <p:custDataLst>
              <p:tags r:id="rId1"/>
            </p:custDataLst>
          </p:nvPr>
        </p:nvSpPr>
        <p:spPr bwMode="gray">
          <a:xfrm>
            <a:off x="3896458" y="2773204"/>
            <a:ext cx="1351085" cy="1311593"/>
          </a:xfrm>
          <a:prstGeom prst="ellipse">
            <a:avLst/>
          </a:prstGeom>
          <a:solidFill>
            <a:srgbClr val="080B7A"/>
          </a:solidFill>
          <a:ln w="19050">
            <a:solidFill>
              <a:srgbClr val="4D0255"/>
            </a:solidFill>
            <a:miter lim="800000"/>
            <a:headEnd/>
            <a:tailEnd/>
          </a:ln>
          <a:effectLst>
            <a:outerShdw dist="53882" dir="2700000" algn="ctr" rotWithShape="0">
              <a:srgbClr val="808080"/>
            </a:outerShdw>
          </a:effectLst>
        </p:spPr>
        <p:txBody>
          <a:bodyPr lIns="83485" tIns="41742" rIns="83485" bIns="41742"/>
          <a:lstStyle/>
          <a:p>
            <a:pPr marL="162331" indent="-162331" algn="ctr" defTabSz="731941">
              <a:spcBef>
                <a:spcPct val="20000"/>
              </a:spcBef>
              <a:defRPr/>
            </a:pPr>
            <a:endParaRPr lang="de-DE" sz="1500" b="1" dirty="0">
              <a:solidFill>
                <a:srgbClr val="000000"/>
              </a:solidFill>
              <a:cs typeface="Arial" charset="0"/>
            </a:endParaRPr>
          </a:p>
        </p:txBody>
      </p:sp>
      <p:pic>
        <p:nvPicPr>
          <p:cNvPr id="30" name="Picture 16"/>
          <p:cNvPicPr>
            <a:picLocks noChangeAspect="1" noChangeArrowheads="1"/>
          </p:cNvPicPr>
          <p:nvPr/>
        </p:nvPicPr>
        <p:blipFill>
          <a:blip r:embed="rId7" cstate="print">
            <a:lum bright="72000" contrast="54000"/>
          </a:blip>
          <a:srcRect/>
          <a:stretch>
            <a:fillRect/>
          </a:stretch>
        </p:blipFill>
        <p:spPr bwMode="gray">
          <a:xfrm>
            <a:off x="4141178" y="2788920"/>
            <a:ext cx="860181" cy="605790"/>
          </a:xfrm>
          <a:prstGeom prst="rect">
            <a:avLst/>
          </a:prstGeom>
          <a:noFill/>
          <a:ln w="9525">
            <a:noFill/>
            <a:miter lim="800000"/>
            <a:headEnd/>
            <a:tailEnd/>
          </a:ln>
        </p:spPr>
      </p:pic>
      <p:sp>
        <p:nvSpPr>
          <p:cNvPr id="31" name="Rectangle 26"/>
          <p:cNvSpPr>
            <a:spLocks noChangeArrowheads="1"/>
          </p:cNvSpPr>
          <p:nvPr/>
        </p:nvSpPr>
        <p:spPr bwMode="gray">
          <a:xfrm>
            <a:off x="3808536" y="3084672"/>
            <a:ext cx="1525465" cy="793809"/>
          </a:xfrm>
          <a:prstGeom prst="rect">
            <a:avLst/>
          </a:prstGeom>
          <a:noFill/>
          <a:ln w="9525">
            <a:noFill/>
            <a:miter lim="800000"/>
            <a:headEnd/>
            <a:tailEnd/>
          </a:ln>
        </p:spPr>
        <p:txBody>
          <a:bodyPr lIns="82170" tIns="82170" rIns="65736" bIns="82170">
            <a:spAutoFit/>
          </a:bodyPr>
          <a:lstStyle/>
          <a:p>
            <a:pPr algn="ctr" defTabSz="731941">
              <a:spcBef>
                <a:spcPct val="20000"/>
              </a:spcBef>
            </a:pPr>
            <a:r>
              <a:rPr lang="de-DE" sz="2400" dirty="0">
                <a:solidFill>
                  <a:schemeClr val="bg1"/>
                </a:solidFill>
                <a:latin typeface="Trebuchet MS" pitchFamily="34" charset="0"/>
                <a:cs typeface="Arial" charset="0"/>
              </a:rPr>
              <a:t>Simulis</a:t>
            </a:r>
          </a:p>
          <a:p>
            <a:pPr algn="ctr" defTabSz="731941">
              <a:spcBef>
                <a:spcPct val="20000"/>
              </a:spcBef>
            </a:pPr>
            <a:r>
              <a:rPr lang="de-DE" sz="1300" dirty="0">
                <a:solidFill>
                  <a:schemeClr val="bg1"/>
                </a:solidFill>
                <a:latin typeface="Trebuchet MS" pitchFamily="34" charset="0"/>
                <a:cs typeface="Arial" charset="0"/>
              </a:rPr>
              <a:t>Thermodynamics</a:t>
            </a:r>
          </a:p>
        </p:txBody>
      </p:sp>
      <p:sp>
        <p:nvSpPr>
          <p:cNvPr id="32" name="AutoShape 78"/>
          <p:cNvSpPr>
            <a:spLocks noChangeArrowheads="1"/>
          </p:cNvSpPr>
          <p:nvPr/>
        </p:nvSpPr>
        <p:spPr bwMode="auto">
          <a:xfrm rot="8067175" flipH="1">
            <a:off x="3075842" y="4508146"/>
            <a:ext cx="342900" cy="422031"/>
          </a:xfrm>
          <a:prstGeom prst="rightArrow">
            <a:avLst>
              <a:gd name="adj1" fmla="val 50000"/>
              <a:gd name="adj2" fmla="val 25000"/>
            </a:avLst>
          </a:prstGeom>
          <a:solidFill>
            <a:srgbClr val="4D0255"/>
          </a:solidFill>
          <a:ln w="9525">
            <a:solidFill>
              <a:srgbClr val="4D0255"/>
            </a:solidFill>
            <a:miter lim="800000"/>
            <a:headEnd/>
            <a:tailEnd/>
          </a:ln>
        </p:spPr>
        <p:txBody>
          <a:bodyPr wrap="none" lIns="83485" tIns="41742" rIns="83485" bIns="41742" anchor="ctr"/>
          <a:lstStyle/>
          <a:p>
            <a:endParaRPr lang="fr-FR"/>
          </a:p>
        </p:txBody>
      </p:sp>
      <p:sp>
        <p:nvSpPr>
          <p:cNvPr id="33" name="Rectangle 20"/>
          <p:cNvSpPr>
            <a:spLocks noChangeArrowheads="1"/>
          </p:cNvSpPr>
          <p:nvPr/>
        </p:nvSpPr>
        <p:spPr bwMode="gray">
          <a:xfrm>
            <a:off x="3203848" y="4005064"/>
            <a:ext cx="1305657" cy="822963"/>
          </a:xfrm>
          <a:prstGeom prst="rect">
            <a:avLst/>
          </a:prstGeom>
          <a:noFill/>
          <a:ln w="9525">
            <a:noFill/>
            <a:miter lim="800000"/>
            <a:headEnd/>
            <a:tailEnd/>
          </a:ln>
        </p:spPr>
        <p:txBody>
          <a:bodyPr wrap="square" lIns="83485" tIns="41742" rIns="83485" bIns="41742">
            <a:spAutoFit/>
          </a:bodyPr>
          <a:lstStyle/>
          <a:p>
            <a:pPr algn="ctr" eaLnBrk="1" hangingPunct="1">
              <a:lnSpc>
                <a:spcPct val="100000"/>
              </a:lnSpc>
              <a:buClrTx/>
              <a:buFontTx/>
              <a:buNone/>
            </a:pPr>
            <a:r>
              <a:rPr lang="de-DE" sz="1200" b="1" dirty="0" smtClean="0">
                <a:solidFill>
                  <a:schemeClr val="bg1"/>
                </a:solidFill>
                <a:latin typeface="Trebuchet MS" pitchFamily="34" charset="0"/>
                <a:cs typeface="Arial" charset="0"/>
              </a:rPr>
              <a:t>«</a:t>
            </a:r>
            <a:r>
              <a:rPr lang="ru-RU" sz="1200" b="1" dirty="0" smtClean="0">
                <a:solidFill>
                  <a:schemeClr val="bg1"/>
                </a:solidFill>
                <a:latin typeface="Trebuchet MS" pitchFamily="34" charset="0"/>
                <a:cs typeface="Arial" charset="0"/>
              </a:rPr>
              <a:t>Режим эксперта</a:t>
            </a:r>
            <a:r>
              <a:rPr lang="de-DE" sz="1200" b="1" dirty="0" smtClean="0">
                <a:solidFill>
                  <a:schemeClr val="bg1"/>
                </a:solidFill>
                <a:latin typeface="Trebuchet MS" pitchFamily="34" charset="0"/>
                <a:cs typeface="Arial" charset="0"/>
              </a:rPr>
              <a:t>"</a:t>
            </a:r>
            <a:endParaRPr lang="de-DE" sz="1200" b="1" dirty="0">
              <a:solidFill>
                <a:schemeClr val="bg1"/>
              </a:solidFill>
              <a:latin typeface="Trebuchet MS" pitchFamily="34" charset="0"/>
              <a:cs typeface="Arial" charset="0"/>
            </a:endParaRPr>
          </a:p>
          <a:p>
            <a:pPr algn="ctr" eaLnBrk="1" hangingPunct="1">
              <a:lnSpc>
                <a:spcPct val="100000"/>
              </a:lnSpc>
              <a:buClrTx/>
              <a:buFontTx/>
              <a:buNone/>
            </a:pPr>
            <a:r>
              <a:rPr lang="de-DE" sz="1200" b="1" dirty="0">
                <a:solidFill>
                  <a:schemeClr val="bg1"/>
                </a:solidFill>
                <a:latin typeface="Trebuchet MS" pitchFamily="34" charset="0"/>
                <a:cs typeface="Arial" charset="0"/>
              </a:rPr>
              <a:t>VBScript </a:t>
            </a:r>
            <a:r>
              <a:rPr lang="ru-RU" sz="1200" b="1" dirty="0" smtClean="0">
                <a:solidFill>
                  <a:schemeClr val="bg1"/>
                </a:solidFill>
                <a:latin typeface="Trebuchet MS" pitchFamily="34" charset="0"/>
                <a:cs typeface="Arial" charset="0"/>
              </a:rPr>
              <a:t>или</a:t>
            </a:r>
            <a:r>
              <a:rPr lang="de-DE" sz="1200" b="1" dirty="0" smtClean="0">
                <a:solidFill>
                  <a:schemeClr val="bg1"/>
                </a:solidFill>
                <a:latin typeface="Trebuchet MS" pitchFamily="34" charset="0"/>
                <a:cs typeface="Arial" charset="0"/>
              </a:rPr>
              <a:t> </a:t>
            </a:r>
            <a:r>
              <a:rPr lang="de-DE" sz="1200" b="1" dirty="0">
                <a:solidFill>
                  <a:schemeClr val="bg1"/>
                </a:solidFill>
                <a:latin typeface="Trebuchet MS" pitchFamily="34" charset="0"/>
                <a:cs typeface="Arial" charset="0"/>
              </a:rPr>
              <a:t>DLL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utoUpdateAnimBg="0"/>
      <p:bldP spid="27"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20"/>
          <p:cNvSpPr>
            <a:spLocks noChangeArrowheads="1"/>
          </p:cNvSpPr>
          <p:nvPr/>
        </p:nvSpPr>
        <p:spPr bwMode="auto">
          <a:xfrm>
            <a:off x="468000" y="151200"/>
            <a:ext cx="7948246" cy="576716"/>
          </a:xfrm>
          <a:prstGeom prst="rect">
            <a:avLst/>
          </a:prstGeom>
          <a:noFill/>
          <a:ln w="9525" algn="ctr">
            <a:noFill/>
            <a:miter lim="800000"/>
            <a:headEnd/>
            <a:tailEnd/>
          </a:ln>
        </p:spPr>
        <p:txBody>
          <a:bodyPr lIns="83457" tIns="41729" rIns="83457" bIns="41729">
            <a:spAutoFit/>
          </a:bodyPr>
          <a:lstStyle/>
          <a:p>
            <a:pPr defTabSz="931957"/>
            <a:r>
              <a:rPr lang="ru-RU" sz="3200" b="1" dirty="0" smtClean="0">
                <a:solidFill>
                  <a:schemeClr val="bg1"/>
                </a:solidFill>
                <a:latin typeface="Trebuchet MS" pitchFamily="34" charset="0"/>
              </a:rPr>
              <a:t>Пример интересной комбинации</a:t>
            </a:r>
            <a:endParaRPr lang="en-US" sz="3200" b="1" dirty="0">
              <a:solidFill>
                <a:schemeClr val="bg1"/>
              </a:solidFill>
              <a:latin typeface="Trebuchet MS" pitchFamily="34" charset="0"/>
            </a:endParaRPr>
          </a:p>
        </p:txBody>
      </p:sp>
      <p:sp>
        <p:nvSpPr>
          <p:cNvPr id="62" name="Rectangle 19"/>
          <p:cNvSpPr>
            <a:spLocks noChangeArrowheads="1"/>
          </p:cNvSpPr>
          <p:nvPr/>
        </p:nvSpPr>
        <p:spPr bwMode="auto">
          <a:xfrm>
            <a:off x="215516" y="1412776"/>
            <a:ext cx="4608004" cy="730630"/>
          </a:xfrm>
          <a:prstGeom prst="rect">
            <a:avLst/>
          </a:prstGeom>
          <a:noFill/>
          <a:ln w="9525">
            <a:noFill/>
            <a:miter lim="800000"/>
            <a:headEnd/>
            <a:tailEnd/>
          </a:ln>
        </p:spPr>
        <p:txBody>
          <a:bodyPr wrap="square" lIns="83485" tIns="41742" rIns="83485" bIns="41742">
            <a:spAutoFit/>
          </a:bodyPr>
          <a:lstStyle/>
          <a:p>
            <a:pPr marL="263789" indent="-263789"/>
            <a:r>
              <a:rPr lang="en-US" sz="2200" b="1" dirty="0" smtClean="0">
                <a:solidFill>
                  <a:srgbClr val="C00000"/>
                </a:solidFill>
                <a:sym typeface="Wingdings" pitchFamily="2" charset="2"/>
              </a:rPr>
              <a:t></a:t>
            </a:r>
            <a:r>
              <a:rPr lang="en-US" sz="2000" b="1" i="1" dirty="0" smtClean="0">
                <a:solidFill>
                  <a:srgbClr val="C00000"/>
                </a:solidFill>
                <a:latin typeface="Trebuchet MS" pitchFamily="34" charset="0"/>
                <a:sym typeface="Wingdings" pitchFamily="2" charset="2"/>
              </a:rPr>
              <a:t>REFPROP </a:t>
            </a:r>
            <a:r>
              <a:rPr lang="ru-RU" sz="2000" b="1" i="1" dirty="0" smtClean="0">
                <a:solidFill>
                  <a:srgbClr val="C00000"/>
                </a:solidFill>
                <a:latin typeface="Trebuchet MS" pitchFamily="34" charset="0"/>
                <a:sym typeface="Wingdings" pitchFamily="2" charset="2"/>
              </a:rPr>
              <a:t>готов к использованию в Вашем ПО</a:t>
            </a:r>
            <a:endParaRPr lang="en-US" sz="2200" b="1" i="1" dirty="0">
              <a:solidFill>
                <a:srgbClr val="D21700"/>
              </a:solidFill>
              <a:latin typeface="Trebuchet MS" pitchFamily="34" charset="0"/>
            </a:endParaRPr>
          </a:p>
        </p:txBody>
      </p:sp>
      <p:pic>
        <p:nvPicPr>
          <p:cNvPr id="22" name="Picture 31" descr="NIST logo"/>
          <p:cNvPicPr>
            <a:picLocks noChangeAspect="1" noChangeArrowheads="1"/>
          </p:cNvPicPr>
          <p:nvPr/>
        </p:nvPicPr>
        <p:blipFill>
          <a:blip r:embed="rId6" cstate="print"/>
          <a:srcRect/>
          <a:stretch>
            <a:fillRect/>
          </a:stretch>
        </p:blipFill>
        <p:spPr bwMode="auto">
          <a:xfrm>
            <a:off x="6243427" y="1219200"/>
            <a:ext cx="1595438" cy="611188"/>
          </a:xfrm>
          <a:prstGeom prst="rect">
            <a:avLst/>
          </a:prstGeom>
          <a:noFill/>
          <a:ln w="9525">
            <a:noFill/>
            <a:miter lim="800000"/>
            <a:headEnd/>
            <a:tailEnd/>
          </a:ln>
        </p:spPr>
      </p:pic>
      <p:sp>
        <p:nvSpPr>
          <p:cNvPr id="23" name="Text Box 32"/>
          <p:cNvSpPr txBox="1">
            <a:spLocks noChangeArrowheads="1"/>
          </p:cNvSpPr>
          <p:nvPr/>
        </p:nvSpPr>
        <p:spPr bwMode="auto">
          <a:xfrm>
            <a:off x="6048164" y="1830388"/>
            <a:ext cx="2014538" cy="946150"/>
          </a:xfrm>
          <a:prstGeom prst="rect">
            <a:avLst/>
          </a:prstGeom>
          <a:noFill/>
          <a:ln w="9525">
            <a:noFill/>
            <a:miter lim="800000"/>
            <a:headEnd/>
            <a:tailEnd/>
          </a:ln>
        </p:spPr>
        <p:txBody>
          <a:bodyPr>
            <a:spAutoFit/>
          </a:bodyPr>
          <a:lstStyle/>
          <a:p>
            <a:pPr algn="ctr">
              <a:lnSpc>
                <a:spcPct val="100000"/>
              </a:lnSpc>
              <a:buClrTx/>
              <a:buFontTx/>
              <a:buNone/>
            </a:pPr>
            <a:r>
              <a:rPr lang="fr-FR" sz="2400" b="1">
                <a:solidFill>
                  <a:srgbClr val="3333FF"/>
                </a:solidFill>
              </a:rPr>
              <a:t>REFPROP</a:t>
            </a:r>
            <a:r>
              <a:rPr lang="fr-FR" sz="2400">
                <a:solidFill>
                  <a:srgbClr val="3333FF"/>
                </a:solidFill>
              </a:rPr>
              <a:t> </a:t>
            </a:r>
          </a:p>
          <a:p>
            <a:pPr algn="ctr">
              <a:lnSpc>
                <a:spcPct val="100000"/>
              </a:lnSpc>
              <a:buClrTx/>
              <a:buFontTx/>
              <a:buNone/>
            </a:pPr>
            <a:r>
              <a:rPr lang="fr-FR" sz="1600">
                <a:solidFill>
                  <a:srgbClr val="3333FF"/>
                </a:solidFill>
              </a:rPr>
              <a:t>Standard Reference Database 23</a:t>
            </a:r>
          </a:p>
        </p:txBody>
      </p:sp>
      <p:grpSp>
        <p:nvGrpSpPr>
          <p:cNvPr id="25" name="Group 11"/>
          <p:cNvGrpSpPr>
            <a:grpSpLocks noChangeAspect="1"/>
          </p:cNvGrpSpPr>
          <p:nvPr/>
        </p:nvGrpSpPr>
        <p:grpSpPr bwMode="auto">
          <a:xfrm>
            <a:off x="4592516" y="3849053"/>
            <a:ext cx="1304192" cy="1082993"/>
            <a:chOff x="3136" y="2722"/>
            <a:chExt cx="974" cy="830"/>
          </a:xfrm>
        </p:grpSpPr>
        <p:sp>
          <p:nvSpPr>
            <p:cNvPr id="26" name="Freeform 103"/>
            <p:cNvSpPr>
              <a:spLocks noChangeAspect="1"/>
            </p:cNvSpPr>
            <p:nvPr>
              <p:custDataLst>
                <p:tags r:id="rId2"/>
              </p:custDataLst>
            </p:nvPr>
          </p:nvSpPr>
          <p:spPr bwMode="gray">
            <a:xfrm>
              <a:off x="3170" y="2744"/>
              <a:ext cx="940" cy="808"/>
            </a:xfrm>
            <a:custGeom>
              <a:avLst/>
              <a:gdLst>
                <a:gd name="T0" fmla="*/ 0 w 192"/>
                <a:gd name="T1" fmla="*/ 26797583 h 166"/>
                <a:gd name="T2" fmla="*/ 0 w 192"/>
                <a:gd name="T3" fmla="*/ 80658201 h 166"/>
                <a:gd name="T4" fmla="*/ 98364978 w 192"/>
                <a:gd name="T5" fmla="*/ 26797583 h 166"/>
                <a:gd name="T6" fmla="*/ 49147469 w 192"/>
                <a:gd name="T7" fmla="*/ 0 h 166"/>
                <a:gd name="T8" fmla="*/ 0 w 192"/>
                <a:gd name="T9" fmla="*/ 26797583 h 166"/>
                <a:gd name="T10" fmla="*/ 0 60000 65536"/>
                <a:gd name="T11" fmla="*/ 0 60000 65536"/>
                <a:gd name="T12" fmla="*/ 0 60000 65536"/>
                <a:gd name="T13" fmla="*/ 0 60000 65536"/>
                <a:gd name="T14" fmla="*/ 0 60000 65536"/>
                <a:gd name="T15" fmla="*/ 0 w 192"/>
                <a:gd name="T16" fmla="*/ 0 h 166"/>
                <a:gd name="T17" fmla="*/ 192 w 192"/>
                <a:gd name="T18" fmla="*/ 166 h 166"/>
              </a:gdLst>
              <a:ahLst/>
              <a:cxnLst>
                <a:cxn ang="T10">
                  <a:pos x="T0" y="T1"/>
                </a:cxn>
                <a:cxn ang="T11">
                  <a:pos x="T2" y="T3"/>
                </a:cxn>
                <a:cxn ang="T12">
                  <a:pos x="T4" y="T5"/>
                </a:cxn>
                <a:cxn ang="T13">
                  <a:pos x="T6" y="T7"/>
                </a:cxn>
                <a:cxn ang="T14">
                  <a:pos x="T8" y="T9"/>
                </a:cxn>
              </a:cxnLst>
              <a:rect l="T15" t="T16" r="T17" b="T18"/>
              <a:pathLst>
                <a:path w="192" h="166">
                  <a:moveTo>
                    <a:pt x="0" y="55"/>
                  </a:moveTo>
                  <a:cubicBezTo>
                    <a:pt x="0" y="166"/>
                    <a:pt x="0" y="166"/>
                    <a:pt x="0" y="166"/>
                  </a:cubicBezTo>
                  <a:cubicBezTo>
                    <a:pt x="82" y="164"/>
                    <a:pt x="152" y="120"/>
                    <a:pt x="192" y="55"/>
                  </a:cubicBezTo>
                  <a:cubicBezTo>
                    <a:pt x="96" y="0"/>
                    <a:pt x="96" y="0"/>
                    <a:pt x="96" y="0"/>
                  </a:cubicBezTo>
                  <a:cubicBezTo>
                    <a:pt x="75" y="31"/>
                    <a:pt x="40" y="53"/>
                    <a:pt x="0" y="55"/>
                  </a:cubicBezTo>
                  <a:close/>
                </a:path>
              </a:pathLst>
            </a:custGeom>
            <a:solidFill>
              <a:schemeClr val="bg2"/>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latin typeface="Trebuchet MS" pitchFamily="34" charset="0"/>
              </a:endParaRPr>
            </a:p>
          </p:txBody>
        </p:sp>
        <p:sp>
          <p:nvSpPr>
            <p:cNvPr id="27" name="Freeform 103"/>
            <p:cNvSpPr>
              <a:spLocks noChangeAspect="1"/>
            </p:cNvSpPr>
            <p:nvPr>
              <p:custDataLst>
                <p:tags r:id="rId3"/>
              </p:custDataLst>
            </p:nvPr>
          </p:nvSpPr>
          <p:spPr bwMode="gray">
            <a:xfrm>
              <a:off x="3136" y="2722"/>
              <a:ext cx="940" cy="808"/>
            </a:xfrm>
            <a:custGeom>
              <a:avLst/>
              <a:gdLst>
                <a:gd name="T0" fmla="*/ 0 w 192"/>
                <a:gd name="T1" fmla="*/ 26797583 h 166"/>
                <a:gd name="T2" fmla="*/ 0 w 192"/>
                <a:gd name="T3" fmla="*/ 80658201 h 166"/>
                <a:gd name="T4" fmla="*/ 98364978 w 192"/>
                <a:gd name="T5" fmla="*/ 26797583 h 166"/>
                <a:gd name="T6" fmla="*/ 49147469 w 192"/>
                <a:gd name="T7" fmla="*/ 0 h 166"/>
                <a:gd name="T8" fmla="*/ 0 w 192"/>
                <a:gd name="T9" fmla="*/ 26797583 h 166"/>
                <a:gd name="T10" fmla="*/ 0 60000 65536"/>
                <a:gd name="T11" fmla="*/ 0 60000 65536"/>
                <a:gd name="T12" fmla="*/ 0 60000 65536"/>
                <a:gd name="T13" fmla="*/ 0 60000 65536"/>
                <a:gd name="T14" fmla="*/ 0 60000 65536"/>
                <a:gd name="T15" fmla="*/ 0 w 192"/>
                <a:gd name="T16" fmla="*/ 0 h 166"/>
                <a:gd name="T17" fmla="*/ 192 w 192"/>
                <a:gd name="T18" fmla="*/ 166 h 166"/>
              </a:gdLst>
              <a:ahLst/>
              <a:cxnLst>
                <a:cxn ang="T10">
                  <a:pos x="T0" y="T1"/>
                </a:cxn>
                <a:cxn ang="T11">
                  <a:pos x="T2" y="T3"/>
                </a:cxn>
                <a:cxn ang="T12">
                  <a:pos x="T4" y="T5"/>
                </a:cxn>
                <a:cxn ang="T13">
                  <a:pos x="T6" y="T7"/>
                </a:cxn>
                <a:cxn ang="T14">
                  <a:pos x="T8" y="T9"/>
                </a:cxn>
              </a:cxnLst>
              <a:rect l="T15" t="T16" r="T17" b="T18"/>
              <a:pathLst>
                <a:path w="192" h="166">
                  <a:moveTo>
                    <a:pt x="0" y="55"/>
                  </a:moveTo>
                  <a:cubicBezTo>
                    <a:pt x="0" y="166"/>
                    <a:pt x="0" y="166"/>
                    <a:pt x="0" y="166"/>
                  </a:cubicBezTo>
                  <a:cubicBezTo>
                    <a:pt x="82" y="164"/>
                    <a:pt x="152" y="120"/>
                    <a:pt x="192" y="55"/>
                  </a:cubicBezTo>
                  <a:cubicBezTo>
                    <a:pt x="96" y="0"/>
                    <a:pt x="96" y="0"/>
                    <a:pt x="96" y="0"/>
                  </a:cubicBezTo>
                  <a:cubicBezTo>
                    <a:pt x="75" y="31"/>
                    <a:pt x="40" y="53"/>
                    <a:pt x="0" y="55"/>
                  </a:cubicBezTo>
                  <a:close/>
                </a:path>
              </a:pathLst>
            </a:custGeom>
            <a:solidFill>
              <a:srgbClr val="0BA4E2"/>
            </a:solidFill>
            <a:ln w="19050">
              <a:solidFill>
                <a:schemeClr val="bg1"/>
              </a:solidFill>
              <a:round/>
              <a:headEnd/>
              <a:tailEnd/>
            </a:ln>
          </p:spPr>
          <p:txBody>
            <a:bodyPr/>
            <a:lstStyle/>
            <a:p>
              <a:endParaRPr lang="fr-FR">
                <a:latin typeface="Trebuchet MS" pitchFamily="34" charset="0"/>
              </a:endParaRPr>
            </a:p>
          </p:txBody>
        </p:sp>
      </p:grpSp>
      <p:sp>
        <p:nvSpPr>
          <p:cNvPr id="33" name="Rectangle 24"/>
          <p:cNvSpPr>
            <a:spLocks noChangeArrowheads="1"/>
          </p:cNvSpPr>
          <p:nvPr/>
        </p:nvSpPr>
        <p:spPr bwMode="gray">
          <a:xfrm>
            <a:off x="4853354" y="4320540"/>
            <a:ext cx="562708" cy="26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85" tIns="41742" rIns="83485" bIns="41742">
            <a:spAutoFit/>
          </a:bodyPr>
          <a:lstStyle/>
          <a:p>
            <a:pPr algn="ctr" eaLnBrk="1" hangingPunct="1">
              <a:lnSpc>
                <a:spcPct val="100000"/>
              </a:lnSpc>
              <a:buClrTx/>
              <a:buFontTx/>
              <a:buNone/>
            </a:pPr>
            <a:r>
              <a:rPr lang="de-DE" sz="1200">
                <a:solidFill>
                  <a:schemeClr val="bg1"/>
                </a:solidFill>
                <a:latin typeface="Trebuchet MS" pitchFamily="34" charset="0"/>
                <a:cs typeface="Arial" charset="0"/>
              </a:rPr>
              <a:t>A.P.I.</a:t>
            </a:r>
          </a:p>
        </p:txBody>
      </p:sp>
      <p:sp>
        <p:nvSpPr>
          <p:cNvPr id="34" name="AutoShape 47"/>
          <p:cNvSpPr>
            <a:spLocks noChangeArrowheads="1"/>
          </p:cNvSpPr>
          <p:nvPr/>
        </p:nvSpPr>
        <p:spPr bwMode="auto">
          <a:xfrm>
            <a:off x="4572000" y="5074920"/>
            <a:ext cx="2340220" cy="1057275"/>
          </a:xfrm>
          <a:prstGeom prst="flowChartMultidocument">
            <a:avLst/>
          </a:prstGeom>
          <a:noFill/>
          <a:ln w="952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485" tIns="41742" rIns="83485" bIns="41742" anchor="ctr"/>
          <a:lstStyle/>
          <a:p>
            <a:pPr algn="ctr">
              <a:lnSpc>
                <a:spcPct val="100000"/>
              </a:lnSpc>
              <a:spcBef>
                <a:spcPct val="20000"/>
              </a:spcBef>
              <a:buClrTx/>
              <a:buFontTx/>
              <a:buNone/>
            </a:pPr>
            <a:endParaRPr lang="en-US" sz="2200" dirty="0">
              <a:solidFill>
                <a:srgbClr val="D21700"/>
              </a:solidFill>
              <a:latin typeface="Trebuchet MS" pitchFamily="34" charset="0"/>
            </a:endParaRPr>
          </a:p>
          <a:p>
            <a:pPr algn="ctr">
              <a:lnSpc>
                <a:spcPct val="100000"/>
              </a:lnSpc>
              <a:spcBef>
                <a:spcPct val="5000"/>
              </a:spcBef>
              <a:buClrTx/>
              <a:buFontTx/>
              <a:buNone/>
            </a:pPr>
            <a:r>
              <a:rPr lang="ru-RU" sz="2200" smtClean="0">
                <a:solidFill>
                  <a:srgbClr val="D21700"/>
                </a:solidFill>
                <a:latin typeface="Trebuchet MS" pitchFamily="34" charset="0"/>
              </a:rPr>
              <a:t>Ваше ПО</a:t>
            </a:r>
            <a:endParaRPr lang="en-US" sz="2200" dirty="0">
              <a:solidFill>
                <a:srgbClr val="D21700"/>
              </a:solidFill>
              <a:latin typeface="Trebuchet MS" pitchFamily="34" charset="0"/>
            </a:endParaRPr>
          </a:p>
          <a:p>
            <a:pPr algn="ctr">
              <a:lnSpc>
                <a:spcPct val="100000"/>
              </a:lnSpc>
              <a:buClrTx/>
              <a:buFontTx/>
              <a:buNone/>
            </a:pPr>
            <a:r>
              <a:rPr lang="en-US" sz="1300" dirty="0">
                <a:solidFill>
                  <a:srgbClr val="D21700"/>
                </a:solidFill>
                <a:latin typeface="Trebuchet MS" pitchFamily="34" charset="0"/>
              </a:rPr>
              <a:t>(C++, VB, FORTRAN,…)</a:t>
            </a:r>
          </a:p>
          <a:p>
            <a:pPr algn="ctr">
              <a:lnSpc>
                <a:spcPct val="100000"/>
              </a:lnSpc>
              <a:buClrTx/>
              <a:buFontTx/>
              <a:buNone/>
            </a:pPr>
            <a:endParaRPr lang="fr-FR" dirty="0">
              <a:solidFill>
                <a:srgbClr val="D21700"/>
              </a:solidFill>
              <a:latin typeface="Trebuchet MS" pitchFamily="34" charset="0"/>
            </a:endParaRPr>
          </a:p>
        </p:txBody>
      </p:sp>
      <p:sp>
        <p:nvSpPr>
          <p:cNvPr id="35" name="AutoShape 61"/>
          <p:cNvSpPr>
            <a:spLocks noChangeArrowheads="1"/>
          </p:cNvSpPr>
          <p:nvPr/>
        </p:nvSpPr>
        <p:spPr bwMode="auto">
          <a:xfrm rot="3603495" flipV="1">
            <a:off x="5215304" y="4612445"/>
            <a:ext cx="342900" cy="422031"/>
          </a:xfrm>
          <a:prstGeom prst="rightArrow">
            <a:avLst>
              <a:gd name="adj1" fmla="val 50000"/>
              <a:gd name="adj2" fmla="val 25000"/>
            </a:avLst>
          </a:prstGeom>
          <a:solidFill>
            <a:srgbClr val="0BA4E2"/>
          </a:solidFill>
          <a:ln w="9525">
            <a:solidFill>
              <a:srgbClr val="0BA4E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485" tIns="41742" rIns="83485" bIns="41742" anchor="ctr"/>
          <a:lstStyle/>
          <a:p>
            <a:endParaRPr lang="fr-FR">
              <a:latin typeface="Trebuchet MS" pitchFamily="34" charset="0"/>
            </a:endParaRPr>
          </a:p>
        </p:txBody>
      </p:sp>
      <p:sp>
        <p:nvSpPr>
          <p:cNvPr id="18" name="Oval 15"/>
          <p:cNvSpPr>
            <a:spLocks noChangeArrowheads="1"/>
          </p:cNvSpPr>
          <p:nvPr>
            <p:custDataLst>
              <p:tags r:id="rId1"/>
            </p:custDataLst>
          </p:nvPr>
        </p:nvSpPr>
        <p:spPr bwMode="gray">
          <a:xfrm>
            <a:off x="3896458" y="2773204"/>
            <a:ext cx="1351085" cy="1311593"/>
          </a:xfrm>
          <a:prstGeom prst="ellipse">
            <a:avLst/>
          </a:prstGeom>
          <a:solidFill>
            <a:srgbClr val="080B7A"/>
          </a:solidFill>
          <a:ln w="19050">
            <a:solidFill>
              <a:srgbClr val="080B7A"/>
            </a:solidFill>
            <a:miter lim="800000"/>
            <a:headEnd/>
            <a:tailEnd/>
          </a:ln>
          <a:effectLst>
            <a:outerShdw dist="53882" dir="2700000" algn="ctr" rotWithShape="0">
              <a:srgbClr val="808080"/>
            </a:outerShdw>
          </a:effectLst>
        </p:spPr>
        <p:txBody>
          <a:bodyPr lIns="83485" tIns="41742" rIns="83485" bIns="41742"/>
          <a:lstStyle/>
          <a:p>
            <a:pPr marL="162331" indent="-162331" algn="ctr" defTabSz="731941">
              <a:spcBef>
                <a:spcPct val="20000"/>
              </a:spcBef>
              <a:defRPr/>
            </a:pPr>
            <a:endParaRPr lang="de-DE" sz="1500" b="1" dirty="0">
              <a:solidFill>
                <a:srgbClr val="000000"/>
              </a:solidFill>
              <a:cs typeface="Arial" charset="0"/>
            </a:endParaRPr>
          </a:p>
        </p:txBody>
      </p:sp>
      <p:pic>
        <p:nvPicPr>
          <p:cNvPr id="24" name="Picture 16"/>
          <p:cNvPicPr>
            <a:picLocks noChangeAspect="1" noChangeArrowheads="1"/>
          </p:cNvPicPr>
          <p:nvPr/>
        </p:nvPicPr>
        <p:blipFill>
          <a:blip r:embed="rId7" cstate="print">
            <a:lum bright="72000" contrast="54000"/>
          </a:blip>
          <a:srcRect/>
          <a:stretch>
            <a:fillRect/>
          </a:stretch>
        </p:blipFill>
        <p:spPr bwMode="gray">
          <a:xfrm>
            <a:off x="4141178" y="2788920"/>
            <a:ext cx="860181" cy="605790"/>
          </a:xfrm>
          <a:prstGeom prst="rect">
            <a:avLst/>
          </a:prstGeom>
          <a:noFill/>
          <a:ln w="9525">
            <a:noFill/>
            <a:miter lim="800000"/>
            <a:headEnd/>
            <a:tailEnd/>
          </a:ln>
        </p:spPr>
      </p:pic>
      <p:sp>
        <p:nvSpPr>
          <p:cNvPr id="28" name="Rectangle 26"/>
          <p:cNvSpPr>
            <a:spLocks noChangeArrowheads="1"/>
          </p:cNvSpPr>
          <p:nvPr/>
        </p:nvSpPr>
        <p:spPr bwMode="gray">
          <a:xfrm>
            <a:off x="3808536" y="3084672"/>
            <a:ext cx="1525465" cy="793809"/>
          </a:xfrm>
          <a:prstGeom prst="rect">
            <a:avLst/>
          </a:prstGeom>
          <a:noFill/>
          <a:ln w="9525">
            <a:noFill/>
            <a:miter lim="800000"/>
            <a:headEnd/>
            <a:tailEnd/>
          </a:ln>
        </p:spPr>
        <p:txBody>
          <a:bodyPr lIns="82170" tIns="82170" rIns="65736" bIns="82170">
            <a:spAutoFit/>
          </a:bodyPr>
          <a:lstStyle/>
          <a:p>
            <a:pPr algn="ctr" defTabSz="731941">
              <a:spcBef>
                <a:spcPct val="20000"/>
              </a:spcBef>
            </a:pPr>
            <a:r>
              <a:rPr lang="de-DE" sz="2400" dirty="0">
                <a:solidFill>
                  <a:schemeClr val="bg1"/>
                </a:solidFill>
                <a:latin typeface="Trebuchet MS" pitchFamily="34" charset="0"/>
                <a:cs typeface="Arial" charset="0"/>
              </a:rPr>
              <a:t>Simulis</a:t>
            </a:r>
          </a:p>
          <a:p>
            <a:pPr algn="ctr" defTabSz="731941">
              <a:spcBef>
                <a:spcPct val="20000"/>
              </a:spcBef>
            </a:pPr>
            <a:r>
              <a:rPr lang="de-DE" sz="1300" dirty="0">
                <a:solidFill>
                  <a:schemeClr val="bg1"/>
                </a:solidFill>
                <a:latin typeface="Trebuchet MS" pitchFamily="34" charset="0"/>
                <a:cs typeface="Arial" charset="0"/>
              </a:rPr>
              <a:t>Thermodynamics</a:t>
            </a:r>
          </a:p>
        </p:txBody>
      </p:sp>
      <p:sp>
        <p:nvSpPr>
          <p:cNvPr id="29" name="Freeform 6"/>
          <p:cNvSpPr>
            <a:spLocks noChangeAspect="1"/>
          </p:cNvSpPr>
          <p:nvPr/>
        </p:nvSpPr>
        <p:spPr bwMode="gray">
          <a:xfrm>
            <a:off x="4621823" y="1777365"/>
            <a:ext cx="1644162" cy="1605915"/>
          </a:xfrm>
          <a:custGeom>
            <a:avLst/>
            <a:gdLst>
              <a:gd name="T0" fmla="*/ 798512 w 1058"/>
              <a:gd name="T1" fmla="*/ 1677988 h 1060"/>
              <a:gd name="T2" fmla="*/ 1679575 w 1058"/>
              <a:gd name="T3" fmla="*/ 1682750 h 1060"/>
              <a:gd name="T4" fmla="*/ 0 w 1058"/>
              <a:gd name="T5" fmla="*/ 0 h 1060"/>
              <a:gd name="T6" fmla="*/ 0 w 1058"/>
              <a:gd name="T7" fmla="*/ 920750 h 1060"/>
              <a:gd name="T8" fmla="*/ 798512 w 1058"/>
              <a:gd name="T9" fmla="*/ 1677988 h 1060"/>
              <a:gd name="T10" fmla="*/ 0 60000 65536"/>
              <a:gd name="T11" fmla="*/ 0 60000 65536"/>
              <a:gd name="T12" fmla="*/ 0 60000 65536"/>
              <a:gd name="T13" fmla="*/ 0 60000 65536"/>
              <a:gd name="T14" fmla="*/ 0 60000 65536"/>
              <a:gd name="T15" fmla="*/ 0 w 1058"/>
              <a:gd name="T16" fmla="*/ 0 h 1060"/>
              <a:gd name="T17" fmla="*/ 1058 w 1058"/>
              <a:gd name="T18" fmla="*/ 1060 h 1060"/>
            </a:gdLst>
            <a:ahLst/>
            <a:cxnLst>
              <a:cxn ang="T10">
                <a:pos x="T0" y="T1"/>
              </a:cxn>
              <a:cxn ang="T11">
                <a:pos x="T2" y="T3"/>
              </a:cxn>
              <a:cxn ang="T12">
                <a:pos x="T4" y="T5"/>
              </a:cxn>
              <a:cxn ang="T13">
                <a:pos x="T6" y="T7"/>
              </a:cxn>
              <a:cxn ang="T14">
                <a:pos x="T8" y="T9"/>
              </a:cxn>
            </a:cxnLst>
            <a:rect l="T15" t="T16" r="T17" b="T18"/>
            <a:pathLst>
              <a:path w="1058" h="1060">
                <a:moveTo>
                  <a:pt x="503" y="1057"/>
                </a:moveTo>
                <a:lnTo>
                  <a:pt x="1058" y="1060"/>
                </a:lnTo>
                <a:cubicBezTo>
                  <a:pt x="1016" y="211"/>
                  <a:pt x="276" y="9"/>
                  <a:pt x="0" y="0"/>
                </a:cubicBezTo>
                <a:lnTo>
                  <a:pt x="0" y="580"/>
                </a:lnTo>
                <a:cubicBezTo>
                  <a:pt x="131" y="585"/>
                  <a:pt x="470" y="682"/>
                  <a:pt x="503" y="1057"/>
                </a:cubicBezTo>
                <a:close/>
              </a:path>
            </a:pathLst>
          </a:custGeom>
          <a:solidFill>
            <a:srgbClr val="4D0255"/>
          </a:solidFill>
          <a:ln w="19050">
            <a:solidFill>
              <a:srgbClr val="4D0255"/>
            </a:solidFill>
            <a:round/>
            <a:headEnd/>
            <a:tailEnd/>
          </a:ln>
          <a:effectLst>
            <a:outerShdw dist="53882" dir="2700000" algn="ctr" rotWithShape="0">
              <a:srgbClr val="808080"/>
            </a:outerShdw>
          </a:effectLst>
        </p:spPr>
        <p:txBody>
          <a:bodyPr lIns="83485" tIns="41742" rIns="83485" bIns="41742"/>
          <a:lstStyle/>
          <a:p>
            <a:pPr eaLnBrk="1" hangingPunct="1">
              <a:lnSpc>
                <a:spcPct val="100000"/>
              </a:lnSpc>
              <a:spcBef>
                <a:spcPct val="20000"/>
              </a:spcBef>
              <a:buClrTx/>
              <a:buFontTx/>
              <a:buNone/>
              <a:defRPr/>
            </a:pPr>
            <a:endParaRPr lang="fr-FR" sz="1100" dirty="0">
              <a:solidFill>
                <a:schemeClr val="bg1"/>
              </a:solidFill>
              <a:cs typeface="Arial" charset="0"/>
            </a:endParaRPr>
          </a:p>
        </p:txBody>
      </p:sp>
      <p:sp>
        <p:nvSpPr>
          <p:cNvPr id="30" name="Rectangle 20"/>
          <p:cNvSpPr>
            <a:spLocks noChangeArrowheads="1"/>
          </p:cNvSpPr>
          <p:nvPr/>
        </p:nvSpPr>
        <p:spPr bwMode="gray">
          <a:xfrm>
            <a:off x="4910505" y="2371725"/>
            <a:ext cx="911469" cy="453631"/>
          </a:xfrm>
          <a:prstGeom prst="rect">
            <a:avLst/>
          </a:prstGeom>
          <a:noFill/>
          <a:ln w="9525">
            <a:noFill/>
            <a:miter lim="800000"/>
            <a:headEnd/>
            <a:tailEnd/>
          </a:ln>
        </p:spPr>
        <p:txBody>
          <a:bodyPr lIns="83485" tIns="41742" rIns="83485" bIns="41742">
            <a:spAutoFit/>
          </a:bodyPr>
          <a:lstStyle/>
          <a:p>
            <a:pPr algn="ctr" eaLnBrk="1" hangingPunct="1">
              <a:lnSpc>
                <a:spcPct val="100000"/>
              </a:lnSpc>
              <a:buClrTx/>
              <a:buFontTx/>
              <a:buNone/>
            </a:pPr>
            <a:r>
              <a:rPr lang="de-DE" sz="1200" b="1" dirty="0" err="1">
                <a:solidFill>
                  <a:schemeClr val="bg1"/>
                </a:solidFill>
                <a:latin typeface="Trebuchet MS" pitchFamily="34" charset="0"/>
                <a:cs typeface="Arial" charset="0"/>
              </a:rPr>
              <a:t>Specific</a:t>
            </a:r>
            <a:r>
              <a:rPr lang="de-DE" sz="1200" b="1" dirty="0">
                <a:solidFill>
                  <a:schemeClr val="bg1"/>
                </a:solidFill>
                <a:latin typeface="Trebuchet MS" pitchFamily="34" charset="0"/>
                <a:cs typeface="Arial" charset="0"/>
              </a:rPr>
              <a:t> </a:t>
            </a:r>
            <a:r>
              <a:rPr lang="de-DE" sz="1200" b="1" dirty="0" err="1">
                <a:solidFill>
                  <a:schemeClr val="bg1"/>
                </a:solidFill>
                <a:latin typeface="Trebuchet MS" pitchFamily="34" charset="0"/>
                <a:cs typeface="Arial" charset="0"/>
              </a:rPr>
              <a:t>libraries</a:t>
            </a:r>
            <a:endParaRPr lang="de-DE" sz="1200" b="1" dirty="0">
              <a:solidFill>
                <a:schemeClr val="bg1"/>
              </a:solidFill>
              <a:latin typeface="Trebuchet MS" pitchFamily="34" charset="0"/>
              <a:cs typeface="Arial" charset="0"/>
            </a:endParaRPr>
          </a:p>
        </p:txBody>
      </p:sp>
      <p:sp>
        <p:nvSpPr>
          <p:cNvPr id="31" name="AutoShape 77"/>
          <p:cNvSpPr>
            <a:spLocks noChangeArrowheads="1"/>
          </p:cNvSpPr>
          <p:nvPr/>
        </p:nvSpPr>
        <p:spPr bwMode="auto">
          <a:xfrm rot="18867175" flipH="1">
            <a:off x="5729654" y="1924966"/>
            <a:ext cx="342900" cy="422031"/>
          </a:xfrm>
          <a:prstGeom prst="rightArrow">
            <a:avLst>
              <a:gd name="adj1" fmla="val 50000"/>
              <a:gd name="adj2" fmla="val 25000"/>
            </a:avLst>
          </a:prstGeom>
          <a:solidFill>
            <a:srgbClr val="4D0255"/>
          </a:solidFill>
          <a:ln w="9525">
            <a:solidFill>
              <a:srgbClr val="4D0255"/>
            </a:solidFill>
            <a:miter lim="800000"/>
            <a:headEnd/>
            <a:tailEnd/>
          </a:ln>
        </p:spPr>
        <p:txBody>
          <a:bodyPr wrap="none" lIns="83485" tIns="41742" rIns="83485" bIns="41742" anchor="ctr"/>
          <a:lstStyle/>
          <a:p>
            <a:endParaRPr lang="fr-FR"/>
          </a:p>
        </p:txBody>
      </p:sp>
    </p:spTree>
    <p:extLst>
      <p:ext uri="{BB962C8B-B14F-4D97-AF65-F5344CB8AC3E}">
        <p14:creationId xmlns:p14="http://schemas.microsoft.com/office/powerpoint/2010/main" val="102653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386" name="Rectangle 2"/>
          <p:cNvSpPr>
            <a:spLocks noChangeArrowheads="1"/>
          </p:cNvSpPr>
          <p:nvPr/>
        </p:nvSpPr>
        <p:spPr bwMode="auto">
          <a:xfrm>
            <a:off x="0" y="1165860"/>
            <a:ext cx="9144000" cy="3703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064" tIns="42033" rIns="84064" bIns="42033"/>
          <a:lstStyle>
            <a:lvl1pPr marL="342900" indent="-342900" defTabSz="762000">
              <a:buBlip>
                <a:blip r:embed="rId3"/>
              </a:buBlip>
              <a:defRPr sz="2800" b="1">
                <a:solidFill>
                  <a:schemeClr val="accent2"/>
                </a:solidFill>
                <a:latin typeface="Arial" charset="0"/>
              </a:defRPr>
            </a:lvl1pPr>
            <a:lvl2pPr marL="742950" indent="-285750" defTabSz="762000">
              <a:buChar char="Ø"/>
              <a:defRPr sz="2400">
                <a:solidFill>
                  <a:schemeClr val="accent2"/>
                </a:solidFill>
                <a:latin typeface="Arial" charset="0"/>
              </a:defRPr>
            </a:lvl2pPr>
            <a:lvl3pPr marL="1143000" indent="-228600" defTabSz="762000">
              <a:buChar char="§"/>
              <a:defRPr sz="2400">
                <a:solidFill>
                  <a:schemeClr val="accent2"/>
                </a:solidFill>
                <a:latin typeface="Arial" charset="0"/>
              </a:defRPr>
            </a:lvl3pPr>
            <a:lvl4pPr marL="1562100" indent="-228600" defTabSz="762000">
              <a:buBlip>
                <a:blip r:embed="rId3"/>
              </a:buBlip>
              <a:defRPr sz="2400">
                <a:solidFill>
                  <a:schemeClr val="accent2"/>
                </a:solidFill>
                <a:latin typeface="Arial" charset="0"/>
              </a:defRPr>
            </a:lvl4pPr>
            <a:lvl5pPr marL="1981200" indent="-228600" defTabSz="762000">
              <a:buBlip>
                <a:blip r:embed="rId3"/>
              </a:buBlip>
              <a:defRPr sz="2400">
                <a:solidFill>
                  <a:schemeClr val="accent2"/>
                </a:solidFill>
                <a:latin typeface="Arial" charset="0"/>
              </a:defRPr>
            </a:lvl5pPr>
            <a:lvl6pPr marL="2438400" indent="-228600" defTabSz="762000" eaLnBrk="0" fontAlgn="base" hangingPunct="0">
              <a:lnSpc>
                <a:spcPct val="120000"/>
              </a:lnSpc>
              <a:spcBef>
                <a:spcPct val="0"/>
              </a:spcBef>
              <a:spcAft>
                <a:spcPct val="0"/>
              </a:spcAft>
              <a:buClr>
                <a:schemeClr val="accent2"/>
              </a:buClr>
              <a:buFont typeface="Wingdings" pitchFamily="2" charset="2"/>
              <a:buBlip>
                <a:blip r:embed="rId3"/>
              </a:buBlip>
              <a:defRPr sz="2400">
                <a:solidFill>
                  <a:schemeClr val="accent2"/>
                </a:solidFill>
                <a:latin typeface="Arial" charset="0"/>
              </a:defRPr>
            </a:lvl6pPr>
            <a:lvl7pPr marL="2895600" indent="-228600" defTabSz="762000" eaLnBrk="0" fontAlgn="base" hangingPunct="0">
              <a:lnSpc>
                <a:spcPct val="120000"/>
              </a:lnSpc>
              <a:spcBef>
                <a:spcPct val="0"/>
              </a:spcBef>
              <a:spcAft>
                <a:spcPct val="0"/>
              </a:spcAft>
              <a:buClr>
                <a:schemeClr val="accent2"/>
              </a:buClr>
              <a:buFont typeface="Wingdings" pitchFamily="2" charset="2"/>
              <a:buBlip>
                <a:blip r:embed="rId3"/>
              </a:buBlip>
              <a:defRPr sz="2400">
                <a:solidFill>
                  <a:schemeClr val="accent2"/>
                </a:solidFill>
                <a:latin typeface="Arial" charset="0"/>
              </a:defRPr>
            </a:lvl7pPr>
            <a:lvl8pPr marL="3352800" indent="-228600" defTabSz="762000" eaLnBrk="0" fontAlgn="base" hangingPunct="0">
              <a:lnSpc>
                <a:spcPct val="120000"/>
              </a:lnSpc>
              <a:spcBef>
                <a:spcPct val="0"/>
              </a:spcBef>
              <a:spcAft>
                <a:spcPct val="0"/>
              </a:spcAft>
              <a:buClr>
                <a:schemeClr val="accent2"/>
              </a:buClr>
              <a:buFont typeface="Wingdings" pitchFamily="2" charset="2"/>
              <a:buBlip>
                <a:blip r:embed="rId3"/>
              </a:buBlip>
              <a:defRPr sz="2400">
                <a:solidFill>
                  <a:schemeClr val="accent2"/>
                </a:solidFill>
                <a:latin typeface="Arial" charset="0"/>
              </a:defRPr>
            </a:lvl8pPr>
            <a:lvl9pPr marL="3810000" indent="-228600" defTabSz="762000" eaLnBrk="0" fontAlgn="base" hangingPunct="0">
              <a:lnSpc>
                <a:spcPct val="120000"/>
              </a:lnSpc>
              <a:spcBef>
                <a:spcPct val="0"/>
              </a:spcBef>
              <a:spcAft>
                <a:spcPct val="0"/>
              </a:spcAft>
              <a:buClr>
                <a:schemeClr val="accent2"/>
              </a:buClr>
              <a:buFont typeface="Wingdings" pitchFamily="2" charset="2"/>
              <a:buBlip>
                <a:blip r:embed="rId3"/>
              </a:buBlip>
              <a:defRPr sz="2400">
                <a:solidFill>
                  <a:schemeClr val="accent2"/>
                </a:solidFill>
                <a:latin typeface="Arial" charset="0"/>
              </a:defRPr>
            </a:lvl9pPr>
          </a:lstStyle>
          <a:p>
            <a:pPr algn="just">
              <a:lnSpc>
                <a:spcPct val="250000"/>
              </a:lnSpc>
              <a:spcBef>
                <a:spcPct val="70000"/>
              </a:spcBef>
              <a:buBlip>
                <a:blip r:embed="rId4"/>
              </a:buBlip>
            </a:pPr>
            <a:r>
              <a:rPr lang="ru-RU" altLang="en-US" sz="2400" b="0" dirty="0" smtClean="0">
                <a:solidFill>
                  <a:srgbClr val="0BA4E2"/>
                </a:solidFill>
                <a:latin typeface="Trebuchet MS" panose="020B0603020202020204" pitchFamily="34" charset="0"/>
              </a:rPr>
              <a:t>Русская версия</a:t>
            </a:r>
            <a:endParaRPr lang="en-US" altLang="en-US" sz="2400" b="0" dirty="0" smtClean="0">
              <a:solidFill>
                <a:srgbClr val="0BA4E2"/>
              </a:solidFill>
              <a:latin typeface="Trebuchet MS" panose="020B0603020202020204" pitchFamily="34" charset="0"/>
            </a:endParaRPr>
          </a:p>
          <a:p>
            <a:pPr algn="just">
              <a:lnSpc>
                <a:spcPct val="250000"/>
              </a:lnSpc>
              <a:spcBef>
                <a:spcPct val="70000"/>
              </a:spcBef>
              <a:buBlip>
                <a:blip r:embed="rId4"/>
              </a:buBlip>
            </a:pPr>
            <a:r>
              <a:rPr lang="ru-RU" altLang="en-US" sz="2400" b="0" dirty="0" smtClean="0">
                <a:solidFill>
                  <a:srgbClr val="0BA4E2"/>
                </a:solidFill>
                <a:latin typeface="Trebuchet MS" panose="020B0603020202020204" pitchFamily="34" charset="0"/>
              </a:rPr>
              <a:t>Новые термодинамические модели</a:t>
            </a:r>
            <a:endParaRPr lang="en-US" altLang="en-US" sz="2400" b="0" dirty="0" smtClean="0">
              <a:solidFill>
                <a:srgbClr val="0BA4E2"/>
              </a:solidFill>
              <a:latin typeface="Trebuchet MS" panose="020B0603020202020204" pitchFamily="34" charset="0"/>
            </a:endParaRPr>
          </a:p>
          <a:p>
            <a:pPr algn="just">
              <a:lnSpc>
                <a:spcPct val="250000"/>
              </a:lnSpc>
              <a:spcBef>
                <a:spcPct val="70000"/>
              </a:spcBef>
              <a:buBlip>
                <a:blip r:embed="rId4"/>
              </a:buBlip>
            </a:pPr>
            <a:r>
              <a:rPr lang="ru-RU" altLang="en-US" sz="2400" b="0" dirty="0" smtClean="0">
                <a:solidFill>
                  <a:srgbClr val="0BA4E2"/>
                </a:solidFill>
                <a:latin typeface="Trebuchet MS" panose="020B0603020202020204" pitchFamily="34" charset="0"/>
              </a:rPr>
              <a:t>Новый графический интерфейс пользователя</a:t>
            </a:r>
            <a:endParaRPr lang="en-US" altLang="en-US" sz="2400" b="0" dirty="0" smtClean="0">
              <a:solidFill>
                <a:srgbClr val="0BA4E2"/>
              </a:solidFill>
              <a:latin typeface="Trebuchet MS" panose="020B0603020202020204" pitchFamily="34" charset="0"/>
            </a:endParaRPr>
          </a:p>
          <a:p>
            <a:pPr algn="just">
              <a:lnSpc>
                <a:spcPct val="250000"/>
              </a:lnSpc>
              <a:spcBef>
                <a:spcPct val="70000"/>
              </a:spcBef>
              <a:buBlip>
                <a:blip r:embed="rId4"/>
              </a:buBlip>
            </a:pPr>
            <a:r>
              <a:rPr lang="ru-RU" altLang="en-US" sz="2400" b="0" dirty="0" smtClean="0">
                <a:solidFill>
                  <a:srgbClr val="0BA4E2"/>
                </a:solidFill>
                <a:latin typeface="Trebuchet MS" panose="020B0603020202020204" pitchFamily="34" charset="0"/>
              </a:rPr>
              <a:t>Версия, полностью совместимая с </a:t>
            </a:r>
            <a:r>
              <a:rPr lang="en-US" altLang="en-US" sz="2400" b="0" dirty="0" smtClean="0">
                <a:solidFill>
                  <a:srgbClr val="0BA4E2"/>
                </a:solidFill>
                <a:latin typeface="Trebuchet MS" panose="020B0603020202020204" pitchFamily="34" charset="0"/>
              </a:rPr>
              <a:t>32-</a:t>
            </a:r>
            <a:r>
              <a:rPr lang="ru-RU" altLang="en-US" sz="2400" b="0" dirty="0" err="1" smtClean="0">
                <a:solidFill>
                  <a:srgbClr val="0BA4E2"/>
                </a:solidFill>
                <a:latin typeface="Trebuchet MS" panose="020B0603020202020204" pitchFamily="34" charset="0"/>
              </a:rPr>
              <a:t>х</a:t>
            </a:r>
            <a:r>
              <a:rPr lang="en-US" altLang="en-US" sz="2400" b="0" dirty="0" smtClean="0">
                <a:solidFill>
                  <a:srgbClr val="0BA4E2"/>
                </a:solidFill>
                <a:latin typeface="Trebuchet MS" panose="020B0603020202020204" pitchFamily="34" charset="0"/>
              </a:rPr>
              <a:t> </a:t>
            </a:r>
            <a:r>
              <a:rPr lang="en-US" altLang="en-US" sz="2400" b="0" dirty="0">
                <a:solidFill>
                  <a:srgbClr val="0BA4E2"/>
                </a:solidFill>
                <a:latin typeface="Trebuchet MS" panose="020B0603020202020204" pitchFamily="34" charset="0"/>
              </a:rPr>
              <a:t>&amp; </a:t>
            </a:r>
            <a:r>
              <a:rPr lang="en-US" altLang="en-US" sz="2400" b="0" dirty="0" smtClean="0">
                <a:solidFill>
                  <a:srgbClr val="0BA4E2"/>
                </a:solidFill>
                <a:latin typeface="Trebuchet MS" panose="020B0603020202020204" pitchFamily="34" charset="0"/>
              </a:rPr>
              <a:t>64-</a:t>
            </a:r>
            <a:r>
              <a:rPr lang="ru-RU" altLang="en-US" sz="2400" b="0" dirty="0" err="1" smtClean="0">
                <a:solidFill>
                  <a:srgbClr val="0BA4E2"/>
                </a:solidFill>
                <a:latin typeface="Trebuchet MS" panose="020B0603020202020204" pitchFamily="34" charset="0"/>
              </a:rPr>
              <a:t>х</a:t>
            </a:r>
            <a:r>
              <a:rPr lang="en-US" altLang="en-US" sz="2400" b="0" dirty="0" smtClean="0">
                <a:solidFill>
                  <a:srgbClr val="0BA4E2"/>
                </a:solidFill>
                <a:latin typeface="Trebuchet MS" panose="020B0603020202020204" pitchFamily="34" charset="0"/>
              </a:rPr>
              <a:t> </a:t>
            </a:r>
            <a:r>
              <a:rPr lang="ru-RU" altLang="en-US" sz="2400" b="0" dirty="0" smtClean="0">
                <a:solidFill>
                  <a:srgbClr val="0BA4E2"/>
                </a:solidFill>
                <a:latin typeface="Trebuchet MS" panose="020B0603020202020204" pitchFamily="34" charset="0"/>
              </a:rPr>
              <a:t>битной ОС</a:t>
            </a:r>
            <a:endParaRPr lang="en-US" altLang="en-US" sz="2400" b="0" dirty="0">
              <a:solidFill>
                <a:srgbClr val="0BA4E2"/>
              </a:solidFill>
              <a:latin typeface="Trebuchet MS" panose="020B0603020202020204" pitchFamily="34" charset="0"/>
            </a:endParaRPr>
          </a:p>
        </p:txBody>
      </p:sp>
      <p:sp>
        <p:nvSpPr>
          <p:cNvPr id="1168388" name="Text Box 4"/>
          <p:cNvSpPr txBox="1">
            <a:spLocks noChangeArrowheads="1"/>
          </p:cNvSpPr>
          <p:nvPr/>
        </p:nvSpPr>
        <p:spPr bwMode="auto">
          <a:xfrm>
            <a:off x="0" y="218600"/>
            <a:ext cx="9144000" cy="57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485" tIns="41742" rIns="83485" bIns="41742">
            <a:spAutoFit/>
          </a:bodyPr>
          <a:lstStyle/>
          <a:p>
            <a:pPr eaLnBrk="1" hangingPunct="1">
              <a:lnSpc>
                <a:spcPct val="100000"/>
              </a:lnSpc>
              <a:buClrTx/>
              <a:buFontTx/>
              <a:buNone/>
            </a:pPr>
            <a:r>
              <a:rPr lang="ru-RU" altLang="en-US" sz="3200" b="1" dirty="0" smtClean="0">
                <a:solidFill>
                  <a:schemeClr val="bg1"/>
                </a:solidFill>
                <a:latin typeface="Trebuchet MS" panose="020B0603020202020204" pitchFamily="34" charset="0"/>
              </a:rPr>
              <a:t>Эксклюзивная информация о новых версиях</a:t>
            </a:r>
            <a:endParaRPr lang="en-US" altLang="en-US" sz="32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2382800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6838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168386">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6838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168386">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6838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168386">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6838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168386">
                                            <p:txEl>
                                              <p:pRg st="3" end="3"/>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8386"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386" name="Rectangle 2"/>
          <p:cNvSpPr>
            <a:spLocks noChangeArrowheads="1"/>
          </p:cNvSpPr>
          <p:nvPr/>
        </p:nvSpPr>
        <p:spPr bwMode="auto">
          <a:xfrm>
            <a:off x="107504" y="944724"/>
            <a:ext cx="8748464" cy="3996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064" tIns="42033" rIns="84064" bIns="42033"/>
          <a:lstStyle>
            <a:lvl1pPr marL="342900" indent="-342900" defTabSz="762000">
              <a:buBlip>
                <a:blip r:embed="rId3"/>
              </a:buBlip>
              <a:defRPr sz="2800" b="1">
                <a:solidFill>
                  <a:schemeClr val="accent2"/>
                </a:solidFill>
                <a:latin typeface="Arial" charset="0"/>
              </a:defRPr>
            </a:lvl1pPr>
            <a:lvl2pPr marL="742950" indent="-285750" defTabSz="762000">
              <a:buChar char="Ø"/>
              <a:defRPr sz="2400">
                <a:solidFill>
                  <a:schemeClr val="accent2"/>
                </a:solidFill>
                <a:latin typeface="Arial" charset="0"/>
              </a:defRPr>
            </a:lvl2pPr>
            <a:lvl3pPr marL="1143000" indent="-228600" defTabSz="762000">
              <a:buChar char="§"/>
              <a:defRPr sz="2400">
                <a:solidFill>
                  <a:schemeClr val="accent2"/>
                </a:solidFill>
                <a:latin typeface="Arial" charset="0"/>
              </a:defRPr>
            </a:lvl3pPr>
            <a:lvl4pPr marL="1562100" indent="-228600" defTabSz="762000">
              <a:buBlip>
                <a:blip r:embed="rId3"/>
              </a:buBlip>
              <a:defRPr sz="2400">
                <a:solidFill>
                  <a:schemeClr val="accent2"/>
                </a:solidFill>
                <a:latin typeface="Arial" charset="0"/>
              </a:defRPr>
            </a:lvl4pPr>
            <a:lvl5pPr marL="1981200" indent="-228600" defTabSz="762000">
              <a:buBlip>
                <a:blip r:embed="rId3"/>
              </a:buBlip>
              <a:defRPr sz="2400">
                <a:solidFill>
                  <a:schemeClr val="accent2"/>
                </a:solidFill>
                <a:latin typeface="Arial" charset="0"/>
              </a:defRPr>
            </a:lvl5pPr>
            <a:lvl6pPr marL="2438400" indent="-228600" defTabSz="762000" eaLnBrk="0" fontAlgn="base" hangingPunct="0">
              <a:lnSpc>
                <a:spcPct val="120000"/>
              </a:lnSpc>
              <a:spcBef>
                <a:spcPct val="0"/>
              </a:spcBef>
              <a:spcAft>
                <a:spcPct val="0"/>
              </a:spcAft>
              <a:buClr>
                <a:schemeClr val="accent2"/>
              </a:buClr>
              <a:buFont typeface="Wingdings" pitchFamily="2" charset="2"/>
              <a:buBlip>
                <a:blip r:embed="rId3"/>
              </a:buBlip>
              <a:defRPr sz="2400">
                <a:solidFill>
                  <a:schemeClr val="accent2"/>
                </a:solidFill>
                <a:latin typeface="Arial" charset="0"/>
              </a:defRPr>
            </a:lvl6pPr>
            <a:lvl7pPr marL="2895600" indent="-228600" defTabSz="762000" eaLnBrk="0" fontAlgn="base" hangingPunct="0">
              <a:lnSpc>
                <a:spcPct val="120000"/>
              </a:lnSpc>
              <a:spcBef>
                <a:spcPct val="0"/>
              </a:spcBef>
              <a:spcAft>
                <a:spcPct val="0"/>
              </a:spcAft>
              <a:buClr>
                <a:schemeClr val="accent2"/>
              </a:buClr>
              <a:buFont typeface="Wingdings" pitchFamily="2" charset="2"/>
              <a:buBlip>
                <a:blip r:embed="rId3"/>
              </a:buBlip>
              <a:defRPr sz="2400">
                <a:solidFill>
                  <a:schemeClr val="accent2"/>
                </a:solidFill>
                <a:latin typeface="Arial" charset="0"/>
              </a:defRPr>
            </a:lvl7pPr>
            <a:lvl8pPr marL="3352800" indent="-228600" defTabSz="762000" eaLnBrk="0" fontAlgn="base" hangingPunct="0">
              <a:lnSpc>
                <a:spcPct val="120000"/>
              </a:lnSpc>
              <a:spcBef>
                <a:spcPct val="0"/>
              </a:spcBef>
              <a:spcAft>
                <a:spcPct val="0"/>
              </a:spcAft>
              <a:buClr>
                <a:schemeClr val="accent2"/>
              </a:buClr>
              <a:buFont typeface="Wingdings" pitchFamily="2" charset="2"/>
              <a:buBlip>
                <a:blip r:embed="rId3"/>
              </a:buBlip>
              <a:defRPr sz="2400">
                <a:solidFill>
                  <a:schemeClr val="accent2"/>
                </a:solidFill>
                <a:latin typeface="Arial" charset="0"/>
              </a:defRPr>
            </a:lvl8pPr>
            <a:lvl9pPr marL="3810000" indent="-228600" defTabSz="762000" eaLnBrk="0" fontAlgn="base" hangingPunct="0">
              <a:lnSpc>
                <a:spcPct val="120000"/>
              </a:lnSpc>
              <a:spcBef>
                <a:spcPct val="0"/>
              </a:spcBef>
              <a:spcAft>
                <a:spcPct val="0"/>
              </a:spcAft>
              <a:buClr>
                <a:schemeClr val="accent2"/>
              </a:buClr>
              <a:buFont typeface="Wingdings" pitchFamily="2" charset="2"/>
              <a:buBlip>
                <a:blip r:embed="rId3"/>
              </a:buBlip>
              <a:defRPr sz="2400">
                <a:solidFill>
                  <a:schemeClr val="accent2"/>
                </a:solidFill>
                <a:latin typeface="Arial" charset="0"/>
              </a:defRPr>
            </a:lvl9pPr>
          </a:lstStyle>
          <a:p>
            <a:pPr marL="0" indent="0" algn="just">
              <a:lnSpc>
                <a:spcPct val="100000"/>
              </a:lnSpc>
              <a:spcBef>
                <a:spcPct val="70000"/>
              </a:spcBef>
              <a:buNone/>
            </a:pPr>
            <a:r>
              <a:rPr lang="en-US" altLang="en-US" sz="2400" b="0" dirty="0" smtClean="0">
                <a:solidFill>
                  <a:srgbClr val="0BA4E2"/>
                </a:solidFill>
                <a:latin typeface="Trebuchet MS" panose="020B0603020202020204" pitchFamily="34" charset="0"/>
              </a:rPr>
              <a:t>1- </a:t>
            </a:r>
            <a:r>
              <a:rPr lang="ru-RU" altLang="en-US" sz="2400" b="0" dirty="0" smtClean="0">
                <a:solidFill>
                  <a:srgbClr val="0BA4E2"/>
                </a:solidFill>
                <a:latin typeface="Trebuchet MS" panose="020B0603020202020204" pitchFamily="34" charset="0"/>
              </a:rPr>
              <a:t>Русская версия</a:t>
            </a:r>
            <a:r>
              <a:rPr lang="en-US" altLang="en-US" sz="2400" b="0" dirty="0" smtClean="0">
                <a:solidFill>
                  <a:srgbClr val="0BA4E2"/>
                </a:solidFill>
                <a:latin typeface="Trebuchet MS" panose="020B0603020202020204" pitchFamily="34" charset="0"/>
              </a:rPr>
              <a:t>, </a:t>
            </a:r>
          </a:p>
          <a:p>
            <a:pPr lvl="1" algn="just">
              <a:spcBef>
                <a:spcPct val="70000"/>
              </a:spcBef>
              <a:buBlip>
                <a:blip r:embed="rId4"/>
              </a:buBlip>
            </a:pPr>
            <a:r>
              <a:rPr lang="ru-RU" altLang="en-US" sz="2000" dirty="0" smtClean="0">
                <a:solidFill>
                  <a:srgbClr val="0BA4E2"/>
                </a:solidFill>
                <a:latin typeface="Trebuchet MS" panose="020B0603020202020204" pitchFamily="34" charset="0"/>
              </a:rPr>
              <a:t>Графический интерфейс пользователя </a:t>
            </a:r>
            <a:r>
              <a:rPr lang="en-US" altLang="en-US" sz="2000" dirty="0" smtClean="0">
                <a:solidFill>
                  <a:srgbClr val="0BA4E2"/>
                </a:solidFill>
                <a:latin typeface="Trebuchet MS" panose="020B0603020202020204" pitchFamily="34" charset="0"/>
              </a:rPr>
              <a:t>(</a:t>
            </a:r>
            <a:r>
              <a:rPr lang="ru-RU" altLang="en-US" sz="2000" dirty="0" smtClean="0">
                <a:solidFill>
                  <a:srgbClr val="0BA4E2"/>
                </a:solidFill>
                <a:latin typeface="Trebuchet MS" panose="020B0603020202020204" pitchFamily="34" charset="0"/>
              </a:rPr>
              <a:t>уже доступен</a:t>
            </a:r>
            <a:r>
              <a:rPr lang="en-US" altLang="en-US" sz="2000" dirty="0" smtClean="0">
                <a:solidFill>
                  <a:srgbClr val="0BA4E2"/>
                </a:solidFill>
                <a:latin typeface="Trebuchet MS" panose="020B0603020202020204" pitchFamily="34" charset="0"/>
              </a:rPr>
              <a:t>)</a:t>
            </a:r>
          </a:p>
          <a:p>
            <a:pPr lvl="1" algn="just">
              <a:spcBef>
                <a:spcPct val="70000"/>
              </a:spcBef>
              <a:buBlip>
                <a:blip r:embed="rId4"/>
              </a:buBlip>
            </a:pPr>
            <a:r>
              <a:rPr lang="ru-RU" altLang="en-US" sz="2000" dirty="0" smtClean="0">
                <a:solidFill>
                  <a:srgbClr val="0BA4E2"/>
                </a:solidFill>
                <a:latin typeface="Trebuchet MS" panose="020B0603020202020204" pitchFamily="34" charset="0"/>
              </a:rPr>
              <a:t>Основная документация</a:t>
            </a:r>
            <a:r>
              <a:rPr lang="en-US" altLang="en-US" sz="2000" dirty="0" smtClean="0">
                <a:solidFill>
                  <a:srgbClr val="0BA4E2"/>
                </a:solidFill>
                <a:latin typeface="Trebuchet MS" panose="020B0603020202020204" pitchFamily="34" charset="0"/>
              </a:rPr>
              <a:t>:</a:t>
            </a:r>
          </a:p>
          <a:p>
            <a:pPr lvl="2" algn="just">
              <a:spcBef>
                <a:spcPct val="70000"/>
              </a:spcBef>
              <a:buClr>
                <a:srgbClr val="FF0000"/>
              </a:buClr>
              <a:buFont typeface="Wingdings" panose="05000000000000000000" pitchFamily="2" charset="2"/>
              <a:buChar char="§"/>
            </a:pPr>
            <a:r>
              <a:rPr lang="ru-RU" altLang="en-US" sz="2000" dirty="0" smtClean="0">
                <a:solidFill>
                  <a:srgbClr val="0BA4E2"/>
                </a:solidFill>
                <a:latin typeface="Trebuchet MS" panose="020B0603020202020204" pitchFamily="34" charset="0"/>
              </a:rPr>
              <a:t>Инструкции по началу работы</a:t>
            </a:r>
            <a:endParaRPr lang="en-US" altLang="en-US" sz="2000" dirty="0" smtClean="0">
              <a:solidFill>
                <a:srgbClr val="0BA4E2"/>
              </a:solidFill>
              <a:latin typeface="Trebuchet MS" panose="020B0603020202020204" pitchFamily="34" charset="0"/>
            </a:endParaRPr>
          </a:p>
          <a:p>
            <a:pPr lvl="2" algn="just">
              <a:spcBef>
                <a:spcPct val="70000"/>
              </a:spcBef>
              <a:buClr>
                <a:srgbClr val="FF0000"/>
              </a:buClr>
              <a:buFont typeface="Wingdings" panose="05000000000000000000" pitchFamily="2" charset="2"/>
              <a:buChar char="§"/>
            </a:pPr>
            <a:r>
              <a:rPr lang="ru-RU" altLang="en-US" sz="2000" dirty="0" smtClean="0">
                <a:solidFill>
                  <a:srgbClr val="0BA4E2"/>
                </a:solidFill>
                <a:latin typeface="Trebuchet MS" panose="020B0603020202020204" pitchFamily="34" charset="0"/>
              </a:rPr>
              <a:t>Термодинамические модели</a:t>
            </a:r>
            <a:endParaRPr lang="en-US" altLang="en-US" sz="2000" dirty="0" smtClean="0">
              <a:solidFill>
                <a:srgbClr val="0BA4E2"/>
              </a:solidFill>
              <a:latin typeface="Trebuchet MS" panose="020B0603020202020204" pitchFamily="34" charset="0"/>
            </a:endParaRPr>
          </a:p>
          <a:p>
            <a:pPr lvl="2" algn="just">
              <a:spcBef>
                <a:spcPct val="70000"/>
              </a:spcBef>
              <a:buClr>
                <a:srgbClr val="FF0000"/>
              </a:buClr>
              <a:buFont typeface="Wingdings" panose="05000000000000000000" pitchFamily="2" charset="2"/>
              <a:buChar char="§"/>
            </a:pPr>
            <a:r>
              <a:rPr lang="ru-RU" altLang="en-US" sz="2000" dirty="0" smtClean="0">
                <a:solidFill>
                  <a:srgbClr val="0BA4E2"/>
                </a:solidFill>
                <a:latin typeface="Trebuchet MS" panose="020B0603020202020204" pitchFamily="34" charset="0"/>
              </a:rPr>
              <a:t>ТФС чистых веществ</a:t>
            </a:r>
            <a:endParaRPr lang="en-US" altLang="en-US" sz="2000" dirty="0" smtClean="0">
              <a:solidFill>
                <a:srgbClr val="0BA4E2"/>
              </a:solidFill>
              <a:latin typeface="Trebuchet MS" panose="020B0603020202020204" pitchFamily="34" charset="0"/>
            </a:endParaRPr>
          </a:p>
          <a:p>
            <a:pPr lvl="2" algn="just">
              <a:spcBef>
                <a:spcPct val="70000"/>
              </a:spcBef>
              <a:buClr>
                <a:srgbClr val="FF0000"/>
              </a:buClr>
              <a:buFont typeface="Wingdings" panose="05000000000000000000" pitchFamily="2" charset="2"/>
              <a:buChar char="§"/>
            </a:pPr>
            <a:r>
              <a:rPr lang="ru-RU" altLang="en-US" sz="2000" dirty="0">
                <a:solidFill>
                  <a:srgbClr val="0BA4E2"/>
                </a:solidFill>
                <a:latin typeface="Trebuchet MS" panose="020B0603020202020204" pitchFamily="34" charset="0"/>
              </a:rPr>
              <a:t>Оценка свойств чистых компонент</a:t>
            </a:r>
            <a:endParaRPr lang="en-US" altLang="en-US" sz="2000" dirty="0">
              <a:solidFill>
                <a:srgbClr val="0BA4E2"/>
              </a:solidFill>
              <a:latin typeface="Trebuchet MS" panose="020B0603020202020204" pitchFamily="34" charset="0"/>
            </a:endParaRPr>
          </a:p>
          <a:p>
            <a:pPr lvl="2" algn="just">
              <a:spcBef>
                <a:spcPct val="70000"/>
              </a:spcBef>
              <a:buClr>
                <a:srgbClr val="FF0000"/>
              </a:buClr>
              <a:buFont typeface="Wingdings" panose="05000000000000000000" pitchFamily="2" charset="2"/>
              <a:buChar char="§"/>
            </a:pPr>
            <a:r>
              <a:rPr lang="ru-RU" altLang="en-US" sz="2000" dirty="0" smtClean="0">
                <a:solidFill>
                  <a:srgbClr val="0BA4E2"/>
                </a:solidFill>
                <a:latin typeface="Trebuchet MS" panose="020B0603020202020204" pitchFamily="34" charset="0"/>
              </a:rPr>
              <a:t>Генерация </a:t>
            </a:r>
            <a:r>
              <a:rPr lang="ru-RU" altLang="en-US" sz="2000" dirty="0" err="1" smtClean="0">
                <a:solidFill>
                  <a:srgbClr val="0BA4E2"/>
                </a:solidFill>
                <a:latin typeface="Trebuchet MS" panose="020B0603020202020204" pitchFamily="34" charset="0"/>
              </a:rPr>
              <a:t>псевдокомпонент</a:t>
            </a:r>
            <a:r>
              <a:rPr lang="ru-RU" altLang="en-US" sz="2000" dirty="0" smtClean="0">
                <a:solidFill>
                  <a:srgbClr val="0BA4E2"/>
                </a:solidFill>
                <a:latin typeface="Trebuchet MS" panose="020B0603020202020204" pitchFamily="34" charset="0"/>
              </a:rPr>
              <a:t> (в работе)</a:t>
            </a:r>
          </a:p>
          <a:p>
            <a:pPr marL="457200" lvl="1" indent="0" algn="just">
              <a:spcBef>
                <a:spcPct val="70000"/>
              </a:spcBef>
              <a:buNone/>
            </a:pPr>
            <a:endParaRPr lang="en-US" altLang="en-US" sz="2000" dirty="0">
              <a:solidFill>
                <a:srgbClr val="0BA4E2"/>
              </a:solidFill>
              <a:latin typeface="Trebuchet MS" panose="020B0603020202020204" pitchFamily="34" charset="0"/>
            </a:endParaRPr>
          </a:p>
        </p:txBody>
      </p:sp>
      <p:pic>
        <p:nvPicPr>
          <p:cNvPr id="64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6156" y="1988840"/>
            <a:ext cx="2682069"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307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4248" y="4434574"/>
            <a:ext cx="2304256" cy="1720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3"/>
          <p:cNvSpPr>
            <a:spLocks noChangeArrowheads="1"/>
          </p:cNvSpPr>
          <p:nvPr/>
        </p:nvSpPr>
        <p:spPr bwMode="auto">
          <a:xfrm>
            <a:off x="0" y="4869160"/>
            <a:ext cx="7236296" cy="61206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064" tIns="42033" rIns="84064" bIns="42033"/>
          <a:lstStyle>
            <a:lvl1pPr marL="342900" indent="-342900" defTabSz="762000">
              <a:defRPr sz="2400">
                <a:solidFill>
                  <a:schemeClr val="tx1"/>
                </a:solidFill>
                <a:latin typeface="Times" charset="0"/>
              </a:defRPr>
            </a:lvl1pPr>
            <a:lvl2pPr marL="742950" indent="-285750" defTabSz="762000">
              <a:defRPr sz="2400">
                <a:solidFill>
                  <a:schemeClr val="tx1"/>
                </a:solidFill>
                <a:latin typeface="Times" charset="0"/>
              </a:defRPr>
            </a:lvl2pPr>
            <a:lvl3pPr marL="1143000" indent="-228600" defTabSz="762000">
              <a:defRPr sz="2400">
                <a:solidFill>
                  <a:schemeClr val="tx1"/>
                </a:solidFill>
                <a:latin typeface="Times" charset="0"/>
              </a:defRPr>
            </a:lvl3pPr>
            <a:lvl4pPr marL="1562100" indent="-228600" defTabSz="762000">
              <a:defRPr sz="2400">
                <a:solidFill>
                  <a:schemeClr val="tx1"/>
                </a:solidFill>
                <a:latin typeface="Times" charset="0"/>
              </a:defRPr>
            </a:lvl4pPr>
            <a:lvl5pPr marL="1981200" indent="-228600" defTabSz="762000">
              <a:defRPr sz="2400">
                <a:solidFill>
                  <a:schemeClr val="tx1"/>
                </a:solidFill>
                <a:latin typeface="Times" charset="0"/>
              </a:defRPr>
            </a:lvl5pPr>
            <a:lvl6pPr marL="2438400" indent="-228600" defTabSz="762000" eaLnBrk="0" fontAlgn="base" hangingPunct="0">
              <a:spcBef>
                <a:spcPct val="0"/>
              </a:spcBef>
              <a:spcAft>
                <a:spcPct val="0"/>
              </a:spcAft>
              <a:defRPr sz="2400">
                <a:solidFill>
                  <a:schemeClr val="tx1"/>
                </a:solidFill>
                <a:latin typeface="Times" charset="0"/>
              </a:defRPr>
            </a:lvl6pPr>
            <a:lvl7pPr marL="2895600" indent="-228600" defTabSz="762000" eaLnBrk="0" fontAlgn="base" hangingPunct="0">
              <a:spcBef>
                <a:spcPct val="0"/>
              </a:spcBef>
              <a:spcAft>
                <a:spcPct val="0"/>
              </a:spcAft>
              <a:defRPr sz="2400">
                <a:solidFill>
                  <a:schemeClr val="tx1"/>
                </a:solidFill>
                <a:latin typeface="Times" charset="0"/>
              </a:defRPr>
            </a:lvl7pPr>
            <a:lvl8pPr marL="3352800" indent="-228600" defTabSz="762000" eaLnBrk="0" fontAlgn="base" hangingPunct="0">
              <a:spcBef>
                <a:spcPct val="0"/>
              </a:spcBef>
              <a:spcAft>
                <a:spcPct val="0"/>
              </a:spcAft>
              <a:defRPr sz="2400">
                <a:solidFill>
                  <a:schemeClr val="tx1"/>
                </a:solidFill>
                <a:latin typeface="Times" charset="0"/>
              </a:defRPr>
            </a:lvl8pPr>
            <a:lvl9pPr marL="3810000" indent="-228600" defTabSz="762000" eaLnBrk="0" fontAlgn="base" hangingPunct="0">
              <a:spcBef>
                <a:spcPct val="0"/>
              </a:spcBef>
              <a:spcAft>
                <a:spcPct val="0"/>
              </a:spcAft>
              <a:defRPr sz="2400">
                <a:solidFill>
                  <a:schemeClr val="tx1"/>
                </a:solidFill>
                <a:latin typeface="Times" charset="0"/>
              </a:defRPr>
            </a:lvl9pPr>
          </a:lstStyle>
          <a:p>
            <a:pPr>
              <a:lnSpc>
                <a:spcPct val="100000"/>
              </a:lnSpc>
              <a:spcBef>
                <a:spcPct val="20000"/>
              </a:spcBef>
              <a:buClrTx/>
              <a:buFont typeface="Wingdings" pitchFamily="2" charset="2"/>
              <a:buChar char="ð"/>
            </a:pPr>
            <a:r>
              <a:rPr lang="ru-RU" altLang="en-US" sz="2600" b="1" dirty="0" smtClean="0">
                <a:solidFill>
                  <a:srgbClr val="D21700"/>
                </a:solidFill>
                <a:latin typeface="Trebuchet MS" panose="020B0603020202020204" pitchFamily="34" charset="0"/>
              </a:rPr>
              <a:t>Для удобного и эффективного использования </a:t>
            </a:r>
            <a:r>
              <a:rPr lang="en-US" altLang="en-US" sz="2600" b="1" dirty="0" err="1" smtClean="0">
                <a:solidFill>
                  <a:srgbClr val="D21700"/>
                </a:solidFill>
                <a:latin typeface="Trebuchet MS" panose="020B0603020202020204" pitchFamily="34" charset="0"/>
              </a:rPr>
              <a:t>Simulis</a:t>
            </a:r>
            <a:r>
              <a:rPr lang="en-US" altLang="en-US" sz="2600" b="1" dirty="0" smtClean="0">
                <a:solidFill>
                  <a:srgbClr val="D21700"/>
                </a:solidFill>
                <a:latin typeface="Trebuchet MS" panose="020B0603020202020204" pitchFamily="34" charset="0"/>
              </a:rPr>
              <a:t> Thermodynamics… </a:t>
            </a:r>
          </a:p>
          <a:p>
            <a:pPr marL="0" indent="0">
              <a:lnSpc>
                <a:spcPct val="100000"/>
              </a:lnSpc>
              <a:spcBef>
                <a:spcPct val="20000"/>
              </a:spcBef>
              <a:buClrTx/>
            </a:pPr>
            <a:r>
              <a:rPr lang="en-US" altLang="en-US" b="1" i="1" dirty="0" smtClean="0">
                <a:solidFill>
                  <a:srgbClr val="D21700"/>
                </a:solidFill>
                <a:latin typeface="Trebuchet MS" panose="020B0603020202020204" pitchFamily="34" charset="0"/>
              </a:rPr>
              <a:t>…</a:t>
            </a:r>
            <a:r>
              <a:rPr lang="ru-RU" altLang="en-US" b="1" i="1" dirty="0" smtClean="0">
                <a:solidFill>
                  <a:srgbClr val="D21700"/>
                </a:solidFill>
                <a:latin typeface="Trebuchet MS" panose="020B0603020202020204" pitchFamily="34" charset="0"/>
              </a:rPr>
              <a:t>спасибо НТП Трубопровод</a:t>
            </a:r>
            <a:r>
              <a:rPr lang="en-US" altLang="en-US" b="1" i="1" dirty="0" smtClean="0">
                <a:solidFill>
                  <a:srgbClr val="D21700"/>
                </a:solidFill>
                <a:latin typeface="Trebuchet MS" panose="020B0603020202020204" pitchFamily="34" charset="0"/>
              </a:rPr>
              <a:t>!</a:t>
            </a:r>
          </a:p>
        </p:txBody>
      </p:sp>
      <p:sp>
        <p:nvSpPr>
          <p:cNvPr id="8" name="Text Box 4"/>
          <p:cNvSpPr txBox="1">
            <a:spLocks noChangeArrowheads="1"/>
          </p:cNvSpPr>
          <p:nvPr/>
        </p:nvSpPr>
        <p:spPr bwMode="auto">
          <a:xfrm>
            <a:off x="0" y="218600"/>
            <a:ext cx="9144000" cy="57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485" tIns="41742" rIns="83485" bIns="41742">
            <a:spAutoFit/>
          </a:bodyPr>
          <a:lstStyle/>
          <a:p>
            <a:pPr algn="ctr" eaLnBrk="1" hangingPunct="1">
              <a:lnSpc>
                <a:spcPct val="100000"/>
              </a:lnSpc>
              <a:buClrTx/>
              <a:buFontTx/>
              <a:buNone/>
            </a:pPr>
            <a:r>
              <a:rPr lang="ru-RU" altLang="en-US" sz="3200" b="1" dirty="0" smtClean="0">
                <a:solidFill>
                  <a:schemeClr val="bg1"/>
                </a:solidFill>
                <a:latin typeface="Trebuchet MS" panose="020B0603020202020204" pitchFamily="34" charset="0"/>
              </a:rPr>
              <a:t>Версия 2.0</a:t>
            </a:r>
            <a:endParaRPr lang="en-US" altLang="en-US" sz="32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19024815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386" name="Rectangle 2"/>
          <p:cNvSpPr>
            <a:spLocks noChangeArrowheads="1"/>
          </p:cNvSpPr>
          <p:nvPr/>
        </p:nvSpPr>
        <p:spPr bwMode="auto">
          <a:xfrm>
            <a:off x="0" y="1016732"/>
            <a:ext cx="9144000" cy="5220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064" tIns="42033" rIns="84064" bIns="42033"/>
          <a:lstStyle>
            <a:lvl1pPr marL="342900" indent="-342900" defTabSz="762000">
              <a:buBlip>
                <a:blip r:embed="rId4"/>
              </a:buBlip>
              <a:defRPr sz="2800" b="1">
                <a:solidFill>
                  <a:schemeClr val="accent2"/>
                </a:solidFill>
                <a:latin typeface="Arial" charset="0"/>
              </a:defRPr>
            </a:lvl1pPr>
            <a:lvl2pPr marL="742950" indent="-285750" defTabSz="762000">
              <a:buChar char="Ø"/>
              <a:defRPr sz="2400">
                <a:solidFill>
                  <a:schemeClr val="accent2"/>
                </a:solidFill>
                <a:latin typeface="Arial" charset="0"/>
              </a:defRPr>
            </a:lvl2pPr>
            <a:lvl3pPr marL="1143000" indent="-228600" defTabSz="762000">
              <a:buChar char="§"/>
              <a:defRPr sz="2400">
                <a:solidFill>
                  <a:schemeClr val="accent2"/>
                </a:solidFill>
                <a:latin typeface="Arial" charset="0"/>
              </a:defRPr>
            </a:lvl3pPr>
            <a:lvl4pPr marL="1562100" indent="-228600" defTabSz="762000">
              <a:buBlip>
                <a:blip r:embed="rId4"/>
              </a:buBlip>
              <a:defRPr sz="2400">
                <a:solidFill>
                  <a:schemeClr val="accent2"/>
                </a:solidFill>
                <a:latin typeface="Arial" charset="0"/>
              </a:defRPr>
            </a:lvl4pPr>
            <a:lvl5pPr marL="1981200" indent="-228600" defTabSz="762000">
              <a:buBlip>
                <a:blip r:embed="rId4"/>
              </a:buBlip>
              <a:defRPr sz="2400">
                <a:solidFill>
                  <a:schemeClr val="accent2"/>
                </a:solidFill>
                <a:latin typeface="Arial" charset="0"/>
              </a:defRPr>
            </a:lvl5pPr>
            <a:lvl6pPr marL="2438400" indent="-228600" defTabSz="762000" eaLnBrk="0" fontAlgn="base" hangingPunct="0">
              <a:lnSpc>
                <a:spcPct val="120000"/>
              </a:lnSpc>
              <a:spcBef>
                <a:spcPct val="0"/>
              </a:spcBef>
              <a:spcAft>
                <a:spcPct val="0"/>
              </a:spcAft>
              <a:buClr>
                <a:schemeClr val="accent2"/>
              </a:buClr>
              <a:buFont typeface="Wingdings" pitchFamily="2" charset="2"/>
              <a:buBlip>
                <a:blip r:embed="rId4"/>
              </a:buBlip>
              <a:defRPr sz="2400">
                <a:solidFill>
                  <a:schemeClr val="accent2"/>
                </a:solidFill>
                <a:latin typeface="Arial" charset="0"/>
              </a:defRPr>
            </a:lvl6pPr>
            <a:lvl7pPr marL="2895600" indent="-228600" defTabSz="762000" eaLnBrk="0" fontAlgn="base" hangingPunct="0">
              <a:lnSpc>
                <a:spcPct val="120000"/>
              </a:lnSpc>
              <a:spcBef>
                <a:spcPct val="0"/>
              </a:spcBef>
              <a:spcAft>
                <a:spcPct val="0"/>
              </a:spcAft>
              <a:buClr>
                <a:schemeClr val="accent2"/>
              </a:buClr>
              <a:buFont typeface="Wingdings" pitchFamily="2" charset="2"/>
              <a:buBlip>
                <a:blip r:embed="rId4"/>
              </a:buBlip>
              <a:defRPr sz="2400">
                <a:solidFill>
                  <a:schemeClr val="accent2"/>
                </a:solidFill>
                <a:latin typeface="Arial" charset="0"/>
              </a:defRPr>
            </a:lvl7pPr>
            <a:lvl8pPr marL="3352800" indent="-228600" defTabSz="762000" eaLnBrk="0" fontAlgn="base" hangingPunct="0">
              <a:lnSpc>
                <a:spcPct val="120000"/>
              </a:lnSpc>
              <a:spcBef>
                <a:spcPct val="0"/>
              </a:spcBef>
              <a:spcAft>
                <a:spcPct val="0"/>
              </a:spcAft>
              <a:buClr>
                <a:schemeClr val="accent2"/>
              </a:buClr>
              <a:buFont typeface="Wingdings" pitchFamily="2" charset="2"/>
              <a:buBlip>
                <a:blip r:embed="rId4"/>
              </a:buBlip>
              <a:defRPr sz="2400">
                <a:solidFill>
                  <a:schemeClr val="accent2"/>
                </a:solidFill>
                <a:latin typeface="Arial" charset="0"/>
              </a:defRPr>
            </a:lvl8pPr>
            <a:lvl9pPr marL="3810000" indent="-228600" defTabSz="762000" eaLnBrk="0" fontAlgn="base" hangingPunct="0">
              <a:lnSpc>
                <a:spcPct val="120000"/>
              </a:lnSpc>
              <a:spcBef>
                <a:spcPct val="0"/>
              </a:spcBef>
              <a:spcAft>
                <a:spcPct val="0"/>
              </a:spcAft>
              <a:buClr>
                <a:schemeClr val="accent2"/>
              </a:buClr>
              <a:buFont typeface="Wingdings" pitchFamily="2" charset="2"/>
              <a:buBlip>
                <a:blip r:embed="rId4"/>
              </a:buBlip>
              <a:defRPr sz="2400">
                <a:solidFill>
                  <a:schemeClr val="accent2"/>
                </a:solidFill>
                <a:latin typeface="Arial" charset="0"/>
              </a:defRPr>
            </a:lvl9pPr>
          </a:lstStyle>
          <a:p>
            <a:pPr marL="0" indent="0" algn="just">
              <a:lnSpc>
                <a:spcPts val="1800"/>
              </a:lnSpc>
              <a:spcBef>
                <a:spcPct val="70000"/>
              </a:spcBef>
              <a:buNone/>
            </a:pPr>
            <a:r>
              <a:rPr lang="en-US" altLang="en-US" sz="2400" b="0" dirty="0">
                <a:solidFill>
                  <a:srgbClr val="0BA4E2"/>
                </a:solidFill>
                <a:latin typeface="Trebuchet MS" panose="020B0603020202020204" pitchFamily="34" charset="0"/>
              </a:rPr>
              <a:t>2</a:t>
            </a:r>
            <a:r>
              <a:rPr lang="en-US" altLang="en-US" sz="2400" b="0" dirty="0" smtClean="0">
                <a:solidFill>
                  <a:srgbClr val="0BA4E2"/>
                </a:solidFill>
                <a:latin typeface="Trebuchet MS" panose="020B0603020202020204" pitchFamily="34" charset="0"/>
              </a:rPr>
              <a:t>- </a:t>
            </a:r>
            <a:r>
              <a:rPr lang="ru-RU" altLang="en-US" sz="2400" b="0" dirty="0" smtClean="0">
                <a:solidFill>
                  <a:srgbClr val="0BA4E2"/>
                </a:solidFill>
                <a:latin typeface="Trebuchet MS" panose="020B0603020202020204" pitchFamily="34" charset="0"/>
              </a:rPr>
              <a:t>Новые термодинамические модели</a:t>
            </a:r>
            <a:endParaRPr lang="en-US" altLang="en-US" sz="2400" b="0" dirty="0" smtClean="0">
              <a:solidFill>
                <a:srgbClr val="0BA4E2"/>
              </a:solidFill>
              <a:latin typeface="Trebuchet MS" panose="020B0603020202020204" pitchFamily="34" charset="0"/>
            </a:endParaRPr>
          </a:p>
          <a:p>
            <a:pPr lvl="1" algn="just">
              <a:lnSpc>
                <a:spcPts val="1800"/>
              </a:lnSpc>
              <a:spcBef>
                <a:spcPct val="70000"/>
              </a:spcBef>
              <a:buBlip>
                <a:blip r:embed="rId5"/>
              </a:buBlip>
            </a:pPr>
            <a:r>
              <a:rPr lang="ru-RU" altLang="en-US" sz="2000" dirty="0" smtClean="0">
                <a:solidFill>
                  <a:srgbClr val="0BA4E2"/>
                </a:solidFill>
                <a:latin typeface="Trebuchet MS" panose="020B0603020202020204" pitchFamily="34" charset="0"/>
              </a:rPr>
              <a:t>Новые зависящие от температуры параметры бинарного взаимодействия </a:t>
            </a:r>
            <a:r>
              <a:rPr lang="en-US" altLang="en-US" sz="2000" dirty="0" smtClean="0">
                <a:solidFill>
                  <a:srgbClr val="0BA4E2"/>
                </a:solidFill>
                <a:latin typeface="Trebuchet MS" panose="020B0603020202020204" pitchFamily="34" charset="0"/>
              </a:rPr>
              <a:t>(</a:t>
            </a:r>
            <a:r>
              <a:rPr lang="en-US" altLang="en-US" sz="2000" dirty="0" err="1" smtClean="0">
                <a:solidFill>
                  <a:srgbClr val="0BA4E2"/>
                </a:solidFill>
                <a:latin typeface="Trebuchet MS" panose="020B0603020202020204" pitchFamily="34" charset="0"/>
              </a:rPr>
              <a:t>ProSim</a:t>
            </a:r>
            <a:r>
              <a:rPr lang="en-US" altLang="en-US" sz="2000" dirty="0" smtClean="0">
                <a:solidFill>
                  <a:srgbClr val="0BA4E2"/>
                </a:solidFill>
                <a:latin typeface="Trebuchet MS" panose="020B0603020202020204" pitchFamily="34" charset="0"/>
              </a:rPr>
              <a:t>) </a:t>
            </a:r>
            <a:r>
              <a:rPr lang="ru-RU" altLang="en-US" sz="2000" dirty="0" smtClean="0">
                <a:solidFill>
                  <a:srgbClr val="0BA4E2"/>
                </a:solidFill>
                <a:latin typeface="Trebuchet MS" panose="020B0603020202020204" pitchFamily="34" charset="0"/>
              </a:rPr>
              <a:t>для</a:t>
            </a:r>
            <a:r>
              <a:rPr lang="en-US" altLang="en-US" sz="2000" dirty="0" smtClean="0">
                <a:solidFill>
                  <a:srgbClr val="0BA4E2"/>
                </a:solidFill>
                <a:latin typeface="Trebuchet MS" panose="020B0603020202020204" pitchFamily="34" charset="0"/>
              </a:rPr>
              <a:t> NRTL </a:t>
            </a:r>
            <a:r>
              <a:rPr lang="ru-RU" altLang="en-US" sz="2000" dirty="0" smtClean="0">
                <a:solidFill>
                  <a:srgbClr val="0BA4E2"/>
                </a:solidFill>
                <a:latin typeface="Trebuchet MS" panose="020B0603020202020204" pitchFamily="34" charset="0"/>
              </a:rPr>
              <a:t>и </a:t>
            </a:r>
            <a:r>
              <a:rPr lang="en-US" altLang="en-US" sz="2000" dirty="0" smtClean="0">
                <a:solidFill>
                  <a:srgbClr val="0BA4E2"/>
                </a:solidFill>
                <a:latin typeface="Trebuchet MS" panose="020B0603020202020204" pitchFamily="34" charset="0"/>
              </a:rPr>
              <a:t>UNIQUAC</a:t>
            </a:r>
          </a:p>
          <a:p>
            <a:pPr lvl="1" algn="just">
              <a:lnSpc>
                <a:spcPts val="1800"/>
              </a:lnSpc>
              <a:spcBef>
                <a:spcPct val="70000"/>
              </a:spcBef>
              <a:buBlip>
                <a:blip r:embed="rId5"/>
              </a:buBlip>
            </a:pPr>
            <a:r>
              <a:rPr lang="ru-RU" altLang="en-US" sz="2000" dirty="0" smtClean="0">
                <a:solidFill>
                  <a:srgbClr val="0BA4E2"/>
                </a:solidFill>
                <a:latin typeface="Trebuchet MS" panose="020B0603020202020204" pitchFamily="34" charset="0"/>
              </a:rPr>
              <a:t>Кубическое уравнение состояния со смещением объема (</a:t>
            </a:r>
            <a:r>
              <a:rPr lang="en-US" altLang="en-US" sz="2000" dirty="0" smtClean="0">
                <a:solidFill>
                  <a:srgbClr val="0BA4E2"/>
                </a:solidFill>
                <a:latin typeface="Trebuchet MS" panose="020B0603020202020204" pitchFamily="34" charset="0"/>
              </a:rPr>
              <a:t>VTPR)</a:t>
            </a:r>
            <a:endParaRPr lang="en-US" altLang="en-US" sz="2000" dirty="0">
              <a:solidFill>
                <a:srgbClr val="0BA4E2"/>
              </a:solidFill>
              <a:latin typeface="Trebuchet MS" panose="020B0603020202020204" pitchFamily="34" charset="0"/>
            </a:endParaRPr>
          </a:p>
          <a:p>
            <a:pPr lvl="1" algn="just">
              <a:lnSpc>
                <a:spcPts val="1800"/>
              </a:lnSpc>
              <a:spcBef>
                <a:spcPct val="70000"/>
              </a:spcBef>
              <a:buBlip>
                <a:blip r:embed="rId5"/>
              </a:buBlip>
            </a:pPr>
            <a:r>
              <a:rPr lang="ru-RU" altLang="en-US" sz="2000" dirty="0" smtClean="0">
                <a:solidFill>
                  <a:srgbClr val="0BA4E2"/>
                </a:solidFill>
                <a:latin typeface="Trebuchet MS" panose="020B0603020202020204" pitchFamily="34" charset="0"/>
              </a:rPr>
              <a:t>Метод групповых вкладов для модели</a:t>
            </a:r>
            <a:r>
              <a:rPr lang="en-US" altLang="en-US" sz="2000" dirty="0" smtClean="0">
                <a:solidFill>
                  <a:srgbClr val="0BA4E2"/>
                </a:solidFill>
                <a:latin typeface="Trebuchet MS" panose="020B0603020202020204" pitchFamily="34" charset="0"/>
              </a:rPr>
              <a:t> PPC-SAFT (GC-PPC-SAFT, </a:t>
            </a:r>
            <a:r>
              <a:rPr lang="ru-RU" altLang="en-US" sz="2000" dirty="0" smtClean="0">
                <a:solidFill>
                  <a:srgbClr val="0BA4E2"/>
                </a:solidFill>
                <a:latin typeface="Trebuchet MS" panose="020B0603020202020204" pitchFamily="34" charset="0"/>
              </a:rPr>
              <a:t>в сотрудничестве </a:t>
            </a:r>
            <a:r>
              <a:rPr lang="en-US" altLang="en-US" sz="2000" dirty="0" smtClean="0">
                <a:solidFill>
                  <a:srgbClr val="0BA4E2"/>
                </a:solidFill>
                <a:latin typeface="Trebuchet MS" panose="020B0603020202020204" pitchFamily="34" charset="0"/>
              </a:rPr>
              <a:t>IFPEN)</a:t>
            </a:r>
          </a:p>
          <a:p>
            <a:pPr lvl="1" algn="just">
              <a:lnSpc>
                <a:spcPts val="1800"/>
              </a:lnSpc>
              <a:spcBef>
                <a:spcPct val="70000"/>
              </a:spcBef>
              <a:buBlip>
                <a:blip r:embed="rId5"/>
              </a:buBlip>
            </a:pPr>
            <a:r>
              <a:rPr lang="ru-RU" altLang="en-US" sz="2000" dirty="0" smtClean="0">
                <a:solidFill>
                  <a:srgbClr val="0BA4E2"/>
                </a:solidFill>
                <a:latin typeface="Trebuchet MS" panose="020B0603020202020204" pitchFamily="34" charset="0"/>
              </a:rPr>
              <a:t>Кубические уравнения состояния </a:t>
            </a:r>
            <a:r>
              <a:rPr lang="en-US" altLang="en-US" sz="2000" dirty="0" smtClean="0">
                <a:solidFill>
                  <a:srgbClr val="0BA4E2"/>
                </a:solidFill>
                <a:latin typeface="Trebuchet MS" panose="020B0603020202020204" pitchFamily="34" charset="0"/>
              </a:rPr>
              <a:t>: </a:t>
            </a:r>
          </a:p>
          <a:p>
            <a:pPr lvl="2" algn="just">
              <a:lnSpc>
                <a:spcPts val="1800"/>
              </a:lnSpc>
              <a:spcBef>
                <a:spcPct val="70000"/>
              </a:spcBef>
              <a:buBlip>
                <a:blip r:embed="rId5"/>
              </a:buBlip>
            </a:pPr>
            <a:r>
              <a:rPr lang="en-US" altLang="en-US" sz="2000" dirty="0">
                <a:solidFill>
                  <a:srgbClr val="0BA4E2"/>
                </a:solidFill>
                <a:latin typeface="Trebuchet MS" panose="020B0603020202020204" pitchFamily="34" charset="0"/>
              </a:rPr>
              <a:t> </a:t>
            </a:r>
            <a:r>
              <a:rPr lang="en-US" altLang="en-US" sz="2000" dirty="0" smtClean="0">
                <a:solidFill>
                  <a:srgbClr val="0BA4E2"/>
                </a:solidFill>
                <a:latin typeface="Trebuchet MS" panose="020B0603020202020204" pitchFamily="34" charset="0"/>
              </a:rPr>
              <a:t>SRK-</a:t>
            </a:r>
            <a:r>
              <a:rPr lang="en-US" altLang="en-US" sz="2000" dirty="0" err="1" smtClean="0">
                <a:solidFill>
                  <a:srgbClr val="0BA4E2"/>
                </a:solidFill>
                <a:latin typeface="Trebuchet MS" panose="020B0603020202020204" pitchFamily="34" charset="0"/>
              </a:rPr>
              <a:t>Twu</a:t>
            </a:r>
            <a:r>
              <a:rPr lang="en-US" altLang="en-US" sz="2000" dirty="0" smtClean="0">
                <a:solidFill>
                  <a:srgbClr val="0BA4E2"/>
                </a:solidFill>
                <a:latin typeface="Trebuchet MS" panose="020B0603020202020204" pitchFamily="34" charset="0"/>
              </a:rPr>
              <a:t> (</a:t>
            </a:r>
            <a:r>
              <a:rPr lang="en-US" altLang="en-US" sz="2000" dirty="0" smtClean="0">
                <a:solidFill>
                  <a:srgbClr val="0BA4E2"/>
                </a:solidFill>
                <a:latin typeface="Trebuchet MS" panose="020B0603020202020204" pitchFamily="34" charset="0"/>
                <a:sym typeface="Symbol"/>
              </a:rPr>
              <a:t>-</a:t>
            </a:r>
            <a:r>
              <a:rPr lang="ru-RU" altLang="en-US" sz="2000" dirty="0" smtClean="0">
                <a:solidFill>
                  <a:srgbClr val="0BA4E2"/>
                </a:solidFill>
                <a:latin typeface="Trebuchet MS" panose="020B0603020202020204" pitchFamily="34" charset="0"/>
              </a:rPr>
              <a:t>функция</a:t>
            </a:r>
            <a:r>
              <a:rPr lang="en-US" altLang="en-US" sz="2000" dirty="0" smtClean="0">
                <a:solidFill>
                  <a:srgbClr val="0BA4E2"/>
                </a:solidFill>
                <a:latin typeface="Trebuchet MS" panose="020B0603020202020204" pitchFamily="34" charset="0"/>
              </a:rPr>
              <a:t> </a:t>
            </a:r>
            <a:r>
              <a:rPr lang="ru-RU" altLang="en-US" sz="2000" dirty="0" smtClean="0">
                <a:solidFill>
                  <a:srgbClr val="0BA4E2"/>
                </a:solidFill>
                <a:latin typeface="Trebuchet MS" panose="020B0603020202020204" pitchFamily="34" charset="0"/>
              </a:rPr>
              <a:t>и правила смешения для полярных и неполярных компонентов</a:t>
            </a:r>
            <a:r>
              <a:rPr lang="en-US" altLang="en-US" sz="2000" dirty="0" smtClean="0">
                <a:solidFill>
                  <a:srgbClr val="0BA4E2"/>
                </a:solidFill>
                <a:latin typeface="Trebuchet MS" panose="020B0603020202020204" pitchFamily="34" charset="0"/>
              </a:rPr>
              <a:t>)</a:t>
            </a:r>
          </a:p>
          <a:p>
            <a:pPr lvl="2" algn="just">
              <a:lnSpc>
                <a:spcPts val="1800"/>
              </a:lnSpc>
              <a:spcBef>
                <a:spcPct val="70000"/>
              </a:spcBef>
              <a:buBlip>
                <a:blip r:embed="rId5"/>
              </a:buBlip>
            </a:pPr>
            <a:r>
              <a:rPr lang="en-US" altLang="en-US" sz="2000" dirty="0">
                <a:solidFill>
                  <a:srgbClr val="0BA4E2"/>
                </a:solidFill>
                <a:latin typeface="Trebuchet MS" panose="020B0603020202020204" pitchFamily="34" charset="0"/>
              </a:rPr>
              <a:t> </a:t>
            </a:r>
            <a:r>
              <a:rPr lang="ru-RU" altLang="en-US" sz="2000" dirty="0" err="1" smtClean="0">
                <a:solidFill>
                  <a:srgbClr val="0BA4E2"/>
                </a:solidFill>
                <a:latin typeface="Trebuchet MS" panose="020B0603020202020204" pitchFamily="34" charset="0"/>
              </a:rPr>
              <a:t>Сорейде</a:t>
            </a:r>
            <a:r>
              <a:rPr lang="en-US" altLang="en-US" sz="2000" dirty="0" smtClean="0">
                <a:solidFill>
                  <a:srgbClr val="0BA4E2"/>
                </a:solidFill>
                <a:latin typeface="Trebuchet MS" panose="020B0603020202020204" pitchFamily="34" charset="0"/>
              </a:rPr>
              <a:t>-</a:t>
            </a:r>
            <a:r>
              <a:rPr lang="ru-RU" altLang="en-US" sz="2000" dirty="0" err="1" smtClean="0">
                <a:solidFill>
                  <a:srgbClr val="0BA4E2"/>
                </a:solidFill>
                <a:latin typeface="Trebuchet MS" panose="020B0603020202020204" pitchFamily="34" charset="0"/>
              </a:rPr>
              <a:t>Уитсона</a:t>
            </a:r>
            <a:r>
              <a:rPr lang="en-US" altLang="en-US" sz="2000" dirty="0" smtClean="0">
                <a:solidFill>
                  <a:srgbClr val="0BA4E2"/>
                </a:solidFill>
                <a:latin typeface="Trebuchet MS" panose="020B0603020202020204" pitchFamily="34" charset="0"/>
              </a:rPr>
              <a:t> (</a:t>
            </a:r>
            <a:r>
              <a:rPr lang="ru-RU" altLang="en-US" sz="2000" dirty="0" smtClean="0">
                <a:solidFill>
                  <a:srgbClr val="0BA4E2"/>
                </a:solidFill>
                <a:latin typeface="Trebuchet MS" panose="020B0603020202020204" pitchFamily="34" charset="0"/>
              </a:rPr>
              <a:t>взаимная растворимость морской воды и углеводородов</a:t>
            </a:r>
            <a:r>
              <a:rPr lang="en-US" altLang="en-US" sz="2000" dirty="0" smtClean="0">
                <a:solidFill>
                  <a:srgbClr val="0BA4E2"/>
                </a:solidFill>
                <a:latin typeface="Trebuchet MS" panose="020B0603020202020204" pitchFamily="34" charset="0"/>
              </a:rPr>
              <a:t>)</a:t>
            </a:r>
          </a:p>
          <a:p>
            <a:pPr lvl="1" algn="just">
              <a:lnSpc>
                <a:spcPts val="1800"/>
              </a:lnSpc>
              <a:spcBef>
                <a:spcPct val="70000"/>
              </a:spcBef>
              <a:buBlip>
                <a:blip r:embed="rId5"/>
              </a:buBlip>
            </a:pPr>
            <a:r>
              <a:rPr lang="ru-RU" altLang="en-US" sz="2000" dirty="0" smtClean="0">
                <a:solidFill>
                  <a:srgbClr val="0BA4E2"/>
                </a:solidFill>
                <a:latin typeface="Trebuchet MS" panose="020B0603020202020204" pitchFamily="34" charset="0"/>
              </a:rPr>
              <a:t>Ассоциативные модели для </a:t>
            </a:r>
            <a:r>
              <a:rPr lang="en-US" altLang="en-US" sz="2000" dirty="0" smtClean="0">
                <a:solidFill>
                  <a:srgbClr val="0BA4E2"/>
                </a:solidFill>
                <a:latin typeface="Trebuchet MS" panose="020B0603020202020204" pitchFamily="34" charset="0"/>
              </a:rPr>
              <a:t>HF (</a:t>
            </a:r>
            <a:r>
              <a:rPr lang="ru-RU" altLang="en-US" sz="2000" dirty="0" smtClean="0">
                <a:solidFill>
                  <a:srgbClr val="0BA4E2"/>
                </a:solidFill>
                <a:latin typeface="Trebuchet MS" panose="020B0603020202020204" pitchFamily="34" charset="0"/>
              </a:rPr>
              <a:t>Ли</a:t>
            </a:r>
            <a:r>
              <a:rPr lang="en-US" altLang="en-US" sz="2000" dirty="0" smtClean="0">
                <a:solidFill>
                  <a:srgbClr val="0BA4E2"/>
                </a:solidFill>
                <a:latin typeface="Trebuchet MS" panose="020B0603020202020204" pitchFamily="34" charset="0"/>
              </a:rPr>
              <a:t>-</a:t>
            </a:r>
            <a:r>
              <a:rPr lang="ru-RU" altLang="en-US" sz="2000" dirty="0" smtClean="0">
                <a:solidFill>
                  <a:srgbClr val="0BA4E2"/>
                </a:solidFill>
                <a:latin typeface="Trebuchet MS" panose="020B0603020202020204" pitchFamily="34" charset="0"/>
              </a:rPr>
              <a:t>Кима</a:t>
            </a:r>
            <a:r>
              <a:rPr lang="en-US" altLang="en-US" sz="2000" dirty="0" smtClean="0">
                <a:solidFill>
                  <a:srgbClr val="0BA4E2"/>
                </a:solidFill>
                <a:latin typeface="Trebuchet MS" panose="020B0603020202020204" pitchFamily="34" charset="0"/>
              </a:rPr>
              <a:t> </a:t>
            </a:r>
            <a:r>
              <a:rPr lang="ru-RU" altLang="en-US" sz="2000" dirty="0" smtClean="0">
                <a:solidFill>
                  <a:srgbClr val="0BA4E2"/>
                </a:solidFill>
                <a:latin typeface="Trebuchet MS" panose="020B0603020202020204" pitchFamily="34" charset="0"/>
              </a:rPr>
              <a:t>и </a:t>
            </a:r>
            <a:r>
              <a:rPr lang="ru-RU" altLang="en-US" sz="2000" dirty="0" err="1" smtClean="0">
                <a:solidFill>
                  <a:srgbClr val="0BA4E2"/>
                </a:solidFill>
                <a:latin typeface="Trebuchet MS" panose="020B0603020202020204" pitchFamily="34" charset="0"/>
              </a:rPr>
              <a:t>Виско</a:t>
            </a:r>
            <a:r>
              <a:rPr lang="en-US" altLang="en-US" sz="2000" dirty="0" smtClean="0">
                <a:solidFill>
                  <a:srgbClr val="0BA4E2"/>
                </a:solidFill>
                <a:latin typeface="Trebuchet MS" panose="020B0603020202020204" pitchFamily="34" charset="0"/>
              </a:rPr>
              <a:t>-</a:t>
            </a:r>
            <a:r>
              <a:rPr lang="ru-RU" altLang="en-US" sz="2000" dirty="0" err="1" smtClean="0">
                <a:solidFill>
                  <a:srgbClr val="0BA4E2"/>
                </a:solidFill>
                <a:latin typeface="Trebuchet MS" panose="020B0603020202020204" pitchFamily="34" charset="0"/>
              </a:rPr>
              <a:t>Кофке</a:t>
            </a:r>
            <a:r>
              <a:rPr lang="en-US" altLang="en-US" sz="2000" dirty="0" smtClean="0">
                <a:solidFill>
                  <a:srgbClr val="0BA4E2"/>
                </a:solidFill>
                <a:latin typeface="Trebuchet MS" panose="020B0603020202020204" pitchFamily="34" charset="0"/>
              </a:rPr>
              <a:t>)</a:t>
            </a:r>
          </a:p>
          <a:p>
            <a:pPr lvl="1" algn="just">
              <a:lnSpc>
                <a:spcPts val="1800"/>
              </a:lnSpc>
              <a:spcBef>
                <a:spcPct val="70000"/>
              </a:spcBef>
              <a:buBlip>
                <a:blip r:embed="rId5"/>
              </a:buBlip>
            </a:pPr>
            <a:r>
              <a:rPr lang="ru-RU" altLang="en-US" sz="2000" dirty="0" err="1" smtClean="0">
                <a:solidFill>
                  <a:srgbClr val="0BA4E2"/>
                </a:solidFill>
                <a:latin typeface="Trebuchet MS" panose="020B0603020202020204" pitchFamily="34" charset="0"/>
              </a:rPr>
              <a:t>Предиктивное</a:t>
            </a:r>
            <a:r>
              <a:rPr lang="ru-RU" altLang="en-US" sz="2000" dirty="0" smtClean="0">
                <a:solidFill>
                  <a:srgbClr val="0BA4E2"/>
                </a:solidFill>
                <a:latin typeface="Trebuchet MS" panose="020B0603020202020204" pitchFamily="34" charset="0"/>
              </a:rPr>
              <a:t> уравнение состояния </a:t>
            </a:r>
            <a:r>
              <a:rPr lang="en-US" altLang="en-US" sz="2000" dirty="0" smtClean="0">
                <a:solidFill>
                  <a:srgbClr val="0BA4E2"/>
                </a:solidFill>
                <a:latin typeface="Trebuchet MS" panose="020B0603020202020204" pitchFamily="34" charset="0"/>
              </a:rPr>
              <a:t>VTPR</a:t>
            </a:r>
          </a:p>
        </p:txBody>
      </p:sp>
      <p:graphicFrame>
        <p:nvGraphicFramePr>
          <p:cNvPr id="2" name="Objet 1"/>
          <p:cNvGraphicFramePr>
            <a:graphicFrameLocks noChangeAspect="1"/>
          </p:cNvGraphicFramePr>
          <p:nvPr>
            <p:extLst>
              <p:ext uri="{D42A27DB-BD31-4B8C-83A1-F6EECF244321}">
                <p14:modId xmlns:p14="http://schemas.microsoft.com/office/powerpoint/2010/main" val="374409644"/>
              </p:ext>
            </p:extLst>
          </p:nvPr>
        </p:nvGraphicFramePr>
        <p:xfrm>
          <a:off x="6804248" y="5409220"/>
          <a:ext cx="869463" cy="607950"/>
        </p:xfrm>
        <a:graphic>
          <a:graphicData uri="http://schemas.openxmlformats.org/presentationml/2006/ole">
            <mc:AlternateContent xmlns:mc="http://schemas.openxmlformats.org/markup-compatibility/2006">
              <mc:Choice xmlns:v="urn:schemas-microsoft-com:vml" Requires="v">
                <p:oleObj spid="_x0000_s648347" name="Image bitmap" r:id="rId6" imgW="2838846" imgH="2085714" progId="PBrush">
                  <p:embed/>
                </p:oleObj>
              </mc:Choice>
              <mc:Fallback>
                <p:oleObj name="Image bitmap" r:id="rId6" imgW="2838846" imgH="2085714" progId="PBrush">
                  <p:embed/>
                  <p:pic>
                    <p:nvPicPr>
                      <p:cNvPr id="0" name="Picture 1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248" y="5409220"/>
                        <a:ext cx="869463" cy="6079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107" descr="IFP-Energies-nouvell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96236" y="2960948"/>
            <a:ext cx="1426464" cy="61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0" y="218600"/>
            <a:ext cx="9144000" cy="57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485" tIns="41742" rIns="83485" bIns="41742">
            <a:spAutoFit/>
          </a:bodyPr>
          <a:lstStyle/>
          <a:p>
            <a:pPr algn="ctr" eaLnBrk="1" hangingPunct="1">
              <a:lnSpc>
                <a:spcPct val="100000"/>
              </a:lnSpc>
              <a:buClrTx/>
              <a:buFontTx/>
              <a:buNone/>
            </a:pPr>
            <a:r>
              <a:rPr lang="ru-RU" altLang="en-US" sz="3200" b="1" dirty="0" smtClean="0">
                <a:solidFill>
                  <a:schemeClr val="bg1"/>
                </a:solidFill>
                <a:latin typeface="Trebuchet MS" panose="020B0603020202020204" pitchFamily="34" charset="0"/>
              </a:rPr>
              <a:t>Версия 2.0</a:t>
            </a:r>
            <a:endParaRPr lang="en-US" altLang="en-US" sz="32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580331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386" name="Rectangle 2"/>
          <p:cNvSpPr>
            <a:spLocks noChangeArrowheads="1"/>
          </p:cNvSpPr>
          <p:nvPr/>
        </p:nvSpPr>
        <p:spPr bwMode="auto">
          <a:xfrm>
            <a:off x="179512" y="908720"/>
            <a:ext cx="8748464" cy="3703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064" tIns="42033" rIns="84064" bIns="42033"/>
          <a:lstStyle>
            <a:lvl1pPr marL="342900" indent="-342900" defTabSz="762000">
              <a:buBlip>
                <a:blip r:embed="rId3"/>
              </a:buBlip>
              <a:defRPr sz="2800" b="1">
                <a:solidFill>
                  <a:schemeClr val="accent2"/>
                </a:solidFill>
                <a:latin typeface="Arial" charset="0"/>
              </a:defRPr>
            </a:lvl1pPr>
            <a:lvl2pPr marL="742950" indent="-285750" defTabSz="762000">
              <a:buChar char="Ø"/>
              <a:defRPr sz="2400">
                <a:solidFill>
                  <a:schemeClr val="accent2"/>
                </a:solidFill>
                <a:latin typeface="Arial" charset="0"/>
              </a:defRPr>
            </a:lvl2pPr>
            <a:lvl3pPr marL="1143000" indent="-228600" defTabSz="762000">
              <a:buChar char="§"/>
              <a:defRPr sz="2400">
                <a:solidFill>
                  <a:schemeClr val="accent2"/>
                </a:solidFill>
                <a:latin typeface="Arial" charset="0"/>
              </a:defRPr>
            </a:lvl3pPr>
            <a:lvl4pPr marL="1562100" indent="-228600" defTabSz="762000">
              <a:buBlip>
                <a:blip r:embed="rId3"/>
              </a:buBlip>
              <a:defRPr sz="2400">
                <a:solidFill>
                  <a:schemeClr val="accent2"/>
                </a:solidFill>
                <a:latin typeface="Arial" charset="0"/>
              </a:defRPr>
            </a:lvl4pPr>
            <a:lvl5pPr marL="1981200" indent="-228600" defTabSz="762000">
              <a:buBlip>
                <a:blip r:embed="rId3"/>
              </a:buBlip>
              <a:defRPr sz="2400">
                <a:solidFill>
                  <a:schemeClr val="accent2"/>
                </a:solidFill>
                <a:latin typeface="Arial" charset="0"/>
              </a:defRPr>
            </a:lvl5pPr>
            <a:lvl6pPr marL="2438400" indent="-228600" defTabSz="762000" eaLnBrk="0" fontAlgn="base" hangingPunct="0">
              <a:lnSpc>
                <a:spcPct val="120000"/>
              </a:lnSpc>
              <a:spcBef>
                <a:spcPct val="0"/>
              </a:spcBef>
              <a:spcAft>
                <a:spcPct val="0"/>
              </a:spcAft>
              <a:buClr>
                <a:schemeClr val="accent2"/>
              </a:buClr>
              <a:buFont typeface="Wingdings" pitchFamily="2" charset="2"/>
              <a:buBlip>
                <a:blip r:embed="rId3"/>
              </a:buBlip>
              <a:defRPr sz="2400">
                <a:solidFill>
                  <a:schemeClr val="accent2"/>
                </a:solidFill>
                <a:latin typeface="Arial" charset="0"/>
              </a:defRPr>
            </a:lvl6pPr>
            <a:lvl7pPr marL="2895600" indent="-228600" defTabSz="762000" eaLnBrk="0" fontAlgn="base" hangingPunct="0">
              <a:lnSpc>
                <a:spcPct val="120000"/>
              </a:lnSpc>
              <a:spcBef>
                <a:spcPct val="0"/>
              </a:spcBef>
              <a:spcAft>
                <a:spcPct val="0"/>
              </a:spcAft>
              <a:buClr>
                <a:schemeClr val="accent2"/>
              </a:buClr>
              <a:buFont typeface="Wingdings" pitchFamily="2" charset="2"/>
              <a:buBlip>
                <a:blip r:embed="rId3"/>
              </a:buBlip>
              <a:defRPr sz="2400">
                <a:solidFill>
                  <a:schemeClr val="accent2"/>
                </a:solidFill>
                <a:latin typeface="Arial" charset="0"/>
              </a:defRPr>
            </a:lvl7pPr>
            <a:lvl8pPr marL="3352800" indent="-228600" defTabSz="762000" eaLnBrk="0" fontAlgn="base" hangingPunct="0">
              <a:lnSpc>
                <a:spcPct val="120000"/>
              </a:lnSpc>
              <a:spcBef>
                <a:spcPct val="0"/>
              </a:spcBef>
              <a:spcAft>
                <a:spcPct val="0"/>
              </a:spcAft>
              <a:buClr>
                <a:schemeClr val="accent2"/>
              </a:buClr>
              <a:buFont typeface="Wingdings" pitchFamily="2" charset="2"/>
              <a:buBlip>
                <a:blip r:embed="rId3"/>
              </a:buBlip>
              <a:defRPr sz="2400">
                <a:solidFill>
                  <a:schemeClr val="accent2"/>
                </a:solidFill>
                <a:latin typeface="Arial" charset="0"/>
              </a:defRPr>
            </a:lvl8pPr>
            <a:lvl9pPr marL="3810000" indent="-228600" defTabSz="762000" eaLnBrk="0" fontAlgn="base" hangingPunct="0">
              <a:lnSpc>
                <a:spcPct val="120000"/>
              </a:lnSpc>
              <a:spcBef>
                <a:spcPct val="0"/>
              </a:spcBef>
              <a:spcAft>
                <a:spcPct val="0"/>
              </a:spcAft>
              <a:buClr>
                <a:schemeClr val="accent2"/>
              </a:buClr>
              <a:buFont typeface="Wingdings" pitchFamily="2" charset="2"/>
              <a:buBlip>
                <a:blip r:embed="rId3"/>
              </a:buBlip>
              <a:defRPr sz="2400">
                <a:solidFill>
                  <a:schemeClr val="accent2"/>
                </a:solidFill>
                <a:latin typeface="Arial" charset="0"/>
              </a:defRPr>
            </a:lvl9pPr>
          </a:lstStyle>
          <a:p>
            <a:pPr marL="0" indent="0" algn="just">
              <a:lnSpc>
                <a:spcPct val="100000"/>
              </a:lnSpc>
              <a:spcBef>
                <a:spcPct val="70000"/>
              </a:spcBef>
              <a:buNone/>
            </a:pPr>
            <a:r>
              <a:rPr lang="en-US" altLang="en-US" sz="2400" b="0" dirty="0" smtClean="0">
                <a:solidFill>
                  <a:srgbClr val="0BA4E2"/>
                </a:solidFill>
                <a:latin typeface="Trebuchet MS" panose="020B0603020202020204" pitchFamily="34" charset="0"/>
              </a:rPr>
              <a:t>3- </a:t>
            </a:r>
            <a:r>
              <a:rPr lang="ru-RU" altLang="en-US" sz="2000" dirty="0" smtClean="0">
                <a:solidFill>
                  <a:srgbClr val="0BA4E2"/>
                </a:solidFill>
                <a:latin typeface="Trebuchet MS" panose="020B0603020202020204" pitchFamily="34" charset="0"/>
              </a:rPr>
              <a:t>Новый графический интерфейс пользователя</a:t>
            </a:r>
            <a:endParaRPr lang="en-US" altLang="en-US" sz="2000" dirty="0" smtClean="0">
              <a:solidFill>
                <a:srgbClr val="0BA4E2"/>
              </a:solidFill>
              <a:latin typeface="Trebuchet MS" panose="020B0603020202020204" pitchFamily="34" charset="0"/>
            </a:endParaRPr>
          </a:p>
          <a:p>
            <a:pPr lvl="1" algn="just">
              <a:spcBef>
                <a:spcPct val="70000"/>
              </a:spcBef>
              <a:buBlip>
                <a:blip r:embed="rId4"/>
              </a:buBlip>
            </a:pPr>
            <a:r>
              <a:rPr lang="ru-RU" altLang="en-US" sz="2000" dirty="0" smtClean="0">
                <a:solidFill>
                  <a:srgbClr val="0BA4E2"/>
                </a:solidFill>
                <a:latin typeface="Trebuchet MS" panose="020B0603020202020204" pitchFamily="34" charset="0"/>
              </a:rPr>
              <a:t>Всегда более интуитивный и мощный</a:t>
            </a:r>
            <a:endParaRPr lang="en-US" altLang="en-US" sz="2000" dirty="0">
              <a:solidFill>
                <a:srgbClr val="0BA4E2"/>
              </a:solidFill>
              <a:latin typeface="Trebuchet MS" panose="020B0603020202020204" pitchFamily="34" charset="0"/>
            </a:endParaRPr>
          </a:p>
          <a:p>
            <a:pPr lvl="1" algn="just">
              <a:spcBef>
                <a:spcPct val="70000"/>
              </a:spcBef>
              <a:buBlip>
                <a:blip r:embed="rId4"/>
              </a:buBlip>
            </a:pPr>
            <a:r>
              <a:rPr lang="ru-RU" altLang="en-US" sz="2000" dirty="0" smtClean="0">
                <a:solidFill>
                  <a:srgbClr val="0BA4E2"/>
                </a:solidFill>
                <a:latin typeface="Trebuchet MS" panose="020B0603020202020204" pitchFamily="34" charset="0"/>
              </a:rPr>
              <a:t>Более выразительный, при этом сохраняющий все привычки пользователей</a:t>
            </a:r>
            <a:endParaRPr lang="en-US" altLang="en-US" sz="2000" dirty="0" smtClean="0">
              <a:solidFill>
                <a:srgbClr val="0BA4E2"/>
              </a:solidFill>
              <a:latin typeface="Trebuchet MS" panose="020B0603020202020204" pitchFamily="34" charset="0"/>
            </a:endParaRPr>
          </a:p>
          <a:p>
            <a:pPr lvl="1" algn="just">
              <a:spcBef>
                <a:spcPct val="70000"/>
              </a:spcBef>
              <a:buBlip>
                <a:blip r:embed="rId4"/>
              </a:buBlip>
            </a:pPr>
            <a:r>
              <a:rPr lang="ru-RU" altLang="en-US" sz="2000" dirty="0" smtClean="0">
                <a:solidFill>
                  <a:srgbClr val="0BA4E2"/>
                </a:solidFill>
                <a:latin typeface="Trebuchet MS" panose="020B0603020202020204" pitchFamily="34" charset="0"/>
              </a:rPr>
              <a:t>Новые возможности для ускорения работы</a:t>
            </a:r>
            <a:r>
              <a:rPr lang="en-US" altLang="en-US" sz="2000" dirty="0" smtClean="0">
                <a:solidFill>
                  <a:srgbClr val="0BA4E2"/>
                </a:solidFill>
                <a:latin typeface="Trebuchet MS" panose="020B0603020202020204" pitchFamily="34" charset="0"/>
              </a:rPr>
              <a:t>:</a:t>
            </a:r>
          </a:p>
          <a:p>
            <a:pPr lvl="2" algn="just">
              <a:spcBef>
                <a:spcPct val="70000"/>
              </a:spcBef>
              <a:buClr>
                <a:srgbClr val="D21700"/>
              </a:buClr>
              <a:buFont typeface="Wingdings" panose="05000000000000000000" pitchFamily="2" charset="2"/>
              <a:buChar char="§"/>
            </a:pPr>
            <a:r>
              <a:rPr lang="ru-RU" altLang="en-US" sz="2000" dirty="0" smtClean="0">
                <a:solidFill>
                  <a:srgbClr val="0BA4E2"/>
                </a:solidFill>
                <a:latin typeface="Trebuchet MS" panose="020B0603020202020204" pitchFamily="34" charset="0"/>
              </a:rPr>
              <a:t>Автоматическая генерация декомпозиции по</a:t>
            </a:r>
            <a:r>
              <a:rPr lang="en-US" altLang="en-US" sz="2000" dirty="0" smtClean="0">
                <a:solidFill>
                  <a:srgbClr val="0BA4E2"/>
                </a:solidFill>
                <a:latin typeface="Trebuchet MS" panose="020B0603020202020204" pitchFamily="34" charset="0"/>
              </a:rPr>
              <a:t> UNIFAC</a:t>
            </a:r>
          </a:p>
          <a:p>
            <a:pPr lvl="2" algn="just">
              <a:spcBef>
                <a:spcPct val="70000"/>
              </a:spcBef>
              <a:buClr>
                <a:srgbClr val="D21700"/>
              </a:buClr>
              <a:buFont typeface="Wingdings" panose="05000000000000000000" pitchFamily="2" charset="2"/>
              <a:buChar char="§"/>
            </a:pPr>
            <a:r>
              <a:rPr lang="ru-RU" altLang="en-US" sz="2000" dirty="0" smtClean="0">
                <a:solidFill>
                  <a:srgbClr val="0BA4E2"/>
                </a:solidFill>
                <a:latin typeface="Trebuchet MS" panose="020B0603020202020204" pitchFamily="34" charset="0"/>
              </a:rPr>
              <a:t>Сервис предсказания свойств чистых веществ</a:t>
            </a:r>
            <a:endParaRPr lang="en-US" altLang="en-US" sz="1800" dirty="0">
              <a:solidFill>
                <a:srgbClr val="0BA4E2"/>
              </a:solidFill>
              <a:latin typeface="Trebuchet MS" panose="020B0603020202020204" pitchFamily="34" charset="0"/>
            </a:endParaRPr>
          </a:p>
          <a:p>
            <a:pPr marL="914400" lvl="2" indent="0" algn="just">
              <a:spcBef>
                <a:spcPct val="70000"/>
              </a:spcBef>
              <a:buClr>
                <a:srgbClr val="D21700"/>
              </a:buClr>
              <a:buNone/>
            </a:pPr>
            <a:endParaRPr lang="en-US" altLang="en-US" sz="2000" dirty="0" smtClean="0">
              <a:solidFill>
                <a:srgbClr val="0BA4E2"/>
              </a:solidFill>
              <a:latin typeface="Trebuchet MS" panose="020B0603020202020204" pitchFamily="34" charset="0"/>
            </a:endParaRPr>
          </a:p>
          <a:p>
            <a:pPr lvl="2" algn="just">
              <a:spcBef>
                <a:spcPct val="70000"/>
              </a:spcBef>
              <a:buClr>
                <a:srgbClr val="D21700"/>
              </a:buClr>
              <a:buFont typeface="Wingdings" panose="05000000000000000000" pitchFamily="2" charset="2"/>
              <a:buChar char="§"/>
            </a:pPr>
            <a:endParaRPr lang="en-US" altLang="en-US" sz="2000" dirty="0" smtClean="0">
              <a:solidFill>
                <a:srgbClr val="0BA4E2"/>
              </a:solidFill>
              <a:latin typeface="Trebuchet MS" panose="020B0603020202020204" pitchFamily="34" charset="0"/>
            </a:endParaRPr>
          </a:p>
          <a:p>
            <a:pPr marL="457200" lvl="1" indent="0" algn="just">
              <a:spcBef>
                <a:spcPct val="70000"/>
              </a:spcBef>
              <a:buNone/>
            </a:pPr>
            <a:endParaRPr lang="en-US" altLang="en-US" sz="2000" dirty="0">
              <a:solidFill>
                <a:srgbClr val="0BA4E2"/>
              </a:solidFill>
              <a:latin typeface="Trebuchet MS" panose="020B0603020202020204" pitchFamily="34" charset="0"/>
            </a:endParaRPr>
          </a:p>
        </p:txBody>
      </p:sp>
      <p:pic>
        <p:nvPicPr>
          <p:cNvPr id="6492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4253030"/>
            <a:ext cx="3060340" cy="184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921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40052" y="4192798"/>
            <a:ext cx="3060340" cy="1926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9220" name="Picture 4" descr="C:\Users\joelle torta\AppData\Local\Microsoft\Windows\Temporary Internet Files\Content.IE5\YXXXAB98\MC900432618[1].png"/>
          <p:cNvPicPr>
            <a:picLocks noChangeAspect="1" noChangeArrowheads="1"/>
          </p:cNvPicPr>
          <p:nvPr/>
        </p:nvPicPr>
        <p:blipFill>
          <a:blip r:embed="rId7"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800895" y="4771822"/>
            <a:ext cx="806274" cy="806274"/>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
          <p:cNvSpPr txBox="1">
            <a:spLocks noChangeArrowheads="1"/>
          </p:cNvSpPr>
          <p:nvPr/>
        </p:nvSpPr>
        <p:spPr bwMode="auto">
          <a:xfrm>
            <a:off x="0" y="218600"/>
            <a:ext cx="9144000" cy="57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485" tIns="41742" rIns="83485" bIns="41742">
            <a:spAutoFit/>
          </a:bodyPr>
          <a:lstStyle/>
          <a:p>
            <a:pPr algn="ctr" eaLnBrk="1" hangingPunct="1">
              <a:lnSpc>
                <a:spcPct val="100000"/>
              </a:lnSpc>
              <a:buClrTx/>
              <a:buFontTx/>
              <a:buNone/>
            </a:pPr>
            <a:r>
              <a:rPr lang="ru-RU" altLang="en-US" sz="3200" b="1" dirty="0" smtClean="0">
                <a:solidFill>
                  <a:schemeClr val="bg1"/>
                </a:solidFill>
                <a:latin typeface="Trebuchet MS" panose="020B0603020202020204" pitchFamily="34" charset="0"/>
              </a:rPr>
              <a:t>Версия 2.0</a:t>
            </a:r>
            <a:endParaRPr lang="en-US" altLang="en-US" sz="32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17984292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379" y="1093483"/>
            <a:ext cx="6876763" cy="5158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à coins arrondis 3"/>
          <p:cNvSpPr/>
          <p:nvPr/>
        </p:nvSpPr>
        <p:spPr>
          <a:xfrm>
            <a:off x="1907704" y="1448780"/>
            <a:ext cx="4752528" cy="432048"/>
          </a:xfrm>
          <a:prstGeom prst="roundRect">
            <a:avLst/>
          </a:prstGeom>
          <a:noFill/>
          <a:ln>
            <a:solidFill>
              <a:srgbClr val="D21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7164288" y="1304764"/>
            <a:ext cx="1799692" cy="720080"/>
          </a:xfrm>
          <a:prstGeom prst="rect">
            <a:avLst/>
          </a:prstGeom>
        </p:spPr>
        <p:txBody>
          <a:bodyPr vert="horz" wrap="square" lIns="91440" tIns="45720" rIns="91440" bIns="45720" rtlCol="0" anchor="ctr">
            <a:noAutofit/>
          </a:bodyPr>
          <a:lstStyle/>
          <a:p>
            <a:pPr algn="l"/>
            <a:r>
              <a:rPr lang="ru-RU" sz="1700" dirty="0" smtClean="0">
                <a:solidFill>
                  <a:srgbClr val="0BA4E2"/>
                </a:solidFill>
                <a:latin typeface="Trebuchet MS" panose="020B0603020202020204" pitchFamily="34" charset="0"/>
              </a:rPr>
              <a:t>Легкий доступ к различным категориям данных </a:t>
            </a:r>
            <a:r>
              <a:rPr lang="fr-FR" sz="1700" dirty="0" smtClean="0">
                <a:solidFill>
                  <a:srgbClr val="0BA4E2"/>
                </a:solidFill>
                <a:latin typeface="Trebuchet MS" panose="020B0603020202020204" pitchFamily="34" charset="0"/>
              </a:rPr>
              <a:t>…</a:t>
            </a:r>
          </a:p>
        </p:txBody>
      </p:sp>
      <p:sp>
        <p:nvSpPr>
          <p:cNvPr id="14" name="Rectangle à coins arrondis 13"/>
          <p:cNvSpPr/>
          <p:nvPr/>
        </p:nvSpPr>
        <p:spPr>
          <a:xfrm>
            <a:off x="287524" y="1304764"/>
            <a:ext cx="1620180" cy="4464496"/>
          </a:xfrm>
          <a:prstGeom prst="roundRect">
            <a:avLst/>
          </a:prstGeom>
          <a:noFill/>
          <a:ln>
            <a:solidFill>
              <a:srgbClr val="D21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18"/>
          <p:cNvCxnSpPr/>
          <p:nvPr/>
        </p:nvCxnSpPr>
        <p:spPr>
          <a:xfrm>
            <a:off x="1907704" y="3897052"/>
            <a:ext cx="504056" cy="0"/>
          </a:xfrm>
          <a:prstGeom prst="line">
            <a:avLst/>
          </a:prstGeom>
          <a:ln>
            <a:solidFill>
              <a:srgbClr val="D21700"/>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2411760" y="3681028"/>
            <a:ext cx="0" cy="432048"/>
          </a:xfrm>
          <a:prstGeom prst="line">
            <a:avLst/>
          </a:prstGeom>
          <a:ln>
            <a:solidFill>
              <a:srgbClr val="D21700"/>
            </a:solidFill>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2474839" y="3522041"/>
            <a:ext cx="1799692" cy="720080"/>
          </a:xfrm>
          <a:prstGeom prst="rect">
            <a:avLst/>
          </a:prstGeom>
        </p:spPr>
        <p:txBody>
          <a:bodyPr vert="horz" wrap="square" lIns="91440" tIns="45720" rIns="91440" bIns="45720" rtlCol="0" anchor="ctr">
            <a:normAutofit fontScale="85000" lnSpcReduction="20000"/>
          </a:bodyPr>
          <a:lstStyle/>
          <a:p>
            <a:pPr algn="l"/>
            <a:r>
              <a:rPr lang="ru-RU" sz="2000" dirty="0" smtClean="0">
                <a:solidFill>
                  <a:srgbClr val="0BA4E2"/>
                </a:solidFill>
                <a:latin typeface="Trebuchet MS" panose="020B0603020202020204" pitchFamily="34" charset="0"/>
              </a:rPr>
              <a:t>Ясный показ доступных возможностей</a:t>
            </a:r>
            <a:endParaRPr lang="fr-FR" sz="2000" dirty="0" smtClean="0">
              <a:solidFill>
                <a:srgbClr val="0BA4E2"/>
              </a:solidFill>
              <a:latin typeface="Trebuchet MS" panose="020B0603020202020204" pitchFamily="34" charset="0"/>
            </a:endParaRPr>
          </a:p>
        </p:txBody>
      </p:sp>
      <p:sp>
        <p:nvSpPr>
          <p:cNvPr id="23" name="ZoneTexte 22"/>
          <p:cNvSpPr txBox="1"/>
          <p:nvPr/>
        </p:nvSpPr>
        <p:spPr>
          <a:xfrm>
            <a:off x="7316688" y="3320988"/>
            <a:ext cx="1799692" cy="1008112"/>
          </a:xfrm>
          <a:prstGeom prst="rect">
            <a:avLst/>
          </a:prstGeom>
        </p:spPr>
        <p:txBody>
          <a:bodyPr vert="horz" wrap="square" lIns="91440" tIns="45720" rIns="91440" bIns="45720" rtlCol="0" anchor="ctr">
            <a:normAutofit fontScale="47500" lnSpcReduction="20000"/>
          </a:bodyPr>
          <a:lstStyle/>
          <a:p>
            <a:pPr algn="l"/>
            <a:r>
              <a:rPr lang="fr-FR" sz="2000" dirty="0" smtClean="0">
                <a:solidFill>
                  <a:srgbClr val="0BA4E2"/>
                </a:solidFill>
                <a:latin typeface="Trebuchet MS" panose="020B0603020202020204" pitchFamily="34" charset="0"/>
              </a:rPr>
              <a:t>…</a:t>
            </a:r>
            <a:r>
              <a:rPr lang="ru-RU" sz="3700" dirty="0" smtClean="0">
                <a:solidFill>
                  <a:srgbClr val="0BA4E2"/>
                </a:solidFill>
                <a:latin typeface="Trebuchet MS" panose="020B0603020202020204" pitchFamily="34" charset="0"/>
              </a:rPr>
              <a:t>и </a:t>
            </a:r>
            <a:r>
              <a:rPr lang="ru-RU" sz="3700" dirty="0" err="1" smtClean="0">
                <a:solidFill>
                  <a:srgbClr val="0BA4E2"/>
                </a:solidFill>
                <a:latin typeface="Trebuchet MS" panose="020B0603020202020204" pitchFamily="34" charset="0"/>
              </a:rPr>
              <a:t>соответст-вующим</a:t>
            </a:r>
            <a:r>
              <a:rPr lang="ru-RU" sz="3700" dirty="0" smtClean="0">
                <a:solidFill>
                  <a:srgbClr val="0BA4E2"/>
                </a:solidFill>
                <a:latin typeface="Trebuchet MS" panose="020B0603020202020204" pitchFamily="34" charset="0"/>
              </a:rPr>
              <a:t> возможным действиям</a:t>
            </a:r>
            <a:endParaRPr lang="fr-FR" sz="2000" dirty="0" smtClean="0">
              <a:solidFill>
                <a:srgbClr val="0BA4E2"/>
              </a:solidFill>
              <a:latin typeface="Trebuchet MS" panose="020B0603020202020204" pitchFamily="34" charset="0"/>
            </a:endParaRPr>
          </a:p>
        </p:txBody>
      </p:sp>
      <p:sp>
        <p:nvSpPr>
          <p:cNvPr id="16" name="Rectangle à coins arrondis 15"/>
          <p:cNvSpPr/>
          <p:nvPr/>
        </p:nvSpPr>
        <p:spPr>
          <a:xfrm>
            <a:off x="5400092" y="1880828"/>
            <a:ext cx="1512168" cy="3996444"/>
          </a:xfrm>
          <a:prstGeom prst="roundRect">
            <a:avLst/>
          </a:prstGeom>
          <a:noFill/>
          <a:ln>
            <a:solidFill>
              <a:srgbClr val="D21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 name="Connecteur droit 24"/>
          <p:cNvCxnSpPr/>
          <p:nvPr/>
        </p:nvCxnSpPr>
        <p:spPr>
          <a:xfrm>
            <a:off x="6660232" y="1664804"/>
            <a:ext cx="504056" cy="0"/>
          </a:xfrm>
          <a:prstGeom prst="line">
            <a:avLst/>
          </a:prstGeom>
          <a:ln>
            <a:solidFill>
              <a:srgbClr val="D2170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7164288" y="1448780"/>
            <a:ext cx="0" cy="432048"/>
          </a:xfrm>
          <a:prstGeom prst="line">
            <a:avLst/>
          </a:prstGeom>
          <a:ln>
            <a:solidFill>
              <a:srgbClr val="D21700"/>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6912260" y="3908316"/>
            <a:ext cx="380970" cy="0"/>
          </a:xfrm>
          <a:prstGeom prst="line">
            <a:avLst/>
          </a:prstGeom>
          <a:ln>
            <a:solidFill>
              <a:srgbClr val="D21700"/>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7293230" y="3692292"/>
            <a:ext cx="0" cy="432048"/>
          </a:xfrm>
          <a:prstGeom prst="line">
            <a:avLst/>
          </a:prstGeom>
          <a:ln>
            <a:solidFill>
              <a:srgbClr val="D21700"/>
            </a:solidFill>
          </a:ln>
        </p:spPr>
        <p:style>
          <a:lnRef idx="1">
            <a:schemeClr val="accent1"/>
          </a:lnRef>
          <a:fillRef idx="0">
            <a:schemeClr val="accent1"/>
          </a:fillRef>
          <a:effectRef idx="0">
            <a:schemeClr val="accent1"/>
          </a:effectRef>
          <a:fontRef idx="minor">
            <a:schemeClr val="tx1"/>
          </a:fontRef>
        </p:style>
      </p:cxnSp>
      <p:sp>
        <p:nvSpPr>
          <p:cNvPr id="18" name="Text Box 4"/>
          <p:cNvSpPr txBox="1">
            <a:spLocks noChangeArrowheads="1"/>
          </p:cNvSpPr>
          <p:nvPr/>
        </p:nvSpPr>
        <p:spPr bwMode="auto">
          <a:xfrm>
            <a:off x="0" y="218600"/>
            <a:ext cx="9144000" cy="57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485" tIns="41742" rIns="83485" bIns="41742">
            <a:spAutoFit/>
          </a:bodyPr>
          <a:lstStyle/>
          <a:p>
            <a:pPr algn="ctr" eaLnBrk="1" hangingPunct="1">
              <a:lnSpc>
                <a:spcPct val="100000"/>
              </a:lnSpc>
              <a:buClrTx/>
              <a:buFontTx/>
              <a:buNone/>
            </a:pPr>
            <a:r>
              <a:rPr lang="ru-RU" altLang="en-US" sz="3200" b="1" dirty="0" smtClean="0">
                <a:solidFill>
                  <a:schemeClr val="bg1"/>
                </a:solidFill>
                <a:latin typeface="Trebuchet MS" panose="020B0603020202020204" pitchFamily="34" charset="0"/>
              </a:rPr>
              <a:t>Версия 2.0</a:t>
            </a:r>
            <a:endParaRPr lang="en-US" altLang="en-US" sz="32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103602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4" grpId="0" animBg="1"/>
      <p:bldP spid="21" grpId="0"/>
      <p:bldP spid="23"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468000" y="151200"/>
            <a:ext cx="8136448" cy="57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457" tIns="41729" rIns="83457" bIns="41729">
            <a:spAutoFit/>
          </a:bodyPr>
          <a:lstStyle>
            <a:lvl1pPr defTabSz="1020763">
              <a:defRPr b="1">
                <a:solidFill>
                  <a:schemeClr val="accent2"/>
                </a:solidFill>
                <a:latin typeface="Arial" charset="0"/>
              </a:defRPr>
            </a:lvl1pPr>
            <a:lvl2pPr marL="742950" indent="-285750" defTabSz="1020763">
              <a:defRPr b="1">
                <a:solidFill>
                  <a:schemeClr val="accent2"/>
                </a:solidFill>
                <a:latin typeface="Arial" charset="0"/>
              </a:defRPr>
            </a:lvl2pPr>
            <a:lvl3pPr marL="1143000" indent="-228600" defTabSz="1020763">
              <a:defRPr b="1">
                <a:solidFill>
                  <a:schemeClr val="accent2"/>
                </a:solidFill>
                <a:latin typeface="Arial" charset="0"/>
              </a:defRPr>
            </a:lvl3pPr>
            <a:lvl4pPr marL="1600200" indent="-228600" defTabSz="1020763">
              <a:defRPr b="1">
                <a:solidFill>
                  <a:schemeClr val="accent2"/>
                </a:solidFill>
                <a:latin typeface="Arial" charset="0"/>
              </a:defRPr>
            </a:lvl4pPr>
            <a:lvl5pPr marL="2057400" indent="-228600" defTabSz="1020763">
              <a:defRPr b="1">
                <a:solidFill>
                  <a:schemeClr val="accent2"/>
                </a:solidFill>
                <a:latin typeface="Arial" charset="0"/>
              </a:defRPr>
            </a:lvl5pPr>
            <a:lvl6pPr marL="25146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718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290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8862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pPr eaLnBrk="1" hangingPunct="1">
              <a:lnSpc>
                <a:spcPct val="100000"/>
              </a:lnSpc>
              <a:buClrTx/>
              <a:buFontTx/>
              <a:buNone/>
            </a:pPr>
            <a:r>
              <a:rPr lang="ru-RU" sz="3200" dirty="0" smtClean="0">
                <a:solidFill>
                  <a:schemeClr val="bg1"/>
                </a:solidFill>
                <a:latin typeface="Trebuchet MS" pitchFamily="34" charset="0"/>
              </a:rPr>
              <a:t>Другие поддерживаемые расчеты ФР</a:t>
            </a:r>
            <a:endParaRPr lang="fr-FR" sz="3200" dirty="0">
              <a:solidFill>
                <a:schemeClr val="bg1"/>
              </a:solidFill>
              <a:latin typeface="Trebuchet MS" pitchFamily="34" charset="0"/>
            </a:endParaRPr>
          </a:p>
        </p:txBody>
      </p:sp>
      <p:sp>
        <p:nvSpPr>
          <p:cNvPr id="7" name="Rectangle 6"/>
          <p:cNvSpPr>
            <a:spLocks noChangeArrowheads="1"/>
          </p:cNvSpPr>
          <p:nvPr/>
        </p:nvSpPr>
        <p:spPr bwMode="auto">
          <a:xfrm>
            <a:off x="-508" y="1952836"/>
            <a:ext cx="9456749" cy="2885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485" tIns="41742" rIns="83485" bIns="41742">
            <a:spAutoFit/>
          </a:bodyPr>
          <a:lstStyle/>
          <a:p>
            <a:pPr>
              <a:lnSpc>
                <a:spcPct val="150000"/>
              </a:lnSpc>
              <a:spcBef>
                <a:spcPts val="600"/>
              </a:spcBef>
              <a:buClr>
                <a:srgbClr val="FF0000"/>
              </a:buClr>
            </a:pPr>
            <a:r>
              <a:rPr lang="en-US" b="1" dirty="0" smtClean="0">
                <a:solidFill>
                  <a:srgbClr val="D21700"/>
                </a:solidFill>
                <a:latin typeface="Trebuchet MS" pitchFamily="34" charset="0"/>
              </a:rPr>
              <a:t>	</a:t>
            </a:r>
            <a:r>
              <a:rPr lang="ru-RU" b="1" dirty="0" smtClean="0">
                <a:solidFill>
                  <a:srgbClr val="D21700"/>
                </a:solidFill>
                <a:latin typeface="Trebuchet MS" pitchFamily="34" charset="0"/>
              </a:rPr>
              <a:t>Равновесие Пар-Жидкость-Жидкость</a:t>
            </a:r>
            <a:endParaRPr lang="en-US" b="1" dirty="0" smtClean="0">
              <a:solidFill>
                <a:srgbClr val="D21700"/>
              </a:solidFill>
              <a:latin typeface="Trebuchet MS" pitchFamily="34" charset="0"/>
            </a:endParaRPr>
          </a:p>
          <a:p>
            <a:pPr marL="1185863" lvl="2" indent="-271463">
              <a:lnSpc>
                <a:spcPct val="150000"/>
              </a:lnSpc>
              <a:buClr>
                <a:srgbClr val="FF0000"/>
              </a:buClr>
              <a:buBlip>
                <a:blip r:embed="rId3"/>
              </a:buBlip>
            </a:pPr>
            <a:r>
              <a:rPr lang="ru-RU" sz="2000" b="1" dirty="0" smtClean="0">
                <a:solidFill>
                  <a:srgbClr val="0BA4E2"/>
                </a:solidFill>
                <a:latin typeface="Trebuchet MS" pitchFamily="34" charset="0"/>
              </a:rPr>
              <a:t>Расчет температуры кипения</a:t>
            </a:r>
            <a:endParaRPr lang="en-US" sz="2000" b="1" dirty="0">
              <a:solidFill>
                <a:srgbClr val="0BA4E2"/>
              </a:solidFill>
              <a:latin typeface="Trebuchet MS" pitchFamily="34" charset="0"/>
            </a:endParaRPr>
          </a:p>
          <a:p>
            <a:pPr marL="1185863" lvl="2" indent="-271463">
              <a:lnSpc>
                <a:spcPct val="150000"/>
              </a:lnSpc>
              <a:buClr>
                <a:srgbClr val="FF0000"/>
              </a:buClr>
              <a:buBlip>
                <a:blip r:embed="rId3"/>
              </a:buBlip>
            </a:pPr>
            <a:r>
              <a:rPr lang="ru-RU" sz="2000" b="1" dirty="0" smtClean="0">
                <a:solidFill>
                  <a:srgbClr val="0BA4E2"/>
                </a:solidFill>
                <a:latin typeface="Trebuchet MS" pitchFamily="34" charset="0"/>
              </a:rPr>
              <a:t>Расчет при заданных энтальпии и давлении</a:t>
            </a:r>
            <a:r>
              <a:rPr lang="en-US" sz="2000" b="1" dirty="0">
                <a:solidFill>
                  <a:srgbClr val="0BA4E2"/>
                </a:solidFill>
                <a:latin typeface="Trebuchet MS" pitchFamily="34" charset="0"/>
              </a:rPr>
              <a:t>	</a:t>
            </a:r>
          </a:p>
          <a:p>
            <a:pPr marL="1185863" lvl="2" indent="-271463">
              <a:lnSpc>
                <a:spcPct val="150000"/>
              </a:lnSpc>
              <a:buClr>
                <a:srgbClr val="FF0000"/>
              </a:buClr>
              <a:buBlip>
                <a:blip r:embed="rId3"/>
              </a:buBlip>
            </a:pPr>
            <a:r>
              <a:rPr lang="ru-RU" sz="2000" b="1" dirty="0" smtClean="0">
                <a:solidFill>
                  <a:srgbClr val="0BA4E2"/>
                </a:solidFill>
                <a:latin typeface="Trebuchet MS" pitchFamily="34" charset="0"/>
              </a:rPr>
              <a:t>Расчет при заданных температуре и давлении</a:t>
            </a:r>
            <a:endParaRPr lang="en-US" sz="2000" b="1" dirty="0">
              <a:solidFill>
                <a:srgbClr val="0BA4E2"/>
              </a:solidFill>
              <a:latin typeface="Trebuchet MS" pitchFamily="34" charset="0"/>
            </a:endParaRPr>
          </a:p>
          <a:p>
            <a:pPr marL="1185863" lvl="2" indent="-271463">
              <a:lnSpc>
                <a:spcPct val="150000"/>
              </a:lnSpc>
              <a:buClr>
                <a:srgbClr val="FF0000"/>
              </a:buClr>
              <a:buBlip>
                <a:blip r:embed="rId3"/>
              </a:buBlip>
            </a:pPr>
            <a:r>
              <a:rPr lang="ru-RU" sz="2000" b="1" dirty="0" smtClean="0">
                <a:solidFill>
                  <a:srgbClr val="0BA4E2"/>
                </a:solidFill>
                <a:latin typeface="Trebuchet MS" pitchFamily="34" charset="0"/>
              </a:rPr>
              <a:t>Расчет при заданных доле отгона и давлении</a:t>
            </a:r>
            <a:r>
              <a:rPr lang="en-US" sz="2000" b="1" dirty="0">
                <a:solidFill>
                  <a:srgbClr val="0BA4E2"/>
                </a:solidFill>
                <a:latin typeface="Trebuchet MS" pitchFamily="34" charset="0"/>
              </a:rPr>
              <a:t>	</a:t>
            </a:r>
            <a:endParaRPr lang="en-US" dirty="0">
              <a:solidFill>
                <a:srgbClr val="0BA4E2"/>
              </a:solidFill>
              <a:latin typeface="Trebuchet MS" pitchFamily="34" charset="0"/>
            </a:endParaRPr>
          </a:p>
          <a:p>
            <a:pPr>
              <a:lnSpc>
                <a:spcPct val="150000"/>
              </a:lnSpc>
              <a:spcBef>
                <a:spcPts val="600"/>
              </a:spcBef>
              <a:buClr>
                <a:srgbClr val="FF0000"/>
              </a:buClr>
            </a:pPr>
            <a:r>
              <a:rPr lang="en-US" b="1" dirty="0" smtClean="0">
                <a:solidFill>
                  <a:srgbClr val="D21700"/>
                </a:solidFill>
                <a:latin typeface="Trebuchet MS" pitchFamily="34" charset="0"/>
              </a:rPr>
              <a:t>			</a:t>
            </a:r>
            <a:endParaRPr lang="en-US" sz="2000" b="1" dirty="0">
              <a:solidFill>
                <a:srgbClr val="0BA4E2"/>
              </a:solidFill>
              <a:latin typeface="Trebuchet MS" pitchFamily="34" charset="0"/>
            </a:endParaRPr>
          </a:p>
        </p:txBody>
      </p:sp>
      <p:sp>
        <p:nvSpPr>
          <p:cNvPr id="8" name="Rectangle 7"/>
          <p:cNvSpPr>
            <a:spLocks noChangeArrowheads="1"/>
          </p:cNvSpPr>
          <p:nvPr/>
        </p:nvSpPr>
        <p:spPr bwMode="auto">
          <a:xfrm>
            <a:off x="-508" y="944724"/>
            <a:ext cx="9456749" cy="1500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485" tIns="41742" rIns="83485" bIns="41742">
            <a:spAutoFit/>
          </a:bodyPr>
          <a:lstStyle/>
          <a:p>
            <a:pPr>
              <a:lnSpc>
                <a:spcPct val="150000"/>
              </a:lnSpc>
              <a:buClr>
                <a:srgbClr val="FF0000"/>
              </a:buClr>
            </a:pPr>
            <a:r>
              <a:rPr lang="ru-RU" sz="2000" b="1" dirty="0" smtClean="0">
                <a:solidFill>
                  <a:srgbClr val="D21700"/>
                </a:solidFill>
                <a:latin typeface="Trebuchet MS" pitchFamily="34" charset="0"/>
              </a:rPr>
              <a:t>Равновесие Жидкость</a:t>
            </a:r>
            <a:r>
              <a:rPr lang="en-US" sz="2000" b="1" dirty="0" smtClean="0">
                <a:solidFill>
                  <a:srgbClr val="D21700"/>
                </a:solidFill>
                <a:latin typeface="Trebuchet MS" pitchFamily="34" charset="0"/>
              </a:rPr>
              <a:t>-</a:t>
            </a:r>
            <a:r>
              <a:rPr lang="ru-RU" sz="2000" b="1" dirty="0" smtClean="0">
                <a:solidFill>
                  <a:srgbClr val="D21700"/>
                </a:solidFill>
                <a:latin typeface="Trebuchet MS" pitchFamily="34" charset="0"/>
              </a:rPr>
              <a:t>Жидкость</a:t>
            </a:r>
            <a:endParaRPr lang="en-US" sz="2000" b="1" dirty="0">
              <a:solidFill>
                <a:srgbClr val="D21700"/>
              </a:solidFill>
              <a:latin typeface="Trebuchet MS" pitchFamily="34" charset="0"/>
            </a:endParaRPr>
          </a:p>
          <a:p>
            <a:pPr marL="271463" indent="-271463">
              <a:lnSpc>
                <a:spcPct val="150000"/>
              </a:lnSpc>
              <a:buClr>
                <a:srgbClr val="FF0000"/>
              </a:buClr>
              <a:buBlip>
                <a:blip r:embed="rId3"/>
              </a:buBlip>
            </a:pPr>
            <a:r>
              <a:rPr lang="ru-RU" sz="2000" b="1" dirty="0" smtClean="0">
                <a:solidFill>
                  <a:srgbClr val="0BA4E2"/>
                </a:solidFill>
                <a:latin typeface="Trebuchet MS" pitchFamily="34" charset="0"/>
              </a:rPr>
              <a:t>Расчет при заданных температуре и давлении</a:t>
            </a:r>
            <a:r>
              <a:rPr lang="en-US" sz="2000" b="1" dirty="0">
                <a:solidFill>
                  <a:srgbClr val="0BA4E2"/>
                </a:solidFill>
                <a:latin typeface="Trebuchet MS" pitchFamily="34" charset="0"/>
              </a:rPr>
              <a:t>	</a:t>
            </a:r>
            <a:endParaRPr lang="en-US" dirty="0" smtClean="0">
              <a:solidFill>
                <a:srgbClr val="0BA4E2"/>
              </a:solidFill>
              <a:latin typeface="Trebuchet MS" pitchFamily="34" charset="0"/>
            </a:endParaRPr>
          </a:p>
          <a:p>
            <a:pPr>
              <a:lnSpc>
                <a:spcPct val="150000"/>
              </a:lnSpc>
              <a:spcBef>
                <a:spcPts val="600"/>
              </a:spcBef>
              <a:buClr>
                <a:srgbClr val="FF0000"/>
              </a:buClr>
            </a:pPr>
            <a:r>
              <a:rPr lang="en-US" b="1" dirty="0" smtClean="0">
                <a:solidFill>
                  <a:srgbClr val="D21700"/>
                </a:solidFill>
                <a:latin typeface="Trebuchet MS" pitchFamily="34" charset="0"/>
              </a:rPr>
              <a:t>	</a:t>
            </a:r>
            <a:endParaRPr lang="en-US" sz="2000" b="1" dirty="0">
              <a:solidFill>
                <a:srgbClr val="0BA4E2"/>
              </a:solidFill>
              <a:latin typeface="Trebuchet MS" pitchFamily="34" charset="0"/>
            </a:endParaRPr>
          </a:p>
        </p:txBody>
      </p:sp>
      <p:sp>
        <p:nvSpPr>
          <p:cNvPr id="9" name="Rectangle 8"/>
          <p:cNvSpPr>
            <a:spLocks noChangeArrowheads="1"/>
          </p:cNvSpPr>
          <p:nvPr/>
        </p:nvSpPr>
        <p:spPr bwMode="auto">
          <a:xfrm>
            <a:off x="11795" y="4290835"/>
            <a:ext cx="9456749" cy="1930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485" tIns="41742" rIns="83485" bIns="41742">
            <a:spAutoFit/>
          </a:bodyPr>
          <a:lstStyle/>
          <a:p>
            <a:pPr>
              <a:lnSpc>
                <a:spcPct val="150000"/>
              </a:lnSpc>
              <a:spcBef>
                <a:spcPts val="600"/>
              </a:spcBef>
              <a:buClr>
                <a:srgbClr val="FF0000"/>
              </a:buClr>
            </a:pPr>
            <a:r>
              <a:rPr lang="en-US" b="1" dirty="0" smtClean="0">
                <a:solidFill>
                  <a:srgbClr val="D21700"/>
                </a:solidFill>
                <a:latin typeface="Trebuchet MS" pitchFamily="34" charset="0"/>
              </a:rPr>
              <a:t>			</a:t>
            </a:r>
            <a:r>
              <a:rPr lang="ru-RU" b="1" dirty="0" smtClean="0">
                <a:solidFill>
                  <a:srgbClr val="D21700"/>
                </a:solidFill>
                <a:latin typeface="Trebuchet MS" pitchFamily="34" charset="0"/>
              </a:rPr>
              <a:t>Равновесие Пар-Жидкость</a:t>
            </a:r>
            <a:r>
              <a:rPr lang="en-US" sz="2000" b="1" dirty="0" smtClean="0">
                <a:solidFill>
                  <a:srgbClr val="D21700"/>
                </a:solidFill>
                <a:latin typeface="Trebuchet MS" pitchFamily="34" charset="0"/>
              </a:rPr>
              <a:t>-</a:t>
            </a:r>
            <a:r>
              <a:rPr lang="ru-RU" sz="2000" b="1" dirty="0" smtClean="0">
                <a:solidFill>
                  <a:srgbClr val="D21700"/>
                </a:solidFill>
                <a:latin typeface="Trebuchet MS" pitchFamily="34" charset="0"/>
              </a:rPr>
              <a:t>Твердая фаза</a:t>
            </a:r>
            <a:endParaRPr lang="en-US" b="1" dirty="0">
              <a:solidFill>
                <a:srgbClr val="D21700"/>
              </a:solidFill>
              <a:latin typeface="Trebuchet MS" pitchFamily="34" charset="0"/>
            </a:endParaRPr>
          </a:p>
          <a:p>
            <a:pPr marL="3014663" lvl="6" indent="-271463">
              <a:lnSpc>
                <a:spcPct val="150000"/>
              </a:lnSpc>
              <a:buClr>
                <a:srgbClr val="FF0000"/>
              </a:buClr>
              <a:buBlip>
                <a:blip r:embed="rId3"/>
              </a:buBlip>
            </a:pPr>
            <a:r>
              <a:rPr lang="ru-RU" sz="2000" b="1" dirty="0" smtClean="0">
                <a:solidFill>
                  <a:srgbClr val="0BA4E2"/>
                </a:solidFill>
                <a:latin typeface="Trebuchet MS" pitchFamily="34" charset="0"/>
              </a:rPr>
              <a:t>Расчет при заданных температуре и давлении</a:t>
            </a:r>
            <a:endParaRPr lang="en-US" sz="2000" b="1" dirty="0" smtClean="0">
              <a:solidFill>
                <a:srgbClr val="0BA4E2"/>
              </a:solidFill>
              <a:latin typeface="Trebuchet MS" pitchFamily="34" charset="0"/>
            </a:endParaRPr>
          </a:p>
          <a:p>
            <a:pPr marL="3014663" lvl="6" indent="-271463">
              <a:lnSpc>
                <a:spcPct val="150000"/>
              </a:lnSpc>
              <a:buClr>
                <a:srgbClr val="FF0000"/>
              </a:buClr>
              <a:buBlip>
                <a:blip r:embed="rId3"/>
              </a:buBlip>
            </a:pPr>
            <a:r>
              <a:rPr lang="ru-RU" sz="2000" b="1" dirty="0">
                <a:solidFill>
                  <a:srgbClr val="0BA4E2"/>
                </a:solidFill>
                <a:latin typeface="Trebuchet MS" pitchFamily="34" charset="0"/>
              </a:rPr>
              <a:t>Расчет при заданных </a:t>
            </a:r>
            <a:r>
              <a:rPr lang="ru-RU" sz="2000" b="1" dirty="0" smtClean="0">
                <a:solidFill>
                  <a:srgbClr val="0BA4E2"/>
                </a:solidFill>
                <a:latin typeface="Trebuchet MS" pitchFamily="34" charset="0"/>
              </a:rPr>
              <a:t>энтальпии и </a:t>
            </a:r>
            <a:r>
              <a:rPr lang="ru-RU" sz="2000" b="1" dirty="0">
                <a:solidFill>
                  <a:srgbClr val="0BA4E2"/>
                </a:solidFill>
                <a:latin typeface="Trebuchet MS" pitchFamily="34" charset="0"/>
              </a:rPr>
              <a:t>давлении</a:t>
            </a:r>
            <a:endParaRPr lang="en-US" sz="2000" b="1" dirty="0">
              <a:solidFill>
                <a:srgbClr val="0BA4E2"/>
              </a:solidFill>
              <a:latin typeface="Trebuchet MS" pitchFamily="34" charset="0"/>
            </a:endParaRPr>
          </a:p>
          <a:p>
            <a:pPr marL="3014663" lvl="6" indent="-271463">
              <a:lnSpc>
                <a:spcPct val="150000"/>
              </a:lnSpc>
              <a:buClr>
                <a:srgbClr val="FF0000"/>
              </a:buClr>
              <a:buBlip>
                <a:blip r:embed="rId3"/>
              </a:buBlip>
            </a:pPr>
            <a:r>
              <a:rPr lang="ru-RU" sz="2000" b="1" dirty="0">
                <a:solidFill>
                  <a:srgbClr val="0BA4E2"/>
                </a:solidFill>
                <a:latin typeface="Trebuchet MS" pitchFamily="34" charset="0"/>
              </a:rPr>
              <a:t>Расчет при заданных </a:t>
            </a:r>
            <a:r>
              <a:rPr lang="ru-RU" sz="2000" b="1" dirty="0" smtClean="0">
                <a:solidFill>
                  <a:srgbClr val="0BA4E2"/>
                </a:solidFill>
                <a:latin typeface="Trebuchet MS" pitchFamily="34" charset="0"/>
              </a:rPr>
              <a:t>энтропии и </a:t>
            </a:r>
            <a:r>
              <a:rPr lang="ru-RU" sz="2000" b="1" dirty="0">
                <a:solidFill>
                  <a:srgbClr val="0BA4E2"/>
                </a:solidFill>
                <a:latin typeface="Trebuchet MS" pitchFamily="34" charset="0"/>
              </a:rPr>
              <a:t>давлении</a:t>
            </a:r>
            <a:endParaRPr lang="en-US" sz="2000" b="1" dirty="0">
              <a:solidFill>
                <a:srgbClr val="0BA4E2"/>
              </a:solidFill>
              <a:latin typeface="Trebuchet MS" pitchFamily="34" charset="0"/>
            </a:endParaRPr>
          </a:p>
        </p:txBody>
      </p:sp>
    </p:spTree>
    <p:extLst>
      <p:ext uri="{BB962C8B-B14F-4D97-AF65-F5344CB8AC3E}">
        <p14:creationId xmlns:p14="http://schemas.microsoft.com/office/powerpoint/2010/main" val="412422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040" y="980698"/>
            <a:ext cx="6880240" cy="515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à coins arrondis 1"/>
          <p:cNvSpPr/>
          <p:nvPr/>
        </p:nvSpPr>
        <p:spPr>
          <a:xfrm>
            <a:off x="1979712" y="1736812"/>
            <a:ext cx="3240360" cy="2196244"/>
          </a:xfrm>
          <a:prstGeom prst="roundRect">
            <a:avLst/>
          </a:prstGeom>
          <a:noFill/>
          <a:ln>
            <a:solidFill>
              <a:srgbClr val="D21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7236296" y="2060848"/>
            <a:ext cx="1907704" cy="1512168"/>
          </a:xfrm>
          <a:prstGeom prst="rect">
            <a:avLst/>
          </a:prstGeom>
        </p:spPr>
        <p:txBody>
          <a:bodyPr vert="horz" wrap="square" lIns="91440" tIns="45720" rIns="91440" bIns="45720" rtlCol="0" anchor="ctr">
            <a:normAutofit fontScale="92500" lnSpcReduction="20000"/>
          </a:bodyPr>
          <a:lstStyle/>
          <a:p>
            <a:pPr algn="l"/>
            <a:r>
              <a:rPr lang="fr-FR" sz="2000" dirty="0" smtClean="0">
                <a:solidFill>
                  <a:srgbClr val="0BA4E2"/>
                </a:solidFill>
                <a:latin typeface="Trebuchet MS" panose="020B0603020202020204" pitchFamily="34" charset="0"/>
              </a:rPr>
              <a:t>…</a:t>
            </a:r>
            <a:r>
              <a:rPr lang="ru-RU" sz="2000" dirty="0" smtClean="0">
                <a:solidFill>
                  <a:srgbClr val="0BA4E2"/>
                </a:solidFill>
                <a:latin typeface="Trebuchet MS" panose="020B0603020202020204" pitchFamily="34" charset="0"/>
              </a:rPr>
              <a:t>но сохраняющий все привычные для пользователя возможности</a:t>
            </a:r>
            <a:endParaRPr lang="fr-FR" sz="2000" dirty="0" smtClean="0">
              <a:solidFill>
                <a:srgbClr val="0BA4E2"/>
              </a:solidFill>
              <a:latin typeface="Trebuchet MS" panose="020B0603020202020204" pitchFamily="34" charset="0"/>
            </a:endParaRPr>
          </a:p>
        </p:txBody>
      </p:sp>
      <p:cxnSp>
        <p:nvCxnSpPr>
          <p:cNvPr id="24" name="Connecteur droit 23"/>
          <p:cNvCxnSpPr/>
          <p:nvPr/>
        </p:nvCxnSpPr>
        <p:spPr>
          <a:xfrm>
            <a:off x="5220072" y="2780928"/>
            <a:ext cx="2016224" cy="0"/>
          </a:xfrm>
          <a:prstGeom prst="line">
            <a:avLst/>
          </a:prstGeom>
          <a:ln>
            <a:solidFill>
              <a:srgbClr val="D21700"/>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7236296" y="2591139"/>
            <a:ext cx="0" cy="432048"/>
          </a:xfrm>
          <a:prstGeom prst="line">
            <a:avLst/>
          </a:prstGeom>
          <a:ln>
            <a:solidFill>
              <a:srgbClr val="D21700"/>
            </a:solidFill>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7092280" y="980698"/>
            <a:ext cx="2051720" cy="1188162"/>
          </a:xfrm>
          <a:prstGeom prst="rect">
            <a:avLst/>
          </a:prstGeom>
        </p:spPr>
        <p:txBody>
          <a:bodyPr vert="horz" wrap="square" lIns="91440" tIns="45720" rIns="91440" bIns="45720" rtlCol="0" anchor="ctr">
            <a:normAutofit lnSpcReduction="10000"/>
          </a:bodyPr>
          <a:lstStyle/>
          <a:p>
            <a:pPr algn="l"/>
            <a:r>
              <a:rPr lang="ru-RU" sz="2400" b="1" dirty="0" smtClean="0">
                <a:solidFill>
                  <a:srgbClr val="0BA4E2"/>
                </a:solidFill>
              </a:rPr>
              <a:t>Более «нарядный»</a:t>
            </a:r>
            <a:r>
              <a:rPr lang="fr-FR" sz="2400" b="1" dirty="0" smtClean="0">
                <a:solidFill>
                  <a:srgbClr val="0BA4E2"/>
                </a:solidFill>
              </a:rPr>
              <a:t>…</a:t>
            </a:r>
          </a:p>
        </p:txBody>
      </p:sp>
      <p:pic>
        <p:nvPicPr>
          <p:cNvPr id="64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3788" y="4005064"/>
            <a:ext cx="5778388" cy="2087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à coins arrondis 32"/>
          <p:cNvSpPr/>
          <p:nvPr/>
        </p:nvSpPr>
        <p:spPr>
          <a:xfrm>
            <a:off x="4067944" y="4401108"/>
            <a:ext cx="4122204" cy="1012085"/>
          </a:xfrm>
          <a:prstGeom prst="roundRect">
            <a:avLst/>
          </a:prstGeom>
          <a:noFill/>
          <a:ln>
            <a:solidFill>
              <a:srgbClr val="D21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16"/>
          <p:cNvCxnSpPr>
            <a:endCxn id="22" idx="1"/>
          </p:cNvCxnSpPr>
          <p:nvPr/>
        </p:nvCxnSpPr>
        <p:spPr>
          <a:xfrm flipV="1">
            <a:off x="6129046" y="2816932"/>
            <a:ext cx="1107250" cy="1584176"/>
          </a:xfrm>
          <a:prstGeom prst="line">
            <a:avLst/>
          </a:prstGeom>
          <a:ln>
            <a:solidFill>
              <a:srgbClr val="D21700"/>
            </a:solidFill>
          </a:ln>
        </p:spPr>
        <p:style>
          <a:lnRef idx="1">
            <a:schemeClr val="accent1"/>
          </a:lnRef>
          <a:fillRef idx="0">
            <a:schemeClr val="accent1"/>
          </a:fillRef>
          <a:effectRef idx="0">
            <a:schemeClr val="accent1"/>
          </a:effectRef>
          <a:fontRef idx="minor">
            <a:schemeClr val="tx1"/>
          </a:fontRef>
        </p:style>
      </p:cxnSp>
      <p:sp>
        <p:nvSpPr>
          <p:cNvPr id="13" name="Text Box 4"/>
          <p:cNvSpPr txBox="1">
            <a:spLocks noChangeArrowheads="1"/>
          </p:cNvSpPr>
          <p:nvPr/>
        </p:nvSpPr>
        <p:spPr bwMode="auto">
          <a:xfrm>
            <a:off x="0" y="218600"/>
            <a:ext cx="9144000" cy="57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485" tIns="41742" rIns="83485" bIns="41742">
            <a:spAutoFit/>
          </a:bodyPr>
          <a:lstStyle/>
          <a:p>
            <a:pPr algn="ctr" eaLnBrk="1" hangingPunct="1">
              <a:lnSpc>
                <a:spcPct val="100000"/>
              </a:lnSpc>
              <a:buClrTx/>
              <a:buFontTx/>
              <a:buNone/>
            </a:pPr>
            <a:r>
              <a:rPr lang="ru-RU" altLang="en-US" sz="3200" b="1" dirty="0" smtClean="0">
                <a:solidFill>
                  <a:schemeClr val="bg1"/>
                </a:solidFill>
                <a:latin typeface="Trebuchet MS" panose="020B0603020202020204" pitchFamily="34" charset="0"/>
              </a:rPr>
              <a:t>Версия 2.0</a:t>
            </a:r>
            <a:endParaRPr lang="en-US" altLang="en-US" sz="32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271921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par>
                                <p:cTn id="23" presetID="53" presetClass="entr" presetSubtype="16"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Effect transition="in" filter="fade">
                                      <p:cBhvr>
                                        <p:cTn id="34" dur="500"/>
                                        <p:tgtEl>
                                          <p:spTgt spid="33"/>
                                        </p:tgtEl>
                                      </p:cBhvr>
                                    </p:animEffect>
                                  </p:childTnLst>
                                </p:cTn>
                              </p:par>
                              <p:par>
                                <p:cTn id="35" presetID="53" presetClass="entr" presetSubtype="16"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p:bldP spid="30" grpId="0"/>
      <p:bldP spid="3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ZoneTexte 29"/>
          <p:cNvSpPr txBox="1"/>
          <p:nvPr/>
        </p:nvSpPr>
        <p:spPr>
          <a:xfrm>
            <a:off x="6470015" y="980698"/>
            <a:ext cx="2746501" cy="1188162"/>
          </a:xfrm>
          <a:prstGeom prst="rect">
            <a:avLst/>
          </a:prstGeom>
        </p:spPr>
        <p:txBody>
          <a:bodyPr vert="horz" wrap="square" lIns="91440" tIns="45720" rIns="91440" bIns="45720" rtlCol="0" anchor="ctr">
            <a:normAutofit fontScale="92500"/>
          </a:bodyPr>
          <a:lstStyle/>
          <a:p>
            <a:pPr algn="l"/>
            <a:r>
              <a:rPr lang="ru-RU" sz="2400" b="1" dirty="0" smtClean="0">
                <a:solidFill>
                  <a:srgbClr val="0BA4E2"/>
                </a:solidFill>
              </a:rPr>
              <a:t>Сосредоточенный на экономии времени пользователя</a:t>
            </a:r>
            <a:r>
              <a:rPr lang="fr-FR" sz="2400" b="1" dirty="0" smtClean="0">
                <a:solidFill>
                  <a:srgbClr val="0BA4E2"/>
                </a:solidFill>
              </a:rPr>
              <a:t>…</a:t>
            </a:r>
          </a:p>
        </p:txBody>
      </p:sp>
      <p:pic>
        <p:nvPicPr>
          <p:cNvPr id="64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09" y="980698"/>
            <a:ext cx="6321191" cy="515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e 2"/>
          <p:cNvGrpSpPr/>
          <p:nvPr/>
        </p:nvGrpSpPr>
        <p:grpSpPr>
          <a:xfrm>
            <a:off x="50500" y="2852936"/>
            <a:ext cx="8877984" cy="2196244"/>
            <a:chOff x="50500" y="2852936"/>
            <a:chExt cx="8877984" cy="2196244"/>
          </a:xfrm>
        </p:grpSpPr>
        <p:cxnSp>
          <p:nvCxnSpPr>
            <p:cNvPr id="16" name="Connecteur droit 15"/>
            <p:cNvCxnSpPr/>
            <p:nvPr/>
          </p:nvCxnSpPr>
          <p:spPr>
            <a:xfrm>
              <a:off x="6552220" y="3735034"/>
              <a:ext cx="0" cy="432048"/>
            </a:xfrm>
            <a:prstGeom prst="line">
              <a:avLst/>
            </a:prstGeom>
            <a:ln>
              <a:solidFill>
                <a:srgbClr val="D21700"/>
              </a:solidFill>
            </a:ln>
          </p:spPr>
          <p:style>
            <a:lnRef idx="1">
              <a:schemeClr val="accent1"/>
            </a:lnRef>
            <a:fillRef idx="0">
              <a:schemeClr val="accent1"/>
            </a:fillRef>
            <a:effectRef idx="0">
              <a:schemeClr val="accent1"/>
            </a:effectRef>
            <a:fontRef idx="minor">
              <a:schemeClr val="tx1"/>
            </a:fontRef>
          </p:style>
        </p:cxnSp>
        <p:grpSp>
          <p:nvGrpSpPr>
            <p:cNvPr id="2" name="Groupe 1"/>
            <p:cNvGrpSpPr/>
            <p:nvPr/>
          </p:nvGrpSpPr>
          <p:grpSpPr>
            <a:xfrm>
              <a:off x="50500" y="2852936"/>
              <a:ext cx="8877984" cy="2196244"/>
              <a:chOff x="50500" y="2852936"/>
              <a:chExt cx="8877984" cy="2196244"/>
            </a:xfrm>
          </p:grpSpPr>
          <p:sp>
            <p:nvSpPr>
              <p:cNvPr id="14" name="Rectangle à coins arrondis 13"/>
              <p:cNvSpPr/>
              <p:nvPr/>
            </p:nvSpPr>
            <p:spPr>
              <a:xfrm>
                <a:off x="50500" y="2852936"/>
                <a:ext cx="3765415" cy="2196244"/>
              </a:xfrm>
              <a:prstGeom prst="roundRect">
                <a:avLst/>
              </a:prstGeom>
              <a:noFill/>
              <a:ln>
                <a:solidFill>
                  <a:srgbClr val="D21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14"/>
              <p:cNvCxnSpPr/>
              <p:nvPr/>
            </p:nvCxnSpPr>
            <p:spPr>
              <a:xfrm>
                <a:off x="3815916" y="3897052"/>
                <a:ext cx="2736304" cy="0"/>
              </a:xfrm>
              <a:prstGeom prst="line">
                <a:avLst/>
              </a:prstGeom>
              <a:ln>
                <a:solidFill>
                  <a:srgbClr val="D21700"/>
                </a:solidFill>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6588224" y="3465004"/>
                <a:ext cx="2340260" cy="972108"/>
              </a:xfrm>
              <a:prstGeom prst="rect">
                <a:avLst/>
              </a:prstGeom>
            </p:spPr>
            <p:txBody>
              <a:bodyPr vert="horz" wrap="square" lIns="91440" tIns="45720" rIns="91440" bIns="45720" rtlCol="0" anchor="ctr">
                <a:normAutofit fontScale="85000" lnSpcReduction="20000"/>
              </a:bodyPr>
              <a:lstStyle/>
              <a:p>
                <a:pPr algn="l"/>
                <a:r>
                  <a:rPr lang="ru-RU" sz="2000" dirty="0" smtClean="0">
                    <a:solidFill>
                      <a:srgbClr val="0BA4E2"/>
                    </a:solidFill>
                    <a:latin typeface="Trebuchet MS" panose="020B0603020202020204" pitchFamily="34" charset="0"/>
                  </a:rPr>
                  <a:t>Автоматическая генерация декомпозиции по </a:t>
                </a:r>
                <a:r>
                  <a:rPr lang="fr-FR" sz="2000" dirty="0" smtClean="0">
                    <a:solidFill>
                      <a:srgbClr val="0BA4E2"/>
                    </a:solidFill>
                    <a:latin typeface="Trebuchet MS" panose="020B0603020202020204" pitchFamily="34" charset="0"/>
                  </a:rPr>
                  <a:t>UNIFAC </a:t>
                </a:r>
                <a:r>
                  <a:rPr lang="ru-RU" sz="2000" dirty="0" smtClean="0">
                    <a:solidFill>
                      <a:srgbClr val="0BA4E2"/>
                    </a:solidFill>
                    <a:latin typeface="Trebuchet MS" panose="020B0603020202020204" pitchFamily="34" charset="0"/>
                  </a:rPr>
                  <a:t>из </a:t>
                </a:r>
                <a:r>
                  <a:rPr lang="fr-FR" sz="2000" dirty="0" smtClean="0">
                    <a:solidFill>
                      <a:srgbClr val="0BA4E2"/>
                    </a:solidFill>
                    <a:latin typeface="Trebuchet MS" panose="020B0603020202020204" pitchFamily="34" charset="0"/>
                  </a:rPr>
                  <a:t>SMILE</a:t>
                </a:r>
              </a:p>
            </p:txBody>
          </p:sp>
        </p:grpSp>
      </p:grpSp>
      <p:sp>
        <p:nvSpPr>
          <p:cNvPr id="12" name="Text Box 4"/>
          <p:cNvSpPr txBox="1">
            <a:spLocks noChangeArrowheads="1"/>
          </p:cNvSpPr>
          <p:nvPr/>
        </p:nvSpPr>
        <p:spPr bwMode="auto">
          <a:xfrm>
            <a:off x="0" y="218600"/>
            <a:ext cx="9144000" cy="57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485" tIns="41742" rIns="83485" bIns="41742">
            <a:spAutoFit/>
          </a:bodyPr>
          <a:lstStyle/>
          <a:p>
            <a:pPr algn="ctr" eaLnBrk="1" hangingPunct="1">
              <a:lnSpc>
                <a:spcPct val="100000"/>
              </a:lnSpc>
              <a:buClrTx/>
              <a:buFontTx/>
              <a:buNone/>
            </a:pPr>
            <a:r>
              <a:rPr lang="ru-RU" altLang="en-US" sz="3200" b="1" dirty="0" smtClean="0">
                <a:solidFill>
                  <a:schemeClr val="bg1"/>
                </a:solidFill>
                <a:latin typeface="Trebuchet MS" panose="020B0603020202020204" pitchFamily="34" charset="0"/>
              </a:rPr>
              <a:t>Версия 2.0</a:t>
            </a:r>
            <a:endParaRPr lang="en-US" altLang="en-US" sz="32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381753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14288" y="1160463"/>
            <a:ext cx="7267810" cy="57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036" tIns="42020" rIns="84036" bIns="42020">
            <a:spAutoFit/>
          </a:bodyPr>
          <a:lstStyle>
            <a:lvl1pPr defTabSz="695325" eaLnBrk="0" hangingPunct="0">
              <a:defRPr sz="2000">
                <a:solidFill>
                  <a:schemeClr val="tx1"/>
                </a:solidFill>
                <a:latin typeface="Tahoma" pitchFamily="34" charset="0"/>
              </a:defRPr>
            </a:lvl1pPr>
            <a:lvl2pPr marL="742950" indent="-285750" defTabSz="695325" eaLnBrk="0" hangingPunct="0">
              <a:defRPr sz="2000">
                <a:solidFill>
                  <a:schemeClr val="tx1"/>
                </a:solidFill>
                <a:latin typeface="Tahoma" pitchFamily="34" charset="0"/>
              </a:defRPr>
            </a:lvl2pPr>
            <a:lvl3pPr marL="1143000" indent="-228600" defTabSz="695325" eaLnBrk="0" hangingPunct="0">
              <a:defRPr sz="2000">
                <a:solidFill>
                  <a:schemeClr val="tx1"/>
                </a:solidFill>
                <a:latin typeface="Tahoma" pitchFamily="34" charset="0"/>
              </a:defRPr>
            </a:lvl3pPr>
            <a:lvl4pPr marL="1600200" indent="-228600" defTabSz="695325" eaLnBrk="0" hangingPunct="0">
              <a:defRPr sz="2000">
                <a:solidFill>
                  <a:schemeClr val="tx1"/>
                </a:solidFill>
                <a:latin typeface="Tahoma" pitchFamily="34" charset="0"/>
              </a:defRPr>
            </a:lvl4pPr>
            <a:lvl5pPr marL="2057400" indent="-228600" defTabSz="695325" eaLnBrk="0" hangingPunct="0">
              <a:defRPr sz="2000">
                <a:solidFill>
                  <a:schemeClr val="tx1"/>
                </a:solidFill>
                <a:latin typeface="Tahoma" pitchFamily="34" charset="0"/>
              </a:defRPr>
            </a:lvl5pPr>
            <a:lvl6pPr marL="2514600" indent="-228600" defTabSz="695325" eaLnBrk="0" fontAlgn="base" hangingPunct="0">
              <a:lnSpc>
                <a:spcPct val="120000"/>
              </a:lnSpc>
              <a:spcBef>
                <a:spcPct val="50000"/>
              </a:spcBef>
              <a:spcAft>
                <a:spcPct val="0"/>
              </a:spcAft>
              <a:defRPr sz="2000">
                <a:solidFill>
                  <a:schemeClr val="tx1"/>
                </a:solidFill>
                <a:latin typeface="Tahoma" pitchFamily="34" charset="0"/>
              </a:defRPr>
            </a:lvl6pPr>
            <a:lvl7pPr marL="2971800" indent="-228600" defTabSz="695325" eaLnBrk="0" fontAlgn="base" hangingPunct="0">
              <a:lnSpc>
                <a:spcPct val="120000"/>
              </a:lnSpc>
              <a:spcBef>
                <a:spcPct val="50000"/>
              </a:spcBef>
              <a:spcAft>
                <a:spcPct val="0"/>
              </a:spcAft>
              <a:defRPr sz="2000">
                <a:solidFill>
                  <a:schemeClr val="tx1"/>
                </a:solidFill>
                <a:latin typeface="Tahoma" pitchFamily="34" charset="0"/>
              </a:defRPr>
            </a:lvl7pPr>
            <a:lvl8pPr marL="3429000" indent="-228600" defTabSz="695325" eaLnBrk="0" fontAlgn="base" hangingPunct="0">
              <a:lnSpc>
                <a:spcPct val="120000"/>
              </a:lnSpc>
              <a:spcBef>
                <a:spcPct val="50000"/>
              </a:spcBef>
              <a:spcAft>
                <a:spcPct val="0"/>
              </a:spcAft>
              <a:defRPr sz="2000">
                <a:solidFill>
                  <a:schemeClr val="tx1"/>
                </a:solidFill>
                <a:latin typeface="Tahoma" pitchFamily="34" charset="0"/>
              </a:defRPr>
            </a:lvl8pPr>
            <a:lvl9pPr marL="3886200" indent="-228600" defTabSz="695325" eaLnBrk="0" fontAlgn="base" hangingPunct="0">
              <a:lnSpc>
                <a:spcPct val="120000"/>
              </a:lnSpc>
              <a:spcBef>
                <a:spcPct val="50000"/>
              </a:spcBef>
              <a:spcAft>
                <a:spcPct val="0"/>
              </a:spcAft>
              <a:defRPr sz="2000">
                <a:solidFill>
                  <a:schemeClr val="tx1"/>
                </a:solidFill>
                <a:latin typeface="Tahoma" pitchFamily="34" charset="0"/>
              </a:defRPr>
            </a:lvl9pPr>
          </a:lstStyle>
          <a:p>
            <a:pPr>
              <a:spcBef>
                <a:spcPct val="0"/>
              </a:spcBef>
              <a:buClr>
                <a:schemeClr val="accent2"/>
              </a:buClr>
              <a:buFont typeface="Wingdings" pitchFamily="2" charset="2"/>
              <a:buNone/>
            </a:pPr>
            <a:r>
              <a:rPr lang="ru-RU" sz="1600" b="1" dirty="0" smtClean="0">
                <a:solidFill>
                  <a:srgbClr val="0BA4E2"/>
                </a:solidFill>
                <a:latin typeface="Trebuchet MS" pitchFamily="34" charset="0"/>
              </a:rPr>
              <a:t>Пример смеси, характерной для нефтегазовой отрасли</a:t>
            </a:r>
            <a:r>
              <a:rPr lang="en-US" sz="1600" b="1" dirty="0" smtClean="0">
                <a:solidFill>
                  <a:srgbClr val="0BA4E2"/>
                </a:solidFill>
                <a:latin typeface="Trebuchet MS" pitchFamily="34" charset="0"/>
              </a:rPr>
              <a:t>, </a:t>
            </a:r>
            <a:r>
              <a:rPr lang="en-US" sz="1600" b="1" dirty="0">
                <a:solidFill>
                  <a:srgbClr val="0BA4E2"/>
                </a:solidFill>
                <a:latin typeface="Trebuchet MS" pitchFamily="34" charset="0"/>
              </a:rPr>
              <a:t>12 </a:t>
            </a:r>
            <a:r>
              <a:rPr lang="ru-RU" sz="1600" b="1" dirty="0" smtClean="0">
                <a:solidFill>
                  <a:srgbClr val="0BA4E2"/>
                </a:solidFill>
                <a:latin typeface="Trebuchet MS" pitchFamily="34" charset="0"/>
              </a:rPr>
              <a:t>компонент</a:t>
            </a:r>
            <a:endParaRPr lang="en-US" sz="1600" b="1" dirty="0">
              <a:solidFill>
                <a:srgbClr val="0BA4E2"/>
              </a:solidFill>
              <a:latin typeface="Trebuchet MS" pitchFamily="34" charset="0"/>
            </a:endParaRPr>
          </a:p>
          <a:p>
            <a:pPr>
              <a:spcBef>
                <a:spcPct val="0"/>
              </a:spcBef>
              <a:buClr>
                <a:schemeClr val="accent2"/>
              </a:buClr>
              <a:buFont typeface="Wingdings" pitchFamily="2" charset="2"/>
              <a:buNone/>
            </a:pPr>
            <a:r>
              <a:rPr lang="en-US" sz="1600" dirty="0">
                <a:solidFill>
                  <a:srgbClr val="0BA4E2"/>
                </a:solidFill>
                <a:latin typeface="Trebuchet MS" pitchFamily="34" charset="0"/>
              </a:rPr>
              <a:t>N</a:t>
            </a:r>
            <a:r>
              <a:rPr lang="en-US" sz="1600" baseline="-25000" dirty="0">
                <a:solidFill>
                  <a:srgbClr val="0BA4E2"/>
                </a:solidFill>
                <a:latin typeface="Trebuchet MS" pitchFamily="34" charset="0"/>
              </a:rPr>
              <a:t>2</a:t>
            </a:r>
            <a:r>
              <a:rPr lang="en-US" sz="1600" dirty="0">
                <a:solidFill>
                  <a:srgbClr val="0BA4E2"/>
                </a:solidFill>
                <a:latin typeface="Trebuchet MS" pitchFamily="34" charset="0"/>
              </a:rPr>
              <a:t>, CO</a:t>
            </a:r>
            <a:r>
              <a:rPr lang="en-US" sz="1600" baseline="-25000" dirty="0">
                <a:solidFill>
                  <a:srgbClr val="0BA4E2"/>
                </a:solidFill>
                <a:latin typeface="Trebuchet MS" pitchFamily="34" charset="0"/>
              </a:rPr>
              <a:t>2</a:t>
            </a:r>
            <a:r>
              <a:rPr lang="en-US" sz="1600" dirty="0">
                <a:solidFill>
                  <a:srgbClr val="0BA4E2"/>
                </a:solidFill>
                <a:latin typeface="Trebuchet MS" pitchFamily="34" charset="0"/>
              </a:rPr>
              <a:t>, CH</a:t>
            </a:r>
            <a:r>
              <a:rPr lang="en-US" sz="1600" baseline="-25000" dirty="0">
                <a:solidFill>
                  <a:srgbClr val="0BA4E2"/>
                </a:solidFill>
                <a:latin typeface="Trebuchet MS" pitchFamily="34" charset="0"/>
              </a:rPr>
              <a:t>4</a:t>
            </a:r>
            <a:r>
              <a:rPr lang="en-US" sz="1600" dirty="0">
                <a:solidFill>
                  <a:srgbClr val="0BA4E2"/>
                </a:solidFill>
                <a:latin typeface="Trebuchet MS" pitchFamily="34" charset="0"/>
              </a:rPr>
              <a:t>, C</a:t>
            </a:r>
            <a:r>
              <a:rPr lang="en-US" sz="1600" baseline="-25000" dirty="0">
                <a:solidFill>
                  <a:srgbClr val="0BA4E2"/>
                </a:solidFill>
                <a:latin typeface="Trebuchet MS" pitchFamily="34" charset="0"/>
              </a:rPr>
              <a:t>2</a:t>
            </a:r>
            <a:r>
              <a:rPr lang="en-US" sz="1600" dirty="0">
                <a:solidFill>
                  <a:srgbClr val="0BA4E2"/>
                </a:solidFill>
                <a:latin typeface="Trebuchet MS" pitchFamily="34" charset="0"/>
              </a:rPr>
              <a:t>H</a:t>
            </a:r>
            <a:r>
              <a:rPr lang="en-US" sz="1600" baseline="-25000" dirty="0">
                <a:solidFill>
                  <a:srgbClr val="0BA4E2"/>
                </a:solidFill>
                <a:latin typeface="Trebuchet MS" pitchFamily="34" charset="0"/>
              </a:rPr>
              <a:t>6</a:t>
            </a:r>
            <a:r>
              <a:rPr lang="en-US" sz="1600" dirty="0">
                <a:solidFill>
                  <a:srgbClr val="0BA4E2"/>
                </a:solidFill>
                <a:latin typeface="Trebuchet MS" pitchFamily="34" charset="0"/>
              </a:rPr>
              <a:t>, C</a:t>
            </a:r>
            <a:r>
              <a:rPr lang="en-US" sz="1600" baseline="-25000" dirty="0">
                <a:solidFill>
                  <a:srgbClr val="0BA4E2"/>
                </a:solidFill>
                <a:latin typeface="Trebuchet MS" pitchFamily="34" charset="0"/>
              </a:rPr>
              <a:t>3</a:t>
            </a:r>
            <a:r>
              <a:rPr lang="en-US" sz="1600" dirty="0">
                <a:solidFill>
                  <a:srgbClr val="0BA4E2"/>
                </a:solidFill>
                <a:latin typeface="Trebuchet MS" pitchFamily="34" charset="0"/>
              </a:rPr>
              <a:t>H</a:t>
            </a:r>
            <a:r>
              <a:rPr lang="en-US" sz="1600" baseline="-25000" dirty="0">
                <a:solidFill>
                  <a:srgbClr val="0BA4E2"/>
                </a:solidFill>
                <a:latin typeface="Trebuchet MS" pitchFamily="34" charset="0"/>
              </a:rPr>
              <a:t>8</a:t>
            </a:r>
            <a:r>
              <a:rPr lang="en-US" sz="1600" dirty="0">
                <a:solidFill>
                  <a:srgbClr val="0BA4E2"/>
                </a:solidFill>
                <a:latin typeface="Trebuchet MS" pitchFamily="34" charset="0"/>
              </a:rPr>
              <a:t>, C</a:t>
            </a:r>
            <a:r>
              <a:rPr lang="en-US" sz="1600" baseline="-25000" dirty="0">
                <a:solidFill>
                  <a:srgbClr val="0BA4E2"/>
                </a:solidFill>
                <a:latin typeface="Trebuchet MS" pitchFamily="34" charset="0"/>
              </a:rPr>
              <a:t>4</a:t>
            </a:r>
            <a:r>
              <a:rPr lang="en-US" sz="1600" dirty="0">
                <a:solidFill>
                  <a:srgbClr val="0BA4E2"/>
                </a:solidFill>
                <a:latin typeface="Trebuchet MS" pitchFamily="34" charset="0"/>
              </a:rPr>
              <a:t>H</a:t>
            </a:r>
            <a:r>
              <a:rPr lang="en-US" sz="1600" baseline="-25000" dirty="0">
                <a:solidFill>
                  <a:srgbClr val="0BA4E2"/>
                </a:solidFill>
                <a:latin typeface="Trebuchet MS" pitchFamily="34" charset="0"/>
              </a:rPr>
              <a:t>10</a:t>
            </a:r>
            <a:r>
              <a:rPr lang="en-US" sz="1600" dirty="0">
                <a:solidFill>
                  <a:srgbClr val="0BA4E2"/>
                </a:solidFill>
                <a:latin typeface="Trebuchet MS" pitchFamily="34" charset="0"/>
              </a:rPr>
              <a:t>, C</a:t>
            </a:r>
            <a:r>
              <a:rPr lang="en-US" sz="1600" baseline="-25000" dirty="0">
                <a:solidFill>
                  <a:srgbClr val="0BA4E2"/>
                </a:solidFill>
                <a:latin typeface="Trebuchet MS" pitchFamily="34" charset="0"/>
              </a:rPr>
              <a:t>5</a:t>
            </a:r>
            <a:r>
              <a:rPr lang="en-US" sz="1600" dirty="0">
                <a:solidFill>
                  <a:srgbClr val="0BA4E2"/>
                </a:solidFill>
                <a:latin typeface="Trebuchet MS" pitchFamily="34" charset="0"/>
              </a:rPr>
              <a:t>H</a:t>
            </a:r>
            <a:r>
              <a:rPr lang="en-US" sz="1600" baseline="-25000" dirty="0">
                <a:solidFill>
                  <a:srgbClr val="0BA4E2"/>
                </a:solidFill>
                <a:latin typeface="Trebuchet MS" pitchFamily="34" charset="0"/>
              </a:rPr>
              <a:t>12</a:t>
            </a:r>
            <a:r>
              <a:rPr lang="en-US" sz="1600" dirty="0">
                <a:solidFill>
                  <a:srgbClr val="0BA4E2"/>
                </a:solidFill>
                <a:latin typeface="Trebuchet MS" pitchFamily="34" charset="0"/>
              </a:rPr>
              <a:t>, C</a:t>
            </a:r>
            <a:r>
              <a:rPr lang="en-US" sz="1600" baseline="-25000" dirty="0">
                <a:solidFill>
                  <a:srgbClr val="0BA4E2"/>
                </a:solidFill>
                <a:latin typeface="Trebuchet MS" pitchFamily="34" charset="0"/>
              </a:rPr>
              <a:t>6</a:t>
            </a:r>
            <a:r>
              <a:rPr lang="en-US" sz="1600" dirty="0">
                <a:solidFill>
                  <a:srgbClr val="0BA4E2"/>
                </a:solidFill>
                <a:latin typeface="Trebuchet MS" pitchFamily="34" charset="0"/>
              </a:rPr>
              <a:t>H</a:t>
            </a:r>
            <a:r>
              <a:rPr lang="en-US" sz="1600" baseline="-25000" dirty="0">
                <a:solidFill>
                  <a:srgbClr val="0BA4E2"/>
                </a:solidFill>
                <a:latin typeface="Trebuchet MS" pitchFamily="34" charset="0"/>
              </a:rPr>
              <a:t>14</a:t>
            </a:r>
            <a:r>
              <a:rPr lang="en-US" sz="1600" dirty="0">
                <a:solidFill>
                  <a:srgbClr val="0BA4E2"/>
                </a:solidFill>
                <a:latin typeface="Trebuchet MS" pitchFamily="34" charset="0"/>
              </a:rPr>
              <a:t>, C</a:t>
            </a:r>
            <a:r>
              <a:rPr lang="en-US" sz="1600" baseline="-25000" dirty="0">
                <a:solidFill>
                  <a:srgbClr val="0BA4E2"/>
                </a:solidFill>
                <a:latin typeface="Trebuchet MS" pitchFamily="34" charset="0"/>
              </a:rPr>
              <a:t>7</a:t>
            </a:r>
            <a:r>
              <a:rPr lang="en-US" sz="1600" dirty="0">
                <a:solidFill>
                  <a:srgbClr val="0BA4E2"/>
                </a:solidFill>
                <a:latin typeface="Trebuchet MS" pitchFamily="34" charset="0"/>
              </a:rPr>
              <a:t>H</a:t>
            </a:r>
            <a:r>
              <a:rPr lang="en-US" sz="1600" baseline="-25000" dirty="0">
                <a:solidFill>
                  <a:srgbClr val="0BA4E2"/>
                </a:solidFill>
                <a:latin typeface="Trebuchet MS" pitchFamily="34" charset="0"/>
              </a:rPr>
              <a:t>16</a:t>
            </a:r>
            <a:r>
              <a:rPr lang="en-US" sz="1600" dirty="0">
                <a:solidFill>
                  <a:srgbClr val="0BA4E2"/>
                </a:solidFill>
                <a:latin typeface="Trebuchet MS" pitchFamily="34" charset="0"/>
              </a:rPr>
              <a:t>, C</a:t>
            </a:r>
            <a:r>
              <a:rPr lang="en-US" sz="1600" baseline="-25000" dirty="0">
                <a:solidFill>
                  <a:srgbClr val="0BA4E2"/>
                </a:solidFill>
                <a:latin typeface="Trebuchet MS" pitchFamily="34" charset="0"/>
              </a:rPr>
              <a:t>8</a:t>
            </a:r>
            <a:r>
              <a:rPr lang="en-US" sz="1600" dirty="0">
                <a:solidFill>
                  <a:srgbClr val="0BA4E2"/>
                </a:solidFill>
                <a:latin typeface="Trebuchet MS" pitchFamily="34" charset="0"/>
              </a:rPr>
              <a:t>H</a:t>
            </a:r>
            <a:r>
              <a:rPr lang="en-US" sz="1600" baseline="-25000" dirty="0">
                <a:solidFill>
                  <a:srgbClr val="0BA4E2"/>
                </a:solidFill>
                <a:latin typeface="Trebuchet MS" pitchFamily="34" charset="0"/>
              </a:rPr>
              <a:t>18</a:t>
            </a:r>
            <a:r>
              <a:rPr lang="en-US" sz="1600" dirty="0">
                <a:solidFill>
                  <a:srgbClr val="0BA4E2"/>
                </a:solidFill>
                <a:latin typeface="Trebuchet MS" pitchFamily="34" charset="0"/>
              </a:rPr>
              <a:t>, C</a:t>
            </a:r>
            <a:r>
              <a:rPr lang="en-US" sz="1600" baseline="-25000" dirty="0">
                <a:solidFill>
                  <a:srgbClr val="0BA4E2"/>
                </a:solidFill>
                <a:latin typeface="Trebuchet MS" pitchFamily="34" charset="0"/>
              </a:rPr>
              <a:t>10</a:t>
            </a:r>
            <a:r>
              <a:rPr lang="en-US" sz="1600" dirty="0">
                <a:solidFill>
                  <a:srgbClr val="0BA4E2"/>
                </a:solidFill>
                <a:latin typeface="Trebuchet MS" pitchFamily="34" charset="0"/>
              </a:rPr>
              <a:t>H</a:t>
            </a:r>
            <a:r>
              <a:rPr lang="en-US" sz="1600" baseline="-25000" dirty="0">
                <a:solidFill>
                  <a:srgbClr val="0BA4E2"/>
                </a:solidFill>
                <a:latin typeface="Trebuchet MS" pitchFamily="34" charset="0"/>
              </a:rPr>
              <a:t>20</a:t>
            </a:r>
            <a:r>
              <a:rPr lang="en-US" sz="1600" dirty="0">
                <a:solidFill>
                  <a:srgbClr val="0BA4E2"/>
                </a:solidFill>
                <a:latin typeface="Trebuchet MS" pitchFamily="34" charset="0"/>
              </a:rPr>
              <a:t>, C</a:t>
            </a:r>
            <a:r>
              <a:rPr lang="en-US" sz="1600" baseline="-25000" dirty="0">
                <a:solidFill>
                  <a:srgbClr val="0BA4E2"/>
                </a:solidFill>
                <a:latin typeface="Trebuchet MS" pitchFamily="34" charset="0"/>
              </a:rPr>
              <a:t>14</a:t>
            </a:r>
            <a:r>
              <a:rPr lang="en-US" sz="1600" dirty="0">
                <a:solidFill>
                  <a:srgbClr val="0BA4E2"/>
                </a:solidFill>
                <a:latin typeface="Trebuchet MS" pitchFamily="34" charset="0"/>
              </a:rPr>
              <a:t>H</a:t>
            </a:r>
            <a:r>
              <a:rPr lang="en-US" sz="1600" baseline="-25000" dirty="0">
                <a:solidFill>
                  <a:srgbClr val="0BA4E2"/>
                </a:solidFill>
                <a:latin typeface="Trebuchet MS" pitchFamily="34" charset="0"/>
              </a:rPr>
              <a:t>30</a:t>
            </a:r>
          </a:p>
        </p:txBody>
      </p:sp>
      <p:sp>
        <p:nvSpPr>
          <p:cNvPr id="129027" name="Line 3"/>
          <p:cNvSpPr>
            <a:spLocks noChangeShapeType="1"/>
          </p:cNvSpPr>
          <p:nvPr/>
        </p:nvSpPr>
        <p:spPr bwMode="auto">
          <a:xfrm>
            <a:off x="582613" y="2266950"/>
            <a:ext cx="998537" cy="0"/>
          </a:xfrm>
          <a:prstGeom prst="line">
            <a:avLst/>
          </a:prstGeom>
          <a:noFill/>
          <a:ln w="50800" cmpd="dbl">
            <a:solidFill>
              <a:schemeClr val="tx1"/>
            </a:solidFill>
            <a:round/>
            <a:headEnd/>
            <a:tailEnd type="triangle" w="med" len="med"/>
          </a:ln>
          <a:extLst>
            <a:ext uri="{909E8E84-426E-40DD-AFC4-6F175D3DCCD1}">
              <a14:hiddenFill xmlns:a14="http://schemas.microsoft.com/office/drawing/2010/main">
                <a:noFill/>
              </a14:hiddenFill>
            </a:ext>
          </a:extLst>
        </p:spPr>
        <p:txBody>
          <a:bodyPr lIns="92044" tIns="46024" rIns="92044" bIns="46024"/>
          <a:lstStyle/>
          <a:p>
            <a:endParaRPr lang="fr-FR"/>
          </a:p>
        </p:txBody>
      </p:sp>
      <p:sp>
        <p:nvSpPr>
          <p:cNvPr id="129028" name="Text Box 4"/>
          <p:cNvSpPr txBox="1">
            <a:spLocks noChangeArrowheads="1"/>
          </p:cNvSpPr>
          <p:nvPr/>
        </p:nvSpPr>
        <p:spPr bwMode="auto">
          <a:xfrm>
            <a:off x="1714500" y="2078038"/>
            <a:ext cx="4451335" cy="331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036" tIns="42020" rIns="84036" bIns="42020">
            <a:spAutoFit/>
          </a:bodyPr>
          <a:lstStyle>
            <a:lvl1pPr defTabSz="695325" eaLnBrk="0" hangingPunct="0">
              <a:defRPr sz="2000">
                <a:solidFill>
                  <a:schemeClr val="tx1"/>
                </a:solidFill>
                <a:latin typeface="Tahoma" pitchFamily="34" charset="0"/>
              </a:defRPr>
            </a:lvl1pPr>
            <a:lvl2pPr marL="742950" indent="-285750" defTabSz="695325" eaLnBrk="0" hangingPunct="0">
              <a:defRPr sz="2000">
                <a:solidFill>
                  <a:schemeClr val="tx1"/>
                </a:solidFill>
                <a:latin typeface="Tahoma" pitchFamily="34" charset="0"/>
              </a:defRPr>
            </a:lvl2pPr>
            <a:lvl3pPr marL="1143000" indent="-228600" defTabSz="695325" eaLnBrk="0" hangingPunct="0">
              <a:defRPr sz="2000">
                <a:solidFill>
                  <a:schemeClr val="tx1"/>
                </a:solidFill>
                <a:latin typeface="Tahoma" pitchFamily="34" charset="0"/>
              </a:defRPr>
            </a:lvl3pPr>
            <a:lvl4pPr marL="1600200" indent="-228600" defTabSz="695325" eaLnBrk="0" hangingPunct="0">
              <a:defRPr sz="2000">
                <a:solidFill>
                  <a:schemeClr val="tx1"/>
                </a:solidFill>
                <a:latin typeface="Tahoma" pitchFamily="34" charset="0"/>
              </a:defRPr>
            </a:lvl4pPr>
            <a:lvl5pPr marL="2057400" indent="-228600" defTabSz="695325" eaLnBrk="0" hangingPunct="0">
              <a:defRPr sz="2000">
                <a:solidFill>
                  <a:schemeClr val="tx1"/>
                </a:solidFill>
                <a:latin typeface="Tahoma" pitchFamily="34" charset="0"/>
              </a:defRPr>
            </a:lvl5pPr>
            <a:lvl6pPr marL="2514600" indent="-228600" defTabSz="695325" eaLnBrk="0" fontAlgn="base" hangingPunct="0">
              <a:lnSpc>
                <a:spcPct val="120000"/>
              </a:lnSpc>
              <a:spcBef>
                <a:spcPct val="50000"/>
              </a:spcBef>
              <a:spcAft>
                <a:spcPct val="0"/>
              </a:spcAft>
              <a:defRPr sz="2000">
                <a:solidFill>
                  <a:schemeClr val="tx1"/>
                </a:solidFill>
                <a:latin typeface="Tahoma" pitchFamily="34" charset="0"/>
              </a:defRPr>
            </a:lvl6pPr>
            <a:lvl7pPr marL="2971800" indent="-228600" defTabSz="695325" eaLnBrk="0" fontAlgn="base" hangingPunct="0">
              <a:lnSpc>
                <a:spcPct val="120000"/>
              </a:lnSpc>
              <a:spcBef>
                <a:spcPct val="50000"/>
              </a:spcBef>
              <a:spcAft>
                <a:spcPct val="0"/>
              </a:spcAft>
              <a:defRPr sz="2000">
                <a:solidFill>
                  <a:schemeClr val="tx1"/>
                </a:solidFill>
                <a:latin typeface="Tahoma" pitchFamily="34" charset="0"/>
              </a:defRPr>
            </a:lvl7pPr>
            <a:lvl8pPr marL="3429000" indent="-228600" defTabSz="695325" eaLnBrk="0" fontAlgn="base" hangingPunct="0">
              <a:lnSpc>
                <a:spcPct val="120000"/>
              </a:lnSpc>
              <a:spcBef>
                <a:spcPct val="50000"/>
              </a:spcBef>
              <a:spcAft>
                <a:spcPct val="0"/>
              </a:spcAft>
              <a:defRPr sz="2000">
                <a:solidFill>
                  <a:schemeClr val="tx1"/>
                </a:solidFill>
                <a:latin typeface="Tahoma" pitchFamily="34" charset="0"/>
              </a:defRPr>
            </a:lvl8pPr>
            <a:lvl9pPr marL="3886200" indent="-228600" defTabSz="695325" eaLnBrk="0" fontAlgn="base" hangingPunct="0">
              <a:lnSpc>
                <a:spcPct val="120000"/>
              </a:lnSpc>
              <a:spcBef>
                <a:spcPct val="50000"/>
              </a:spcBef>
              <a:spcAft>
                <a:spcPct val="0"/>
              </a:spcAft>
              <a:defRPr sz="2000">
                <a:solidFill>
                  <a:schemeClr val="tx1"/>
                </a:solidFill>
                <a:latin typeface="Tahoma" pitchFamily="34" charset="0"/>
              </a:defRPr>
            </a:lvl9pPr>
          </a:lstStyle>
          <a:p>
            <a:pPr>
              <a:spcBef>
                <a:spcPct val="0"/>
              </a:spcBef>
              <a:buClr>
                <a:schemeClr val="accent2"/>
              </a:buClr>
              <a:buFont typeface="Wingdings" pitchFamily="2" charset="2"/>
              <a:buNone/>
            </a:pPr>
            <a:r>
              <a:rPr lang="en-US" sz="1600" b="1" dirty="0">
                <a:solidFill>
                  <a:schemeClr val="accent2"/>
                </a:solidFill>
                <a:latin typeface="Trebuchet MS" pitchFamily="34" charset="0"/>
              </a:rPr>
              <a:t>66 </a:t>
            </a:r>
            <a:r>
              <a:rPr lang="ru-RU" sz="1600" b="1" dirty="0" smtClean="0">
                <a:solidFill>
                  <a:schemeClr val="accent2"/>
                </a:solidFill>
                <a:latin typeface="Trebuchet MS" pitchFamily="34" charset="0"/>
              </a:rPr>
              <a:t>параметров бинарного взаимодействия</a:t>
            </a:r>
            <a:endParaRPr lang="en-US" sz="1600" baseline="-25000" dirty="0">
              <a:solidFill>
                <a:schemeClr val="accent2"/>
              </a:solidFill>
              <a:latin typeface="Trebuchet MS" pitchFamily="34" charset="0"/>
            </a:endParaRPr>
          </a:p>
        </p:txBody>
      </p:sp>
      <p:grpSp>
        <p:nvGrpSpPr>
          <p:cNvPr id="129029" name="Group 5"/>
          <p:cNvGrpSpPr>
            <a:grpSpLocks/>
          </p:cNvGrpSpPr>
          <p:nvPr/>
        </p:nvGrpSpPr>
        <p:grpSpPr bwMode="auto">
          <a:xfrm>
            <a:off x="3294063" y="3390900"/>
            <a:ext cx="3249612" cy="1333500"/>
            <a:chOff x="3504" y="2976"/>
            <a:chExt cx="2218" cy="934"/>
          </a:xfrm>
        </p:grpSpPr>
        <p:sp>
          <p:nvSpPr>
            <p:cNvPr id="129036" name="Text Box 6"/>
            <p:cNvSpPr txBox="1">
              <a:spLocks noChangeArrowheads="1"/>
            </p:cNvSpPr>
            <p:nvPr/>
          </p:nvSpPr>
          <p:spPr bwMode="auto">
            <a:xfrm>
              <a:off x="4942" y="3152"/>
              <a:ext cx="780" cy="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485" tIns="41742" rIns="83485" bIns="41742">
              <a:spAutoFit/>
            </a:bodyPr>
            <a:lstStyle>
              <a:lvl1pPr defTabSz="835025" eaLnBrk="0" hangingPunct="0">
                <a:defRPr sz="2000">
                  <a:solidFill>
                    <a:schemeClr val="tx1"/>
                  </a:solidFill>
                  <a:latin typeface="Tahoma" pitchFamily="34" charset="0"/>
                </a:defRPr>
              </a:lvl1pPr>
              <a:lvl2pPr marL="742950" indent="-285750" defTabSz="835025" eaLnBrk="0" hangingPunct="0">
                <a:defRPr sz="2000">
                  <a:solidFill>
                    <a:schemeClr val="tx1"/>
                  </a:solidFill>
                  <a:latin typeface="Tahoma" pitchFamily="34" charset="0"/>
                </a:defRPr>
              </a:lvl2pPr>
              <a:lvl3pPr marL="1143000" indent="-228600" defTabSz="835025" eaLnBrk="0" hangingPunct="0">
                <a:defRPr sz="2000">
                  <a:solidFill>
                    <a:schemeClr val="tx1"/>
                  </a:solidFill>
                  <a:latin typeface="Tahoma" pitchFamily="34" charset="0"/>
                </a:defRPr>
              </a:lvl3pPr>
              <a:lvl4pPr marL="1600200" indent="-228600" defTabSz="835025" eaLnBrk="0" hangingPunct="0">
                <a:defRPr sz="2000">
                  <a:solidFill>
                    <a:schemeClr val="tx1"/>
                  </a:solidFill>
                  <a:latin typeface="Tahoma" pitchFamily="34" charset="0"/>
                </a:defRPr>
              </a:lvl4pPr>
              <a:lvl5pPr marL="2057400" indent="-228600" defTabSz="835025" eaLnBrk="0" hangingPunct="0">
                <a:defRPr sz="2000">
                  <a:solidFill>
                    <a:schemeClr val="tx1"/>
                  </a:solidFill>
                  <a:latin typeface="Tahoma" pitchFamily="34" charset="0"/>
                </a:defRPr>
              </a:lvl5pPr>
              <a:lvl6pPr marL="2514600" indent="-228600" defTabSz="835025" eaLnBrk="0" fontAlgn="base" hangingPunct="0">
                <a:lnSpc>
                  <a:spcPct val="120000"/>
                </a:lnSpc>
                <a:spcBef>
                  <a:spcPct val="50000"/>
                </a:spcBef>
                <a:spcAft>
                  <a:spcPct val="0"/>
                </a:spcAft>
                <a:defRPr sz="2000">
                  <a:solidFill>
                    <a:schemeClr val="tx1"/>
                  </a:solidFill>
                  <a:latin typeface="Tahoma" pitchFamily="34" charset="0"/>
                </a:defRPr>
              </a:lvl6pPr>
              <a:lvl7pPr marL="2971800" indent="-228600" defTabSz="835025" eaLnBrk="0" fontAlgn="base" hangingPunct="0">
                <a:lnSpc>
                  <a:spcPct val="120000"/>
                </a:lnSpc>
                <a:spcBef>
                  <a:spcPct val="50000"/>
                </a:spcBef>
                <a:spcAft>
                  <a:spcPct val="0"/>
                </a:spcAft>
                <a:defRPr sz="2000">
                  <a:solidFill>
                    <a:schemeClr val="tx1"/>
                  </a:solidFill>
                  <a:latin typeface="Tahoma" pitchFamily="34" charset="0"/>
                </a:defRPr>
              </a:lvl7pPr>
              <a:lvl8pPr marL="3429000" indent="-228600" defTabSz="835025" eaLnBrk="0" fontAlgn="base" hangingPunct="0">
                <a:lnSpc>
                  <a:spcPct val="120000"/>
                </a:lnSpc>
                <a:spcBef>
                  <a:spcPct val="50000"/>
                </a:spcBef>
                <a:spcAft>
                  <a:spcPct val="0"/>
                </a:spcAft>
                <a:defRPr sz="2000">
                  <a:solidFill>
                    <a:schemeClr val="tx1"/>
                  </a:solidFill>
                  <a:latin typeface="Tahoma" pitchFamily="34" charset="0"/>
                </a:defRPr>
              </a:lvl8pPr>
              <a:lvl9pPr marL="3886200" indent="-228600" defTabSz="835025" eaLnBrk="0" fontAlgn="base" hangingPunct="0">
                <a:lnSpc>
                  <a:spcPct val="120000"/>
                </a:lnSpc>
                <a:spcBef>
                  <a:spcPct val="50000"/>
                </a:spcBef>
                <a:spcAft>
                  <a:spcPct val="0"/>
                </a:spcAft>
                <a:defRPr sz="2000">
                  <a:solidFill>
                    <a:schemeClr val="tx1"/>
                  </a:solidFill>
                  <a:latin typeface="Tahoma" pitchFamily="34" charset="0"/>
                </a:defRPr>
              </a:lvl9pPr>
            </a:lstStyle>
            <a:p>
              <a:pPr eaLnBrk="1" hangingPunct="1">
                <a:lnSpc>
                  <a:spcPct val="100000"/>
                </a:lnSpc>
                <a:spcBef>
                  <a:spcPct val="20000"/>
                </a:spcBef>
              </a:pPr>
              <a:r>
                <a:rPr lang="en-US" sz="1500">
                  <a:latin typeface="Arial" charset="0"/>
                </a:rPr>
                <a:t>2 x </a:t>
              </a:r>
              <a:r>
                <a:rPr lang="en-US" sz="1500">
                  <a:solidFill>
                    <a:srgbClr val="FF0000"/>
                  </a:solidFill>
                  <a:latin typeface="Arial" charset="0"/>
                </a:rPr>
                <a:t>CH3</a:t>
              </a:r>
            </a:p>
            <a:p>
              <a:pPr eaLnBrk="1" hangingPunct="1">
                <a:lnSpc>
                  <a:spcPct val="100000"/>
                </a:lnSpc>
                <a:spcBef>
                  <a:spcPct val="20000"/>
                </a:spcBef>
              </a:pPr>
              <a:r>
                <a:rPr lang="en-US" sz="1500">
                  <a:latin typeface="Arial" charset="0"/>
                </a:rPr>
                <a:t>1 x </a:t>
              </a:r>
              <a:r>
                <a:rPr lang="en-US" sz="1500">
                  <a:solidFill>
                    <a:srgbClr val="0000FF"/>
                  </a:solidFill>
                  <a:latin typeface="Arial" charset="0"/>
                </a:rPr>
                <a:t>CH2</a:t>
              </a:r>
            </a:p>
            <a:p>
              <a:pPr eaLnBrk="1" hangingPunct="1">
                <a:lnSpc>
                  <a:spcPct val="100000"/>
                </a:lnSpc>
                <a:spcBef>
                  <a:spcPct val="20000"/>
                </a:spcBef>
              </a:pPr>
              <a:r>
                <a:rPr lang="en-US" sz="1500">
                  <a:latin typeface="Arial" charset="0"/>
                </a:rPr>
                <a:t>1 x </a:t>
              </a:r>
              <a:r>
                <a:rPr lang="en-US" sz="1500">
                  <a:solidFill>
                    <a:srgbClr val="09A509"/>
                  </a:solidFill>
                  <a:latin typeface="Arial" charset="0"/>
                </a:rPr>
                <a:t>CHNO2</a:t>
              </a:r>
            </a:p>
          </p:txBody>
        </p:sp>
        <p:pic>
          <p:nvPicPr>
            <p:cNvPr id="12903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2976"/>
              <a:ext cx="1131" cy="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grpSp>
      <p:sp>
        <p:nvSpPr>
          <p:cNvPr id="129030" name="Text Box 8"/>
          <p:cNvSpPr txBox="1">
            <a:spLocks noChangeArrowheads="1"/>
          </p:cNvSpPr>
          <p:nvPr/>
        </p:nvSpPr>
        <p:spPr bwMode="auto">
          <a:xfrm>
            <a:off x="-14288" y="2651125"/>
            <a:ext cx="9158288" cy="57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4036" tIns="42020" rIns="84036" bIns="42020">
            <a:spAutoFit/>
          </a:bodyPr>
          <a:lstStyle>
            <a:lvl1pPr marL="577850" indent="-577850" defTabSz="695325" eaLnBrk="0" hangingPunct="0">
              <a:defRPr sz="2000">
                <a:solidFill>
                  <a:schemeClr val="tx1"/>
                </a:solidFill>
                <a:latin typeface="Tahoma" pitchFamily="34" charset="0"/>
              </a:defRPr>
            </a:lvl1pPr>
            <a:lvl2pPr marL="742950" indent="-285750" defTabSz="695325" eaLnBrk="0" hangingPunct="0">
              <a:defRPr sz="2000">
                <a:solidFill>
                  <a:schemeClr val="tx1"/>
                </a:solidFill>
                <a:latin typeface="Tahoma" pitchFamily="34" charset="0"/>
              </a:defRPr>
            </a:lvl2pPr>
            <a:lvl3pPr marL="1143000" indent="-228600" defTabSz="695325" eaLnBrk="0" hangingPunct="0">
              <a:defRPr sz="2000">
                <a:solidFill>
                  <a:schemeClr val="tx1"/>
                </a:solidFill>
                <a:latin typeface="Tahoma" pitchFamily="34" charset="0"/>
              </a:defRPr>
            </a:lvl3pPr>
            <a:lvl4pPr marL="1600200" indent="-228600" defTabSz="695325" eaLnBrk="0" hangingPunct="0">
              <a:defRPr sz="2000">
                <a:solidFill>
                  <a:schemeClr val="tx1"/>
                </a:solidFill>
                <a:latin typeface="Tahoma" pitchFamily="34" charset="0"/>
              </a:defRPr>
            </a:lvl4pPr>
            <a:lvl5pPr marL="2057400" indent="-228600" defTabSz="695325" eaLnBrk="0" hangingPunct="0">
              <a:defRPr sz="2000">
                <a:solidFill>
                  <a:schemeClr val="tx1"/>
                </a:solidFill>
                <a:latin typeface="Tahoma" pitchFamily="34" charset="0"/>
              </a:defRPr>
            </a:lvl5pPr>
            <a:lvl6pPr marL="2514600" indent="-228600" defTabSz="695325" eaLnBrk="0" fontAlgn="base" hangingPunct="0">
              <a:lnSpc>
                <a:spcPct val="120000"/>
              </a:lnSpc>
              <a:spcBef>
                <a:spcPct val="50000"/>
              </a:spcBef>
              <a:spcAft>
                <a:spcPct val="0"/>
              </a:spcAft>
              <a:defRPr sz="2000">
                <a:solidFill>
                  <a:schemeClr val="tx1"/>
                </a:solidFill>
                <a:latin typeface="Tahoma" pitchFamily="34" charset="0"/>
              </a:defRPr>
            </a:lvl6pPr>
            <a:lvl7pPr marL="2971800" indent="-228600" defTabSz="695325" eaLnBrk="0" fontAlgn="base" hangingPunct="0">
              <a:lnSpc>
                <a:spcPct val="120000"/>
              </a:lnSpc>
              <a:spcBef>
                <a:spcPct val="50000"/>
              </a:spcBef>
              <a:spcAft>
                <a:spcPct val="0"/>
              </a:spcAft>
              <a:defRPr sz="2000">
                <a:solidFill>
                  <a:schemeClr val="tx1"/>
                </a:solidFill>
                <a:latin typeface="Tahoma" pitchFamily="34" charset="0"/>
              </a:defRPr>
            </a:lvl7pPr>
            <a:lvl8pPr marL="3429000" indent="-228600" defTabSz="695325" eaLnBrk="0" fontAlgn="base" hangingPunct="0">
              <a:lnSpc>
                <a:spcPct val="120000"/>
              </a:lnSpc>
              <a:spcBef>
                <a:spcPct val="50000"/>
              </a:spcBef>
              <a:spcAft>
                <a:spcPct val="0"/>
              </a:spcAft>
              <a:defRPr sz="2000">
                <a:solidFill>
                  <a:schemeClr val="tx1"/>
                </a:solidFill>
                <a:latin typeface="Tahoma" pitchFamily="34" charset="0"/>
              </a:defRPr>
            </a:lvl8pPr>
            <a:lvl9pPr marL="3886200" indent="-228600" defTabSz="695325" eaLnBrk="0" fontAlgn="base" hangingPunct="0">
              <a:lnSpc>
                <a:spcPct val="120000"/>
              </a:lnSpc>
              <a:spcBef>
                <a:spcPct val="50000"/>
              </a:spcBef>
              <a:spcAft>
                <a:spcPct val="0"/>
              </a:spcAft>
              <a:defRPr sz="2000">
                <a:solidFill>
                  <a:schemeClr val="tx1"/>
                </a:solidFill>
                <a:latin typeface="Tahoma" pitchFamily="34" charset="0"/>
              </a:defRPr>
            </a:lvl9pPr>
          </a:lstStyle>
          <a:p>
            <a:pPr>
              <a:spcBef>
                <a:spcPct val="0"/>
              </a:spcBef>
              <a:buClr>
                <a:schemeClr val="accent2"/>
              </a:buClr>
              <a:buFont typeface="Wingdings" pitchFamily="2" charset="2"/>
              <a:buNone/>
            </a:pPr>
            <a:r>
              <a:rPr lang="ru-RU" sz="1600" b="1" dirty="0" smtClean="0">
                <a:solidFill>
                  <a:srgbClr val="D21700"/>
                </a:solidFill>
                <a:latin typeface="Trebuchet MS" pitchFamily="34" charset="0"/>
              </a:rPr>
              <a:t>Идея</a:t>
            </a:r>
            <a:r>
              <a:rPr lang="en-US" sz="1600" b="1" dirty="0" smtClean="0">
                <a:solidFill>
                  <a:srgbClr val="D21700"/>
                </a:solidFill>
                <a:latin typeface="Trebuchet MS" pitchFamily="34" charset="0"/>
              </a:rPr>
              <a:t> </a:t>
            </a:r>
            <a:r>
              <a:rPr lang="en-US" sz="1600" b="1" dirty="0">
                <a:solidFill>
                  <a:srgbClr val="D21700"/>
                </a:solidFill>
                <a:latin typeface="Trebuchet MS" pitchFamily="34" charset="0"/>
              </a:rPr>
              <a:t>: </a:t>
            </a:r>
            <a:r>
              <a:rPr lang="ru-RU" sz="1600" b="1" dirty="0" smtClean="0">
                <a:solidFill>
                  <a:srgbClr val="0BA4E2"/>
                </a:solidFill>
                <a:latin typeface="Trebuchet MS" pitchFamily="34" charset="0"/>
              </a:rPr>
              <a:t>разложить молекулы на группы и определить параметры взаимодействия между группами</a:t>
            </a:r>
            <a:endParaRPr lang="en-US" sz="1600" baseline="-25000" dirty="0">
              <a:solidFill>
                <a:srgbClr val="0BA4E2"/>
              </a:solidFill>
              <a:latin typeface="Trebuchet MS" pitchFamily="34" charset="0"/>
            </a:endParaRPr>
          </a:p>
        </p:txBody>
      </p:sp>
      <p:sp>
        <p:nvSpPr>
          <p:cNvPr id="129031" name="Text Box 9"/>
          <p:cNvSpPr txBox="1">
            <a:spLocks noChangeArrowheads="1"/>
          </p:cNvSpPr>
          <p:nvPr/>
        </p:nvSpPr>
        <p:spPr bwMode="auto">
          <a:xfrm>
            <a:off x="1846263" y="3908425"/>
            <a:ext cx="1073807" cy="331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036" tIns="42020" rIns="84036" bIns="42020">
            <a:spAutoFit/>
          </a:bodyPr>
          <a:lstStyle>
            <a:lvl1pPr defTabSz="695325" eaLnBrk="0" hangingPunct="0">
              <a:defRPr sz="2000">
                <a:solidFill>
                  <a:schemeClr val="tx1"/>
                </a:solidFill>
                <a:latin typeface="Tahoma" pitchFamily="34" charset="0"/>
              </a:defRPr>
            </a:lvl1pPr>
            <a:lvl2pPr marL="742950" indent="-285750" defTabSz="695325" eaLnBrk="0" hangingPunct="0">
              <a:defRPr sz="2000">
                <a:solidFill>
                  <a:schemeClr val="tx1"/>
                </a:solidFill>
                <a:latin typeface="Tahoma" pitchFamily="34" charset="0"/>
              </a:defRPr>
            </a:lvl2pPr>
            <a:lvl3pPr marL="1143000" indent="-228600" defTabSz="695325" eaLnBrk="0" hangingPunct="0">
              <a:defRPr sz="2000">
                <a:solidFill>
                  <a:schemeClr val="tx1"/>
                </a:solidFill>
                <a:latin typeface="Tahoma" pitchFamily="34" charset="0"/>
              </a:defRPr>
            </a:lvl3pPr>
            <a:lvl4pPr marL="1600200" indent="-228600" defTabSz="695325" eaLnBrk="0" hangingPunct="0">
              <a:defRPr sz="2000">
                <a:solidFill>
                  <a:schemeClr val="tx1"/>
                </a:solidFill>
                <a:latin typeface="Tahoma" pitchFamily="34" charset="0"/>
              </a:defRPr>
            </a:lvl4pPr>
            <a:lvl5pPr marL="2057400" indent="-228600" defTabSz="695325" eaLnBrk="0" hangingPunct="0">
              <a:defRPr sz="2000">
                <a:solidFill>
                  <a:schemeClr val="tx1"/>
                </a:solidFill>
                <a:latin typeface="Tahoma" pitchFamily="34" charset="0"/>
              </a:defRPr>
            </a:lvl5pPr>
            <a:lvl6pPr marL="2514600" indent="-228600" defTabSz="695325" eaLnBrk="0" fontAlgn="base" hangingPunct="0">
              <a:lnSpc>
                <a:spcPct val="120000"/>
              </a:lnSpc>
              <a:spcBef>
                <a:spcPct val="50000"/>
              </a:spcBef>
              <a:spcAft>
                <a:spcPct val="0"/>
              </a:spcAft>
              <a:defRPr sz="2000">
                <a:solidFill>
                  <a:schemeClr val="tx1"/>
                </a:solidFill>
                <a:latin typeface="Tahoma" pitchFamily="34" charset="0"/>
              </a:defRPr>
            </a:lvl6pPr>
            <a:lvl7pPr marL="2971800" indent="-228600" defTabSz="695325" eaLnBrk="0" fontAlgn="base" hangingPunct="0">
              <a:lnSpc>
                <a:spcPct val="120000"/>
              </a:lnSpc>
              <a:spcBef>
                <a:spcPct val="50000"/>
              </a:spcBef>
              <a:spcAft>
                <a:spcPct val="0"/>
              </a:spcAft>
              <a:defRPr sz="2000">
                <a:solidFill>
                  <a:schemeClr val="tx1"/>
                </a:solidFill>
                <a:latin typeface="Tahoma" pitchFamily="34" charset="0"/>
              </a:defRPr>
            </a:lvl7pPr>
            <a:lvl8pPr marL="3429000" indent="-228600" defTabSz="695325" eaLnBrk="0" fontAlgn="base" hangingPunct="0">
              <a:lnSpc>
                <a:spcPct val="120000"/>
              </a:lnSpc>
              <a:spcBef>
                <a:spcPct val="50000"/>
              </a:spcBef>
              <a:spcAft>
                <a:spcPct val="0"/>
              </a:spcAft>
              <a:defRPr sz="2000">
                <a:solidFill>
                  <a:schemeClr val="tx1"/>
                </a:solidFill>
                <a:latin typeface="Tahoma" pitchFamily="34" charset="0"/>
              </a:defRPr>
            </a:lvl8pPr>
            <a:lvl9pPr marL="3886200" indent="-228600" defTabSz="695325" eaLnBrk="0" fontAlgn="base" hangingPunct="0">
              <a:lnSpc>
                <a:spcPct val="120000"/>
              </a:lnSpc>
              <a:spcBef>
                <a:spcPct val="50000"/>
              </a:spcBef>
              <a:spcAft>
                <a:spcPct val="0"/>
              </a:spcAft>
              <a:defRPr sz="2000">
                <a:solidFill>
                  <a:schemeClr val="tx1"/>
                </a:solidFill>
                <a:latin typeface="Tahoma" pitchFamily="34" charset="0"/>
              </a:defRPr>
            </a:lvl9pPr>
          </a:lstStyle>
          <a:p>
            <a:pPr>
              <a:spcBef>
                <a:spcPct val="0"/>
              </a:spcBef>
              <a:buClr>
                <a:schemeClr val="accent2"/>
              </a:buClr>
              <a:buFont typeface="Wingdings" pitchFamily="2" charset="2"/>
              <a:buNone/>
            </a:pPr>
            <a:r>
              <a:rPr lang="ru-RU" sz="1600" b="1" dirty="0" smtClean="0">
                <a:solidFill>
                  <a:srgbClr val="D21700"/>
                </a:solidFill>
                <a:latin typeface="Trebuchet MS" pitchFamily="34" charset="0"/>
              </a:rPr>
              <a:t>Пример</a:t>
            </a:r>
            <a:r>
              <a:rPr lang="en-US" sz="1600" b="1" dirty="0" smtClean="0">
                <a:solidFill>
                  <a:srgbClr val="D21700"/>
                </a:solidFill>
                <a:latin typeface="Trebuchet MS" pitchFamily="34" charset="0"/>
              </a:rPr>
              <a:t> </a:t>
            </a:r>
            <a:r>
              <a:rPr lang="en-US" sz="1600" b="1" dirty="0">
                <a:solidFill>
                  <a:srgbClr val="D21700"/>
                </a:solidFill>
                <a:latin typeface="Trebuchet MS" pitchFamily="34" charset="0"/>
              </a:rPr>
              <a:t>:</a:t>
            </a:r>
            <a:endParaRPr lang="en-US" sz="1600" baseline="-25000" dirty="0">
              <a:solidFill>
                <a:srgbClr val="D21700"/>
              </a:solidFill>
              <a:latin typeface="Trebuchet MS" pitchFamily="34" charset="0"/>
            </a:endParaRPr>
          </a:p>
        </p:txBody>
      </p:sp>
      <p:pic>
        <p:nvPicPr>
          <p:cNvPr id="129032" name="Picture 10" descr="Modèles prédictif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813" y="4598988"/>
            <a:ext cx="2808287"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33" name="Line 11"/>
          <p:cNvSpPr>
            <a:spLocks noChangeShapeType="1"/>
          </p:cNvSpPr>
          <p:nvPr/>
        </p:nvSpPr>
        <p:spPr bwMode="auto">
          <a:xfrm>
            <a:off x="3773488" y="5368925"/>
            <a:ext cx="998537" cy="0"/>
          </a:xfrm>
          <a:prstGeom prst="line">
            <a:avLst/>
          </a:prstGeom>
          <a:noFill/>
          <a:ln w="50800" cmpd="dbl">
            <a:solidFill>
              <a:schemeClr val="tx1"/>
            </a:solidFill>
            <a:round/>
            <a:headEnd/>
            <a:tailEnd type="triangle" w="med" len="med"/>
          </a:ln>
          <a:extLst>
            <a:ext uri="{909E8E84-426E-40DD-AFC4-6F175D3DCCD1}">
              <a14:hiddenFill xmlns:a14="http://schemas.microsoft.com/office/drawing/2010/main">
                <a:noFill/>
              </a14:hiddenFill>
            </a:ext>
          </a:extLst>
        </p:spPr>
        <p:txBody>
          <a:bodyPr lIns="92044" tIns="46024" rIns="92044" bIns="46024"/>
          <a:lstStyle/>
          <a:p>
            <a:endParaRPr lang="fr-FR"/>
          </a:p>
        </p:txBody>
      </p:sp>
      <p:sp>
        <p:nvSpPr>
          <p:cNvPr id="129034" name="Text Box 12"/>
          <p:cNvSpPr txBox="1">
            <a:spLocks noChangeArrowheads="1"/>
          </p:cNvSpPr>
          <p:nvPr/>
        </p:nvSpPr>
        <p:spPr bwMode="auto">
          <a:xfrm>
            <a:off x="4905375" y="5049838"/>
            <a:ext cx="3787775" cy="57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4036" tIns="42020" rIns="84036" bIns="42020">
            <a:spAutoFit/>
          </a:bodyPr>
          <a:lstStyle>
            <a:lvl1pPr defTabSz="695325" eaLnBrk="0" hangingPunct="0">
              <a:defRPr sz="2000">
                <a:solidFill>
                  <a:schemeClr val="tx1"/>
                </a:solidFill>
                <a:latin typeface="Tahoma" pitchFamily="34" charset="0"/>
              </a:defRPr>
            </a:lvl1pPr>
            <a:lvl2pPr marL="742950" indent="-285750" defTabSz="695325" eaLnBrk="0" hangingPunct="0">
              <a:defRPr sz="2000">
                <a:solidFill>
                  <a:schemeClr val="tx1"/>
                </a:solidFill>
                <a:latin typeface="Tahoma" pitchFamily="34" charset="0"/>
              </a:defRPr>
            </a:lvl2pPr>
            <a:lvl3pPr marL="1143000" indent="-228600" defTabSz="695325" eaLnBrk="0" hangingPunct="0">
              <a:defRPr sz="2000">
                <a:solidFill>
                  <a:schemeClr val="tx1"/>
                </a:solidFill>
                <a:latin typeface="Tahoma" pitchFamily="34" charset="0"/>
              </a:defRPr>
            </a:lvl3pPr>
            <a:lvl4pPr marL="1600200" indent="-228600" defTabSz="695325" eaLnBrk="0" hangingPunct="0">
              <a:defRPr sz="2000">
                <a:solidFill>
                  <a:schemeClr val="tx1"/>
                </a:solidFill>
                <a:latin typeface="Tahoma" pitchFamily="34" charset="0"/>
              </a:defRPr>
            </a:lvl4pPr>
            <a:lvl5pPr marL="2057400" indent="-228600" defTabSz="695325" eaLnBrk="0" hangingPunct="0">
              <a:defRPr sz="2000">
                <a:solidFill>
                  <a:schemeClr val="tx1"/>
                </a:solidFill>
                <a:latin typeface="Tahoma" pitchFamily="34" charset="0"/>
              </a:defRPr>
            </a:lvl5pPr>
            <a:lvl6pPr marL="2514600" indent="-228600" defTabSz="695325" eaLnBrk="0" fontAlgn="base" hangingPunct="0">
              <a:lnSpc>
                <a:spcPct val="120000"/>
              </a:lnSpc>
              <a:spcBef>
                <a:spcPct val="50000"/>
              </a:spcBef>
              <a:spcAft>
                <a:spcPct val="0"/>
              </a:spcAft>
              <a:defRPr sz="2000">
                <a:solidFill>
                  <a:schemeClr val="tx1"/>
                </a:solidFill>
                <a:latin typeface="Tahoma" pitchFamily="34" charset="0"/>
              </a:defRPr>
            </a:lvl6pPr>
            <a:lvl7pPr marL="2971800" indent="-228600" defTabSz="695325" eaLnBrk="0" fontAlgn="base" hangingPunct="0">
              <a:lnSpc>
                <a:spcPct val="120000"/>
              </a:lnSpc>
              <a:spcBef>
                <a:spcPct val="50000"/>
              </a:spcBef>
              <a:spcAft>
                <a:spcPct val="0"/>
              </a:spcAft>
              <a:defRPr sz="2000">
                <a:solidFill>
                  <a:schemeClr val="tx1"/>
                </a:solidFill>
                <a:latin typeface="Tahoma" pitchFamily="34" charset="0"/>
              </a:defRPr>
            </a:lvl7pPr>
            <a:lvl8pPr marL="3429000" indent="-228600" defTabSz="695325" eaLnBrk="0" fontAlgn="base" hangingPunct="0">
              <a:lnSpc>
                <a:spcPct val="120000"/>
              </a:lnSpc>
              <a:spcBef>
                <a:spcPct val="50000"/>
              </a:spcBef>
              <a:spcAft>
                <a:spcPct val="0"/>
              </a:spcAft>
              <a:defRPr sz="2000">
                <a:solidFill>
                  <a:schemeClr val="tx1"/>
                </a:solidFill>
                <a:latin typeface="Tahoma" pitchFamily="34" charset="0"/>
              </a:defRPr>
            </a:lvl8pPr>
            <a:lvl9pPr marL="3886200" indent="-228600" defTabSz="695325" eaLnBrk="0" fontAlgn="base" hangingPunct="0">
              <a:lnSpc>
                <a:spcPct val="120000"/>
              </a:lnSpc>
              <a:spcBef>
                <a:spcPct val="50000"/>
              </a:spcBef>
              <a:spcAft>
                <a:spcPct val="0"/>
              </a:spcAft>
              <a:defRPr sz="2000">
                <a:solidFill>
                  <a:schemeClr val="tx1"/>
                </a:solidFill>
                <a:latin typeface="Tahoma" pitchFamily="34" charset="0"/>
              </a:defRPr>
            </a:lvl9pPr>
          </a:lstStyle>
          <a:p>
            <a:pPr algn="ctr">
              <a:spcBef>
                <a:spcPct val="0"/>
              </a:spcBef>
              <a:buClr>
                <a:schemeClr val="accent2"/>
              </a:buClr>
              <a:buFont typeface="Wingdings" pitchFamily="2" charset="2"/>
              <a:buNone/>
            </a:pPr>
            <a:r>
              <a:rPr lang="ru-RU" sz="1600" b="1" dirty="0" smtClean="0">
                <a:solidFill>
                  <a:srgbClr val="D21700"/>
                </a:solidFill>
                <a:latin typeface="Trebuchet MS" pitchFamily="34" charset="0"/>
              </a:rPr>
              <a:t>Требуются только 6 параметров взаимодействия между группами</a:t>
            </a:r>
            <a:endParaRPr lang="en-US" sz="1600" baseline="-25000" dirty="0">
              <a:solidFill>
                <a:srgbClr val="D21700"/>
              </a:solidFill>
              <a:latin typeface="Trebuchet MS" pitchFamily="34" charset="0"/>
            </a:endParaRPr>
          </a:p>
        </p:txBody>
      </p:sp>
      <p:sp>
        <p:nvSpPr>
          <p:cNvPr id="15" name="Text Box 4"/>
          <p:cNvSpPr txBox="1">
            <a:spLocks noChangeArrowheads="1"/>
          </p:cNvSpPr>
          <p:nvPr/>
        </p:nvSpPr>
        <p:spPr bwMode="auto">
          <a:xfrm>
            <a:off x="0" y="218600"/>
            <a:ext cx="9144000" cy="57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485" tIns="41742" rIns="83485" bIns="41742">
            <a:spAutoFit/>
          </a:bodyPr>
          <a:lstStyle/>
          <a:p>
            <a:pPr algn="ctr" eaLnBrk="1" hangingPunct="1">
              <a:lnSpc>
                <a:spcPct val="100000"/>
              </a:lnSpc>
              <a:buClrTx/>
              <a:buFontTx/>
              <a:buNone/>
            </a:pPr>
            <a:r>
              <a:rPr lang="ru-RU" altLang="en-US" sz="3200" b="1" dirty="0" smtClean="0">
                <a:solidFill>
                  <a:schemeClr val="bg1"/>
                </a:solidFill>
                <a:latin typeface="Trebuchet MS" panose="020B0603020202020204" pitchFamily="34" charset="0"/>
              </a:rPr>
              <a:t>Версия 2.0</a:t>
            </a:r>
            <a:endParaRPr lang="en-US" altLang="en-US" sz="32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91746243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872716"/>
            <a:ext cx="9144000" cy="3971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85" tIns="41742" rIns="83485" bIns="41742">
            <a:spAutoFit/>
          </a:bodyPr>
          <a:lstStyle/>
          <a:p>
            <a:pPr marL="355600" lvl="1" indent="-355600">
              <a:spcBef>
                <a:spcPct val="30000"/>
              </a:spcBef>
              <a:buBlip>
                <a:blip r:embed="rId3"/>
              </a:buBlip>
            </a:pPr>
            <a:r>
              <a:rPr lang="ru-RU" sz="2200" b="1" dirty="0" smtClean="0">
                <a:solidFill>
                  <a:srgbClr val="0BA4E2"/>
                </a:solidFill>
                <a:latin typeface="Trebuchet MS" pitchFamily="34" charset="0"/>
              </a:rPr>
              <a:t>Поддержка нескольких версий</a:t>
            </a:r>
            <a:r>
              <a:rPr lang="en-US" sz="2200" b="1" dirty="0" smtClean="0">
                <a:solidFill>
                  <a:srgbClr val="0BA4E2"/>
                </a:solidFill>
                <a:latin typeface="Trebuchet MS" pitchFamily="34" charset="0"/>
              </a:rPr>
              <a:t>:</a:t>
            </a:r>
            <a:endParaRPr lang="en-US" sz="2200" b="1" dirty="0">
              <a:solidFill>
                <a:srgbClr val="0BA4E2"/>
              </a:solidFill>
              <a:latin typeface="Trebuchet MS" pitchFamily="34" charset="0"/>
            </a:endParaRPr>
          </a:p>
          <a:p>
            <a:pPr marL="1216037" lvl="2" indent="-257991">
              <a:spcBef>
                <a:spcPct val="15000"/>
              </a:spcBef>
              <a:buFontTx/>
              <a:buChar char="•"/>
            </a:pPr>
            <a:r>
              <a:rPr lang="en-US" sz="1600" b="1" dirty="0">
                <a:solidFill>
                  <a:srgbClr val="0BA4E2"/>
                </a:solidFill>
                <a:latin typeface="Trebuchet MS" pitchFamily="34" charset="0"/>
              </a:rPr>
              <a:t>UNIFAC </a:t>
            </a:r>
            <a:r>
              <a:rPr lang="ru-RU" sz="1600" b="1" dirty="0" smtClean="0">
                <a:solidFill>
                  <a:srgbClr val="0BA4E2"/>
                </a:solidFill>
                <a:latin typeface="Trebuchet MS" pitchFamily="34" charset="0"/>
              </a:rPr>
              <a:t>оригинальная</a:t>
            </a:r>
            <a:endParaRPr lang="en-US" sz="1600" b="1" dirty="0">
              <a:solidFill>
                <a:srgbClr val="0BA4E2"/>
              </a:solidFill>
              <a:latin typeface="Trebuchet MS" pitchFamily="34" charset="0"/>
            </a:endParaRPr>
          </a:p>
          <a:p>
            <a:pPr marL="1216037" lvl="2" indent="-257991">
              <a:spcBef>
                <a:spcPct val="15000"/>
              </a:spcBef>
              <a:buFontTx/>
              <a:buChar char="•"/>
            </a:pPr>
            <a:r>
              <a:rPr lang="en-US" sz="1600" b="1" dirty="0">
                <a:solidFill>
                  <a:srgbClr val="0BA4E2"/>
                </a:solidFill>
                <a:latin typeface="Trebuchet MS" pitchFamily="34" charset="0"/>
              </a:rPr>
              <a:t>UNIFAC </a:t>
            </a:r>
            <a:r>
              <a:rPr lang="en-US" sz="1600" b="1" dirty="0" smtClean="0">
                <a:solidFill>
                  <a:srgbClr val="0BA4E2"/>
                </a:solidFill>
                <a:latin typeface="Trebuchet MS" pitchFamily="34" charset="0"/>
              </a:rPr>
              <a:t>(</a:t>
            </a:r>
            <a:r>
              <a:rPr lang="ru-RU" sz="1600" b="1" dirty="0" smtClean="0">
                <a:solidFill>
                  <a:srgbClr val="0BA4E2"/>
                </a:solidFill>
                <a:latin typeface="Trebuchet MS" pitchFamily="34" charset="0"/>
              </a:rPr>
              <a:t>Дортмунд</a:t>
            </a:r>
            <a:r>
              <a:rPr lang="en-US" sz="1600" b="1" dirty="0" smtClean="0">
                <a:solidFill>
                  <a:srgbClr val="0BA4E2"/>
                </a:solidFill>
                <a:latin typeface="Trebuchet MS" pitchFamily="34" charset="0"/>
              </a:rPr>
              <a:t>) </a:t>
            </a:r>
            <a:r>
              <a:rPr lang="ru-RU" sz="1600" b="1" dirty="0" smtClean="0">
                <a:solidFill>
                  <a:srgbClr val="0BA4E2"/>
                </a:solidFill>
                <a:latin typeface="Trebuchet MS" pitchFamily="34" charset="0"/>
              </a:rPr>
              <a:t>модифицированная</a:t>
            </a:r>
            <a:endParaRPr lang="en-US" sz="1600" b="1" dirty="0">
              <a:solidFill>
                <a:srgbClr val="0BA4E2"/>
              </a:solidFill>
              <a:latin typeface="Trebuchet MS" pitchFamily="34" charset="0"/>
            </a:endParaRPr>
          </a:p>
          <a:p>
            <a:pPr marL="1216037" lvl="2" indent="-257991">
              <a:spcBef>
                <a:spcPct val="15000"/>
              </a:spcBef>
              <a:buFontTx/>
              <a:buChar char="•"/>
            </a:pPr>
            <a:r>
              <a:rPr lang="en-US" sz="1600" b="1" dirty="0" smtClean="0">
                <a:solidFill>
                  <a:srgbClr val="0BA4E2"/>
                </a:solidFill>
                <a:latin typeface="Trebuchet MS" pitchFamily="34" charset="0"/>
              </a:rPr>
              <a:t>UNIFAC (</a:t>
            </a:r>
            <a:r>
              <a:rPr lang="ru-RU" sz="1600" b="1" dirty="0" err="1" smtClean="0">
                <a:solidFill>
                  <a:srgbClr val="0BA4E2"/>
                </a:solidFill>
                <a:latin typeface="Trebuchet MS" pitchFamily="34" charset="0"/>
              </a:rPr>
              <a:t>Лингби</a:t>
            </a:r>
            <a:r>
              <a:rPr lang="en-US" sz="1600" b="1" dirty="0" smtClean="0">
                <a:solidFill>
                  <a:srgbClr val="0BA4E2"/>
                </a:solidFill>
                <a:latin typeface="Trebuchet MS" pitchFamily="34" charset="0"/>
              </a:rPr>
              <a:t>) </a:t>
            </a:r>
            <a:r>
              <a:rPr lang="ru-RU" sz="1600" b="1" dirty="0" smtClean="0">
                <a:solidFill>
                  <a:srgbClr val="0BA4E2"/>
                </a:solidFill>
                <a:latin typeface="Trebuchet MS" pitchFamily="34" charset="0"/>
              </a:rPr>
              <a:t>модификация</a:t>
            </a:r>
            <a:r>
              <a:rPr lang="en-US" sz="1600" b="1" dirty="0" smtClean="0">
                <a:solidFill>
                  <a:srgbClr val="0BA4E2"/>
                </a:solidFill>
                <a:latin typeface="Trebuchet MS" pitchFamily="34" charset="0"/>
              </a:rPr>
              <a:t> </a:t>
            </a:r>
            <a:r>
              <a:rPr lang="ru-RU" sz="1600" b="1" dirty="0" err="1" smtClean="0">
                <a:solidFill>
                  <a:srgbClr val="0BA4E2"/>
                </a:solidFill>
                <a:latin typeface="Trebuchet MS" pitchFamily="34" charset="0"/>
              </a:rPr>
              <a:t>Ларсена</a:t>
            </a:r>
            <a:endParaRPr lang="en-US" sz="1600" b="1" dirty="0">
              <a:solidFill>
                <a:srgbClr val="0BA4E2"/>
              </a:solidFill>
              <a:latin typeface="Trebuchet MS" pitchFamily="34" charset="0"/>
            </a:endParaRPr>
          </a:p>
          <a:p>
            <a:pPr marL="1216037" lvl="2" indent="-257991">
              <a:spcBef>
                <a:spcPct val="15000"/>
              </a:spcBef>
              <a:buFontTx/>
              <a:buChar char="•"/>
            </a:pPr>
            <a:r>
              <a:rPr lang="en-US" sz="1600" b="1" dirty="0">
                <a:solidFill>
                  <a:srgbClr val="0BA4E2"/>
                </a:solidFill>
                <a:latin typeface="Trebuchet MS" pitchFamily="34" charset="0"/>
              </a:rPr>
              <a:t>UNIFAC </a:t>
            </a:r>
            <a:r>
              <a:rPr lang="ru-RU" sz="1600" b="1" dirty="0" smtClean="0">
                <a:solidFill>
                  <a:srgbClr val="0BA4E2"/>
                </a:solidFill>
                <a:latin typeface="Trebuchet MS" pitchFamily="34" charset="0"/>
              </a:rPr>
              <a:t>для формальдегидов</a:t>
            </a:r>
            <a:endParaRPr lang="en-US" sz="1600" b="1" dirty="0">
              <a:solidFill>
                <a:srgbClr val="0BA4E2"/>
              </a:solidFill>
              <a:latin typeface="Trebuchet MS" pitchFamily="34" charset="0"/>
            </a:endParaRPr>
          </a:p>
          <a:p>
            <a:pPr marL="1216037" lvl="2" indent="-257991">
              <a:spcBef>
                <a:spcPct val="15000"/>
              </a:spcBef>
              <a:buFontTx/>
              <a:buChar char="•"/>
            </a:pPr>
            <a:r>
              <a:rPr lang="en-US" sz="1600" b="1" dirty="0">
                <a:solidFill>
                  <a:srgbClr val="0BA4E2"/>
                </a:solidFill>
                <a:latin typeface="Trebuchet MS" pitchFamily="34" charset="0"/>
              </a:rPr>
              <a:t>PPR78</a:t>
            </a:r>
          </a:p>
          <a:p>
            <a:pPr marL="1216037" lvl="2" indent="-257991">
              <a:spcBef>
                <a:spcPct val="15000"/>
              </a:spcBef>
              <a:buFontTx/>
              <a:buChar char="•"/>
            </a:pPr>
            <a:r>
              <a:rPr lang="en-US" sz="1600" b="1" dirty="0" smtClean="0">
                <a:solidFill>
                  <a:srgbClr val="0BA4E2"/>
                </a:solidFill>
                <a:latin typeface="Trebuchet MS" pitchFamily="34" charset="0"/>
              </a:rPr>
              <a:t>NRTL-PR</a:t>
            </a:r>
          </a:p>
          <a:p>
            <a:pPr marL="1216037" lvl="2" indent="-257991">
              <a:spcBef>
                <a:spcPct val="15000"/>
              </a:spcBef>
              <a:buFontTx/>
              <a:buChar char="•"/>
            </a:pPr>
            <a:r>
              <a:rPr lang="en-US" sz="1600" b="1" dirty="0" smtClean="0">
                <a:solidFill>
                  <a:srgbClr val="0BA4E2"/>
                </a:solidFill>
                <a:latin typeface="Trebuchet MS" pitchFamily="34" charset="0"/>
              </a:rPr>
              <a:t>GC-PPC-SAFT</a:t>
            </a:r>
            <a:endParaRPr lang="en-US" b="1" dirty="0">
              <a:solidFill>
                <a:srgbClr val="0BA4E2"/>
              </a:solidFill>
              <a:latin typeface="Trebuchet MS" pitchFamily="34" charset="0"/>
            </a:endParaRPr>
          </a:p>
          <a:p>
            <a:pPr marL="355600" lvl="1" indent="-355600">
              <a:spcBef>
                <a:spcPct val="30000"/>
              </a:spcBef>
              <a:buBlip>
                <a:blip r:embed="rId3"/>
              </a:buBlip>
            </a:pPr>
            <a:r>
              <a:rPr lang="ru-RU" sz="2200" b="1" dirty="0" smtClean="0">
                <a:solidFill>
                  <a:srgbClr val="0BA4E2"/>
                </a:solidFill>
                <a:latin typeface="Trebuchet MS" pitchFamily="34" charset="0"/>
              </a:rPr>
              <a:t>Поставляется редактор групповых моделей</a:t>
            </a:r>
            <a:endParaRPr lang="en-US" sz="2200" b="1" dirty="0" smtClean="0">
              <a:solidFill>
                <a:srgbClr val="0BA4E2"/>
              </a:solidFill>
              <a:latin typeface="Trebuchet MS" pitchFamily="34" charset="0"/>
            </a:endParaRPr>
          </a:p>
          <a:p>
            <a:pPr marL="355600" lvl="1" indent="-355600">
              <a:spcBef>
                <a:spcPct val="30000"/>
              </a:spcBef>
              <a:buBlip>
                <a:blip r:embed="rId3"/>
              </a:buBlip>
            </a:pPr>
            <a:r>
              <a:rPr lang="ru-RU" sz="2200" b="1" dirty="0" smtClean="0">
                <a:solidFill>
                  <a:srgbClr val="0BA4E2"/>
                </a:solidFill>
                <a:latin typeface="Trebuchet MS" pitchFamily="34" charset="0"/>
              </a:rPr>
              <a:t>Автоматическая декомпозиция молекул </a:t>
            </a:r>
            <a:r>
              <a:rPr lang="en-US" sz="1600" b="1" dirty="0" smtClean="0">
                <a:solidFill>
                  <a:srgbClr val="0BA4E2"/>
                </a:solidFill>
                <a:latin typeface="Trebuchet MS" pitchFamily="34" charset="0"/>
              </a:rPr>
              <a:t>(</a:t>
            </a:r>
            <a:r>
              <a:rPr lang="ru-RU" sz="1600" b="1" dirty="0" smtClean="0">
                <a:solidFill>
                  <a:srgbClr val="0BA4E2"/>
                </a:solidFill>
                <a:latin typeface="Trebuchet MS" pitchFamily="34" charset="0"/>
              </a:rPr>
              <a:t>также используется с </a:t>
            </a:r>
            <a:r>
              <a:rPr lang="ru-RU" sz="1600" b="1" dirty="0" err="1" smtClean="0">
                <a:solidFill>
                  <a:srgbClr val="0BA4E2"/>
                </a:solidFill>
                <a:latin typeface="Trebuchet MS" pitchFamily="34" charset="0"/>
              </a:rPr>
              <a:t>предиктивными</a:t>
            </a:r>
            <a:r>
              <a:rPr lang="ru-RU" sz="1600" b="1" dirty="0" smtClean="0">
                <a:solidFill>
                  <a:srgbClr val="0BA4E2"/>
                </a:solidFill>
                <a:latin typeface="Trebuchet MS" pitchFamily="34" charset="0"/>
              </a:rPr>
              <a:t> методами для свойств чистых веществ</a:t>
            </a:r>
            <a:r>
              <a:rPr lang="en-US" sz="1600" b="1" dirty="0" smtClean="0">
                <a:solidFill>
                  <a:srgbClr val="0BA4E2"/>
                </a:solidFill>
                <a:latin typeface="Trebuchet MS" pitchFamily="34" charset="0"/>
              </a:rPr>
              <a:t>)</a:t>
            </a:r>
            <a:endParaRPr lang="en-US" sz="2200" b="1" dirty="0" smtClean="0">
              <a:solidFill>
                <a:srgbClr val="0BA4E2"/>
              </a:solidFill>
              <a:latin typeface="Trebuchet MS" pitchFamily="34" charset="0"/>
            </a:endParaRPr>
          </a:p>
          <a:p>
            <a:pPr marL="355600" lvl="1" indent="-355600">
              <a:spcBef>
                <a:spcPct val="30000"/>
              </a:spcBef>
              <a:buBlip>
                <a:blip r:embed="rId3"/>
              </a:buBlip>
            </a:pPr>
            <a:endParaRPr lang="en-US" sz="2200" b="1" dirty="0">
              <a:solidFill>
                <a:srgbClr val="0BA4E2"/>
              </a:solidFill>
              <a:latin typeface="Trebuchet MS" pitchFamily="34" charset="0"/>
            </a:endParaRPr>
          </a:p>
        </p:txBody>
      </p:sp>
      <p:pic>
        <p:nvPicPr>
          <p:cNvPr id="528385" name="Picture 1"/>
          <p:cNvPicPr>
            <a:picLocks noChangeAspect="1" noChangeArrowheads="1"/>
          </p:cNvPicPr>
          <p:nvPr/>
        </p:nvPicPr>
        <p:blipFill>
          <a:blip r:embed="rId4" cstate="print"/>
          <a:srcRect/>
          <a:stretch>
            <a:fillRect/>
          </a:stretch>
        </p:blipFill>
        <p:spPr bwMode="auto">
          <a:xfrm>
            <a:off x="2699792" y="4365104"/>
            <a:ext cx="5967785" cy="1908212"/>
          </a:xfrm>
          <a:prstGeom prst="rect">
            <a:avLst/>
          </a:prstGeom>
          <a:noFill/>
          <a:ln w="9525">
            <a:noFill/>
            <a:miter lim="800000"/>
            <a:headEnd/>
            <a:tailEnd/>
          </a:ln>
          <a:effectLst/>
        </p:spPr>
      </p:pic>
      <p:sp>
        <p:nvSpPr>
          <p:cNvPr id="7" name="Text Box 4"/>
          <p:cNvSpPr txBox="1">
            <a:spLocks noChangeArrowheads="1"/>
          </p:cNvSpPr>
          <p:nvPr/>
        </p:nvSpPr>
        <p:spPr bwMode="auto">
          <a:xfrm>
            <a:off x="0" y="218600"/>
            <a:ext cx="9144000" cy="57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485" tIns="41742" rIns="83485" bIns="41742">
            <a:spAutoFit/>
          </a:bodyPr>
          <a:lstStyle/>
          <a:p>
            <a:pPr algn="ctr" eaLnBrk="1" hangingPunct="1">
              <a:lnSpc>
                <a:spcPct val="100000"/>
              </a:lnSpc>
              <a:buClrTx/>
              <a:buFontTx/>
              <a:buNone/>
            </a:pPr>
            <a:r>
              <a:rPr lang="ru-RU" altLang="en-US" sz="3200" b="1" dirty="0" smtClean="0">
                <a:solidFill>
                  <a:schemeClr val="bg1"/>
                </a:solidFill>
                <a:latin typeface="Trebuchet MS" panose="020B0603020202020204" pitchFamily="34" charset="0"/>
              </a:rPr>
              <a:t>Версия 2.0</a:t>
            </a:r>
            <a:endParaRPr lang="en-US" altLang="en-US" sz="32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33245641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52" y="1006504"/>
            <a:ext cx="7643696" cy="5158800"/>
          </a:xfrm>
          <a:prstGeom prst="rect">
            <a:avLst/>
          </a:prstGeom>
          <a:solidFill>
            <a:schemeClr val="bg1"/>
          </a:solidFill>
          <a:ln>
            <a:noFill/>
          </a:ln>
        </p:spPr>
      </p:pic>
      <p:sp>
        <p:nvSpPr>
          <p:cNvPr id="30" name="ZoneTexte 29"/>
          <p:cNvSpPr txBox="1"/>
          <p:nvPr/>
        </p:nvSpPr>
        <p:spPr>
          <a:xfrm>
            <a:off x="6943193" y="1412776"/>
            <a:ext cx="2200807" cy="1188162"/>
          </a:xfrm>
          <a:prstGeom prst="rect">
            <a:avLst/>
          </a:prstGeom>
          <a:solidFill>
            <a:schemeClr val="bg1"/>
          </a:solidFill>
        </p:spPr>
        <p:txBody>
          <a:bodyPr vert="horz" wrap="square" lIns="91440" tIns="45720" rIns="91440" bIns="45720" rtlCol="0" anchor="ctr">
            <a:normAutofit fontScale="85000" lnSpcReduction="20000"/>
          </a:bodyPr>
          <a:lstStyle/>
          <a:p>
            <a:r>
              <a:rPr lang="ru-RU" sz="2400" b="1" dirty="0" smtClean="0">
                <a:solidFill>
                  <a:srgbClr val="0BA4E2"/>
                </a:solidFill>
              </a:rPr>
              <a:t>Сосредоточенный на экономии времени пользователя</a:t>
            </a:r>
            <a:r>
              <a:rPr lang="fr-FR" sz="2400" b="1" dirty="0" smtClean="0">
                <a:solidFill>
                  <a:srgbClr val="0BA4E2"/>
                </a:solidFill>
              </a:rPr>
              <a:t>…</a:t>
            </a:r>
          </a:p>
        </p:txBody>
      </p:sp>
      <p:pic>
        <p:nvPicPr>
          <p:cNvPr id="64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1620" y="4113076"/>
            <a:ext cx="5400092" cy="2535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e 1"/>
          <p:cNvGrpSpPr/>
          <p:nvPr/>
        </p:nvGrpSpPr>
        <p:grpSpPr>
          <a:xfrm>
            <a:off x="1151620" y="2816932"/>
            <a:ext cx="7979656" cy="3492388"/>
            <a:chOff x="1151620" y="2816932"/>
            <a:chExt cx="7979656" cy="3492388"/>
          </a:xfrm>
        </p:grpSpPr>
        <p:sp>
          <p:nvSpPr>
            <p:cNvPr id="14" name="Rectangle à coins arrondis 13"/>
            <p:cNvSpPr/>
            <p:nvPr/>
          </p:nvSpPr>
          <p:spPr>
            <a:xfrm>
              <a:off x="1763688" y="2816932"/>
              <a:ext cx="4212468" cy="1188132"/>
            </a:xfrm>
            <a:prstGeom prst="roundRect">
              <a:avLst/>
            </a:prstGeom>
            <a:noFill/>
            <a:ln>
              <a:solidFill>
                <a:srgbClr val="D21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rebuchet MS" panose="020B0603020202020204" pitchFamily="34" charset="0"/>
              </a:endParaRPr>
            </a:p>
          </p:txBody>
        </p:sp>
        <p:sp>
          <p:nvSpPr>
            <p:cNvPr id="21" name="ZoneTexte 20"/>
            <p:cNvSpPr txBox="1"/>
            <p:nvPr/>
          </p:nvSpPr>
          <p:spPr>
            <a:xfrm>
              <a:off x="6840252" y="2924944"/>
              <a:ext cx="2291024" cy="972108"/>
            </a:xfrm>
            <a:prstGeom prst="rect">
              <a:avLst/>
            </a:prstGeom>
            <a:solidFill>
              <a:schemeClr val="bg1"/>
            </a:solidFill>
          </p:spPr>
          <p:txBody>
            <a:bodyPr vert="horz" wrap="square" lIns="91440" tIns="45720" rIns="91440" bIns="45720" rtlCol="0" anchor="ctr">
              <a:normAutofit fontScale="92500" lnSpcReduction="20000"/>
            </a:bodyPr>
            <a:lstStyle/>
            <a:p>
              <a:pPr algn="l"/>
              <a:r>
                <a:rPr lang="ru-RU" dirty="0" smtClean="0">
                  <a:solidFill>
                    <a:srgbClr val="0BA4E2"/>
                  </a:solidFill>
                  <a:latin typeface="Trebuchet MS" panose="020B0603020202020204" pitchFamily="34" charset="0"/>
                </a:rPr>
                <a:t>Предсказание множества температурно-зависимых свойств</a:t>
              </a:r>
              <a:endParaRPr lang="fr-FR" dirty="0" smtClean="0">
                <a:solidFill>
                  <a:srgbClr val="0BA4E2"/>
                </a:solidFill>
                <a:latin typeface="Trebuchet MS" panose="020B0603020202020204" pitchFamily="34" charset="0"/>
              </a:endParaRPr>
            </a:p>
          </p:txBody>
        </p:sp>
        <p:cxnSp>
          <p:nvCxnSpPr>
            <p:cNvPr id="16" name="Connecteur droit 15"/>
            <p:cNvCxnSpPr/>
            <p:nvPr/>
          </p:nvCxnSpPr>
          <p:spPr>
            <a:xfrm>
              <a:off x="6840252" y="3068960"/>
              <a:ext cx="0" cy="720080"/>
            </a:xfrm>
            <a:prstGeom prst="line">
              <a:avLst/>
            </a:prstGeom>
            <a:ln>
              <a:solidFill>
                <a:srgbClr val="D21700"/>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a:stCxn id="21" idx="1"/>
              <a:endCxn id="14" idx="3"/>
            </p:cNvCxnSpPr>
            <p:nvPr/>
          </p:nvCxnSpPr>
          <p:spPr>
            <a:xfrm flipH="1">
              <a:off x="5976156" y="3410998"/>
              <a:ext cx="864096" cy="0"/>
            </a:xfrm>
            <a:prstGeom prst="line">
              <a:avLst/>
            </a:prstGeom>
            <a:ln>
              <a:solidFill>
                <a:srgbClr val="D21700"/>
              </a:solidFill>
            </a:ln>
          </p:spPr>
          <p:style>
            <a:lnRef idx="1">
              <a:schemeClr val="accent1"/>
            </a:lnRef>
            <a:fillRef idx="0">
              <a:schemeClr val="accent1"/>
            </a:fillRef>
            <a:effectRef idx="0">
              <a:schemeClr val="accent1"/>
            </a:effectRef>
            <a:fontRef idx="minor">
              <a:schemeClr val="tx1"/>
            </a:fontRef>
          </p:style>
        </p:cxnSp>
        <p:sp>
          <p:nvSpPr>
            <p:cNvPr id="25" name="Rectangle à coins arrondis 24"/>
            <p:cNvSpPr/>
            <p:nvPr/>
          </p:nvSpPr>
          <p:spPr>
            <a:xfrm>
              <a:off x="1151620" y="4617132"/>
              <a:ext cx="5220580" cy="1692188"/>
            </a:xfrm>
            <a:prstGeom prst="roundRect">
              <a:avLst/>
            </a:prstGeom>
            <a:noFill/>
            <a:ln>
              <a:solidFill>
                <a:srgbClr val="D21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rebuchet MS" panose="020B0603020202020204" pitchFamily="34" charset="0"/>
              </a:endParaRPr>
            </a:p>
          </p:txBody>
        </p:sp>
        <p:cxnSp>
          <p:nvCxnSpPr>
            <p:cNvPr id="22" name="Connecteur droit 21"/>
            <p:cNvCxnSpPr>
              <a:endCxn id="21" idx="1"/>
            </p:cNvCxnSpPr>
            <p:nvPr/>
          </p:nvCxnSpPr>
          <p:spPr>
            <a:xfrm flipV="1">
              <a:off x="6372200" y="3410998"/>
              <a:ext cx="468052" cy="1818202"/>
            </a:xfrm>
            <a:prstGeom prst="line">
              <a:avLst/>
            </a:prstGeom>
            <a:ln>
              <a:solidFill>
                <a:srgbClr val="D21700"/>
              </a:solidFill>
            </a:ln>
          </p:spPr>
          <p:style>
            <a:lnRef idx="1">
              <a:schemeClr val="accent1"/>
            </a:lnRef>
            <a:fillRef idx="0">
              <a:schemeClr val="accent1"/>
            </a:fillRef>
            <a:effectRef idx="0">
              <a:schemeClr val="accent1"/>
            </a:effectRef>
            <a:fontRef idx="minor">
              <a:schemeClr val="tx1"/>
            </a:fontRef>
          </p:style>
        </p:cxnSp>
      </p:grpSp>
      <p:sp>
        <p:nvSpPr>
          <p:cNvPr id="17" name="Text Box 4"/>
          <p:cNvSpPr txBox="1">
            <a:spLocks noChangeArrowheads="1"/>
          </p:cNvSpPr>
          <p:nvPr/>
        </p:nvSpPr>
        <p:spPr bwMode="auto">
          <a:xfrm>
            <a:off x="0" y="218600"/>
            <a:ext cx="9144000" cy="57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485" tIns="41742" rIns="83485" bIns="41742">
            <a:spAutoFit/>
          </a:bodyPr>
          <a:lstStyle/>
          <a:p>
            <a:pPr algn="ctr" eaLnBrk="1" hangingPunct="1">
              <a:lnSpc>
                <a:spcPct val="100000"/>
              </a:lnSpc>
              <a:buClrTx/>
              <a:buFontTx/>
              <a:buNone/>
            </a:pPr>
            <a:r>
              <a:rPr lang="ru-RU" altLang="en-US" sz="3200" b="1" dirty="0" smtClean="0">
                <a:solidFill>
                  <a:schemeClr val="bg1"/>
                </a:solidFill>
                <a:latin typeface="Trebuchet MS" panose="020B0603020202020204" pitchFamily="34" charset="0"/>
              </a:rPr>
              <a:t>Версия 2.0</a:t>
            </a:r>
            <a:endParaRPr lang="en-US" altLang="en-US" sz="32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326516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386" name="Rectangle 2"/>
          <p:cNvSpPr>
            <a:spLocks noChangeArrowheads="1"/>
          </p:cNvSpPr>
          <p:nvPr/>
        </p:nvSpPr>
        <p:spPr bwMode="auto">
          <a:xfrm>
            <a:off x="180020" y="1165860"/>
            <a:ext cx="8748464" cy="3703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064" tIns="42033" rIns="84064" bIns="42033"/>
          <a:lstStyle>
            <a:lvl1pPr marL="342900" indent="-342900" defTabSz="762000">
              <a:buBlip>
                <a:blip r:embed="rId3"/>
              </a:buBlip>
              <a:defRPr sz="2800" b="1">
                <a:solidFill>
                  <a:schemeClr val="accent2"/>
                </a:solidFill>
                <a:latin typeface="Arial" charset="0"/>
              </a:defRPr>
            </a:lvl1pPr>
            <a:lvl2pPr marL="742950" indent="-285750" defTabSz="762000">
              <a:buChar char="Ø"/>
              <a:defRPr sz="2400">
                <a:solidFill>
                  <a:schemeClr val="accent2"/>
                </a:solidFill>
                <a:latin typeface="Arial" charset="0"/>
              </a:defRPr>
            </a:lvl2pPr>
            <a:lvl3pPr marL="1143000" indent="-228600" defTabSz="762000">
              <a:buChar char="§"/>
              <a:defRPr sz="2400">
                <a:solidFill>
                  <a:schemeClr val="accent2"/>
                </a:solidFill>
                <a:latin typeface="Arial" charset="0"/>
              </a:defRPr>
            </a:lvl3pPr>
            <a:lvl4pPr marL="1562100" indent="-228600" defTabSz="762000">
              <a:buBlip>
                <a:blip r:embed="rId3"/>
              </a:buBlip>
              <a:defRPr sz="2400">
                <a:solidFill>
                  <a:schemeClr val="accent2"/>
                </a:solidFill>
                <a:latin typeface="Arial" charset="0"/>
              </a:defRPr>
            </a:lvl4pPr>
            <a:lvl5pPr marL="1981200" indent="-228600" defTabSz="762000">
              <a:buBlip>
                <a:blip r:embed="rId3"/>
              </a:buBlip>
              <a:defRPr sz="2400">
                <a:solidFill>
                  <a:schemeClr val="accent2"/>
                </a:solidFill>
                <a:latin typeface="Arial" charset="0"/>
              </a:defRPr>
            </a:lvl5pPr>
            <a:lvl6pPr marL="2438400" indent="-228600" defTabSz="762000" eaLnBrk="0" fontAlgn="base" hangingPunct="0">
              <a:lnSpc>
                <a:spcPct val="120000"/>
              </a:lnSpc>
              <a:spcBef>
                <a:spcPct val="0"/>
              </a:spcBef>
              <a:spcAft>
                <a:spcPct val="0"/>
              </a:spcAft>
              <a:buClr>
                <a:schemeClr val="accent2"/>
              </a:buClr>
              <a:buFont typeface="Wingdings" pitchFamily="2" charset="2"/>
              <a:buBlip>
                <a:blip r:embed="rId3"/>
              </a:buBlip>
              <a:defRPr sz="2400">
                <a:solidFill>
                  <a:schemeClr val="accent2"/>
                </a:solidFill>
                <a:latin typeface="Arial" charset="0"/>
              </a:defRPr>
            </a:lvl6pPr>
            <a:lvl7pPr marL="2895600" indent="-228600" defTabSz="762000" eaLnBrk="0" fontAlgn="base" hangingPunct="0">
              <a:lnSpc>
                <a:spcPct val="120000"/>
              </a:lnSpc>
              <a:spcBef>
                <a:spcPct val="0"/>
              </a:spcBef>
              <a:spcAft>
                <a:spcPct val="0"/>
              </a:spcAft>
              <a:buClr>
                <a:schemeClr val="accent2"/>
              </a:buClr>
              <a:buFont typeface="Wingdings" pitchFamily="2" charset="2"/>
              <a:buBlip>
                <a:blip r:embed="rId3"/>
              </a:buBlip>
              <a:defRPr sz="2400">
                <a:solidFill>
                  <a:schemeClr val="accent2"/>
                </a:solidFill>
                <a:latin typeface="Arial" charset="0"/>
              </a:defRPr>
            </a:lvl7pPr>
            <a:lvl8pPr marL="3352800" indent="-228600" defTabSz="762000" eaLnBrk="0" fontAlgn="base" hangingPunct="0">
              <a:lnSpc>
                <a:spcPct val="120000"/>
              </a:lnSpc>
              <a:spcBef>
                <a:spcPct val="0"/>
              </a:spcBef>
              <a:spcAft>
                <a:spcPct val="0"/>
              </a:spcAft>
              <a:buClr>
                <a:schemeClr val="accent2"/>
              </a:buClr>
              <a:buFont typeface="Wingdings" pitchFamily="2" charset="2"/>
              <a:buBlip>
                <a:blip r:embed="rId3"/>
              </a:buBlip>
              <a:defRPr sz="2400">
                <a:solidFill>
                  <a:schemeClr val="accent2"/>
                </a:solidFill>
                <a:latin typeface="Arial" charset="0"/>
              </a:defRPr>
            </a:lvl8pPr>
            <a:lvl9pPr marL="3810000" indent="-228600" defTabSz="762000" eaLnBrk="0" fontAlgn="base" hangingPunct="0">
              <a:lnSpc>
                <a:spcPct val="120000"/>
              </a:lnSpc>
              <a:spcBef>
                <a:spcPct val="0"/>
              </a:spcBef>
              <a:spcAft>
                <a:spcPct val="0"/>
              </a:spcAft>
              <a:buClr>
                <a:schemeClr val="accent2"/>
              </a:buClr>
              <a:buFont typeface="Wingdings" pitchFamily="2" charset="2"/>
              <a:buBlip>
                <a:blip r:embed="rId3"/>
              </a:buBlip>
              <a:defRPr sz="2400">
                <a:solidFill>
                  <a:schemeClr val="accent2"/>
                </a:solidFill>
                <a:latin typeface="Arial" charset="0"/>
              </a:defRPr>
            </a:lvl9pPr>
          </a:lstStyle>
          <a:p>
            <a:pPr marL="0" indent="0" algn="just">
              <a:lnSpc>
                <a:spcPct val="100000"/>
              </a:lnSpc>
              <a:spcBef>
                <a:spcPct val="70000"/>
              </a:spcBef>
              <a:buNone/>
            </a:pPr>
            <a:r>
              <a:rPr lang="en-US" altLang="en-US" sz="2400" b="0" dirty="0" smtClean="0">
                <a:solidFill>
                  <a:srgbClr val="0BA4E2"/>
                </a:solidFill>
                <a:latin typeface="Trebuchet MS" panose="020B0603020202020204" pitchFamily="34" charset="0"/>
              </a:rPr>
              <a:t>4- </a:t>
            </a:r>
            <a:r>
              <a:rPr lang="ru-RU" altLang="en-US" sz="2400" b="0" dirty="0" smtClean="0">
                <a:solidFill>
                  <a:srgbClr val="0BA4E2"/>
                </a:solidFill>
                <a:latin typeface="Trebuchet MS" panose="020B0603020202020204" pitchFamily="34" charset="0"/>
              </a:rPr>
              <a:t>полная совместимость с </a:t>
            </a:r>
            <a:r>
              <a:rPr lang="en-US" altLang="en-US" sz="2000" dirty="0" smtClean="0">
                <a:solidFill>
                  <a:srgbClr val="0BA4E2"/>
                </a:solidFill>
                <a:latin typeface="Trebuchet MS" panose="020B0603020202020204" pitchFamily="34" charset="0"/>
              </a:rPr>
              <a:t>32-</a:t>
            </a:r>
            <a:r>
              <a:rPr lang="ru-RU" altLang="en-US" sz="2000" dirty="0" err="1" smtClean="0">
                <a:solidFill>
                  <a:srgbClr val="0BA4E2"/>
                </a:solidFill>
                <a:latin typeface="Trebuchet MS" panose="020B0603020202020204" pitchFamily="34" charset="0"/>
              </a:rPr>
              <a:t>х</a:t>
            </a:r>
            <a:r>
              <a:rPr lang="en-US" altLang="en-US" sz="2000" dirty="0" smtClean="0">
                <a:solidFill>
                  <a:srgbClr val="0BA4E2"/>
                </a:solidFill>
                <a:latin typeface="Trebuchet MS" panose="020B0603020202020204" pitchFamily="34" charset="0"/>
              </a:rPr>
              <a:t> &amp; 64-</a:t>
            </a:r>
            <a:r>
              <a:rPr lang="ru-RU" altLang="en-US" sz="2000" dirty="0" err="1" smtClean="0">
                <a:solidFill>
                  <a:srgbClr val="0BA4E2"/>
                </a:solidFill>
                <a:latin typeface="Trebuchet MS" panose="020B0603020202020204" pitchFamily="34" charset="0"/>
              </a:rPr>
              <a:t>х</a:t>
            </a:r>
            <a:r>
              <a:rPr lang="en-US" altLang="en-US" sz="2000" dirty="0" smtClean="0">
                <a:solidFill>
                  <a:srgbClr val="0BA4E2"/>
                </a:solidFill>
                <a:latin typeface="Trebuchet MS" panose="020B0603020202020204" pitchFamily="34" charset="0"/>
              </a:rPr>
              <a:t> </a:t>
            </a:r>
            <a:r>
              <a:rPr lang="ru-RU" altLang="en-US" sz="2000" dirty="0" smtClean="0">
                <a:solidFill>
                  <a:srgbClr val="0BA4E2"/>
                </a:solidFill>
                <a:latin typeface="Trebuchet MS" panose="020B0603020202020204" pitchFamily="34" charset="0"/>
              </a:rPr>
              <a:t>битными </a:t>
            </a:r>
            <a:r>
              <a:rPr lang="en-US" altLang="en-US" sz="2000" dirty="0" smtClean="0">
                <a:solidFill>
                  <a:srgbClr val="0BA4E2"/>
                </a:solidFill>
                <a:latin typeface="Trebuchet MS" panose="020B0603020202020204" pitchFamily="34" charset="0"/>
              </a:rPr>
              <a:t>Windows</a:t>
            </a:r>
          </a:p>
          <a:p>
            <a:pPr lvl="1" algn="just">
              <a:spcBef>
                <a:spcPct val="70000"/>
              </a:spcBef>
              <a:buBlip>
                <a:blip r:embed="rId4"/>
              </a:buBlip>
            </a:pPr>
            <a:r>
              <a:rPr lang="ru-RU" altLang="en-US" sz="2000" dirty="0" smtClean="0">
                <a:solidFill>
                  <a:srgbClr val="0BA4E2"/>
                </a:solidFill>
                <a:latin typeface="Trebuchet MS" panose="020B0603020202020204" pitchFamily="34" charset="0"/>
              </a:rPr>
              <a:t>Управление</a:t>
            </a:r>
            <a:r>
              <a:rPr lang="en-US" altLang="en-US" sz="2000" dirty="0" smtClean="0">
                <a:solidFill>
                  <a:srgbClr val="0BA4E2"/>
                </a:solidFill>
                <a:latin typeface="Trebuchet MS" panose="020B0603020202020204" pitchFamily="34" charset="0"/>
              </a:rPr>
              <a:t> 32-</a:t>
            </a:r>
            <a:r>
              <a:rPr lang="ru-RU" altLang="en-US" sz="2000" dirty="0" err="1" smtClean="0">
                <a:solidFill>
                  <a:srgbClr val="0BA4E2"/>
                </a:solidFill>
                <a:latin typeface="Trebuchet MS" panose="020B0603020202020204" pitchFamily="34" charset="0"/>
              </a:rPr>
              <a:t>х</a:t>
            </a:r>
            <a:r>
              <a:rPr lang="en-US" altLang="en-US" sz="2000" dirty="0" smtClean="0">
                <a:solidFill>
                  <a:srgbClr val="0BA4E2"/>
                </a:solidFill>
                <a:latin typeface="Trebuchet MS" panose="020B0603020202020204" pitchFamily="34" charset="0"/>
              </a:rPr>
              <a:t> </a:t>
            </a:r>
            <a:r>
              <a:rPr lang="en-US" altLang="en-US" sz="2000" dirty="0">
                <a:solidFill>
                  <a:srgbClr val="0BA4E2"/>
                </a:solidFill>
                <a:latin typeface="Trebuchet MS" panose="020B0603020202020204" pitchFamily="34" charset="0"/>
              </a:rPr>
              <a:t>&amp; </a:t>
            </a:r>
            <a:r>
              <a:rPr lang="en-US" altLang="en-US" sz="2000" dirty="0" smtClean="0">
                <a:solidFill>
                  <a:srgbClr val="0BA4E2"/>
                </a:solidFill>
                <a:latin typeface="Trebuchet MS" panose="020B0603020202020204" pitchFamily="34" charset="0"/>
              </a:rPr>
              <a:t>64-</a:t>
            </a:r>
            <a:r>
              <a:rPr lang="ru-RU" altLang="en-US" sz="2000" dirty="0" err="1" smtClean="0">
                <a:solidFill>
                  <a:srgbClr val="0BA4E2"/>
                </a:solidFill>
                <a:latin typeface="Trebuchet MS" panose="020B0603020202020204" pitchFamily="34" charset="0"/>
              </a:rPr>
              <a:t>х</a:t>
            </a:r>
            <a:r>
              <a:rPr lang="ru-RU" altLang="en-US" sz="2000" dirty="0" smtClean="0">
                <a:solidFill>
                  <a:srgbClr val="0BA4E2"/>
                </a:solidFill>
                <a:latin typeface="Trebuchet MS" panose="020B0603020202020204" pitchFamily="34" charset="0"/>
              </a:rPr>
              <a:t> битными версиями</a:t>
            </a:r>
            <a:r>
              <a:rPr lang="en-US" altLang="en-US" sz="2000" dirty="0" smtClean="0">
                <a:solidFill>
                  <a:srgbClr val="0BA4E2"/>
                </a:solidFill>
                <a:latin typeface="Trebuchet MS" panose="020B0603020202020204" pitchFamily="34" charset="0"/>
              </a:rPr>
              <a:t> </a:t>
            </a:r>
            <a:r>
              <a:rPr lang="ru-RU" altLang="en-US" sz="2000" dirty="0" smtClean="0">
                <a:solidFill>
                  <a:srgbClr val="0BA4E2"/>
                </a:solidFill>
                <a:latin typeface="Trebuchet MS" panose="020B0603020202020204" pitchFamily="34" charset="0"/>
              </a:rPr>
              <a:t>будет прозрачным для пользователя</a:t>
            </a:r>
            <a:endParaRPr lang="en-US" altLang="en-US" sz="2000" dirty="0" smtClean="0">
              <a:solidFill>
                <a:srgbClr val="0BA4E2"/>
              </a:solidFill>
              <a:latin typeface="Trebuchet MS" panose="020B0603020202020204" pitchFamily="34" charset="0"/>
            </a:endParaRPr>
          </a:p>
          <a:p>
            <a:pPr marL="457200" lvl="1" indent="0" algn="just">
              <a:spcBef>
                <a:spcPct val="70000"/>
              </a:spcBef>
              <a:buNone/>
            </a:pPr>
            <a:endParaRPr lang="en-US" altLang="en-US" sz="2000" dirty="0">
              <a:solidFill>
                <a:srgbClr val="0BA4E2"/>
              </a:solidFill>
              <a:latin typeface="Trebuchet MS" panose="020B0603020202020204" pitchFamily="34" charset="0"/>
            </a:endParaRPr>
          </a:p>
        </p:txBody>
      </p:sp>
      <p:sp>
        <p:nvSpPr>
          <p:cNvPr id="10" name="Rectangle 3"/>
          <p:cNvSpPr>
            <a:spLocks noChangeArrowheads="1"/>
          </p:cNvSpPr>
          <p:nvPr/>
        </p:nvSpPr>
        <p:spPr bwMode="auto">
          <a:xfrm>
            <a:off x="186380" y="5157192"/>
            <a:ext cx="8634092" cy="61206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064" tIns="42033" rIns="84064" bIns="42033"/>
          <a:lstStyle>
            <a:lvl1pPr marL="342900" indent="-342900" defTabSz="762000">
              <a:defRPr sz="2400">
                <a:solidFill>
                  <a:schemeClr val="tx1"/>
                </a:solidFill>
                <a:latin typeface="Times" charset="0"/>
              </a:defRPr>
            </a:lvl1pPr>
            <a:lvl2pPr marL="742950" indent="-285750" defTabSz="762000">
              <a:defRPr sz="2400">
                <a:solidFill>
                  <a:schemeClr val="tx1"/>
                </a:solidFill>
                <a:latin typeface="Times" charset="0"/>
              </a:defRPr>
            </a:lvl2pPr>
            <a:lvl3pPr marL="1143000" indent="-228600" defTabSz="762000">
              <a:defRPr sz="2400">
                <a:solidFill>
                  <a:schemeClr val="tx1"/>
                </a:solidFill>
                <a:latin typeface="Times" charset="0"/>
              </a:defRPr>
            </a:lvl3pPr>
            <a:lvl4pPr marL="1562100" indent="-228600" defTabSz="762000">
              <a:defRPr sz="2400">
                <a:solidFill>
                  <a:schemeClr val="tx1"/>
                </a:solidFill>
                <a:latin typeface="Times" charset="0"/>
              </a:defRPr>
            </a:lvl4pPr>
            <a:lvl5pPr marL="1981200" indent="-228600" defTabSz="762000">
              <a:defRPr sz="2400">
                <a:solidFill>
                  <a:schemeClr val="tx1"/>
                </a:solidFill>
                <a:latin typeface="Times" charset="0"/>
              </a:defRPr>
            </a:lvl5pPr>
            <a:lvl6pPr marL="2438400" indent="-228600" defTabSz="762000" eaLnBrk="0" fontAlgn="base" hangingPunct="0">
              <a:spcBef>
                <a:spcPct val="0"/>
              </a:spcBef>
              <a:spcAft>
                <a:spcPct val="0"/>
              </a:spcAft>
              <a:defRPr sz="2400">
                <a:solidFill>
                  <a:schemeClr val="tx1"/>
                </a:solidFill>
                <a:latin typeface="Times" charset="0"/>
              </a:defRPr>
            </a:lvl6pPr>
            <a:lvl7pPr marL="2895600" indent="-228600" defTabSz="762000" eaLnBrk="0" fontAlgn="base" hangingPunct="0">
              <a:spcBef>
                <a:spcPct val="0"/>
              </a:spcBef>
              <a:spcAft>
                <a:spcPct val="0"/>
              </a:spcAft>
              <a:defRPr sz="2400">
                <a:solidFill>
                  <a:schemeClr val="tx1"/>
                </a:solidFill>
                <a:latin typeface="Times" charset="0"/>
              </a:defRPr>
            </a:lvl7pPr>
            <a:lvl8pPr marL="3352800" indent="-228600" defTabSz="762000" eaLnBrk="0" fontAlgn="base" hangingPunct="0">
              <a:spcBef>
                <a:spcPct val="0"/>
              </a:spcBef>
              <a:spcAft>
                <a:spcPct val="0"/>
              </a:spcAft>
              <a:defRPr sz="2400">
                <a:solidFill>
                  <a:schemeClr val="tx1"/>
                </a:solidFill>
                <a:latin typeface="Times" charset="0"/>
              </a:defRPr>
            </a:lvl8pPr>
            <a:lvl9pPr marL="3810000" indent="-228600" defTabSz="762000" eaLnBrk="0" fontAlgn="base" hangingPunct="0">
              <a:spcBef>
                <a:spcPct val="0"/>
              </a:spcBef>
              <a:spcAft>
                <a:spcPct val="0"/>
              </a:spcAft>
              <a:defRPr sz="2400">
                <a:solidFill>
                  <a:schemeClr val="tx1"/>
                </a:solidFill>
                <a:latin typeface="Times" charset="0"/>
              </a:defRPr>
            </a:lvl9pPr>
          </a:lstStyle>
          <a:p>
            <a:pPr>
              <a:lnSpc>
                <a:spcPct val="100000"/>
              </a:lnSpc>
              <a:spcBef>
                <a:spcPct val="20000"/>
              </a:spcBef>
              <a:buClrTx/>
              <a:buFont typeface="Wingdings" pitchFamily="2" charset="2"/>
              <a:buChar char="ð"/>
            </a:pPr>
            <a:r>
              <a:rPr lang="ru-RU" altLang="en-US" sz="2600" b="1" dirty="0" smtClean="0">
                <a:solidFill>
                  <a:srgbClr val="D21700"/>
                </a:solidFill>
                <a:latin typeface="Trebuchet MS" panose="020B0603020202020204" pitchFamily="34" charset="0"/>
              </a:rPr>
              <a:t>С</a:t>
            </a:r>
            <a:r>
              <a:rPr lang="en-US" altLang="en-US" sz="2600" b="1" dirty="0" smtClean="0">
                <a:solidFill>
                  <a:srgbClr val="D21700"/>
                </a:solidFill>
                <a:latin typeface="Trebuchet MS" panose="020B0603020202020204" pitchFamily="34" charset="0"/>
              </a:rPr>
              <a:t> ProSim, </a:t>
            </a:r>
            <a:r>
              <a:rPr lang="ru-RU" altLang="en-US" sz="2600" b="1" dirty="0" smtClean="0">
                <a:solidFill>
                  <a:srgbClr val="D21700"/>
                </a:solidFill>
                <a:latin typeface="Trebuchet MS" panose="020B0603020202020204" pitchFamily="34" charset="0"/>
              </a:rPr>
              <a:t>Вы всегда извлечете максимум выгоды из существующих технологий</a:t>
            </a:r>
            <a:endParaRPr lang="en-US" altLang="en-US" sz="2600" b="1" dirty="0" smtClean="0">
              <a:solidFill>
                <a:srgbClr val="D21700"/>
              </a:solidFill>
              <a:latin typeface="Trebuchet MS" panose="020B0603020202020204" pitchFamily="34" charset="0"/>
            </a:endParaRPr>
          </a:p>
        </p:txBody>
      </p:sp>
      <p:pic>
        <p:nvPicPr>
          <p:cNvPr id="64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0092" y="301752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410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7764" y="3017520"/>
            <a:ext cx="1663557" cy="963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4"/>
          <p:cNvSpPr txBox="1">
            <a:spLocks noChangeArrowheads="1"/>
          </p:cNvSpPr>
          <p:nvPr/>
        </p:nvSpPr>
        <p:spPr bwMode="auto">
          <a:xfrm>
            <a:off x="0" y="218600"/>
            <a:ext cx="9144000" cy="57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485" tIns="41742" rIns="83485" bIns="41742">
            <a:spAutoFit/>
          </a:bodyPr>
          <a:lstStyle/>
          <a:p>
            <a:pPr algn="ctr" eaLnBrk="1" hangingPunct="1">
              <a:lnSpc>
                <a:spcPct val="100000"/>
              </a:lnSpc>
              <a:buClrTx/>
              <a:buFontTx/>
              <a:buNone/>
            </a:pPr>
            <a:r>
              <a:rPr lang="ru-RU" altLang="en-US" sz="3200" b="1" dirty="0" smtClean="0">
                <a:solidFill>
                  <a:schemeClr val="bg1"/>
                </a:solidFill>
                <a:latin typeface="Trebuchet MS" panose="020B0603020202020204" pitchFamily="34" charset="0"/>
              </a:rPr>
              <a:t>Версия 2.0</a:t>
            </a:r>
            <a:endParaRPr lang="en-US" altLang="en-US" sz="32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127833676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9857" name="Picture 7"/>
          <p:cNvPicPr>
            <a:picLocks noChangeAspect="1" noChangeArrowheads="1"/>
          </p:cNvPicPr>
          <p:nvPr/>
        </p:nvPicPr>
        <p:blipFill>
          <a:blip r:embed="rId3" cstate="print"/>
          <a:srcRect/>
          <a:stretch>
            <a:fillRect/>
          </a:stretch>
        </p:blipFill>
        <p:spPr bwMode="auto">
          <a:xfrm>
            <a:off x="0" y="2636838"/>
            <a:ext cx="2654300" cy="1184275"/>
          </a:xfrm>
          <a:prstGeom prst="rect">
            <a:avLst/>
          </a:prstGeom>
          <a:noFill/>
          <a:ln w="9525">
            <a:noFill/>
            <a:miter lim="800000"/>
            <a:headEnd/>
            <a:tailEnd/>
          </a:ln>
        </p:spPr>
      </p:pic>
      <p:sp>
        <p:nvSpPr>
          <p:cNvPr id="889858" name="Rectangle 4"/>
          <p:cNvSpPr>
            <a:spLocks noChangeArrowheads="1"/>
          </p:cNvSpPr>
          <p:nvPr/>
        </p:nvSpPr>
        <p:spPr bwMode="auto">
          <a:xfrm>
            <a:off x="0" y="3968750"/>
            <a:ext cx="2774950" cy="2051050"/>
          </a:xfrm>
          <a:prstGeom prst="rect">
            <a:avLst/>
          </a:prstGeom>
          <a:noFill/>
          <a:ln w="9525">
            <a:noFill/>
            <a:miter lim="800000"/>
            <a:headEnd/>
            <a:tailEnd/>
          </a:ln>
        </p:spPr>
        <p:txBody>
          <a:bodyPr wrap="none" lIns="81166" tIns="40583" rIns="81166" bIns="40583">
            <a:spAutoFit/>
          </a:bodyPr>
          <a:lstStyle/>
          <a:p>
            <a:pPr defTabSz="773113"/>
            <a:r>
              <a:rPr lang="fr-FR" sz="1600" b="1">
                <a:latin typeface="Trebuchet MS" pitchFamily="34" charset="0"/>
              </a:rPr>
              <a:t>ProSim SA</a:t>
            </a:r>
          </a:p>
          <a:p>
            <a:pPr defTabSz="773113"/>
            <a:r>
              <a:rPr lang="fr-FR" sz="1600">
                <a:latin typeface="Trebuchet MS" pitchFamily="34" charset="0"/>
              </a:rPr>
              <a:t>51, rue Ampère</a:t>
            </a:r>
          </a:p>
          <a:p>
            <a:pPr defTabSz="773113"/>
            <a:r>
              <a:rPr lang="fr-FR" sz="1600">
                <a:latin typeface="Trebuchet MS" pitchFamily="34" charset="0"/>
              </a:rPr>
              <a:t>Immeuble Stratège A</a:t>
            </a:r>
          </a:p>
          <a:p>
            <a:pPr defTabSz="773113"/>
            <a:r>
              <a:rPr lang="fr-FR" sz="1600">
                <a:latin typeface="Trebuchet MS" pitchFamily="34" charset="0"/>
              </a:rPr>
              <a:t>F-31670  Labège Cedex</a:t>
            </a:r>
          </a:p>
          <a:p>
            <a:pPr defTabSz="773113"/>
            <a:r>
              <a:rPr lang="fr-FR" sz="1600">
                <a:latin typeface="Trebuchet MS" pitchFamily="34" charset="0"/>
              </a:rPr>
              <a:t>France</a:t>
            </a:r>
          </a:p>
          <a:p>
            <a:pPr defTabSz="773113"/>
            <a:endParaRPr lang="fr-FR" sz="1600">
              <a:latin typeface="Trebuchet MS" pitchFamily="34" charset="0"/>
            </a:endParaRPr>
          </a:p>
          <a:p>
            <a:pPr defTabSz="773113"/>
            <a:r>
              <a:rPr lang="fr-FR" sz="1600">
                <a:latin typeface="Trebuchet MS" pitchFamily="34" charset="0"/>
              </a:rPr>
              <a:t>Phone: +33 (0) 5 62 88 24 30</a:t>
            </a:r>
          </a:p>
          <a:p>
            <a:pPr defTabSz="773113"/>
            <a:r>
              <a:rPr lang="fr-FR" sz="1600">
                <a:latin typeface="Trebuchet MS" pitchFamily="34" charset="0"/>
              </a:rPr>
              <a:t>Fax: +33 (0) 5 62 88 24 39</a:t>
            </a:r>
          </a:p>
        </p:txBody>
      </p:sp>
      <p:sp>
        <p:nvSpPr>
          <p:cNvPr id="889859" name="Rectangle 4"/>
          <p:cNvSpPr>
            <a:spLocks noChangeArrowheads="1"/>
          </p:cNvSpPr>
          <p:nvPr/>
        </p:nvSpPr>
        <p:spPr bwMode="auto">
          <a:xfrm>
            <a:off x="6184900" y="3997325"/>
            <a:ext cx="2840038" cy="2051050"/>
          </a:xfrm>
          <a:prstGeom prst="rect">
            <a:avLst/>
          </a:prstGeom>
          <a:noFill/>
          <a:ln w="9525">
            <a:noFill/>
            <a:miter lim="800000"/>
            <a:headEnd/>
            <a:tailEnd/>
          </a:ln>
        </p:spPr>
        <p:txBody>
          <a:bodyPr wrap="none" lIns="81166" tIns="40583" rIns="81166" bIns="40583">
            <a:spAutoFit/>
          </a:bodyPr>
          <a:lstStyle/>
          <a:p>
            <a:pPr algn="r" defTabSz="773113"/>
            <a:r>
              <a:rPr lang="fr-FR" sz="1600" b="1">
                <a:latin typeface="Trebuchet MS" pitchFamily="34" charset="0"/>
              </a:rPr>
              <a:t>ProSim, Inc.</a:t>
            </a:r>
          </a:p>
          <a:p>
            <a:pPr algn="r" defTabSz="773113"/>
            <a:r>
              <a:rPr lang="fr-FR" sz="1600">
                <a:latin typeface="Trebuchet MS" pitchFamily="34" charset="0"/>
              </a:rPr>
              <a:t>Science Center</a:t>
            </a:r>
          </a:p>
          <a:p>
            <a:pPr algn="r" defTabSz="773113"/>
            <a:r>
              <a:rPr lang="fr-FR" sz="1600">
                <a:latin typeface="Trebuchet MS" pitchFamily="34" charset="0"/>
              </a:rPr>
              <a:t>3711 Market street, 8th floor</a:t>
            </a:r>
          </a:p>
          <a:p>
            <a:pPr algn="r" defTabSz="773113"/>
            <a:r>
              <a:rPr lang="fr-FR" sz="1600">
                <a:latin typeface="Trebuchet MS" pitchFamily="34" charset="0"/>
              </a:rPr>
              <a:t>Philadelphia, PA 19104</a:t>
            </a:r>
          </a:p>
          <a:p>
            <a:pPr algn="r" defTabSz="773113"/>
            <a:r>
              <a:rPr lang="fr-FR" sz="1600">
                <a:latin typeface="Trebuchet MS" pitchFamily="34" charset="0"/>
              </a:rPr>
              <a:t>U.S.A.</a:t>
            </a:r>
          </a:p>
          <a:p>
            <a:pPr algn="r" defTabSz="773113"/>
            <a:endParaRPr lang="fr-FR" sz="1600">
              <a:latin typeface="Trebuchet MS" pitchFamily="34" charset="0"/>
            </a:endParaRPr>
          </a:p>
          <a:p>
            <a:pPr algn="r" defTabSz="773113"/>
            <a:r>
              <a:rPr lang="fr-FR" sz="1600">
                <a:latin typeface="Trebuchet MS" pitchFamily="34" charset="0"/>
              </a:rPr>
              <a:t>Phone: +1 215 600 3760</a:t>
            </a:r>
          </a:p>
          <a:p>
            <a:pPr algn="r" defTabSz="773113"/>
            <a:r>
              <a:rPr lang="fr-FR" sz="1600">
                <a:latin typeface="Trebuchet MS" pitchFamily="34" charset="0"/>
              </a:rPr>
              <a:t>Fax: +1 215 600 3759</a:t>
            </a:r>
          </a:p>
        </p:txBody>
      </p:sp>
      <p:pic>
        <p:nvPicPr>
          <p:cNvPr id="889860" name="Picture 2"/>
          <p:cNvPicPr>
            <a:picLocks noChangeAspect="1" noChangeArrowheads="1"/>
          </p:cNvPicPr>
          <p:nvPr/>
        </p:nvPicPr>
        <p:blipFill>
          <a:blip r:embed="rId4" cstate="print"/>
          <a:srcRect/>
          <a:stretch>
            <a:fillRect/>
          </a:stretch>
        </p:blipFill>
        <p:spPr bwMode="auto">
          <a:xfrm>
            <a:off x="7429500" y="2636838"/>
            <a:ext cx="1662113" cy="1295400"/>
          </a:xfrm>
          <a:prstGeom prst="rect">
            <a:avLst/>
          </a:prstGeom>
          <a:noFill/>
          <a:ln w="3175" algn="ctr">
            <a:solidFill>
              <a:schemeClr val="tx1"/>
            </a:solidFill>
            <a:miter lim="800000"/>
            <a:headEnd/>
            <a:tailEnd/>
          </a:ln>
        </p:spPr>
      </p:pic>
      <p:sp>
        <p:nvSpPr>
          <p:cNvPr id="889861" name="Rectangle 4"/>
          <p:cNvSpPr>
            <a:spLocks noChangeArrowheads="1"/>
          </p:cNvSpPr>
          <p:nvPr/>
        </p:nvSpPr>
        <p:spPr bwMode="auto">
          <a:xfrm>
            <a:off x="3600450" y="2486025"/>
            <a:ext cx="1946275" cy="742950"/>
          </a:xfrm>
          <a:prstGeom prst="rect">
            <a:avLst/>
          </a:prstGeom>
          <a:noFill/>
          <a:ln w="9525">
            <a:noFill/>
            <a:miter lim="800000"/>
            <a:headEnd/>
            <a:tailEnd/>
          </a:ln>
        </p:spPr>
        <p:txBody>
          <a:bodyPr wrap="none" lIns="81166" tIns="40583" rIns="81166" bIns="40583">
            <a:spAutoFit/>
          </a:bodyPr>
          <a:lstStyle/>
          <a:p>
            <a:pPr algn="ctr" defTabSz="773113"/>
            <a:r>
              <a:rPr lang="fr-FR" b="1">
                <a:latin typeface="Trebuchet MS" pitchFamily="34" charset="0"/>
              </a:rPr>
              <a:t>www.prosim.net</a:t>
            </a:r>
          </a:p>
          <a:p>
            <a:pPr algn="ctr" defTabSz="773113"/>
            <a:endParaRPr lang="fr-FR" sz="700">
              <a:latin typeface="Trebuchet MS" pitchFamily="34" charset="0"/>
            </a:endParaRPr>
          </a:p>
          <a:p>
            <a:pPr algn="ctr" defTabSz="773113"/>
            <a:r>
              <a:rPr lang="fr-FR">
                <a:latin typeface="Trebuchet MS" pitchFamily="34" charset="0"/>
              </a:rPr>
              <a:t>info@prosim.net</a:t>
            </a:r>
          </a:p>
        </p:txBody>
      </p:sp>
      <p:sp>
        <p:nvSpPr>
          <p:cNvPr id="889862" name="Rectangle 7"/>
          <p:cNvSpPr>
            <a:spLocks noChangeArrowheads="1"/>
          </p:cNvSpPr>
          <p:nvPr/>
        </p:nvSpPr>
        <p:spPr bwMode="auto">
          <a:xfrm>
            <a:off x="627063" y="1120775"/>
            <a:ext cx="8350250" cy="1327150"/>
          </a:xfrm>
          <a:prstGeom prst="rect">
            <a:avLst/>
          </a:prstGeom>
          <a:noFill/>
          <a:ln w="9525">
            <a:noFill/>
            <a:miter lim="800000"/>
            <a:headEnd/>
            <a:tailEnd/>
          </a:ln>
        </p:spPr>
        <p:txBody>
          <a:bodyPr wrap="none" lIns="81166" tIns="40583" rIns="81166" bIns="40583">
            <a:spAutoFit/>
          </a:bodyPr>
          <a:lstStyle/>
          <a:p>
            <a:pPr algn="ctr" defTabSz="773113"/>
            <a:r>
              <a:rPr lang="fr-FR" sz="3700" b="1">
                <a:latin typeface="Trebuchet MS" pitchFamily="34" charset="0"/>
              </a:rPr>
              <a:t>ProSim</a:t>
            </a:r>
          </a:p>
          <a:p>
            <a:pPr algn="ctr" defTabSz="773113"/>
            <a:r>
              <a:rPr lang="ru-RU" sz="2200" b="1">
                <a:latin typeface="Trebuchet MS" pitchFamily="34" charset="0"/>
              </a:rPr>
              <a:t>Программные решения для моделирования и оптимизации</a:t>
            </a:r>
            <a:endParaRPr lang="fr-FR" sz="2200" b="1">
              <a:latin typeface="Trebuchet MS" pitchFamily="34" charset="0"/>
            </a:endParaRPr>
          </a:p>
          <a:p>
            <a:pPr algn="ctr" defTabSz="773113"/>
            <a:r>
              <a:rPr lang="ru-RU" sz="2200" b="1">
                <a:latin typeface="Trebuchet MS" pitchFamily="34" charset="0"/>
              </a:rPr>
              <a:t>Технологических процессов</a:t>
            </a:r>
            <a:endParaRPr lang="fr-FR" sz="2200" b="1">
              <a:latin typeface="Trebuchet MS" pitchFamily="34" charset="0"/>
            </a:endParaRPr>
          </a:p>
        </p:txBody>
      </p:sp>
      <p:sp>
        <p:nvSpPr>
          <p:cNvPr id="13" name="Titre 1"/>
          <p:cNvSpPr txBox="1">
            <a:spLocks/>
          </p:cNvSpPr>
          <p:nvPr/>
        </p:nvSpPr>
        <p:spPr>
          <a:xfrm>
            <a:off x="468313" y="0"/>
            <a:ext cx="8675687" cy="908050"/>
          </a:xfrm>
          <a:prstGeom prst="rect">
            <a:avLst/>
          </a:prstGeom>
        </p:spPr>
        <p:txBody>
          <a:bodyPr>
            <a:normAutofit fontScale="90000" lnSpcReduction="10000"/>
          </a:bodyPr>
          <a:lstStyle>
            <a:lvl1pPr algn="l" defTabSz="914400" rtl="0" eaLnBrk="1" latinLnBrk="0" hangingPunct="1">
              <a:spcBef>
                <a:spcPct val="0"/>
              </a:spcBef>
              <a:buNone/>
              <a:defRPr sz="3200" b="1" kern="1200">
                <a:solidFill>
                  <a:schemeClr val="bg1"/>
                </a:solidFill>
                <a:latin typeface="Trebuchet MS" pitchFamily="34" charset="0"/>
                <a:ea typeface="+mj-ea"/>
                <a:cs typeface="+mj-cs"/>
              </a:defRPr>
            </a:lvl1pPr>
          </a:lstStyle>
          <a:p>
            <a:pPr fontAlgn="auto">
              <a:spcAft>
                <a:spcPts val="0"/>
              </a:spcAft>
              <a:defRPr/>
            </a:pPr>
            <a:r>
              <a:rPr lang="ru-RU" dirty="0" smtClean="0"/>
              <a:t>Спасибо за внимание</a:t>
            </a:r>
            <a:r>
              <a:rPr lang="fr-FR" dirty="0" smtClean="0"/>
              <a:t>!</a:t>
            </a:r>
          </a:p>
          <a:p>
            <a:pPr algn="r" fontAlgn="auto">
              <a:spcAft>
                <a:spcPts val="0"/>
              </a:spcAft>
              <a:defRPr/>
            </a:pPr>
            <a:r>
              <a:rPr lang="fr-FR" dirty="0" smtClean="0"/>
              <a:t>… </a:t>
            </a:r>
            <a:r>
              <a:rPr lang="ru-RU" dirty="0" smtClean="0"/>
              <a:t>вопросы</a:t>
            </a:r>
            <a:r>
              <a:rPr lang="fr-FR" dirty="0" smtClean="0"/>
              <a:t>?</a:t>
            </a:r>
            <a:endParaRPr lang="fr-FR" dirty="0"/>
          </a:p>
        </p:txBody>
      </p:sp>
      <p:sp>
        <p:nvSpPr>
          <p:cNvPr id="14" name="ZoneTexte 9"/>
          <p:cNvSpPr txBox="1"/>
          <p:nvPr/>
        </p:nvSpPr>
        <p:spPr>
          <a:xfrm>
            <a:off x="2808288" y="3429000"/>
            <a:ext cx="3529012" cy="2449513"/>
          </a:xfrm>
          <a:prstGeom prst="rect">
            <a:avLst/>
          </a:prstGeom>
        </p:spPr>
        <p:txBody>
          <a:bodyPr anchor="ctr">
            <a:normAutofit fontScale="77500" lnSpcReduction="20000"/>
          </a:bodyPr>
          <a:lstStyle/>
          <a:p>
            <a:pPr algn="r" fontAlgn="t">
              <a:spcBef>
                <a:spcPts val="0"/>
              </a:spcBef>
              <a:spcAft>
                <a:spcPts val="0"/>
              </a:spcAft>
              <a:defRPr/>
            </a:pPr>
            <a:r>
              <a:rPr lang="fr-FR" b="1" dirty="0">
                <a:latin typeface="+mn-lt"/>
                <a:cs typeface="+mn-cs"/>
              </a:rPr>
              <a:t>       </a:t>
            </a:r>
            <a:r>
              <a:rPr lang="ru-RU" sz="2100" b="1" dirty="0">
                <a:solidFill>
                  <a:srgbClr val="0BA4E2"/>
                </a:solidFill>
                <a:latin typeface="+mn-lt"/>
                <a:cs typeface="+mn-cs"/>
              </a:rPr>
              <a:t>Авторизованный дистрибьютор</a:t>
            </a:r>
            <a:endParaRPr lang="fr-FR" sz="2100" b="1" dirty="0">
              <a:solidFill>
                <a:srgbClr val="0BA4E2"/>
              </a:solidFill>
              <a:latin typeface="+mn-lt"/>
              <a:cs typeface="+mn-cs"/>
            </a:endParaRPr>
          </a:p>
          <a:p>
            <a:pPr algn="ctr" fontAlgn="t">
              <a:spcBef>
                <a:spcPts val="0"/>
              </a:spcBef>
              <a:spcAft>
                <a:spcPts val="0"/>
              </a:spcAft>
              <a:defRPr/>
            </a:pPr>
            <a:endParaRPr lang="fr-FR" sz="2000" b="1" dirty="0">
              <a:latin typeface="+mn-lt"/>
              <a:cs typeface="+mn-cs"/>
            </a:endParaRPr>
          </a:p>
          <a:p>
            <a:pPr algn="ctr" fontAlgn="t">
              <a:spcBef>
                <a:spcPts val="0"/>
              </a:spcBef>
              <a:spcAft>
                <a:spcPts val="0"/>
              </a:spcAft>
              <a:defRPr/>
            </a:pPr>
            <a:r>
              <a:rPr lang="ru-RU" sz="2400" b="1" dirty="0">
                <a:latin typeface="+mn-lt"/>
                <a:cs typeface="+mn-cs"/>
              </a:rPr>
              <a:t>НТП</a:t>
            </a:r>
            <a:r>
              <a:rPr lang="fr-FR" sz="2400" b="1" dirty="0">
                <a:latin typeface="+mn-lt"/>
                <a:cs typeface="+mn-cs"/>
              </a:rPr>
              <a:t> </a:t>
            </a:r>
            <a:r>
              <a:rPr lang="ru-RU" sz="2400" b="1" dirty="0">
                <a:latin typeface="+mn-lt"/>
                <a:cs typeface="+mn-cs"/>
              </a:rPr>
              <a:t>Трубопровод</a:t>
            </a:r>
            <a:r>
              <a:rPr lang="fr-FR" sz="2400" dirty="0">
                <a:latin typeface="+mn-lt"/>
                <a:cs typeface="+mn-cs"/>
              </a:rPr>
              <a:t/>
            </a:r>
            <a:br>
              <a:rPr lang="fr-FR" sz="2400" dirty="0">
                <a:latin typeface="+mn-lt"/>
                <a:cs typeface="+mn-cs"/>
              </a:rPr>
            </a:br>
            <a:r>
              <a:rPr lang="ru-RU" sz="2000" dirty="0">
                <a:latin typeface="+mn-lt"/>
                <a:cs typeface="+mn-cs"/>
              </a:rPr>
              <a:t>Ул. Плеханова</a:t>
            </a:r>
            <a:r>
              <a:rPr lang="fr-FR" sz="2000" dirty="0">
                <a:latin typeface="+mn-lt"/>
                <a:cs typeface="+mn-cs"/>
              </a:rPr>
              <a:t>, 7</a:t>
            </a:r>
            <a:br>
              <a:rPr lang="fr-FR" sz="2000" dirty="0">
                <a:latin typeface="+mn-lt"/>
                <a:cs typeface="+mn-cs"/>
              </a:rPr>
            </a:br>
            <a:r>
              <a:rPr lang="fr-FR" sz="2000" dirty="0">
                <a:latin typeface="+mn-lt"/>
                <a:cs typeface="+mn-cs"/>
              </a:rPr>
              <a:t>111141 </a:t>
            </a:r>
            <a:r>
              <a:rPr lang="ru-RU" sz="2000" dirty="0">
                <a:latin typeface="+mn-lt"/>
                <a:cs typeface="+mn-cs"/>
              </a:rPr>
              <a:t>Москва</a:t>
            </a:r>
            <a:r>
              <a:rPr lang="fr-FR" sz="2000" dirty="0">
                <a:latin typeface="+mn-lt"/>
                <a:cs typeface="+mn-cs"/>
              </a:rPr>
              <a:t/>
            </a:r>
            <a:br>
              <a:rPr lang="fr-FR" sz="2000" dirty="0">
                <a:latin typeface="+mn-lt"/>
                <a:cs typeface="+mn-cs"/>
              </a:rPr>
            </a:br>
            <a:r>
              <a:rPr lang="ru-RU" sz="2000" b="1" dirty="0">
                <a:latin typeface="+mn-lt"/>
                <a:cs typeface="+mn-cs"/>
              </a:rPr>
              <a:t>Россия</a:t>
            </a:r>
            <a:r>
              <a:rPr lang="fr-FR" sz="2000" dirty="0">
                <a:latin typeface="+mn-lt"/>
                <a:cs typeface="+mn-cs"/>
              </a:rPr>
              <a:t/>
            </a:r>
            <a:br>
              <a:rPr lang="fr-FR" sz="2000" dirty="0">
                <a:latin typeface="+mn-lt"/>
                <a:cs typeface="+mn-cs"/>
              </a:rPr>
            </a:br>
            <a:r>
              <a:rPr lang="ru-RU" sz="2000" dirty="0">
                <a:latin typeface="+mn-lt"/>
                <a:cs typeface="+mn-cs"/>
              </a:rPr>
              <a:t>Тел</a:t>
            </a:r>
            <a:r>
              <a:rPr lang="fr-FR" sz="2000" dirty="0">
                <a:latin typeface="+mn-lt"/>
                <a:cs typeface="+mn-cs"/>
              </a:rPr>
              <a:t>: +7 495 225 9435</a:t>
            </a:r>
            <a:br>
              <a:rPr lang="fr-FR" sz="2000" dirty="0">
                <a:latin typeface="+mn-lt"/>
                <a:cs typeface="+mn-cs"/>
              </a:rPr>
            </a:br>
            <a:r>
              <a:rPr lang="ru-RU" sz="2000" dirty="0">
                <a:latin typeface="+mn-lt"/>
                <a:cs typeface="+mn-cs"/>
              </a:rPr>
              <a:t>Факс</a:t>
            </a:r>
            <a:r>
              <a:rPr lang="fr-FR" sz="2000" dirty="0">
                <a:latin typeface="+mn-lt"/>
                <a:cs typeface="+mn-cs"/>
              </a:rPr>
              <a:t>: +7 495 368 5065</a:t>
            </a:r>
            <a:br>
              <a:rPr lang="fr-FR" sz="2000" dirty="0">
                <a:latin typeface="+mn-lt"/>
                <a:cs typeface="+mn-cs"/>
              </a:rPr>
            </a:br>
            <a:endParaRPr lang="fr-FR" sz="2000" dirty="0">
              <a:latin typeface="+mn-lt"/>
              <a:cs typeface="+mn-cs"/>
            </a:endParaRPr>
          </a:p>
          <a:p>
            <a:pPr algn="ctr" fontAlgn="t">
              <a:spcBef>
                <a:spcPts val="0"/>
              </a:spcBef>
              <a:spcAft>
                <a:spcPts val="0"/>
              </a:spcAft>
              <a:defRPr/>
            </a:pPr>
            <a:r>
              <a:rPr lang="fr-FR" sz="2100" b="1" dirty="0">
                <a:latin typeface="+mn-lt"/>
                <a:cs typeface="+mn-cs"/>
              </a:rPr>
              <a:t>www.truboprovod.ru</a:t>
            </a:r>
            <a:r>
              <a:rPr lang="fr-FR" sz="2000" dirty="0">
                <a:latin typeface="+mn-lt"/>
                <a:cs typeface="+mn-cs"/>
              </a:rPr>
              <a:t/>
            </a:r>
            <a:br>
              <a:rPr lang="fr-FR" sz="2000" dirty="0">
                <a:latin typeface="+mn-lt"/>
                <a:cs typeface="+mn-cs"/>
              </a:rPr>
            </a:br>
            <a:r>
              <a:rPr lang="fr-FR" sz="2000" dirty="0">
                <a:latin typeface="+mn-lt"/>
                <a:cs typeface="+mn-cs"/>
              </a:rPr>
              <a:t>info@truboprovod.ru</a:t>
            </a:r>
            <a:endParaRPr lang="fr-FR" sz="2000" dirty="0">
              <a:solidFill>
                <a:srgbClr val="0BA4E2"/>
              </a:solidFill>
              <a:latin typeface="+mn-lt"/>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2"/>
          <p:cNvSpPr txBox="1">
            <a:spLocks noChangeArrowheads="1"/>
          </p:cNvSpPr>
          <p:nvPr/>
        </p:nvSpPr>
        <p:spPr bwMode="auto">
          <a:xfrm>
            <a:off x="468000" y="-52426"/>
            <a:ext cx="8676000" cy="106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457" tIns="41729" rIns="83457" bIns="41729">
            <a:spAutoFit/>
          </a:bodyPr>
          <a:lstStyle>
            <a:lvl1pPr defTabSz="1020763">
              <a:defRPr b="1">
                <a:solidFill>
                  <a:schemeClr val="accent2"/>
                </a:solidFill>
                <a:latin typeface="Arial" charset="0"/>
              </a:defRPr>
            </a:lvl1pPr>
            <a:lvl2pPr marL="742950" indent="-285750" defTabSz="1020763">
              <a:defRPr b="1">
                <a:solidFill>
                  <a:schemeClr val="accent2"/>
                </a:solidFill>
                <a:latin typeface="Arial" charset="0"/>
              </a:defRPr>
            </a:lvl2pPr>
            <a:lvl3pPr marL="1143000" indent="-228600" defTabSz="1020763">
              <a:defRPr b="1">
                <a:solidFill>
                  <a:schemeClr val="accent2"/>
                </a:solidFill>
                <a:latin typeface="Arial" charset="0"/>
              </a:defRPr>
            </a:lvl3pPr>
            <a:lvl4pPr marL="1600200" indent="-228600" defTabSz="1020763">
              <a:defRPr b="1">
                <a:solidFill>
                  <a:schemeClr val="accent2"/>
                </a:solidFill>
                <a:latin typeface="Arial" charset="0"/>
              </a:defRPr>
            </a:lvl4pPr>
            <a:lvl5pPr marL="2057400" indent="-228600" defTabSz="1020763">
              <a:defRPr b="1">
                <a:solidFill>
                  <a:schemeClr val="accent2"/>
                </a:solidFill>
                <a:latin typeface="Arial" charset="0"/>
              </a:defRPr>
            </a:lvl5pPr>
            <a:lvl6pPr marL="25146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718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290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8862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r>
              <a:rPr lang="ru-RU" sz="3200" dirty="0" smtClean="0">
                <a:solidFill>
                  <a:schemeClr val="bg1"/>
                </a:solidFill>
                <a:latin typeface="Trebuchet MS" pitchFamily="34" charset="0"/>
              </a:rPr>
              <a:t>БД</a:t>
            </a:r>
            <a:r>
              <a:rPr lang="en-US" sz="3200" dirty="0" smtClean="0">
                <a:solidFill>
                  <a:schemeClr val="bg1"/>
                </a:solidFill>
                <a:latin typeface="Trebuchet MS" pitchFamily="34" charset="0"/>
              </a:rPr>
              <a:t>: </a:t>
            </a:r>
            <a:r>
              <a:rPr lang="ru-RU" sz="3200" dirty="0" smtClean="0">
                <a:solidFill>
                  <a:schemeClr val="bg1"/>
                </a:solidFill>
                <a:latin typeface="Trebuchet MS" pitchFamily="34" charset="0"/>
              </a:rPr>
              <a:t>Свойства индивидуальных веществ</a:t>
            </a:r>
            <a:r>
              <a:rPr lang="en-US" sz="3200" dirty="0" smtClean="0">
                <a:solidFill>
                  <a:schemeClr val="bg1"/>
                </a:solidFill>
                <a:latin typeface="Trebuchet MS" pitchFamily="34" charset="0"/>
              </a:rPr>
              <a:t> &amp; </a:t>
            </a:r>
            <a:r>
              <a:rPr lang="ru-RU" sz="3200" dirty="0" smtClean="0">
                <a:solidFill>
                  <a:schemeClr val="bg1"/>
                </a:solidFill>
                <a:latin typeface="Trebuchet MS" pitchFamily="34" charset="0"/>
              </a:rPr>
              <a:t>параметры бинарного взаимодействия</a:t>
            </a:r>
            <a:endParaRPr lang="fr-FR" sz="3200" dirty="0">
              <a:solidFill>
                <a:schemeClr val="bg1"/>
              </a:solidFill>
              <a:latin typeface="Trebuchet MS" pitchFamily="34" charset="0"/>
            </a:endParaRPr>
          </a:p>
        </p:txBody>
      </p:sp>
      <p:sp>
        <p:nvSpPr>
          <p:cNvPr id="16" name="Freeform 16" descr="80 %"/>
          <p:cNvSpPr>
            <a:spLocks/>
          </p:cNvSpPr>
          <p:nvPr/>
        </p:nvSpPr>
        <p:spPr bwMode="gray">
          <a:xfrm rot="1800000">
            <a:off x="2615712" y="3006090"/>
            <a:ext cx="1543050" cy="1740218"/>
          </a:xfrm>
          <a:custGeom>
            <a:avLst/>
            <a:gdLst>
              <a:gd name="T0" fmla="*/ 0 w 243"/>
              <a:gd name="T1" fmla="*/ 2147483647 h 281"/>
              <a:gd name="T2" fmla="*/ 2147483647 w 243"/>
              <a:gd name="T3" fmla="*/ 2147483647 h 281"/>
              <a:gd name="T4" fmla="*/ 2147483647 w 243"/>
              <a:gd name="T5" fmla="*/ 0 h 281"/>
              <a:gd name="T6" fmla="*/ 0 w 243"/>
              <a:gd name="T7" fmla="*/ 2147483647 h 281"/>
              <a:gd name="T8" fmla="*/ 0 60000 65536"/>
              <a:gd name="T9" fmla="*/ 0 60000 65536"/>
              <a:gd name="T10" fmla="*/ 0 60000 65536"/>
              <a:gd name="T11" fmla="*/ 0 60000 65536"/>
              <a:gd name="T12" fmla="*/ 0 w 243"/>
              <a:gd name="T13" fmla="*/ 0 h 281"/>
              <a:gd name="T14" fmla="*/ 243 w 243"/>
              <a:gd name="T15" fmla="*/ 281 h 281"/>
            </a:gdLst>
            <a:ahLst/>
            <a:cxnLst>
              <a:cxn ang="T8">
                <a:pos x="T0" y="T1"/>
              </a:cxn>
              <a:cxn ang="T9">
                <a:pos x="T2" y="T3"/>
              </a:cxn>
              <a:cxn ang="T10">
                <a:pos x="T4" y="T5"/>
              </a:cxn>
              <a:cxn ang="T11">
                <a:pos x="T6" y="T7"/>
              </a:cxn>
            </a:cxnLst>
            <a:rect l="T12" t="T13" r="T14" b="T15"/>
            <a:pathLst>
              <a:path w="243" h="281">
                <a:moveTo>
                  <a:pt x="0" y="141"/>
                </a:moveTo>
                <a:cubicBezTo>
                  <a:pt x="50" y="223"/>
                  <a:pt x="140" y="278"/>
                  <a:pt x="243" y="281"/>
                </a:cubicBezTo>
                <a:cubicBezTo>
                  <a:pt x="243" y="0"/>
                  <a:pt x="243" y="0"/>
                  <a:pt x="243" y="0"/>
                </a:cubicBezTo>
                <a:lnTo>
                  <a:pt x="0" y="141"/>
                </a:lnTo>
                <a:close/>
              </a:path>
            </a:pathLst>
          </a:custGeom>
          <a:pattFill prst="pct10">
            <a:fgClr>
              <a:schemeClr val="bg1"/>
            </a:fgClr>
            <a:bgClr>
              <a:srgbClr val="4D0255"/>
            </a:bgClr>
          </a:pattFill>
          <a:ln w="3175">
            <a:solidFill>
              <a:schemeClr val="bg1"/>
            </a:solidFill>
            <a:miter lim="800000"/>
            <a:headEnd/>
            <a:tailEnd/>
          </a:ln>
          <a:effectLst>
            <a:outerShdw dist="45791" dir="2021404" algn="ctr" rotWithShape="0">
              <a:srgbClr val="969696">
                <a:alpha val="50000"/>
              </a:srgbClr>
            </a:outerShdw>
          </a:effectLst>
        </p:spPr>
        <p:txBody>
          <a:bodyPr lIns="83485" tIns="41742" rIns="83485" bIns="41742"/>
          <a:lstStyle/>
          <a:p>
            <a:endParaRPr lang="fr-FR">
              <a:latin typeface="Trebuchet MS" pitchFamily="34" charset="0"/>
            </a:endParaRPr>
          </a:p>
        </p:txBody>
      </p:sp>
      <p:sp>
        <p:nvSpPr>
          <p:cNvPr id="19" name="Freeform 19" descr="80 %"/>
          <p:cNvSpPr>
            <a:spLocks/>
          </p:cNvSpPr>
          <p:nvPr/>
        </p:nvSpPr>
        <p:spPr bwMode="gray">
          <a:xfrm rot="1800000">
            <a:off x="4029808" y="3801904"/>
            <a:ext cx="1543050" cy="1740218"/>
          </a:xfrm>
          <a:custGeom>
            <a:avLst/>
            <a:gdLst>
              <a:gd name="T0" fmla="*/ 0 w 243"/>
              <a:gd name="T1" fmla="*/ 2147483647 h 281"/>
              <a:gd name="T2" fmla="*/ 2147483647 w 243"/>
              <a:gd name="T3" fmla="*/ 2147483647 h 281"/>
              <a:gd name="T4" fmla="*/ 0 w 243"/>
              <a:gd name="T5" fmla="*/ 0 h 281"/>
              <a:gd name="T6" fmla="*/ 0 w 243"/>
              <a:gd name="T7" fmla="*/ 2147483647 h 281"/>
              <a:gd name="T8" fmla="*/ 0 60000 65536"/>
              <a:gd name="T9" fmla="*/ 0 60000 65536"/>
              <a:gd name="T10" fmla="*/ 0 60000 65536"/>
              <a:gd name="T11" fmla="*/ 0 60000 65536"/>
              <a:gd name="T12" fmla="*/ 0 w 243"/>
              <a:gd name="T13" fmla="*/ 0 h 281"/>
              <a:gd name="T14" fmla="*/ 243 w 243"/>
              <a:gd name="T15" fmla="*/ 281 h 281"/>
            </a:gdLst>
            <a:ahLst/>
            <a:cxnLst>
              <a:cxn ang="T8">
                <a:pos x="T0" y="T1"/>
              </a:cxn>
              <a:cxn ang="T9">
                <a:pos x="T2" y="T3"/>
              </a:cxn>
              <a:cxn ang="T10">
                <a:pos x="T4" y="T5"/>
              </a:cxn>
              <a:cxn ang="T11">
                <a:pos x="T6" y="T7"/>
              </a:cxn>
            </a:cxnLst>
            <a:rect l="T12" t="T13" r="T14" b="T15"/>
            <a:pathLst>
              <a:path w="243" h="281">
                <a:moveTo>
                  <a:pt x="0" y="281"/>
                </a:moveTo>
                <a:cubicBezTo>
                  <a:pt x="103" y="278"/>
                  <a:pt x="193" y="223"/>
                  <a:pt x="243" y="140"/>
                </a:cubicBezTo>
                <a:cubicBezTo>
                  <a:pt x="0" y="0"/>
                  <a:pt x="0" y="0"/>
                  <a:pt x="0" y="0"/>
                </a:cubicBezTo>
                <a:lnTo>
                  <a:pt x="0" y="281"/>
                </a:lnTo>
                <a:close/>
              </a:path>
            </a:pathLst>
          </a:custGeom>
          <a:pattFill prst="pct10">
            <a:fgClr>
              <a:schemeClr val="bg1"/>
            </a:fgClr>
            <a:bgClr>
              <a:srgbClr val="4D0255"/>
            </a:bgClr>
          </a:pattFill>
          <a:ln w="3175">
            <a:solidFill>
              <a:schemeClr val="bg1"/>
            </a:solidFill>
            <a:miter lim="800000"/>
            <a:headEnd/>
            <a:tailEnd/>
          </a:ln>
          <a:effectLst>
            <a:outerShdw dist="45791" dir="2021404" algn="ctr" rotWithShape="0">
              <a:srgbClr val="969696">
                <a:alpha val="50000"/>
              </a:srgbClr>
            </a:outerShdw>
          </a:effectLst>
        </p:spPr>
        <p:txBody>
          <a:bodyPr lIns="83485" tIns="41742" rIns="83485" bIns="41742"/>
          <a:lstStyle/>
          <a:p>
            <a:endParaRPr lang="fr-FR">
              <a:latin typeface="Trebuchet MS" pitchFamily="34" charset="0"/>
            </a:endParaRPr>
          </a:p>
        </p:txBody>
      </p:sp>
      <p:sp>
        <p:nvSpPr>
          <p:cNvPr id="21" name="Freeform 18"/>
          <p:cNvSpPr>
            <a:spLocks/>
          </p:cNvSpPr>
          <p:nvPr/>
        </p:nvSpPr>
        <p:spPr bwMode="gray">
          <a:xfrm rot="1800000">
            <a:off x="2812294" y="2168847"/>
            <a:ext cx="1771650" cy="1730216"/>
          </a:xfrm>
          <a:custGeom>
            <a:avLst/>
            <a:gdLst>
              <a:gd name="T0" fmla="*/ 2147483647 w 279"/>
              <a:gd name="T1" fmla="*/ 0 h 280"/>
              <a:gd name="T2" fmla="*/ 0 w 279"/>
              <a:gd name="T3" fmla="*/ 2147483647 h 280"/>
              <a:gd name="T4" fmla="*/ 2147483647 w 279"/>
              <a:gd name="T5" fmla="*/ 2147483647 h 280"/>
              <a:gd name="T6" fmla="*/ 2147483647 w 279"/>
              <a:gd name="T7" fmla="*/ 2147483647 h 280"/>
              <a:gd name="T8" fmla="*/ 2147483647 w 279"/>
              <a:gd name="T9" fmla="*/ 0 h 280"/>
              <a:gd name="T10" fmla="*/ 0 60000 65536"/>
              <a:gd name="T11" fmla="*/ 0 60000 65536"/>
              <a:gd name="T12" fmla="*/ 0 60000 65536"/>
              <a:gd name="T13" fmla="*/ 0 60000 65536"/>
              <a:gd name="T14" fmla="*/ 0 60000 65536"/>
              <a:gd name="T15" fmla="*/ 0 w 279"/>
              <a:gd name="T16" fmla="*/ 0 h 280"/>
              <a:gd name="T17" fmla="*/ 279 w 279"/>
              <a:gd name="T18" fmla="*/ 280 h 280"/>
            </a:gdLst>
            <a:ahLst/>
            <a:cxnLst>
              <a:cxn ang="T10">
                <a:pos x="T0" y="T1"/>
              </a:cxn>
              <a:cxn ang="T11">
                <a:pos x="T2" y="T3"/>
              </a:cxn>
              <a:cxn ang="T12">
                <a:pos x="T4" y="T5"/>
              </a:cxn>
              <a:cxn ang="T13">
                <a:pos x="T6" y="T7"/>
              </a:cxn>
              <a:cxn ang="T14">
                <a:pos x="T8" y="T9"/>
              </a:cxn>
            </a:cxnLst>
            <a:rect l="T15" t="T16" r="T17" b="T18"/>
            <a:pathLst>
              <a:path w="279" h="280">
                <a:moveTo>
                  <a:pt x="36" y="0"/>
                </a:moveTo>
                <a:cubicBezTo>
                  <a:pt x="13" y="41"/>
                  <a:pt x="0" y="89"/>
                  <a:pt x="0" y="140"/>
                </a:cubicBezTo>
                <a:cubicBezTo>
                  <a:pt x="0" y="191"/>
                  <a:pt x="13" y="239"/>
                  <a:pt x="35" y="280"/>
                </a:cubicBezTo>
                <a:cubicBezTo>
                  <a:pt x="279" y="140"/>
                  <a:pt x="279" y="140"/>
                  <a:pt x="279" y="140"/>
                </a:cubicBezTo>
                <a:lnTo>
                  <a:pt x="36" y="0"/>
                </a:lnTo>
                <a:close/>
              </a:path>
            </a:pathLst>
          </a:custGeom>
          <a:solidFill>
            <a:srgbClr val="4D0255"/>
          </a:solidFill>
          <a:ln w="9525">
            <a:solidFill>
              <a:srgbClr val="000000"/>
            </a:solidFill>
            <a:miter lim="800000"/>
            <a:headEnd/>
            <a:tailEnd/>
          </a:ln>
          <a:extLst/>
        </p:spPr>
        <p:txBody>
          <a:bodyPr/>
          <a:lstStyle/>
          <a:p>
            <a:endParaRPr lang="fr-FR">
              <a:latin typeface="Trebuchet MS" pitchFamily="34" charset="0"/>
            </a:endParaRPr>
          </a:p>
        </p:txBody>
      </p:sp>
      <p:sp>
        <p:nvSpPr>
          <p:cNvPr id="22" name="Rectangle 172"/>
          <p:cNvSpPr>
            <a:spLocks noChangeArrowheads="1"/>
          </p:cNvSpPr>
          <p:nvPr/>
        </p:nvSpPr>
        <p:spPr bwMode="gray">
          <a:xfrm>
            <a:off x="2743201" y="2836602"/>
            <a:ext cx="1463228" cy="553998"/>
          </a:xfrm>
          <a:prstGeom prst="rect">
            <a:avLst/>
          </a:prstGeom>
          <a:noFill/>
          <a:ln w="9525">
            <a:noFill/>
            <a:miter lim="800000"/>
            <a:headEnd/>
            <a:tailEnd/>
          </a:ln>
          <a:extLst/>
        </p:spPr>
        <p:txBody>
          <a:bodyPr wrap="square">
            <a:spAutoFit/>
          </a:bodyPr>
          <a:lstStyle/>
          <a:p>
            <a:pPr eaLnBrk="1" hangingPunct="1">
              <a:lnSpc>
                <a:spcPct val="100000"/>
              </a:lnSpc>
              <a:buClrTx/>
              <a:buFontTx/>
              <a:buNone/>
            </a:pPr>
            <a:r>
              <a:rPr lang="ru-RU" sz="1500" dirty="0" smtClean="0">
                <a:solidFill>
                  <a:schemeClr val="bg1"/>
                </a:solidFill>
                <a:latin typeface="Trebuchet MS" pitchFamily="34" charset="0"/>
                <a:cs typeface="Arial" charset="0"/>
              </a:rPr>
              <a:t>БД</a:t>
            </a:r>
            <a:endParaRPr lang="de-DE" sz="1500" dirty="0">
              <a:solidFill>
                <a:schemeClr val="bg1"/>
              </a:solidFill>
              <a:latin typeface="Trebuchet MS" pitchFamily="34" charset="0"/>
              <a:cs typeface="Arial" charset="0"/>
            </a:endParaRPr>
          </a:p>
          <a:p>
            <a:pPr eaLnBrk="1" hangingPunct="1">
              <a:lnSpc>
                <a:spcPct val="100000"/>
              </a:lnSpc>
              <a:buClrTx/>
              <a:buFontTx/>
              <a:buNone/>
            </a:pPr>
            <a:r>
              <a:rPr lang="de-DE" sz="1500" dirty="0" smtClean="0">
                <a:solidFill>
                  <a:schemeClr val="bg1"/>
                </a:solidFill>
                <a:latin typeface="Trebuchet MS" pitchFamily="34" charset="0"/>
                <a:cs typeface="Arial" charset="0"/>
              </a:rPr>
              <a:t>(</a:t>
            </a:r>
            <a:r>
              <a:rPr lang="ru-RU" sz="1500" dirty="0" smtClean="0">
                <a:solidFill>
                  <a:schemeClr val="bg1"/>
                </a:solidFill>
                <a:latin typeface="Trebuchet MS" pitchFamily="34" charset="0"/>
                <a:cs typeface="Arial" charset="0"/>
              </a:rPr>
              <a:t>в</a:t>
            </a:r>
            <a:r>
              <a:rPr lang="de-DE" sz="1500" dirty="0" smtClean="0">
                <a:solidFill>
                  <a:schemeClr val="bg1"/>
                </a:solidFill>
                <a:latin typeface="Trebuchet MS" pitchFamily="34" charset="0"/>
                <a:cs typeface="Arial" charset="0"/>
              </a:rPr>
              <a:t>e</a:t>
            </a:r>
            <a:r>
              <a:rPr lang="ru-RU" sz="1500" dirty="0" err="1" smtClean="0">
                <a:solidFill>
                  <a:schemeClr val="bg1"/>
                </a:solidFill>
                <a:latin typeface="Trebuchet MS" pitchFamily="34" charset="0"/>
                <a:cs typeface="Arial" charset="0"/>
              </a:rPr>
              <a:t>ществ</a:t>
            </a:r>
            <a:r>
              <a:rPr lang="de-DE" sz="1500" dirty="0" smtClean="0">
                <a:solidFill>
                  <a:schemeClr val="bg1"/>
                </a:solidFill>
                <a:latin typeface="Trebuchet MS" pitchFamily="34" charset="0"/>
                <a:cs typeface="Arial" charset="0"/>
              </a:rPr>
              <a:t>, </a:t>
            </a:r>
            <a:r>
              <a:rPr lang="de-DE" sz="1500" dirty="0">
                <a:solidFill>
                  <a:schemeClr val="bg1"/>
                </a:solidFill>
                <a:latin typeface="Trebuchet MS" pitchFamily="34" charset="0"/>
                <a:cs typeface="Arial" charset="0"/>
              </a:rPr>
              <a:t>BIP)</a:t>
            </a:r>
          </a:p>
        </p:txBody>
      </p:sp>
      <p:sp>
        <p:nvSpPr>
          <p:cNvPr id="25" name="Freeform 14" descr="80 %"/>
          <p:cNvSpPr>
            <a:spLocks/>
          </p:cNvSpPr>
          <p:nvPr/>
        </p:nvSpPr>
        <p:spPr bwMode="gray">
          <a:xfrm rot="1800000">
            <a:off x="3570737" y="1371600"/>
            <a:ext cx="1543050" cy="1733074"/>
          </a:xfrm>
          <a:custGeom>
            <a:avLst/>
            <a:gdLst>
              <a:gd name="T0" fmla="*/ 2147483647 w 243"/>
              <a:gd name="T1" fmla="*/ 0 h 280"/>
              <a:gd name="T2" fmla="*/ 0 w 243"/>
              <a:gd name="T3" fmla="*/ 2147483647 h 280"/>
              <a:gd name="T4" fmla="*/ 2147483647 w 243"/>
              <a:gd name="T5" fmla="*/ 2147483647 h 280"/>
              <a:gd name="T6" fmla="*/ 2147483647 w 243"/>
              <a:gd name="T7" fmla="*/ 0 h 280"/>
              <a:gd name="T8" fmla="*/ 0 60000 65536"/>
              <a:gd name="T9" fmla="*/ 0 60000 65536"/>
              <a:gd name="T10" fmla="*/ 0 60000 65536"/>
              <a:gd name="T11" fmla="*/ 0 60000 65536"/>
              <a:gd name="T12" fmla="*/ 0 w 243"/>
              <a:gd name="T13" fmla="*/ 0 h 280"/>
              <a:gd name="T14" fmla="*/ 243 w 243"/>
              <a:gd name="T15" fmla="*/ 280 h 280"/>
            </a:gdLst>
            <a:ahLst/>
            <a:cxnLst>
              <a:cxn ang="T8">
                <a:pos x="T0" y="T1"/>
              </a:cxn>
              <a:cxn ang="T9">
                <a:pos x="T2" y="T3"/>
              </a:cxn>
              <a:cxn ang="T10">
                <a:pos x="T4" y="T5"/>
              </a:cxn>
              <a:cxn ang="T11">
                <a:pos x="T6" y="T7"/>
              </a:cxn>
            </a:cxnLst>
            <a:rect l="T12" t="T13" r="T14" b="T15"/>
            <a:pathLst>
              <a:path w="243" h="280">
                <a:moveTo>
                  <a:pt x="243" y="0"/>
                </a:moveTo>
                <a:cubicBezTo>
                  <a:pt x="140" y="3"/>
                  <a:pt x="50" y="58"/>
                  <a:pt x="0" y="140"/>
                </a:cubicBezTo>
                <a:cubicBezTo>
                  <a:pt x="243" y="280"/>
                  <a:pt x="243" y="280"/>
                  <a:pt x="243" y="280"/>
                </a:cubicBezTo>
                <a:lnTo>
                  <a:pt x="243" y="0"/>
                </a:lnTo>
                <a:close/>
              </a:path>
            </a:pathLst>
          </a:custGeom>
          <a:pattFill prst="pct80">
            <a:fgClr>
              <a:schemeClr val="bg1">
                <a:lumMod val="50000"/>
              </a:schemeClr>
            </a:fgClr>
            <a:bgClr>
              <a:srgbClr val="FFFFFF"/>
            </a:bgClr>
          </a:pattFill>
          <a:ln w="3175">
            <a:solidFill>
              <a:schemeClr val="bg1"/>
            </a:solidFill>
            <a:miter lim="800000"/>
            <a:headEnd/>
            <a:tailEnd/>
          </a:ln>
          <a:effectLst>
            <a:outerShdw dist="45791" dir="2021404" algn="ctr" rotWithShape="0">
              <a:srgbClr val="969696">
                <a:alpha val="50000"/>
              </a:srgbClr>
            </a:outerShdw>
          </a:effectLst>
        </p:spPr>
        <p:txBody>
          <a:bodyPr lIns="83485" tIns="41742" rIns="83485" bIns="41742"/>
          <a:lstStyle/>
          <a:p>
            <a:endParaRPr lang="fr-FR">
              <a:latin typeface="Trebuchet MS" pitchFamily="34" charset="0"/>
            </a:endParaRPr>
          </a:p>
        </p:txBody>
      </p:sp>
      <p:sp>
        <p:nvSpPr>
          <p:cNvPr id="26" name="Freeform 17" descr="80 %"/>
          <p:cNvSpPr>
            <a:spLocks/>
          </p:cNvSpPr>
          <p:nvPr/>
        </p:nvSpPr>
        <p:spPr bwMode="gray">
          <a:xfrm rot="1800000">
            <a:off x="4520306" y="3066098"/>
            <a:ext cx="1771650" cy="1730217"/>
          </a:xfrm>
          <a:custGeom>
            <a:avLst/>
            <a:gdLst>
              <a:gd name="T0" fmla="*/ 2147483647 w 279"/>
              <a:gd name="T1" fmla="*/ 2147483647 h 280"/>
              <a:gd name="T2" fmla="*/ 2147483647 w 279"/>
              <a:gd name="T3" fmla="*/ 2147483647 h 280"/>
              <a:gd name="T4" fmla="*/ 2147483647 w 279"/>
              <a:gd name="T5" fmla="*/ 0 h 280"/>
              <a:gd name="T6" fmla="*/ 0 w 279"/>
              <a:gd name="T7" fmla="*/ 2147483647 h 280"/>
              <a:gd name="T8" fmla="*/ 2147483647 w 279"/>
              <a:gd name="T9" fmla="*/ 2147483647 h 280"/>
              <a:gd name="T10" fmla="*/ 0 60000 65536"/>
              <a:gd name="T11" fmla="*/ 0 60000 65536"/>
              <a:gd name="T12" fmla="*/ 0 60000 65536"/>
              <a:gd name="T13" fmla="*/ 0 60000 65536"/>
              <a:gd name="T14" fmla="*/ 0 60000 65536"/>
              <a:gd name="T15" fmla="*/ 0 w 279"/>
              <a:gd name="T16" fmla="*/ 0 h 280"/>
              <a:gd name="T17" fmla="*/ 279 w 279"/>
              <a:gd name="T18" fmla="*/ 280 h 280"/>
            </a:gdLst>
            <a:ahLst/>
            <a:cxnLst>
              <a:cxn ang="T10">
                <a:pos x="T0" y="T1"/>
              </a:cxn>
              <a:cxn ang="T11">
                <a:pos x="T2" y="T3"/>
              </a:cxn>
              <a:cxn ang="T12">
                <a:pos x="T4" y="T5"/>
              </a:cxn>
              <a:cxn ang="T13">
                <a:pos x="T6" y="T7"/>
              </a:cxn>
              <a:cxn ang="T14">
                <a:pos x="T8" y="T9"/>
              </a:cxn>
            </a:cxnLst>
            <a:rect l="T15" t="T16" r="T17" b="T18"/>
            <a:pathLst>
              <a:path w="279" h="280">
                <a:moveTo>
                  <a:pt x="243" y="280"/>
                </a:moveTo>
                <a:cubicBezTo>
                  <a:pt x="266" y="238"/>
                  <a:pt x="279" y="191"/>
                  <a:pt x="279" y="140"/>
                </a:cubicBezTo>
                <a:cubicBezTo>
                  <a:pt x="279" y="89"/>
                  <a:pt x="266" y="41"/>
                  <a:pt x="243" y="0"/>
                </a:cubicBezTo>
                <a:cubicBezTo>
                  <a:pt x="0" y="140"/>
                  <a:pt x="0" y="140"/>
                  <a:pt x="0" y="140"/>
                </a:cubicBezTo>
                <a:lnTo>
                  <a:pt x="243" y="280"/>
                </a:lnTo>
                <a:close/>
              </a:path>
            </a:pathLst>
          </a:custGeom>
          <a:pattFill prst="pct80">
            <a:fgClr>
              <a:schemeClr val="bg1">
                <a:lumMod val="50000"/>
              </a:schemeClr>
            </a:fgClr>
            <a:bgClr>
              <a:srgbClr val="FFFFFF"/>
            </a:bgClr>
          </a:pattFill>
          <a:ln w="3175">
            <a:solidFill>
              <a:schemeClr val="bg1"/>
            </a:solidFill>
            <a:miter lim="800000"/>
            <a:headEnd/>
            <a:tailEnd/>
          </a:ln>
          <a:effectLst>
            <a:outerShdw dist="45791" dir="2021404" algn="ctr" rotWithShape="0">
              <a:srgbClr val="969696">
                <a:alpha val="50000"/>
              </a:srgbClr>
            </a:outerShdw>
          </a:effectLst>
        </p:spPr>
        <p:txBody>
          <a:bodyPr lIns="83485" tIns="41742" rIns="83485" bIns="41742"/>
          <a:lstStyle/>
          <a:p>
            <a:endParaRPr lang="fr-FR">
              <a:latin typeface="Trebuchet MS" pitchFamily="34" charset="0"/>
            </a:endParaRPr>
          </a:p>
        </p:txBody>
      </p:sp>
      <p:sp>
        <p:nvSpPr>
          <p:cNvPr id="28" name="Freeform 15"/>
          <p:cNvSpPr>
            <a:spLocks/>
          </p:cNvSpPr>
          <p:nvPr/>
        </p:nvSpPr>
        <p:spPr bwMode="gray">
          <a:xfrm rot="1800000">
            <a:off x="4983368" y="2167417"/>
            <a:ext cx="1543050" cy="1733074"/>
          </a:xfrm>
          <a:custGeom>
            <a:avLst/>
            <a:gdLst>
              <a:gd name="T0" fmla="*/ 30212243 w 243"/>
              <a:gd name="T1" fmla="*/ 17385500 h 280"/>
              <a:gd name="T2" fmla="*/ 0 w 243"/>
              <a:gd name="T3" fmla="*/ 0 h 280"/>
              <a:gd name="T4" fmla="*/ 0 w 243"/>
              <a:gd name="T5" fmla="*/ 34736040 h 280"/>
              <a:gd name="T6" fmla="*/ 30212243 w 243"/>
              <a:gd name="T7" fmla="*/ 17385500 h 280"/>
              <a:gd name="T8" fmla="*/ 0 60000 65536"/>
              <a:gd name="T9" fmla="*/ 0 60000 65536"/>
              <a:gd name="T10" fmla="*/ 0 60000 65536"/>
              <a:gd name="T11" fmla="*/ 0 60000 65536"/>
              <a:gd name="T12" fmla="*/ 0 w 243"/>
              <a:gd name="T13" fmla="*/ 0 h 280"/>
              <a:gd name="T14" fmla="*/ 243 w 243"/>
              <a:gd name="T15" fmla="*/ 280 h 280"/>
            </a:gdLst>
            <a:ahLst/>
            <a:cxnLst>
              <a:cxn ang="T8">
                <a:pos x="T0" y="T1"/>
              </a:cxn>
              <a:cxn ang="T9">
                <a:pos x="T2" y="T3"/>
              </a:cxn>
              <a:cxn ang="T10">
                <a:pos x="T4" y="T5"/>
              </a:cxn>
              <a:cxn ang="T11">
                <a:pos x="T6" y="T7"/>
              </a:cxn>
            </a:cxnLst>
            <a:rect l="T12" t="T13" r="T14" b="T15"/>
            <a:pathLst>
              <a:path w="243" h="280">
                <a:moveTo>
                  <a:pt x="243" y="140"/>
                </a:moveTo>
                <a:cubicBezTo>
                  <a:pt x="192" y="58"/>
                  <a:pt x="103" y="3"/>
                  <a:pt x="0" y="0"/>
                </a:cubicBezTo>
                <a:cubicBezTo>
                  <a:pt x="0" y="280"/>
                  <a:pt x="0" y="280"/>
                  <a:pt x="0" y="280"/>
                </a:cubicBezTo>
                <a:lnTo>
                  <a:pt x="243" y="140"/>
                </a:lnTo>
                <a:close/>
              </a:path>
            </a:pathLst>
          </a:custGeom>
          <a:pattFill prst="pct80">
            <a:fgClr>
              <a:schemeClr val="bg1">
                <a:lumMod val="50000"/>
              </a:schemeClr>
            </a:fgClr>
            <a:bgClr>
              <a:schemeClr val="bg1"/>
            </a:bgClr>
          </a:pattFill>
          <a:ln w="3175">
            <a:solidFill>
              <a:schemeClr val="bg1"/>
            </a:solidFill>
            <a:miter lim="800000"/>
            <a:headEnd/>
            <a:tailEnd/>
          </a:ln>
          <a:effectLst>
            <a:outerShdw dist="45791" dir="2021404" algn="ctr" rotWithShape="0">
              <a:srgbClr val="969696">
                <a:alpha val="50000"/>
              </a:srgbClr>
            </a:outerShdw>
          </a:effectLst>
        </p:spPr>
        <p:txBody>
          <a:bodyPr/>
          <a:lstStyle/>
          <a:p>
            <a:endParaRPr lang="fr-FR">
              <a:latin typeface="Trebuchet MS" pitchFamily="34" charset="0"/>
            </a:endParaRPr>
          </a:p>
        </p:txBody>
      </p:sp>
      <p:sp>
        <p:nvSpPr>
          <p:cNvPr id="40" name="Rectangle 179"/>
          <p:cNvSpPr>
            <a:spLocks noChangeArrowheads="1"/>
          </p:cNvSpPr>
          <p:nvPr/>
        </p:nvSpPr>
        <p:spPr bwMode="gray">
          <a:xfrm>
            <a:off x="3959470" y="4400550"/>
            <a:ext cx="1261696" cy="784384"/>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00000"/>
              </a:lnSpc>
              <a:buClrTx/>
              <a:buFontTx/>
              <a:buNone/>
            </a:pPr>
            <a:r>
              <a:rPr lang="ru-RU" sz="1500" dirty="0" smtClean="0">
                <a:solidFill>
                  <a:schemeClr val="bg1"/>
                </a:solidFill>
                <a:latin typeface="Trebuchet MS" pitchFamily="34" charset="0"/>
                <a:cs typeface="Arial" charset="0"/>
              </a:rPr>
              <a:t>Равновесие</a:t>
            </a:r>
            <a:endParaRPr lang="de-DE" sz="1500" dirty="0">
              <a:solidFill>
                <a:schemeClr val="bg1"/>
              </a:solidFill>
              <a:latin typeface="Trebuchet MS" pitchFamily="34" charset="0"/>
              <a:cs typeface="Arial" charset="0"/>
            </a:endParaRPr>
          </a:p>
          <a:p>
            <a:pPr algn="ctr" eaLnBrk="1" hangingPunct="1">
              <a:lnSpc>
                <a:spcPct val="100000"/>
              </a:lnSpc>
              <a:buClrTx/>
              <a:buFontTx/>
              <a:buNone/>
            </a:pPr>
            <a:r>
              <a:rPr lang="de-DE" sz="1500" dirty="0">
                <a:solidFill>
                  <a:schemeClr val="bg1"/>
                </a:solidFill>
                <a:latin typeface="Trebuchet MS" pitchFamily="34" charset="0"/>
                <a:cs typeface="Arial" charset="0"/>
              </a:rPr>
              <a:t>(LV, LLV, LL,...)</a:t>
            </a:r>
          </a:p>
        </p:txBody>
      </p:sp>
      <p:sp>
        <p:nvSpPr>
          <p:cNvPr id="41" name="Rectangle 176"/>
          <p:cNvSpPr>
            <a:spLocks noChangeArrowheads="1"/>
          </p:cNvSpPr>
          <p:nvPr/>
        </p:nvSpPr>
        <p:spPr bwMode="gray">
          <a:xfrm>
            <a:off x="2743201" y="3634740"/>
            <a:ext cx="1599061" cy="776797"/>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485" tIns="41742" rIns="83485" bIns="41742">
            <a:spAutoFit/>
          </a:bodyPr>
          <a:lstStyle/>
          <a:p>
            <a:pPr algn="ctr" eaLnBrk="1" hangingPunct="1">
              <a:lnSpc>
                <a:spcPct val="100000"/>
              </a:lnSpc>
              <a:buClrTx/>
              <a:buFontTx/>
              <a:buNone/>
            </a:pPr>
            <a:r>
              <a:rPr lang="ru-RU" sz="1500" dirty="0" err="1" smtClean="0">
                <a:solidFill>
                  <a:schemeClr val="bg1"/>
                </a:solidFill>
                <a:cs typeface="Arial" charset="0"/>
              </a:rPr>
              <a:t>Термо</a:t>
            </a:r>
            <a:r>
              <a:rPr lang="ru-RU" sz="1500" dirty="0" smtClean="0">
                <a:solidFill>
                  <a:schemeClr val="bg1"/>
                </a:solidFill>
                <a:cs typeface="Arial" charset="0"/>
              </a:rPr>
              <a:t>-динамические</a:t>
            </a:r>
            <a:endParaRPr lang="de-DE" sz="1500" dirty="0">
              <a:solidFill>
                <a:schemeClr val="bg1"/>
              </a:solidFill>
              <a:cs typeface="Arial" charset="0"/>
            </a:endParaRPr>
          </a:p>
          <a:p>
            <a:pPr algn="ctr" eaLnBrk="1" hangingPunct="1">
              <a:lnSpc>
                <a:spcPct val="100000"/>
              </a:lnSpc>
              <a:buClrTx/>
              <a:buFontTx/>
              <a:buNone/>
            </a:pPr>
            <a:r>
              <a:rPr lang="de-DE" sz="1500" dirty="0">
                <a:solidFill>
                  <a:schemeClr val="bg1"/>
                </a:solidFill>
                <a:cs typeface="Arial" charset="0"/>
              </a:rPr>
              <a:t>  </a:t>
            </a:r>
            <a:r>
              <a:rPr lang="ru-RU" sz="1500" dirty="0" smtClean="0">
                <a:solidFill>
                  <a:schemeClr val="bg1"/>
                </a:solidFill>
                <a:cs typeface="Arial" charset="0"/>
              </a:rPr>
              <a:t>функции</a:t>
            </a:r>
            <a:endParaRPr lang="de-DE" sz="1500" dirty="0">
              <a:solidFill>
                <a:schemeClr val="bg1"/>
              </a:solidFill>
              <a:cs typeface="Arial" charset="0"/>
            </a:endParaRPr>
          </a:p>
        </p:txBody>
      </p:sp>
      <p:sp>
        <p:nvSpPr>
          <p:cNvPr id="42" name="Rectangle 56"/>
          <p:cNvSpPr>
            <a:spLocks noChangeArrowheads="1"/>
          </p:cNvSpPr>
          <p:nvPr/>
        </p:nvSpPr>
        <p:spPr bwMode="gray">
          <a:xfrm>
            <a:off x="3891655" y="1808798"/>
            <a:ext cx="1400908" cy="946074"/>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lIns="83485" tIns="41742" rIns="83485" bIns="41742">
            <a:spAutoFit/>
          </a:bodyPr>
          <a:lstStyle/>
          <a:p>
            <a:pPr algn="ctr"/>
            <a:r>
              <a:rPr lang="ru-RU" altLang="ru-RU" sz="1400" b="1" dirty="0" err="1">
                <a:solidFill>
                  <a:schemeClr val="bg1"/>
                </a:solidFill>
                <a:cs typeface="Arial" charset="0"/>
              </a:rPr>
              <a:t>Графическ</a:t>
            </a:r>
            <a:r>
              <a:rPr lang="ru-RU" altLang="ru-RU" sz="1400" b="1" dirty="0">
                <a:solidFill>
                  <a:schemeClr val="bg1"/>
                </a:solidFill>
                <a:cs typeface="Arial" charset="0"/>
              </a:rPr>
              <a:t>.</a:t>
            </a:r>
            <a:r>
              <a:rPr lang="de-DE" altLang="ru-RU" sz="1400" b="1" dirty="0">
                <a:solidFill>
                  <a:schemeClr val="bg1"/>
                </a:solidFill>
                <a:cs typeface="Arial" charset="0"/>
              </a:rPr>
              <a:t> </a:t>
            </a:r>
            <a:r>
              <a:rPr lang="ru-RU" altLang="ru-RU" sz="1400" b="1" dirty="0">
                <a:solidFill>
                  <a:schemeClr val="bg1"/>
                </a:solidFill>
                <a:cs typeface="Arial" charset="0"/>
              </a:rPr>
              <a:t>Интерфейс</a:t>
            </a:r>
            <a:r>
              <a:rPr lang="de-DE" altLang="ru-RU" sz="1400" b="1" dirty="0">
                <a:solidFill>
                  <a:schemeClr val="bg1"/>
                </a:solidFill>
                <a:cs typeface="Arial" charset="0"/>
              </a:rPr>
              <a:t> </a:t>
            </a:r>
            <a:r>
              <a:rPr lang="ru-RU" altLang="ru-RU" sz="1400" b="1" dirty="0" err="1" smtClean="0">
                <a:solidFill>
                  <a:schemeClr val="bg1"/>
                </a:solidFill>
                <a:cs typeface="Arial" charset="0"/>
              </a:rPr>
              <a:t>Пользо</a:t>
            </a:r>
            <a:r>
              <a:rPr lang="ru-RU" altLang="ru-RU" sz="1400" b="1" dirty="0" smtClean="0">
                <a:solidFill>
                  <a:schemeClr val="bg1"/>
                </a:solidFill>
                <a:cs typeface="Arial" charset="0"/>
              </a:rPr>
              <a:t>-</a:t>
            </a:r>
            <a:br>
              <a:rPr lang="ru-RU" altLang="ru-RU" sz="1400" b="1" dirty="0" smtClean="0">
                <a:solidFill>
                  <a:schemeClr val="bg1"/>
                </a:solidFill>
                <a:cs typeface="Arial" charset="0"/>
              </a:rPr>
            </a:br>
            <a:r>
              <a:rPr lang="ru-RU" altLang="ru-RU" sz="1400" b="1" dirty="0" err="1" smtClean="0">
                <a:solidFill>
                  <a:schemeClr val="bg1"/>
                </a:solidFill>
                <a:cs typeface="Arial" charset="0"/>
              </a:rPr>
              <a:t>вателя</a:t>
            </a:r>
            <a:endParaRPr lang="de-DE" altLang="ru-RU" sz="1400" b="1" dirty="0">
              <a:solidFill>
                <a:schemeClr val="bg1"/>
              </a:solidFill>
              <a:cs typeface="Arial" charset="0"/>
            </a:endParaRPr>
          </a:p>
        </p:txBody>
      </p:sp>
      <p:sp>
        <p:nvSpPr>
          <p:cNvPr id="43" name="Rectangle 57"/>
          <p:cNvSpPr>
            <a:spLocks noChangeArrowheads="1"/>
          </p:cNvSpPr>
          <p:nvPr/>
        </p:nvSpPr>
        <p:spPr bwMode="gray">
          <a:xfrm>
            <a:off x="5178264" y="2768921"/>
            <a:ext cx="1074127" cy="553998"/>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00000"/>
              </a:lnSpc>
              <a:buClrTx/>
              <a:buFontTx/>
              <a:buNone/>
            </a:pPr>
            <a:r>
              <a:rPr lang="ru-RU" sz="1500" dirty="0" smtClean="0">
                <a:solidFill>
                  <a:schemeClr val="bg1"/>
                </a:solidFill>
                <a:latin typeface="Trebuchet MS" pitchFamily="34" charset="0"/>
                <a:cs typeface="Arial" charset="0"/>
              </a:rPr>
              <a:t>Набор сервисов</a:t>
            </a:r>
            <a:endParaRPr lang="de-DE" sz="1500" dirty="0">
              <a:solidFill>
                <a:schemeClr val="bg1"/>
              </a:solidFill>
              <a:latin typeface="Trebuchet MS" pitchFamily="34" charset="0"/>
              <a:cs typeface="Arial" charset="0"/>
            </a:endParaRPr>
          </a:p>
        </p:txBody>
      </p:sp>
      <p:sp>
        <p:nvSpPr>
          <p:cNvPr id="44" name="Rectangle 175"/>
          <p:cNvSpPr>
            <a:spLocks noChangeArrowheads="1"/>
          </p:cNvSpPr>
          <p:nvPr/>
        </p:nvSpPr>
        <p:spPr bwMode="gray">
          <a:xfrm>
            <a:off x="4919173" y="3634740"/>
            <a:ext cx="1466567" cy="776797"/>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485" tIns="41742" rIns="83485" bIns="41742">
            <a:spAutoFit/>
          </a:bodyPr>
          <a:lstStyle/>
          <a:p>
            <a:pPr algn="ctr" eaLnBrk="1" hangingPunct="1">
              <a:lnSpc>
                <a:spcPct val="100000"/>
              </a:lnSpc>
              <a:buClrTx/>
              <a:buFontTx/>
              <a:buNone/>
            </a:pPr>
            <a:r>
              <a:rPr lang="ru-RU" sz="1500" dirty="0" err="1" smtClean="0">
                <a:solidFill>
                  <a:schemeClr val="bg1"/>
                </a:solidFill>
                <a:latin typeface="Trebuchet MS" pitchFamily="34" charset="0"/>
                <a:cs typeface="Arial" charset="0"/>
              </a:rPr>
              <a:t>Термо</a:t>
            </a:r>
            <a:r>
              <a:rPr lang="ru-RU" sz="1500" dirty="0" smtClean="0">
                <a:solidFill>
                  <a:schemeClr val="bg1"/>
                </a:solidFill>
                <a:latin typeface="Trebuchet MS" pitchFamily="34" charset="0"/>
                <a:cs typeface="Arial" charset="0"/>
              </a:rPr>
              <a:t>-динамические модели</a:t>
            </a:r>
            <a:endParaRPr lang="de-DE" sz="1500" dirty="0">
              <a:solidFill>
                <a:schemeClr val="tx2"/>
              </a:solidFill>
              <a:latin typeface="Trebuchet MS" pitchFamily="34" charset="0"/>
              <a:cs typeface="Arial" charset="0"/>
            </a:endParaRPr>
          </a:p>
        </p:txBody>
      </p:sp>
    </p:spTree>
    <p:extLst>
      <p:ext uri="{BB962C8B-B14F-4D97-AF65-F5344CB8AC3E}">
        <p14:creationId xmlns:p14="http://schemas.microsoft.com/office/powerpoint/2010/main" val="898909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0" y="857250"/>
            <a:ext cx="9003323" cy="1693068"/>
            <a:chOff x="0" y="654"/>
            <a:chExt cx="6144" cy="1185"/>
          </a:xfrm>
        </p:grpSpPr>
        <p:sp>
          <p:nvSpPr>
            <p:cNvPr id="3081" name="Text Box 4"/>
            <p:cNvSpPr txBox="1">
              <a:spLocks noChangeArrowheads="1"/>
            </p:cNvSpPr>
            <p:nvPr/>
          </p:nvSpPr>
          <p:spPr bwMode="auto">
            <a:xfrm>
              <a:off x="0" y="654"/>
              <a:ext cx="6144" cy="1185"/>
            </a:xfrm>
            <a:prstGeom prst="rect">
              <a:avLst/>
            </a:prstGeom>
            <a:noFill/>
            <a:ln w="9525">
              <a:noFill/>
              <a:miter lim="800000"/>
              <a:headEnd/>
              <a:tailEnd/>
            </a:ln>
          </p:spPr>
          <p:txBody>
            <a:bodyPr>
              <a:spAutoFit/>
            </a:bodyPr>
            <a:lstStyle/>
            <a:p>
              <a:pPr marL="342055" indent="-342055">
                <a:spcBef>
                  <a:spcPct val="40000"/>
                </a:spcBef>
                <a:buClr>
                  <a:srgbClr val="3333FF"/>
                </a:buClr>
                <a:buBlip>
                  <a:blip r:embed="rId4"/>
                </a:buBlip>
              </a:pPr>
              <a:r>
                <a:rPr lang="ru-RU" sz="2200" b="1" u="sng" dirty="0" smtClean="0">
                  <a:solidFill>
                    <a:srgbClr val="D21700"/>
                  </a:solidFill>
                  <a:latin typeface="Trebuchet MS" pitchFamily="34" charset="0"/>
                </a:rPr>
                <a:t>Свойства чистых веществ</a:t>
              </a:r>
              <a:r>
                <a:rPr lang="en-US" sz="2200" b="1" dirty="0" smtClean="0">
                  <a:solidFill>
                    <a:srgbClr val="D21700"/>
                  </a:solidFill>
                  <a:latin typeface="Trebuchet MS" pitchFamily="34" charset="0"/>
                </a:rPr>
                <a:t>:</a:t>
              </a:r>
            </a:p>
            <a:p>
              <a:pPr marL="776872" lvl="1" indent="-260890">
                <a:spcBef>
                  <a:spcPts val="600"/>
                </a:spcBef>
                <a:buClr>
                  <a:srgbClr val="0BA4E2"/>
                </a:buClr>
                <a:buFont typeface="Wingdings" pitchFamily="2" charset="2"/>
                <a:buChar char="Ø"/>
              </a:pPr>
              <a:r>
                <a:rPr lang="ru-RU" sz="2000" b="1" dirty="0" smtClean="0">
                  <a:solidFill>
                    <a:srgbClr val="0BA4E2"/>
                  </a:solidFill>
                  <a:latin typeface="Trebuchet MS" pitchFamily="34" charset="0"/>
                </a:rPr>
                <a:t>Поставляется с самым последним публичным релизом</a:t>
              </a:r>
              <a:r>
                <a:rPr lang="en-US" sz="2000" b="1" dirty="0" smtClean="0">
                  <a:solidFill>
                    <a:srgbClr val="0BA4E2"/>
                  </a:solidFill>
                  <a:latin typeface="Trebuchet MS" pitchFamily="34" charset="0"/>
                </a:rPr>
                <a:t> DIPPR</a:t>
              </a:r>
              <a:r>
                <a:rPr lang="en-US" sz="2000" b="1" baseline="30000" dirty="0" smtClean="0">
                  <a:solidFill>
                    <a:srgbClr val="0BA4E2"/>
                  </a:solidFill>
                  <a:latin typeface="Trebuchet MS" pitchFamily="34" charset="0"/>
                </a:rPr>
                <a:t>®</a:t>
              </a:r>
              <a:endParaRPr lang="en-US" sz="1600" dirty="0" smtClean="0">
                <a:solidFill>
                  <a:srgbClr val="0BA4E2"/>
                </a:solidFill>
                <a:latin typeface="Trebuchet MS" pitchFamily="34" charset="0"/>
              </a:endParaRPr>
            </a:p>
            <a:p>
              <a:pPr marL="776872" lvl="1" indent="-260890">
                <a:spcBef>
                  <a:spcPts val="600"/>
                </a:spcBef>
                <a:buClr>
                  <a:srgbClr val="0BA4E2"/>
                </a:buClr>
                <a:buFont typeface="Wingdings" pitchFamily="2" charset="2"/>
                <a:buChar char="Ø"/>
              </a:pPr>
              <a:r>
                <a:rPr lang="ru-RU" sz="2000" b="1" dirty="0" smtClean="0">
                  <a:solidFill>
                    <a:srgbClr val="0BA4E2"/>
                  </a:solidFill>
                  <a:latin typeface="Trebuchet MS" pitchFamily="34" charset="0"/>
                </a:rPr>
                <a:t>Предыдущие выпуски также поставляются</a:t>
              </a:r>
              <a:endParaRPr lang="en-US" sz="2000" b="1" dirty="0" smtClean="0">
                <a:solidFill>
                  <a:srgbClr val="0BA4E2"/>
                </a:solidFill>
                <a:latin typeface="Trebuchet MS" pitchFamily="34" charset="0"/>
              </a:endParaRPr>
            </a:p>
            <a:p>
              <a:pPr marL="901700" lvl="2">
                <a:buClr>
                  <a:srgbClr val="0BA4E2"/>
                </a:buClr>
                <a:buFont typeface="Wingdings" pitchFamily="2" charset="2"/>
                <a:buChar char="ü"/>
              </a:pPr>
              <a:r>
                <a:rPr lang="ru-RU" sz="1600" dirty="0" smtClean="0">
                  <a:solidFill>
                    <a:srgbClr val="0BA4E2"/>
                  </a:solidFill>
                  <a:latin typeface="Trebuchet MS" pitchFamily="34" charset="0"/>
                </a:rPr>
                <a:t>Для сравнения</a:t>
              </a:r>
              <a:endParaRPr lang="en-US" sz="1600" dirty="0" smtClean="0">
                <a:solidFill>
                  <a:srgbClr val="0BA4E2"/>
                </a:solidFill>
                <a:latin typeface="Trebuchet MS" pitchFamily="34" charset="0"/>
              </a:endParaRPr>
            </a:p>
            <a:p>
              <a:pPr marL="901700" lvl="2">
                <a:buClr>
                  <a:srgbClr val="0BA4E2"/>
                </a:buClr>
                <a:buFont typeface="Wingdings" pitchFamily="2" charset="2"/>
                <a:buChar char="ü"/>
              </a:pPr>
              <a:r>
                <a:rPr lang="ru-RU" sz="1600" dirty="0" smtClean="0">
                  <a:solidFill>
                    <a:srgbClr val="0BA4E2"/>
                  </a:solidFill>
                  <a:latin typeface="Trebuchet MS" pitchFamily="34" charset="0"/>
                </a:rPr>
                <a:t>Для совместимости с расчетами, сделанными ранее</a:t>
              </a:r>
              <a:endParaRPr lang="en-US" sz="1600" dirty="0" smtClean="0">
                <a:solidFill>
                  <a:srgbClr val="0BA4E2"/>
                </a:solidFill>
                <a:latin typeface="Trebuchet MS" pitchFamily="34" charset="0"/>
              </a:endParaRPr>
            </a:p>
          </p:txBody>
        </p:sp>
        <p:graphicFrame>
          <p:nvGraphicFramePr>
            <p:cNvPr id="3074" name="Object 5"/>
            <p:cNvGraphicFramePr>
              <a:graphicFrameLocks noChangeAspect="1"/>
            </p:cNvGraphicFramePr>
            <p:nvPr/>
          </p:nvGraphicFramePr>
          <p:xfrm>
            <a:off x="5086" y="1158"/>
            <a:ext cx="1058" cy="394"/>
          </p:xfrm>
          <a:graphic>
            <a:graphicData uri="http://schemas.openxmlformats.org/presentationml/2006/ole">
              <mc:AlternateContent xmlns:mc="http://schemas.openxmlformats.org/markup-compatibility/2006">
                <mc:Choice xmlns:v="urn:schemas-microsoft-com:vml" Requires="v">
                  <p:oleObj spid="_x0000_s472681" name="Image bitmap" r:id="rId5" imgW="2381582" imgH="885949" progId="PBrush">
                    <p:embed/>
                  </p:oleObj>
                </mc:Choice>
                <mc:Fallback>
                  <p:oleObj name="Image bitmap" r:id="rId5" imgW="2381582" imgH="885949" progId="PBrush">
                    <p:embed/>
                    <p:pic>
                      <p:nvPicPr>
                        <p:cNvPr id="0" name="Picture 6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6" y="1158"/>
                          <a:ext cx="105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080" name="Text Box 8"/>
          <p:cNvSpPr txBox="1">
            <a:spLocks noChangeArrowheads="1"/>
          </p:cNvSpPr>
          <p:nvPr/>
        </p:nvSpPr>
        <p:spPr bwMode="auto">
          <a:xfrm>
            <a:off x="492369" y="2528900"/>
            <a:ext cx="8651631" cy="2554545"/>
          </a:xfrm>
          <a:prstGeom prst="rect">
            <a:avLst/>
          </a:prstGeom>
          <a:noFill/>
          <a:ln w="9525">
            <a:noFill/>
            <a:miter lim="800000"/>
            <a:headEnd/>
            <a:tailEnd/>
          </a:ln>
        </p:spPr>
        <p:txBody>
          <a:bodyPr wrap="square">
            <a:spAutoFit/>
          </a:bodyPr>
          <a:lstStyle/>
          <a:p>
            <a:pPr marL="256542" indent="-256542">
              <a:spcBef>
                <a:spcPts val="600"/>
              </a:spcBef>
              <a:buClr>
                <a:srgbClr val="0BA4E2"/>
              </a:buClr>
              <a:buFont typeface="Wingdings" pitchFamily="2" charset="2"/>
              <a:buChar char="Ø"/>
            </a:pPr>
            <a:r>
              <a:rPr lang="ru-RU" sz="2000" b="1" dirty="0" smtClean="0">
                <a:solidFill>
                  <a:srgbClr val="0BA4E2"/>
                </a:solidFill>
                <a:latin typeface="Trebuchet MS" pitchFamily="34" charset="0"/>
              </a:rPr>
              <a:t>Все свойства индивидуальных веществ можно посмотреть</a:t>
            </a:r>
            <a:r>
              <a:rPr lang="en-US" sz="2000" b="1" dirty="0" smtClean="0">
                <a:solidFill>
                  <a:srgbClr val="0BA4E2"/>
                </a:solidFill>
                <a:latin typeface="Trebuchet MS" pitchFamily="34" charset="0"/>
              </a:rPr>
              <a:t>,</a:t>
            </a:r>
            <a:r>
              <a:rPr lang="ru-RU" sz="2000" b="1" dirty="0" smtClean="0">
                <a:solidFill>
                  <a:srgbClr val="0BA4E2"/>
                </a:solidFill>
                <a:latin typeface="Trebuchet MS" pitchFamily="34" charset="0"/>
              </a:rPr>
              <a:t> изменить,</a:t>
            </a:r>
            <a:r>
              <a:rPr lang="en-US" sz="2000" b="1" dirty="0" smtClean="0">
                <a:solidFill>
                  <a:srgbClr val="0BA4E2"/>
                </a:solidFill>
                <a:latin typeface="Trebuchet MS" pitchFamily="34" charset="0"/>
              </a:rPr>
              <a:t> </a:t>
            </a:r>
            <a:r>
              <a:rPr lang="ru-RU" sz="2000" b="1" dirty="0" smtClean="0">
                <a:solidFill>
                  <a:srgbClr val="0BA4E2"/>
                </a:solidFill>
                <a:latin typeface="Trebuchet MS" pitchFamily="34" charset="0"/>
              </a:rPr>
              <a:t>отобразить на графике</a:t>
            </a:r>
            <a:r>
              <a:rPr lang="en-US" sz="2000" b="1" dirty="0" smtClean="0">
                <a:solidFill>
                  <a:srgbClr val="0BA4E2"/>
                </a:solidFill>
                <a:latin typeface="Trebuchet MS" pitchFamily="34" charset="0"/>
              </a:rPr>
              <a:t>…</a:t>
            </a:r>
          </a:p>
          <a:p>
            <a:pPr marL="256542" indent="-256542">
              <a:spcBef>
                <a:spcPts val="600"/>
              </a:spcBef>
              <a:buClr>
                <a:srgbClr val="0BA4E2"/>
              </a:buClr>
              <a:buFont typeface="Wingdings" pitchFamily="2" charset="2"/>
              <a:buChar char="Ø"/>
            </a:pPr>
            <a:r>
              <a:rPr lang="ru-RU" sz="2000" b="1" dirty="0" smtClean="0">
                <a:solidFill>
                  <a:srgbClr val="0BA4E2"/>
                </a:solidFill>
                <a:latin typeface="Trebuchet MS" pitchFamily="34" charset="0"/>
              </a:rPr>
              <a:t>Свойства индивидуальных веществ можно предсказать (по молекулярной структуре)</a:t>
            </a:r>
            <a:endParaRPr lang="en-US" sz="2000" b="1" dirty="0" smtClean="0">
              <a:solidFill>
                <a:srgbClr val="0BA4E2"/>
              </a:solidFill>
              <a:latin typeface="Trebuchet MS" pitchFamily="34" charset="0"/>
            </a:endParaRPr>
          </a:p>
          <a:p>
            <a:pPr marL="256542" indent="-256542">
              <a:spcBef>
                <a:spcPts val="600"/>
              </a:spcBef>
              <a:buClr>
                <a:srgbClr val="0BA4E2"/>
              </a:buClr>
              <a:buFont typeface="Wingdings" pitchFamily="2" charset="2"/>
              <a:buChar char="Ø"/>
            </a:pPr>
            <a:r>
              <a:rPr lang="ru-RU" sz="2000" b="1" dirty="0" smtClean="0">
                <a:solidFill>
                  <a:srgbClr val="0BA4E2"/>
                </a:solidFill>
                <a:latin typeface="Trebuchet MS" pitchFamily="34" charset="0"/>
              </a:rPr>
              <a:t>Регрессия свойств по экспериментальным данным</a:t>
            </a:r>
            <a:endParaRPr lang="en-US" sz="2000" b="1" dirty="0" smtClean="0">
              <a:solidFill>
                <a:srgbClr val="0BA4E2"/>
              </a:solidFill>
              <a:latin typeface="Trebuchet MS" pitchFamily="34" charset="0"/>
            </a:endParaRPr>
          </a:p>
          <a:p>
            <a:pPr marL="256542" indent="-256542">
              <a:spcBef>
                <a:spcPts val="600"/>
              </a:spcBef>
              <a:buClr>
                <a:srgbClr val="0BA4E2"/>
              </a:buClr>
              <a:buFont typeface="Wingdings" pitchFamily="2" charset="2"/>
              <a:buChar char="Ø"/>
            </a:pPr>
            <a:r>
              <a:rPr lang="ru-RU" sz="2000" b="1" dirty="0" smtClean="0">
                <a:solidFill>
                  <a:srgbClr val="0BA4E2"/>
                </a:solidFill>
                <a:latin typeface="Trebuchet MS" pitchFamily="34" charset="0"/>
              </a:rPr>
              <a:t>Расчет свойств нефтяных фракций</a:t>
            </a:r>
            <a:endParaRPr lang="en-US" sz="2000" b="1" dirty="0" smtClean="0">
              <a:solidFill>
                <a:srgbClr val="0BA4E2"/>
              </a:solidFill>
              <a:latin typeface="Trebuchet MS" pitchFamily="34" charset="0"/>
            </a:endParaRPr>
          </a:p>
          <a:p>
            <a:pPr marL="256542" indent="-256542">
              <a:spcBef>
                <a:spcPts val="600"/>
              </a:spcBef>
              <a:buClr>
                <a:srgbClr val="0BA4E2"/>
              </a:buClr>
              <a:buFont typeface="Wingdings" pitchFamily="2" charset="2"/>
              <a:buChar char="Ø"/>
            </a:pPr>
            <a:endParaRPr lang="en-US" sz="2000" b="1" dirty="0" smtClean="0">
              <a:solidFill>
                <a:srgbClr val="0BA4E2"/>
              </a:solidFill>
              <a:latin typeface="Trebuchet MS" pitchFamily="34" charset="0"/>
            </a:endParaRPr>
          </a:p>
        </p:txBody>
      </p:sp>
      <p:grpSp>
        <p:nvGrpSpPr>
          <p:cNvPr id="15" name="Groupe 14"/>
          <p:cNvGrpSpPr/>
          <p:nvPr/>
        </p:nvGrpSpPr>
        <p:grpSpPr>
          <a:xfrm>
            <a:off x="0" y="4653136"/>
            <a:ext cx="8986392" cy="1530849"/>
            <a:chOff x="0" y="4653136"/>
            <a:chExt cx="8986392" cy="1530849"/>
          </a:xfrm>
        </p:grpSpPr>
        <p:grpSp>
          <p:nvGrpSpPr>
            <p:cNvPr id="10" name="Group 8"/>
            <p:cNvGrpSpPr>
              <a:grpSpLocks/>
            </p:cNvGrpSpPr>
            <p:nvPr/>
          </p:nvGrpSpPr>
          <p:grpSpPr bwMode="auto">
            <a:xfrm>
              <a:off x="7128284" y="4653136"/>
              <a:ext cx="1858108" cy="1265873"/>
              <a:chOff x="2415" y="1886"/>
              <a:chExt cx="1268" cy="886"/>
            </a:xfrm>
          </p:grpSpPr>
          <p:pic>
            <p:nvPicPr>
              <p:cNvPr id="11"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96" y="2056"/>
                <a:ext cx="1187" cy="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15" y="1886"/>
                <a:ext cx="932"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45129" name="Text Box 9"/>
            <p:cNvSpPr txBox="1">
              <a:spLocks noChangeArrowheads="1"/>
            </p:cNvSpPr>
            <p:nvPr/>
          </p:nvSpPr>
          <p:spPr bwMode="auto">
            <a:xfrm>
              <a:off x="0" y="4653136"/>
              <a:ext cx="7128284" cy="1530849"/>
            </a:xfrm>
            <a:prstGeom prst="rect">
              <a:avLst/>
            </a:prstGeom>
            <a:noFill/>
            <a:ln w="9525">
              <a:noFill/>
              <a:miter lim="800000"/>
              <a:headEnd/>
              <a:tailEnd/>
            </a:ln>
          </p:spPr>
          <p:txBody>
            <a:bodyPr wrap="square" lIns="83485" tIns="41742" rIns="83485" bIns="41742">
              <a:spAutoFit/>
            </a:bodyPr>
            <a:lstStyle/>
            <a:p>
              <a:pPr marL="342055" indent="-342055">
                <a:spcBef>
                  <a:spcPct val="40000"/>
                </a:spcBef>
                <a:buBlip>
                  <a:blip r:embed="rId4"/>
                </a:buBlip>
              </a:pPr>
              <a:r>
                <a:rPr lang="ru-RU" sz="2200" b="1" u="sng" dirty="0" smtClean="0">
                  <a:solidFill>
                    <a:srgbClr val="D21700"/>
                  </a:solidFill>
                  <a:latin typeface="Trebuchet MS" pitchFamily="34" charset="0"/>
                </a:rPr>
                <a:t>Параметры бинарного взаимодействия </a:t>
              </a:r>
              <a:r>
                <a:rPr lang="en-US" sz="2200" b="1" u="sng" dirty="0" smtClean="0">
                  <a:solidFill>
                    <a:srgbClr val="D21700"/>
                  </a:solidFill>
                  <a:latin typeface="Trebuchet MS" pitchFamily="34" charset="0"/>
                </a:rPr>
                <a:t>(BIPs)</a:t>
              </a:r>
              <a:r>
                <a:rPr lang="en-US" sz="2200" b="1" dirty="0" smtClean="0">
                  <a:solidFill>
                    <a:srgbClr val="D21700"/>
                  </a:solidFill>
                  <a:latin typeface="Trebuchet MS" pitchFamily="34" charset="0"/>
                </a:rPr>
                <a:t>:</a:t>
              </a:r>
              <a:endParaRPr lang="en-US" sz="2200" b="1" dirty="0">
                <a:solidFill>
                  <a:srgbClr val="D21700"/>
                </a:solidFill>
                <a:latin typeface="Trebuchet MS" pitchFamily="34" charset="0"/>
              </a:endParaRPr>
            </a:p>
            <a:p>
              <a:pPr marL="776872" lvl="1" indent="-260890">
                <a:lnSpc>
                  <a:spcPct val="110000"/>
                </a:lnSpc>
                <a:spcBef>
                  <a:spcPct val="15000"/>
                </a:spcBef>
                <a:buClr>
                  <a:srgbClr val="0BA4E2"/>
                </a:buClr>
                <a:buFont typeface="Wingdings" pitchFamily="2" charset="2"/>
                <a:buChar char="Ø"/>
              </a:pPr>
              <a:r>
                <a:rPr lang="ru-RU" sz="2000" b="1" dirty="0" smtClean="0">
                  <a:solidFill>
                    <a:srgbClr val="0BA4E2"/>
                  </a:solidFill>
                  <a:latin typeface="Trebuchet MS" pitchFamily="34" charset="0"/>
                </a:rPr>
                <a:t>Когда требуется </a:t>
              </a:r>
              <a:r>
                <a:rPr lang="en-US" sz="2000" b="1" dirty="0" smtClean="0">
                  <a:solidFill>
                    <a:srgbClr val="0BA4E2"/>
                  </a:solidFill>
                  <a:latin typeface="Trebuchet MS" pitchFamily="34" charset="0"/>
                </a:rPr>
                <a:t>(NRTL</a:t>
              </a:r>
              <a:r>
                <a:rPr lang="en-US" sz="2000" b="1" dirty="0">
                  <a:solidFill>
                    <a:srgbClr val="0BA4E2"/>
                  </a:solidFill>
                  <a:latin typeface="Trebuchet MS" pitchFamily="34" charset="0"/>
                </a:rPr>
                <a:t>, </a:t>
              </a:r>
              <a:r>
                <a:rPr lang="en-US" sz="2000" b="1" dirty="0" smtClean="0">
                  <a:solidFill>
                    <a:srgbClr val="0BA4E2"/>
                  </a:solidFill>
                  <a:latin typeface="Trebuchet MS" pitchFamily="34" charset="0"/>
                </a:rPr>
                <a:t>RKS…), </a:t>
              </a:r>
              <a:r>
                <a:rPr lang="ru-RU" sz="2000" b="1" dirty="0" smtClean="0">
                  <a:solidFill>
                    <a:srgbClr val="0BA4E2"/>
                  </a:solidFill>
                  <a:latin typeface="Trebuchet MS" pitchFamily="34" charset="0"/>
                </a:rPr>
                <a:t>поставляются для ряда систем</a:t>
              </a:r>
              <a:endParaRPr lang="en-US" sz="2000" b="1" dirty="0" smtClean="0">
                <a:solidFill>
                  <a:srgbClr val="0BA4E2"/>
                </a:solidFill>
                <a:latin typeface="Trebuchet MS" pitchFamily="34" charset="0"/>
              </a:endParaRPr>
            </a:p>
            <a:p>
              <a:pPr marL="776872" lvl="1" indent="-260890">
                <a:lnSpc>
                  <a:spcPct val="110000"/>
                </a:lnSpc>
                <a:spcBef>
                  <a:spcPct val="15000"/>
                </a:spcBef>
                <a:buClr>
                  <a:srgbClr val="0BA4E2"/>
                </a:buClr>
                <a:buFont typeface="Wingdings" pitchFamily="2" charset="2"/>
                <a:buChar char="Ø"/>
              </a:pPr>
              <a:r>
                <a:rPr lang="en-US" sz="2000" b="1" dirty="0" smtClean="0">
                  <a:solidFill>
                    <a:srgbClr val="0BA4E2"/>
                  </a:solidFill>
                  <a:latin typeface="Trebuchet MS" pitchFamily="34" charset="0"/>
                </a:rPr>
                <a:t>Link with Data Preparation Package (</a:t>
              </a:r>
              <a:r>
                <a:rPr lang="en-US" sz="2000" b="1" dirty="0" err="1" smtClean="0">
                  <a:solidFill>
                    <a:srgbClr val="0BA4E2"/>
                  </a:solidFill>
                  <a:latin typeface="Trebuchet MS" pitchFamily="34" charset="0"/>
                </a:rPr>
                <a:t>Dechema</a:t>
              </a:r>
              <a:r>
                <a:rPr lang="en-US" sz="2000" b="1" dirty="0" smtClean="0">
                  <a:solidFill>
                    <a:srgbClr val="0BA4E2"/>
                  </a:solidFill>
                  <a:latin typeface="Trebuchet MS" pitchFamily="34" charset="0"/>
                </a:rPr>
                <a:t>)</a:t>
              </a:r>
              <a:endParaRPr lang="en-US" sz="2000" b="1" dirty="0">
                <a:solidFill>
                  <a:srgbClr val="0BA4E2"/>
                </a:solidFill>
                <a:latin typeface="Trebuchet MS" pitchFamily="34" charset="0"/>
              </a:endParaRPr>
            </a:p>
          </p:txBody>
        </p:sp>
      </p:grpSp>
      <p:sp>
        <p:nvSpPr>
          <p:cNvPr id="16" name="Text Box 2"/>
          <p:cNvSpPr txBox="1">
            <a:spLocks noChangeArrowheads="1"/>
          </p:cNvSpPr>
          <p:nvPr/>
        </p:nvSpPr>
        <p:spPr bwMode="auto">
          <a:xfrm>
            <a:off x="359532" y="-52426"/>
            <a:ext cx="8460940" cy="106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457" tIns="41729" rIns="83457" bIns="41729">
            <a:spAutoFit/>
          </a:bodyPr>
          <a:lstStyle>
            <a:lvl1pPr defTabSz="1020763">
              <a:defRPr b="1">
                <a:solidFill>
                  <a:schemeClr val="accent2"/>
                </a:solidFill>
                <a:latin typeface="Arial" charset="0"/>
              </a:defRPr>
            </a:lvl1pPr>
            <a:lvl2pPr marL="742950" indent="-285750" defTabSz="1020763">
              <a:defRPr b="1">
                <a:solidFill>
                  <a:schemeClr val="accent2"/>
                </a:solidFill>
                <a:latin typeface="Arial" charset="0"/>
              </a:defRPr>
            </a:lvl2pPr>
            <a:lvl3pPr marL="1143000" indent="-228600" defTabSz="1020763">
              <a:defRPr b="1">
                <a:solidFill>
                  <a:schemeClr val="accent2"/>
                </a:solidFill>
                <a:latin typeface="Arial" charset="0"/>
              </a:defRPr>
            </a:lvl3pPr>
            <a:lvl4pPr marL="1600200" indent="-228600" defTabSz="1020763">
              <a:defRPr b="1">
                <a:solidFill>
                  <a:schemeClr val="accent2"/>
                </a:solidFill>
                <a:latin typeface="Arial" charset="0"/>
              </a:defRPr>
            </a:lvl4pPr>
            <a:lvl5pPr marL="2057400" indent="-228600" defTabSz="1020763">
              <a:defRPr b="1">
                <a:solidFill>
                  <a:schemeClr val="accent2"/>
                </a:solidFill>
                <a:latin typeface="Arial" charset="0"/>
              </a:defRPr>
            </a:lvl5pPr>
            <a:lvl6pPr marL="25146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6pPr>
            <a:lvl7pPr marL="29718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7pPr>
            <a:lvl8pPr marL="34290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8pPr>
            <a:lvl9pPr marL="3886200" indent="-228600" defTabSz="1020763" eaLnBrk="0" fontAlgn="base" hangingPunct="0">
              <a:lnSpc>
                <a:spcPct val="120000"/>
              </a:lnSpc>
              <a:spcBef>
                <a:spcPct val="0"/>
              </a:spcBef>
              <a:spcAft>
                <a:spcPct val="0"/>
              </a:spcAft>
              <a:buClr>
                <a:schemeClr val="accent2"/>
              </a:buClr>
              <a:buFont typeface="Wingdings" pitchFamily="2" charset="2"/>
              <a:buChar char="•"/>
              <a:defRPr b="1">
                <a:solidFill>
                  <a:schemeClr val="accent2"/>
                </a:solidFill>
                <a:latin typeface="Arial" charset="0"/>
              </a:defRPr>
            </a:lvl9pPr>
          </a:lstStyle>
          <a:p>
            <a:r>
              <a:rPr lang="ru-RU" sz="3200" dirty="0">
                <a:solidFill>
                  <a:schemeClr val="bg1"/>
                </a:solidFill>
                <a:latin typeface="Trebuchet MS" pitchFamily="34" charset="0"/>
              </a:rPr>
              <a:t>БД</a:t>
            </a:r>
            <a:r>
              <a:rPr lang="en-US" sz="3200" dirty="0">
                <a:solidFill>
                  <a:schemeClr val="bg1"/>
                </a:solidFill>
                <a:latin typeface="Trebuchet MS" pitchFamily="34" charset="0"/>
              </a:rPr>
              <a:t>: </a:t>
            </a:r>
            <a:r>
              <a:rPr lang="ru-RU" sz="3200" dirty="0">
                <a:solidFill>
                  <a:schemeClr val="bg1"/>
                </a:solidFill>
                <a:latin typeface="Trebuchet MS" pitchFamily="34" charset="0"/>
              </a:rPr>
              <a:t>Свойства индивидуальных веществ</a:t>
            </a:r>
            <a:r>
              <a:rPr lang="en-US" sz="3200" dirty="0">
                <a:solidFill>
                  <a:schemeClr val="bg1"/>
                </a:solidFill>
                <a:latin typeface="Trebuchet MS" pitchFamily="34" charset="0"/>
              </a:rPr>
              <a:t> &amp; </a:t>
            </a:r>
            <a:r>
              <a:rPr lang="ru-RU" sz="3200" dirty="0">
                <a:solidFill>
                  <a:schemeClr val="bg1"/>
                </a:solidFill>
                <a:latin typeface="Trebuchet MS" pitchFamily="34" charset="0"/>
              </a:rPr>
              <a:t>параметры бинарного взаимодействия</a:t>
            </a:r>
            <a:endParaRPr lang="fr-FR" sz="3200" dirty="0">
              <a:solidFill>
                <a:schemeClr val="bg1"/>
              </a:solidFill>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gaJyiVxCqEWu6OWa6KGk8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IgM5I7oqUycfdOPk9yp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gaJyiVxCqEWu6OWa6KGk8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IgM5I7oqUycfdOPk9yp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IgM5I7oqUycfdOPk9ypL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_Kg307lV7kCZucc17ekjg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_Kg307lV7kCZucc17ekjg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gaJyiVxCqEWu6OWa6KGk8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G8.yOOGibEmI_sE2yD98m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G8.yOOGibEmI_sE2yD98m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IgM5I7oqUycfdOPk9ypL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gaJyiVxCqEWu6OWa6KGk8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IgM5I7oqUycfdOPk9yp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_Kg307lV7kCZucc17ekjg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_Kg307lV7kCZucc17ekjg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gaJyiVxCqEWu6OWa6KGk8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bb.EPKC8wU2bnC5EaqYlD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bb.EPKC8wU2bnC5EaqYlD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IgM5I7oqUycfdOPk9ypL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IgM5I7oqUycfdOPk9ypL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G8.yOOGibEmI_sE2yD98m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G8.yOOGibEmI_sE2yD98m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gaJyiVxCqEWu6OWa6KGk8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_Kg307lV7kCZucc17ekjg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_Kg307lV7kCZucc17ekjg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gaJyiVxCqEWu6OWa6KGk8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nMqACO9FEmi7vRL_MFrh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nMqACO9FEmi7vRL_MFrh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IgM5I7oqUycfdOPk9ypL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IgM5I7oqUycfdOPk9ypL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bb.EPKC8wU2bnC5EaqYlD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bb.EPKC8wU2bnC5EaqYlD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G8.yOOGibEmI_sE2yD98m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gaJyiVxCqEWu6OWa6KGk8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G8.yOOGibEmI_sE2yD98m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_Kg307lV7kCZucc17ekjg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_Kg307lV7kCZucc17ekjg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gaJyiVxCqEWu6OWa6KGk8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I0jLObvu1kinSZMRHEaun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I0jLObvu1kinSZMRHEaun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IgM5I7oqUycfdOPk9ypL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IgM5I7oqUycfdOPk9ypL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nMqACO9FEmi7vRL_MFrh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nMqACO9FEmi7vRL_MFrh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gaJyiVxCqEWu6OWa6KGk8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bb.EPKC8wU2bnC5EaqYlD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bb.EPKC8wU2bnC5EaqYlD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G8.yOOGibEmI_sE2yD98m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G8.yOOGibEmI_sE2yD98m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_Kg307lV7kCZucc17ekjg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_Kg307lV7kCZucc17ekjg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gaJyiVxCqEWu6OWa6KGk8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IgM5I7oqUycfdOPk9ypL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IgM5I7oqUycfdOPk9ypL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I0jLObvu1kinSZMRHEaun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gaJyiVxCqEWu6OWa6KGk8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I0jLObvu1kinSZMRHEaun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nMqACO9FEmi7vRL_MFrh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nMqACO9FEmi7vRL_MFrh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bb.EPKC8wU2bnC5EaqYlD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bb.EPKC8wU2bnC5EaqYlD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G8.yOOGibEmI_sE2yD98m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G8.yOOGibEmI_sE2yD98m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_Kg307lV7kCZucc17ekjg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_Kg307lV7kCZucc17ekjg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gaJyiVxCqEWu6OWa6KGk8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gaJyiVxCqEWu6OWa6KGk8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_Kg307lV7kCZucc17ekjg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_Kg307lV7kCZucc17ekjg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gaJyiVxCqEWu6OWa6KGk8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I0jLObvu1kinSZMRHEaun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I0jLObvu1kinSZMRHEaun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gaJyiVxCqEWu6OWa6KGk8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nMqACO9FEmi7vRL_MFrh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nMqACO9FEmi7vRL_MFrh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gaJyiVxCqEWu6OWa6KGk8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IgM5I7oqUycfdOPk9ypLw"/>
</p:tagLst>
</file>

<file path=ppt/theme/theme1.xml><?xml version="1.0" encoding="utf-8"?>
<a:theme xmlns:a="http://schemas.openxmlformats.org/drawingml/2006/main" name="Modèle-Société">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lgn="l">
          <a:defRPr sz="2000" dirty="0" smtClean="0">
            <a:solidFill>
              <a:srgbClr val="0BA4E2"/>
            </a:solidFill>
          </a:defRPr>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Modèle-Société</Template>
  <TotalTime>15145</TotalTime>
  <Words>6857</Words>
  <Application>Microsoft Office PowerPoint</Application>
  <PresentationFormat>Экран (4:3)</PresentationFormat>
  <Paragraphs>1017</Paragraphs>
  <Slides>76</Slides>
  <Notes>76</Notes>
  <HiddenSlides>0</HiddenSlides>
  <MMClips>0</MMClips>
  <ScaleCrop>false</ScaleCrop>
  <HeadingPairs>
    <vt:vector size="6" baseType="variant">
      <vt:variant>
        <vt:lpstr>Тема</vt:lpstr>
      </vt:variant>
      <vt:variant>
        <vt:i4>1</vt:i4>
      </vt:variant>
      <vt:variant>
        <vt:lpstr>Внедренные серверы OLE</vt:lpstr>
      </vt:variant>
      <vt:variant>
        <vt:i4>4</vt:i4>
      </vt:variant>
      <vt:variant>
        <vt:lpstr>Заголовки слайдов</vt:lpstr>
      </vt:variant>
      <vt:variant>
        <vt:i4>76</vt:i4>
      </vt:variant>
    </vt:vector>
  </HeadingPairs>
  <TitlesOfParts>
    <vt:vector size="81" baseType="lpstr">
      <vt:lpstr>Modèle-Société</vt:lpstr>
      <vt:lpstr>Image bitmap</vt:lpstr>
      <vt:lpstr>Equation</vt:lpstr>
      <vt:lpstr>Équation</vt:lpstr>
      <vt:lpstr>Image</vt:lpstr>
      <vt:lpstr> Презентация   ProSim Simulis Thermodynamics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ProSim 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Optimization of the utilities production in TOTAL's Normandy Refinery using Ariane software</dc:title>
  <dc:creator>Stéphane Déchelotte</dc:creator>
  <cp:lastModifiedBy>Корельштейн</cp:lastModifiedBy>
  <cp:revision>1010</cp:revision>
  <cp:lastPrinted>2013-05-29T09:22:02Z</cp:lastPrinted>
  <dcterms:created xsi:type="dcterms:W3CDTF">2013-03-27T14:57:06Z</dcterms:created>
  <dcterms:modified xsi:type="dcterms:W3CDTF">2014-11-26T05:10:45Z</dcterms:modified>
</cp:coreProperties>
</file>