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4" r:id="rId3"/>
    <p:sldId id="311" r:id="rId4"/>
    <p:sldId id="262" r:id="rId5"/>
    <p:sldId id="312" r:id="rId6"/>
    <p:sldId id="313" r:id="rId7"/>
    <p:sldId id="314" r:id="rId8"/>
    <p:sldId id="28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4" r:id="rId17"/>
    <p:sldId id="325" r:id="rId18"/>
    <p:sldId id="326" r:id="rId19"/>
    <p:sldId id="327" r:id="rId20"/>
    <p:sldId id="328" r:id="rId21"/>
    <p:sldId id="309" r:id="rId22"/>
    <p:sldId id="329" r:id="rId23"/>
    <p:sldId id="330" r:id="rId24"/>
    <p:sldId id="331" r:id="rId25"/>
    <p:sldId id="332" r:id="rId26"/>
    <p:sldId id="333" r:id="rId27"/>
    <p:sldId id="334" r:id="rId28"/>
    <p:sldId id="354" r:id="rId29"/>
    <p:sldId id="336" r:id="rId30"/>
    <p:sldId id="335" r:id="rId31"/>
    <p:sldId id="339" r:id="rId32"/>
    <p:sldId id="340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51" r:id="rId41"/>
    <p:sldId id="350" r:id="rId42"/>
    <p:sldId id="349" r:id="rId43"/>
    <p:sldId id="352" r:id="rId44"/>
    <p:sldId id="353" r:id="rId45"/>
    <p:sldId id="283" r:id="rId46"/>
    <p:sldId id="337" r:id="rId47"/>
    <p:sldId id="33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9F3"/>
    <a:srgbClr val="D2DFEE"/>
    <a:srgbClr val="CFDDED"/>
    <a:srgbClr val="A9C1DF"/>
    <a:srgbClr val="92B1D6"/>
    <a:srgbClr val="B6DBEC"/>
    <a:srgbClr val="255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5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34F29-4348-43C3-BA94-00465C6E3749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C0716-C633-4F6F-93F5-8412E0CE1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0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C0716-C633-4F6F-93F5-8412E0CE1AA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1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49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" y="1"/>
            <a:ext cx="9153811" cy="81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Обучение\Шаблон презентации\bac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8" y="6021288"/>
            <a:ext cx="915775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45"/>
          <p:cNvSpPr txBox="1">
            <a:spLocks/>
          </p:cNvSpPr>
          <p:nvPr userDrawn="1"/>
        </p:nvSpPr>
        <p:spPr>
          <a:xfrm>
            <a:off x="-6879" y="6028109"/>
            <a:ext cx="4362855" cy="4183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Группа</a:t>
            </a:r>
            <a:r>
              <a:rPr lang="ru-RU" sz="12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компаний ООО </a:t>
            </a:r>
            <a:r>
              <a:rPr lang="en-US" sz="12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“</a:t>
            </a:r>
            <a:r>
              <a:rPr lang="ru-RU" sz="12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НТП Трубопровод</a:t>
            </a:r>
            <a:r>
              <a:rPr lang="en-US" sz="12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”</a:t>
            </a:r>
            <a:r>
              <a:rPr lang="ru-RU" sz="12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и ЗАО </a:t>
            </a:r>
            <a:r>
              <a:rPr lang="en-US" sz="12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“</a:t>
            </a:r>
            <a:r>
              <a:rPr lang="ru-RU" sz="12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ИПН</a:t>
            </a:r>
            <a:r>
              <a:rPr lang="en-US" sz="12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”</a:t>
            </a:r>
            <a:r>
              <a:rPr lang="ru-RU" sz="12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</a:t>
            </a:r>
            <a:endParaRPr lang="ru-RU" sz="12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Shape 145"/>
          <p:cNvSpPr txBox="1">
            <a:spLocks/>
          </p:cNvSpPr>
          <p:nvPr userDrawn="1"/>
        </p:nvSpPr>
        <p:spPr>
          <a:xfrm>
            <a:off x="4788024" y="6304334"/>
            <a:ext cx="4358942" cy="36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12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Инженерные решения и программное обеспечение</a:t>
            </a:r>
            <a:endParaRPr lang="ru-RU" sz="1200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3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mailto:it@truboprovod.ru" TargetMode="Externa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Программа «Гидросистема»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endParaRPr lang="ru-RU" altLang="ru-RU" sz="4400" dirty="0" smtClean="0">
              <a:hlinkClick r:id="rId2"/>
            </a:endParaRPr>
          </a:p>
          <a:p>
            <a:pPr algn="ctr">
              <a:buFont typeface="Monotype Sorts"/>
              <a:buNone/>
            </a:pP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63" y="1785502"/>
            <a:ext cx="5338762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116775"/>
            <a:ext cx="2108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Сергей Лисин</a:t>
            </a:r>
          </a:p>
          <a:p>
            <a:r>
              <a:rPr lang="ru-RU" sz="2000" dirty="0" smtClean="0"/>
              <a:t>НТП Трубопровод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1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  <a:endParaRPr lang="ru-RU" altLang="ru-RU" sz="4400" dirty="0" smtClean="0">
              <a:hlinkClick r:id="rId2"/>
            </a:endParaRPr>
          </a:p>
          <a:p>
            <a:pPr algn="ctr">
              <a:buFont typeface="Monotype Sorts"/>
              <a:buNone/>
            </a:pP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84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широкая область применения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4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3569" y="908720"/>
            <a:ext cx="7920880" cy="5004556"/>
          </a:xfrm>
          <a:prstGeom prst="rect">
            <a:avLst/>
          </a:prstGeom>
        </p:spPr>
        <p:txBody>
          <a:bodyPr lIns="0" tIns="0" rIns="0" bIns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500" dirty="0" smtClean="0"/>
              <a:t>Технологические трубопроводы на технологических установках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err="1" smtClean="0"/>
              <a:t>Нефте</a:t>
            </a:r>
            <a:r>
              <a:rPr lang="ru-RU" sz="3500" dirty="0" smtClean="0"/>
              <a:t>- и </a:t>
            </a:r>
            <a:r>
              <a:rPr lang="ru-RU" sz="3500" dirty="0" err="1" smtClean="0"/>
              <a:t>газопереработка</a:t>
            </a:r>
            <a:endParaRPr lang="ru-RU" sz="3500" dirty="0" smtClean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Химия и нефтехимия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Металлургия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Пищевая промышленность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Энергетика (электростанции, ТЭЦ, котельные)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Резервуарные парки, насосные, компрессорные…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И др.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500" dirty="0" smtClean="0"/>
              <a:t>Вспомогательные трубопроводы промышленных предприятий 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воды и пара 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систем подогрева и охлаждения 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сжатого воздуха 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пожаротушения 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и др.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500" dirty="0" smtClean="0"/>
              <a:t>Наружные инженерные сети (тепловые, газораспределительные, водопроводные)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500" dirty="0" smtClean="0"/>
              <a:t>Магистральные </a:t>
            </a:r>
            <a:r>
              <a:rPr lang="ru-RU" sz="4500" dirty="0" err="1" smtClean="0"/>
              <a:t>нефте</a:t>
            </a:r>
            <a:r>
              <a:rPr lang="ru-RU" sz="4500" dirty="0" smtClean="0"/>
              <a:t>- и газопроводы</a:t>
            </a:r>
            <a:endParaRPr lang="en-US" sz="4500" dirty="0" smtClean="0"/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500" dirty="0" smtClean="0"/>
              <a:t>Трубопроводы обвязки нефтегазовых месторождений</a:t>
            </a:r>
            <a:endParaRPr lang="en-GB" dirty="0" smtClean="0"/>
          </a:p>
        </p:txBody>
      </p:sp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Область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862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широкая область применения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9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  <a:endParaRPr lang="ru-RU" altLang="ru-RU" sz="4400" dirty="0" smtClean="0">
              <a:hlinkClick r:id="rId2"/>
            </a:endParaRPr>
          </a:p>
          <a:p>
            <a:pPr algn="ctr">
              <a:buFont typeface="Monotype Sorts"/>
              <a:buNone/>
            </a:pP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3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возможности интеграции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/>
          <p:nvPr/>
        </p:nvSpPr>
        <p:spPr>
          <a:xfrm>
            <a:off x="3628276" y="3122366"/>
            <a:ext cx="2736304" cy="344548"/>
          </a:xfrm>
          <a:prstGeom prst="roundRect">
            <a:avLst>
              <a:gd name="adj" fmla="val 16667"/>
            </a:avLst>
          </a:prstGeom>
          <a:solidFill>
            <a:srgbClr val="557CF9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b="1" dirty="0" smtClean="0">
                <a:solidFill>
                  <a:schemeClr val="dk1"/>
                </a:solidFill>
              </a:rPr>
              <a:t>ГИДРОСИСТЕМА</a:t>
            </a:r>
            <a:endParaRPr lang="en-US" b="1" dirty="0">
              <a:solidFill>
                <a:schemeClr val="dk1"/>
              </a:solidFill>
            </a:endParaRPr>
          </a:p>
        </p:txBody>
      </p:sp>
      <p:sp>
        <p:nvSpPr>
          <p:cNvPr id="39" name="Shape 146"/>
          <p:cNvSpPr/>
          <p:nvPr/>
        </p:nvSpPr>
        <p:spPr>
          <a:xfrm>
            <a:off x="379521" y="3054936"/>
            <a:ext cx="1952107" cy="479407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Файлы СТАРТ</a:t>
            </a:r>
          </a:p>
        </p:txBody>
      </p:sp>
      <p:sp>
        <p:nvSpPr>
          <p:cNvPr id="48" name="Shape 158"/>
          <p:cNvSpPr/>
          <p:nvPr/>
        </p:nvSpPr>
        <p:spPr>
          <a:xfrm>
            <a:off x="6948264" y="2898596"/>
            <a:ext cx="1800200" cy="792088"/>
          </a:xfrm>
          <a:prstGeom prst="rect">
            <a:avLst/>
          </a:prstGeom>
          <a:solidFill>
            <a:srgbClr val="ABFFAB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Файлы </a:t>
            </a:r>
            <a:r>
              <a:rPr lang="en-US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DXF</a:t>
            </a:r>
            <a:endParaRPr lang="ru-RU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(AutoCAD, </a:t>
            </a:r>
            <a:r>
              <a:rPr lang="en-US" sz="16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Microstation</a:t>
            </a:r>
            <a:r>
              <a:rPr lang="en-US" sz="16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 др.)</a:t>
            </a:r>
            <a:endParaRPr lang="en-US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1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Интеграция</a:t>
            </a:r>
          </a:p>
        </p:txBody>
      </p:sp>
      <p:cxnSp>
        <p:nvCxnSpPr>
          <p:cNvPr id="25" name="Прямая со стрелкой 24"/>
          <p:cNvCxnSpPr>
            <a:stCxn id="4" idx="3"/>
            <a:endCxn id="48" idx="1"/>
          </p:cNvCxnSpPr>
          <p:nvPr/>
        </p:nvCxnSpPr>
        <p:spPr>
          <a:xfrm>
            <a:off x="6364580" y="3294640"/>
            <a:ext cx="5836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Shape 146"/>
          <p:cNvSpPr/>
          <p:nvPr/>
        </p:nvSpPr>
        <p:spPr>
          <a:xfrm>
            <a:off x="358959" y="1096569"/>
            <a:ext cx="2610770" cy="1580230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1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Файлы </a:t>
            </a:r>
            <a:r>
              <a:rPr lang="en-US" sz="1600" b="1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PCF</a:t>
            </a:r>
            <a:r>
              <a:rPr lang="ru-RU" sz="1600" b="1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(Isogen)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200" dirty="0" err="1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SmartPlant</a:t>
            </a:r>
            <a:r>
              <a:rPr lang="en-US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3D, </a:t>
            </a:r>
            <a:r>
              <a:rPr lang="en-US" sz="1200" dirty="0" err="1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CADWorx</a:t>
            </a:r>
            <a:endParaRPr lang="en-US" sz="120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200" dirty="0" err="1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AutoPlant</a:t>
            </a:r>
            <a:r>
              <a:rPr lang="en-US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PlantSpace</a:t>
            </a:r>
            <a:r>
              <a:rPr lang="en-US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1200" dirty="0" err="1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OpenPlant</a:t>
            </a:r>
            <a:endParaRPr lang="en-US" sz="120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AutoCAD Plant3D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CADISON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Plant4D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Model Studio CS</a:t>
            </a:r>
            <a:endParaRPr lang="en-US" sz="12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9" name="Shape 146"/>
          <p:cNvSpPr/>
          <p:nvPr/>
        </p:nvSpPr>
        <p:spPr>
          <a:xfrm>
            <a:off x="380129" y="4981305"/>
            <a:ext cx="2229560" cy="47940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Проекты 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PDMS</a:t>
            </a:r>
            <a:endParaRPr lang="ru-RU" sz="1600" b="1" i="0" u="none" strike="noStrike" cap="none" baseline="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5" name="Shape 146"/>
          <p:cNvSpPr/>
          <p:nvPr/>
        </p:nvSpPr>
        <p:spPr>
          <a:xfrm>
            <a:off x="389307" y="3933056"/>
            <a:ext cx="2212259" cy="602412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1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Файлы </a:t>
            </a:r>
            <a:r>
              <a:rPr lang="en-US" sz="1600" b="1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XML </a:t>
            </a:r>
            <a:r>
              <a:rPr lang="en-US" sz="16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(</a:t>
            </a:r>
            <a:r>
              <a:rPr lang="ru-RU" sz="16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Открытый формат</a:t>
            </a:r>
            <a:r>
              <a:rPr lang="en-US" sz="16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  <a:r>
              <a:rPr lang="ru-RU" sz="16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lang="ru-RU" sz="1600" i="0" u="none" strike="noStrike" cap="none" baseline="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40" name="Прямая со стрелкой 39"/>
          <p:cNvCxnSpPr>
            <a:stCxn id="28" idx="3"/>
            <a:endCxn id="4" idx="1"/>
          </p:cNvCxnSpPr>
          <p:nvPr/>
        </p:nvCxnSpPr>
        <p:spPr>
          <a:xfrm>
            <a:off x="2969729" y="1886684"/>
            <a:ext cx="658547" cy="1407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9" idx="3"/>
            <a:endCxn id="4" idx="1"/>
          </p:cNvCxnSpPr>
          <p:nvPr/>
        </p:nvCxnSpPr>
        <p:spPr>
          <a:xfrm>
            <a:off x="2331628" y="3294640"/>
            <a:ext cx="12966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5" idx="3"/>
            <a:endCxn id="4" idx="1"/>
          </p:cNvCxnSpPr>
          <p:nvPr/>
        </p:nvCxnSpPr>
        <p:spPr>
          <a:xfrm flipV="1">
            <a:off x="2601566" y="3294640"/>
            <a:ext cx="1026710" cy="939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29" idx="0"/>
            <a:endCxn id="35" idx="2"/>
          </p:cNvCxnSpPr>
          <p:nvPr/>
        </p:nvCxnSpPr>
        <p:spPr>
          <a:xfrm flipV="1">
            <a:off x="1494909" y="4535468"/>
            <a:ext cx="528" cy="445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9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возможности интеграции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28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  <a:endParaRPr lang="ru-RU" altLang="ru-RU" sz="4400" dirty="0" smtClean="0">
              <a:hlinkClick r:id="rId2"/>
            </a:endParaRPr>
          </a:p>
          <a:p>
            <a:pPr algn="ctr">
              <a:buFont typeface="Monotype Sorts"/>
              <a:buNone/>
            </a:pP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67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преимущества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2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  <a:endParaRPr lang="ru-RU" altLang="ru-RU" sz="4400" dirty="0" smtClean="0">
              <a:hlinkClick r:id="rId2"/>
            </a:endParaRPr>
          </a:p>
          <a:p>
            <a:pPr algn="ctr">
              <a:buFont typeface="Monotype Sorts"/>
              <a:buNone/>
            </a:pP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6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92234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Преимущества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" y="1628800"/>
            <a:ext cx="9164398" cy="438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37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836713"/>
            <a:ext cx="8388932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Monotype Sorts"/>
              <a:buNone/>
            </a:pPr>
            <a:r>
              <a:rPr lang="ru-RU" altLang="ru-RU" sz="2000" dirty="0" smtClean="0">
                <a:latin typeface="Calibri" panose="020F0502020204030204" pitchFamily="34" charset="0"/>
              </a:rPr>
              <a:t>Нет </a:t>
            </a:r>
            <a:r>
              <a:rPr lang="ru-RU" altLang="ru-RU" sz="2000" dirty="0">
                <a:latin typeface="Calibri" panose="020F0502020204030204" pitchFamily="34" charset="0"/>
              </a:rPr>
              <a:t>ограничений на сложность расчетной схемы – </a:t>
            </a:r>
            <a:r>
              <a:rPr lang="ru-RU" altLang="ru-RU" sz="2000" dirty="0" smtClean="0">
                <a:latin typeface="Calibri" panose="020F0502020204030204" pitchFamily="34" charset="0"/>
              </a:rPr>
              <a:t>считаются трубопроводы </a:t>
            </a:r>
            <a:r>
              <a:rPr lang="ru-RU" altLang="ru-RU" sz="2000" dirty="0">
                <a:latin typeface="Calibri" panose="020F0502020204030204" pitchFamily="34" charset="0"/>
              </a:rPr>
              <a:t>любой протяженности и топологии (в том числе с кольцами и </a:t>
            </a:r>
            <a:r>
              <a:rPr lang="ru-RU" altLang="ru-RU" sz="2000" dirty="0" smtClean="0">
                <a:latin typeface="Calibri" panose="020F0502020204030204" pitchFamily="34" charset="0"/>
              </a:rPr>
              <a:t>рециклами)</a:t>
            </a:r>
            <a:endParaRPr lang="ru-RU" altLang="ru-RU" sz="2000" dirty="0" smtClean="0">
              <a:hlinkClick r:id="rId5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7" y="1844825"/>
            <a:ext cx="9171294" cy="411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0" y="1890572"/>
            <a:ext cx="9164317" cy="413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6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Преимущества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908720"/>
            <a:ext cx="8388932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Monotype Sorts"/>
              <a:buNone/>
            </a:pPr>
            <a:r>
              <a:rPr lang="ru-RU" altLang="ru-RU" sz="2000" dirty="0">
                <a:latin typeface="Calibri" panose="020F0502020204030204" pitchFamily="34" charset="0"/>
              </a:rPr>
              <a:t>Автоматический расчет свойств продукта по </a:t>
            </a:r>
            <a:r>
              <a:rPr lang="ru-RU" altLang="ru-RU" sz="2000" dirty="0" smtClean="0">
                <a:latin typeface="Calibri" panose="020F0502020204030204" pitchFamily="34" charset="0"/>
              </a:rPr>
              <a:t>составу</a:t>
            </a:r>
            <a:endParaRPr lang="ru-RU" altLang="ru-RU" sz="2000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8519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Преимущества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908720"/>
            <a:ext cx="8388932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Monotype Sorts"/>
              <a:buNone/>
            </a:pPr>
            <a:r>
              <a:rPr lang="ru-RU" altLang="ru-RU" sz="2000" dirty="0">
                <a:latin typeface="Calibri" panose="020F0502020204030204" pitchFamily="34" charset="0"/>
              </a:rPr>
              <a:t>Автоматический расчет свойств продукта по </a:t>
            </a:r>
            <a:r>
              <a:rPr lang="ru-RU" altLang="ru-RU" sz="2000" dirty="0" smtClean="0">
                <a:latin typeface="Calibri" panose="020F0502020204030204" pitchFamily="34" charset="0"/>
              </a:rPr>
              <a:t>составу</a:t>
            </a:r>
            <a:endParaRPr lang="ru-RU" altLang="ru-RU" sz="2000" dirty="0" smtClean="0">
              <a:hlinkClick r:id="rId2"/>
            </a:endParaRPr>
          </a:p>
        </p:txBody>
      </p:sp>
      <p:sp>
        <p:nvSpPr>
          <p:cNvPr id="4" name="Shape 146"/>
          <p:cNvSpPr/>
          <p:nvPr/>
        </p:nvSpPr>
        <p:spPr>
          <a:xfrm>
            <a:off x="359532" y="1508053"/>
            <a:ext cx="2721908" cy="648072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Библиотека СТАРС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расчет теплофизических свойств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веществ (более 1600) и их смесей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Shape 146"/>
          <p:cNvSpPr/>
          <p:nvPr/>
        </p:nvSpPr>
        <p:spPr>
          <a:xfrm>
            <a:off x="3275856" y="1508053"/>
            <a:ext cx="2721908" cy="648072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Библиотека </a:t>
            </a:r>
            <a:r>
              <a:rPr lang="en-US" sz="1600" b="1" i="0" u="none" strike="noStrike" cap="none" baseline="0" dirty="0" err="1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WaterSteamPro</a:t>
            </a:r>
            <a:endParaRPr lang="ru-RU" sz="1600" b="1" i="0" u="none" strike="noStrike" cap="none" baseline="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уточненный расчет свойств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воды и водяного пара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8" name="Shape 146"/>
          <p:cNvSpPr/>
          <p:nvPr/>
        </p:nvSpPr>
        <p:spPr>
          <a:xfrm>
            <a:off x="6176528" y="1508053"/>
            <a:ext cx="2721908" cy="648072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Библиотека 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GERG-2008</a:t>
            </a:r>
            <a:endParaRPr lang="ru-RU" sz="1600" b="1" i="0" u="none" strike="noStrike" cap="none" baseline="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расчет свойств</a:t>
            </a:r>
            <a:r>
              <a:rPr lang="en-US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и фазовых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равновесий природного газа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568155"/>
            <a:ext cx="2807543" cy="272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620" y="2728297"/>
            <a:ext cx="4226864" cy="32742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Shape 158"/>
          <p:cNvSpPr/>
          <p:nvPr/>
        </p:nvSpPr>
        <p:spPr>
          <a:xfrm>
            <a:off x="4373978" y="2321165"/>
            <a:ext cx="4231800" cy="396044"/>
          </a:xfrm>
          <a:prstGeom prst="rect">
            <a:avLst/>
          </a:prstGeom>
          <a:solidFill>
            <a:srgbClr val="ABFFAB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+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Интеграция</a:t>
            </a:r>
            <a:r>
              <a:rPr lang="ru-RU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с </a:t>
            </a:r>
            <a:r>
              <a:rPr lang="en-US" b="1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Simulis</a:t>
            </a:r>
            <a:r>
              <a:rPr lang="en-US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Thermodynamics</a:t>
            </a:r>
            <a:endParaRPr lang="ru-RU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5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Преимущества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908720"/>
            <a:ext cx="8388932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Monotype Sorts"/>
              <a:buNone/>
            </a:pPr>
            <a:r>
              <a:rPr lang="ru-RU" altLang="ru-RU" sz="2000" dirty="0">
                <a:latin typeface="Calibri" panose="020F0502020204030204" pitchFamily="34" charset="0"/>
              </a:rPr>
              <a:t>Детальный учет местных </a:t>
            </a:r>
            <a:r>
              <a:rPr lang="ru-RU" altLang="ru-RU" sz="2000" dirty="0" smtClean="0">
                <a:latin typeface="Calibri" panose="020F0502020204030204" pitchFamily="34" charset="0"/>
              </a:rPr>
              <a:t>гидравлических сопротивлений</a:t>
            </a:r>
            <a:endParaRPr lang="ru-RU" altLang="ru-RU" sz="2000" dirty="0" smtClean="0">
              <a:hlinkClick r:id="rId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89" y="1844824"/>
            <a:ext cx="50482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11353" y="2385801"/>
            <a:ext cx="3528393" cy="2432769"/>
          </a:xfrm>
          <a:prstGeom prst="rect">
            <a:avLst/>
          </a:prstGeom>
        </p:spPr>
        <p:txBody>
          <a:bodyPr lIns="0" tIns="0" rIns="0" bIns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 smtClean="0">
                <a:latin typeface="Calibri" panose="020F0502020204030204" pitchFamily="34" charset="0"/>
              </a:rPr>
              <a:t>Справочные данные </a:t>
            </a:r>
            <a:r>
              <a:rPr lang="ru-RU" altLang="ru-RU" sz="4800" dirty="0" err="1" smtClean="0">
                <a:latin typeface="Calibri" panose="020F0502020204030204" pitchFamily="34" charset="0"/>
              </a:rPr>
              <a:t>Идельчика</a:t>
            </a:r>
            <a:endParaRPr lang="ru-RU" altLang="ru-RU" sz="4800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ru-RU" altLang="ru-RU" sz="4800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 smtClean="0">
                <a:latin typeface="Calibri" panose="020F0502020204030204" pitchFamily="34" charset="0"/>
              </a:rPr>
              <a:t>Справочные данные Миллера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ru-RU" altLang="ru-RU" sz="4800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 smtClean="0">
                <a:latin typeface="Calibri" panose="020F0502020204030204" pitchFamily="34" charset="0"/>
              </a:rPr>
              <a:t>новейшие исследования и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0839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Преимущества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908720"/>
            <a:ext cx="8388932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Monotype Sorts"/>
              <a:buNone/>
            </a:pPr>
            <a:r>
              <a:rPr lang="ru-RU" altLang="ru-RU" sz="2000" dirty="0" smtClean="0">
                <a:latin typeface="Calibri" panose="020F0502020204030204" pitchFamily="34" charset="0"/>
              </a:rPr>
              <a:t>Определение </a:t>
            </a:r>
            <a:r>
              <a:rPr lang="ru-RU" altLang="ru-RU" sz="2000" dirty="0">
                <a:latin typeface="Calibri" panose="020F0502020204030204" pitchFamily="34" charset="0"/>
              </a:rPr>
              <a:t>климатических данных и параметров теплоизоляционных материалов при тепловом </a:t>
            </a:r>
            <a:r>
              <a:rPr lang="ru-RU" altLang="ru-RU" sz="2000" dirty="0" smtClean="0">
                <a:latin typeface="Calibri" panose="020F0502020204030204" pitchFamily="34" charset="0"/>
              </a:rPr>
              <a:t>расчете</a:t>
            </a:r>
            <a:endParaRPr lang="ru-RU" altLang="ru-RU" sz="2000" dirty="0" smtClean="0">
              <a:hlinkClick r:id="rId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2" y="1676795"/>
            <a:ext cx="7584250" cy="434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Преимущества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908720"/>
            <a:ext cx="8388932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Monotype Sorts"/>
              <a:buNone/>
            </a:pPr>
            <a:r>
              <a:rPr lang="ru-RU" altLang="ru-RU" sz="2000" dirty="0" smtClean="0">
                <a:latin typeface="Calibri" panose="020F0502020204030204" pitchFamily="34" charset="0"/>
              </a:rPr>
              <a:t>Построение пьезометрических графиков</a:t>
            </a:r>
            <a:endParaRPr lang="ru-RU" altLang="ru-RU" sz="2000" dirty="0" smtClean="0">
              <a:hlinkClick r:id="rId2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218" y="1412776"/>
            <a:ext cx="7488324" cy="458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24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Преимущества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908720"/>
            <a:ext cx="8388932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Monotype Sorts"/>
              <a:buNone/>
            </a:pPr>
            <a:r>
              <a:rPr lang="ru-RU" sz="2000" dirty="0">
                <a:latin typeface="Calibri" panose="020F0502020204030204" pitchFamily="34" charset="0"/>
              </a:rPr>
              <a:t>Автоматическое формирование отчетов с результатами </a:t>
            </a:r>
            <a:r>
              <a:rPr lang="ru-RU" sz="2000" dirty="0" smtClean="0">
                <a:latin typeface="Calibri" panose="020F0502020204030204" pitchFamily="34" charset="0"/>
              </a:rPr>
              <a:t>расчетов</a:t>
            </a:r>
            <a:endParaRPr lang="ru-RU" altLang="ru-RU" sz="2000" dirty="0" smtClean="0">
              <a:hlinkClick r:id="rId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92" y="1716273"/>
            <a:ext cx="5704508" cy="402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3710"/>
            <a:ext cx="3121294" cy="439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преимущества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 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4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огромный расчетный функционал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5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развитие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4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Последние нововведения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908720"/>
            <a:ext cx="8388932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Monotype Sorts"/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Модуль расчета гидроудара</a:t>
            </a:r>
            <a:endParaRPr lang="ru-RU" altLang="ru-RU" sz="2000" dirty="0" smtClean="0">
              <a:hlinkClick r:id="rId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3" y="1384494"/>
            <a:ext cx="8048673" cy="45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6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Последние нововведения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908720"/>
            <a:ext cx="8388932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Monotype Sorts"/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Модуль расчета гидроудара</a:t>
            </a:r>
            <a:endParaRPr lang="ru-RU" altLang="ru-RU" sz="2000" dirty="0" smtClean="0">
              <a:hlinkClick r:id="rId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8919" y="1304764"/>
            <a:ext cx="3600399" cy="4644516"/>
          </a:xfrm>
          <a:prstGeom prst="rect">
            <a:avLst/>
          </a:prstGeom>
        </p:spPr>
        <p:txBody>
          <a:bodyPr lIns="0" tIns="0" rIns="0" bIns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 smtClean="0">
                <a:latin typeface="Calibri" panose="020F0502020204030204" pitchFamily="34" charset="0"/>
              </a:rPr>
              <a:t>Различные источники возмущений:</a:t>
            </a:r>
            <a:r>
              <a:rPr lang="ru-RU" sz="3500" dirty="0" smtClean="0"/>
              <a:t> </a:t>
            </a:r>
            <a:endParaRPr lang="ru-RU" sz="35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600" dirty="0" smtClean="0">
                <a:latin typeface="Calibri" panose="020F0502020204030204" pitchFamily="34" charset="0"/>
              </a:rPr>
              <a:t>открытие/закрытие запорной арматуры; </a:t>
            </a:r>
            <a:r>
              <a:rPr lang="ru-RU" sz="3500" dirty="0" smtClean="0"/>
              <a:t> </a:t>
            </a:r>
            <a:endParaRPr lang="ru-RU" sz="35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600" dirty="0" smtClean="0">
                <a:latin typeface="Calibri" panose="020F0502020204030204" pitchFamily="34" charset="0"/>
              </a:rPr>
              <a:t>запуск/останов насосов;</a:t>
            </a:r>
            <a:endParaRPr lang="ru-RU" sz="35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600" dirty="0" smtClean="0">
                <a:latin typeface="Calibri" panose="020F0502020204030204" pitchFamily="34" charset="0"/>
              </a:rPr>
              <a:t>любые сочетания данных событий (в том числе и смещенных по времени друг относительно друга)</a:t>
            </a:r>
            <a:endParaRPr lang="ru-RU" altLang="ru-RU" sz="4800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 smtClean="0">
                <a:latin typeface="Calibri" panose="020F0502020204030204" pitchFamily="34" charset="0"/>
              </a:rPr>
              <a:t>Учитывается характер событий:</a:t>
            </a:r>
            <a:r>
              <a:rPr lang="ru-RU" sz="3500" dirty="0" smtClean="0"/>
              <a:t> 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600" dirty="0" smtClean="0">
                <a:latin typeface="Calibri" panose="020F0502020204030204" pitchFamily="34" charset="0"/>
              </a:rPr>
              <a:t>мгновенное открытие/закрытие;</a:t>
            </a:r>
            <a:endParaRPr lang="ru-RU" sz="3500" dirty="0" smtClean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700" dirty="0" smtClean="0">
                <a:latin typeface="Calibri" panose="020F0502020204030204" pitchFamily="34" charset="0"/>
              </a:rPr>
              <a:t>линейное изменение состояния</a:t>
            </a:r>
            <a:r>
              <a:rPr lang="ru-RU" altLang="ru-RU" sz="3700" dirty="0" smtClean="0"/>
              <a:t>;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700" dirty="0" smtClean="0"/>
              <a:t>гладкое изменение </a:t>
            </a:r>
            <a:r>
              <a:rPr lang="en-US" sz="3700" dirty="0" smtClean="0"/>
              <a:t>(cos, </a:t>
            </a:r>
            <a:r>
              <a:rPr lang="ru-RU" sz="3700" dirty="0" smtClean="0"/>
              <a:t>сплайн и т.д.)</a:t>
            </a:r>
          </a:p>
          <a:p>
            <a:pPr marL="45034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900" dirty="0" smtClean="0">
                <a:latin typeface="Calibri" panose="020F0502020204030204" pitchFamily="34" charset="0"/>
              </a:rPr>
              <a:t>Учитывается скорость звука в продукте и материал стенки трубы</a:t>
            </a:r>
          </a:p>
          <a:p>
            <a:pPr marL="45034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900" dirty="0" smtClean="0">
                <a:latin typeface="Calibri" panose="020F0502020204030204" pitchFamily="34" charset="0"/>
              </a:rPr>
              <a:t>Гибкая настройка времени и шага счета</a:t>
            </a:r>
          </a:p>
          <a:p>
            <a:pPr marL="45034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900" dirty="0" smtClean="0">
                <a:latin typeface="Calibri" panose="020F0502020204030204" pitchFamily="34" charset="0"/>
              </a:rPr>
              <a:t>Учет отражения и «ухода» ударной волны</a:t>
            </a:r>
            <a:endParaRPr lang="en-US" altLang="ru-RU" sz="4900" dirty="0" smtClean="0">
              <a:latin typeface="Calibri" panose="020F0502020204030204" pitchFamily="34" charset="0"/>
            </a:endParaRPr>
          </a:p>
          <a:p>
            <a:pPr marL="45034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900" dirty="0" smtClean="0"/>
              <a:t>Задание краевых условий в узлах для давлений или расходов (в ближайшей версии программы)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41" y="2097763"/>
            <a:ext cx="4860031" cy="27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Последние нововведения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908720"/>
            <a:ext cx="8388932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Monotype Sorts"/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Модуль расчета гидроудара</a:t>
            </a:r>
            <a:endParaRPr lang="ru-RU" altLang="ru-RU" sz="2000" dirty="0" smtClean="0">
              <a:hlinkClick r:id="rId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4617" y="1304764"/>
            <a:ext cx="3672408" cy="4616050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6400" dirty="0" smtClean="0">
                <a:latin typeface="Calibri" panose="020F0502020204030204" pitchFamily="34" charset="0"/>
              </a:rPr>
              <a:t>Результатами расчета являются колебания параметров потока во времени:</a:t>
            </a:r>
            <a:r>
              <a:rPr lang="ru-RU" sz="6400" dirty="0" smtClean="0"/>
              <a:t> </a:t>
            </a:r>
            <a:endParaRPr lang="ru-RU" sz="64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400" dirty="0" smtClean="0">
                <a:latin typeface="Calibri" panose="020F0502020204030204" pitchFamily="34" charset="0"/>
              </a:rPr>
              <a:t>давление; </a:t>
            </a:r>
            <a:r>
              <a:rPr lang="ru-RU" sz="4400" dirty="0" smtClean="0"/>
              <a:t> </a:t>
            </a:r>
            <a:endParaRPr lang="ru-RU" sz="44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400" dirty="0" smtClean="0">
                <a:latin typeface="Calibri" panose="020F0502020204030204" pitchFamily="34" charset="0"/>
              </a:rPr>
              <a:t>напор;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400" dirty="0" smtClean="0">
                <a:latin typeface="Calibri" panose="020F0502020204030204" pitchFamily="34" charset="0"/>
              </a:rPr>
              <a:t>расход продукта; </a:t>
            </a:r>
            <a:r>
              <a:rPr lang="ru-RU" sz="4400" dirty="0" smtClean="0"/>
              <a:t> </a:t>
            </a:r>
            <a:endParaRPr lang="ru-RU" sz="44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400" dirty="0" smtClean="0">
                <a:latin typeface="Calibri" panose="020F0502020204030204" pitchFamily="34" charset="0"/>
              </a:rPr>
              <a:t>скорость продукта;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6400" dirty="0">
                <a:latin typeface="Calibri" panose="020F0502020204030204" pitchFamily="34" charset="0"/>
              </a:rPr>
              <a:t>Вывод графиков в </a:t>
            </a:r>
            <a:r>
              <a:rPr lang="en-US" altLang="ru-RU" sz="6400" dirty="0">
                <a:latin typeface="Calibri" panose="020F0502020204030204" pitchFamily="34" charset="0"/>
              </a:rPr>
              <a:t>MS Excel</a:t>
            </a:r>
            <a:r>
              <a:rPr lang="ru-RU" altLang="ru-RU" sz="6400" dirty="0">
                <a:latin typeface="Calibri" panose="020F0502020204030204" pitchFamily="34" charset="0"/>
              </a:rPr>
              <a:t>:</a:t>
            </a:r>
            <a:r>
              <a:rPr lang="ru-RU" sz="6400" dirty="0"/>
              <a:t> 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400" dirty="0" smtClean="0">
                <a:latin typeface="Calibri" panose="020F0502020204030204" pitchFamily="34" charset="0"/>
              </a:rPr>
              <a:t>графики строятся в заданных на схеме пользователем «точках наблюдения»;</a:t>
            </a:r>
            <a:endParaRPr lang="ru-RU" sz="4400" dirty="0" smtClean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400" dirty="0" smtClean="0">
                <a:latin typeface="Calibri" panose="020F0502020204030204" pitchFamily="34" charset="0"/>
              </a:rPr>
              <a:t>наглядное отображение пиков, амплитуды колебаний, скорости затухания;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400" dirty="0" smtClean="0">
                <a:latin typeface="Calibri" panose="020F0502020204030204" pitchFamily="34" charset="0"/>
              </a:rPr>
              <a:t>в любой момент расчет можно «поставить на паузу» и просмотреть текущие результаты</a:t>
            </a:r>
            <a:endParaRPr lang="ru-RU" sz="4400" dirty="0" smtClean="0"/>
          </a:p>
          <a:p>
            <a:pPr marL="45034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6400" dirty="0" smtClean="0">
                <a:latin typeface="Calibri" panose="020F0502020204030204" pitchFamily="34" charset="0"/>
              </a:rPr>
              <a:t>Показ результатов на расчетной схеме: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400" dirty="0" smtClean="0">
                <a:latin typeface="Calibri" panose="020F0502020204030204" pitchFamily="34" charset="0"/>
              </a:rPr>
              <a:t>показ в режиме «онлайн» в процессе расчета;</a:t>
            </a:r>
            <a:endParaRPr lang="ru-RU" sz="44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400" dirty="0" smtClean="0">
                <a:latin typeface="Calibri" panose="020F0502020204030204" pitchFamily="34" charset="0"/>
              </a:rPr>
              <a:t>показ значений параметров в любой точке трубопровода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400" dirty="0" smtClean="0">
                <a:latin typeface="Calibri" panose="020F0502020204030204" pitchFamily="34" charset="0"/>
              </a:rPr>
              <a:t>показ максимальных и минимальных давлений, а также точку на схеме с наибольшим давлением </a:t>
            </a:r>
            <a:endParaRPr lang="ru-RU" sz="4400" dirty="0"/>
          </a:p>
          <a:p>
            <a:pPr marL="45034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ru-RU" sz="49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2773434"/>
            <a:ext cx="4962314" cy="32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98" y="814016"/>
            <a:ext cx="3892502" cy="22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Последние нововведения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3569" y="908720"/>
            <a:ext cx="7920880" cy="5004556"/>
          </a:xfrm>
          <a:prstGeom prst="rect">
            <a:avLst/>
          </a:prstGeom>
        </p:spPr>
        <p:txBody>
          <a:bodyPr lIns="0" tIns="0" rIns="0" bIns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500" dirty="0" smtClean="0"/>
              <a:t>Усовершенствования расчета критического истечения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учет критического истечения для газов и </a:t>
            </a:r>
            <a:r>
              <a:rPr lang="ru-RU" sz="3500" dirty="0"/>
              <a:t>двухфазных </a:t>
            </a:r>
            <a:r>
              <a:rPr lang="ru-RU" sz="3500" dirty="0" smtClean="0"/>
              <a:t>продуктов на </a:t>
            </a:r>
            <a:r>
              <a:rPr lang="ru-RU" sz="3500" dirty="0"/>
              <a:t>выходе </a:t>
            </a:r>
            <a:r>
              <a:rPr lang="ru-RU" sz="3500" dirty="0" smtClean="0"/>
              <a:t>из трубопровода и </a:t>
            </a:r>
            <a:r>
              <a:rPr lang="ru-RU" sz="3500" dirty="0"/>
              <a:t>в местах изменения диаметров</a:t>
            </a:r>
            <a:endParaRPr lang="ru-RU" sz="3500" dirty="0" smtClean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усовершенствован </a:t>
            </a:r>
            <a:r>
              <a:rPr lang="ru-RU" sz="3500" dirty="0"/>
              <a:t>расчет изменения </a:t>
            </a:r>
            <a:r>
              <a:rPr lang="ru-RU" sz="3500" dirty="0" err="1"/>
              <a:t>газосодержания</a:t>
            </a:r>
            <a:r>
              <a:rPr lang="ru-RU" sz="3500" dirty="0"/>
              <a:t> и температуры для двухфазного критического или околокритического течения при критическом и близком критическому расчете. Теперь корректно считаются азеотропные или близкие к азеотропным многокомпонентные </a:t>
            </a:r>
            <a:r>
              <a:rPr lang="ru-RU" sz="3500" dirty="0" smtClean="0"/>
              <a:t>смеси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/>
              <a:t>усовершенствован расчет числа Маха для двухфазного течения многокомпонентных продуктов</a:t>
            </a:r>
            <a:endParaRPr lang="ru-RU" sz="3500" dirty="0" smtClean="0"/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500" dirty="0"/>
              <a:t>Усовершенствования </a:t>
            </a:r>
            <a:r>
              <a:rPr lang="ru-RU" sz="4500" dirty="0" smtClean="0"/>
              <a:t>в интерфейсе программы 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/>
              <a:t>Добавлена возможность создавать прямо из программы письмо электронной почты на адрес поддержки программы с автоматическим вложением текущего файла проекта.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Добавлена настройка единиц измерения.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Добавлена функция объединения участков труб для удобства работы с трубопроводами, импортированными из других расчетных программ.</a:t>
            </a:r>
            <a:endParaRPr lang="ru-RU" sz="35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/>
              <a:t>К программе добавлена система автоматического </a:t>
            </a:r>
            <a:r>
              <a:rPr lang="ru-RU" sz="3500" dirty="0" smtClean="0"/>
              <a:t>обновления </a:t>
            </a:r>
            <a:r>
              <a:rPr lang="ru-RU" sz="3500" dirty="0"/>
              <a:t>через </a:t>
            </a:r>
            <a:r>
              <a:rPr lang="ru-RU" sz="3500" dirty="0" smtClean="0"/>
              <a:t>интернет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Многие другие улучшения по заявкам пользователей 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500" dirty="0"/>
              <a:t>Усовершенствованы возможности расчета ТФС и </a:t>
            </a:r>
            <a:r>
              <a:rPr lang="ru-RU" sz="4500" dirty="0" smtClean="0"/>
              <a:t>ФР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/>
              <a:t>Усовершенствован расчет по библиотеке </a:t>
            </a:r>
            <a:r>
              <a:rPr lang="ru-RU" sz="3500" dirty="0" smtClean="0"/>
              <a:t>GERG-2008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Обеспечена возможность работы с новой версией системы </a:t>
            </a:r>
            <a:r>
              <a:rPr lang="ru-RU" sz="3500" dirty="0" err="1" smtClean="0"/>
              <a:t>Simulis</a:t>
            </a:r>
            <a:r>
              <a:rPr lang="ru-RU" sz="3500" dirty="0" smtClean="0"/>
              <a:t> </a:t>
            </a:r>
            <a:r>
              <a:rPr lang="ru-RU" sz="3500" dirty="0" err="1" smtClean="0"/>
              <a:t>Thermodynamics</a:t>
            </a:r>
            <a:r>
              <a:rPr lang="ru-RU" sz="3500" dirty="0" smtClean="0"/>
              <a:t> 2.0</a:t>
            </a:r>
            <a:endParaRPr lang="ru-RU" sz="4500" dirty="0" smtClean="0"/>
          </a:p>
        </p:txBody>
      </p:sp>
    </p:spTree>
    <p:extLst>
      <p:ext uri="{BB962C8B-B14F-4D97-AF65-F5344CB8AC3E}">
        <p14:creationId xmlns:p14="http://schemas.microsoft.com/office/powerpoint/2010/main" val="4092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развитие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46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 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8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много планов на будущее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20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Дальнейшие планы</a:t>
            </a:r>
          </a:p>
        </p:txBody>
      </p:sp>
    </p:spTree>
    <p:extLst>
      <p:ext uri="{BB962C8B-B14F-4D97-AF65-F5344CB8AC3E}">
        <p14:creationId xmlns:p14="http://schemas.microsoft.com/office/powerpoint/2010/main" val="24592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Дальнейшие планы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3569" y="921513"/>
            <a:ext cx="7920880" cy="4811743"/>
          </a:xfrm>
          <a:prstGeom prst="rect">
            <a:avLst/>
          </a:prstGeom>
        </p:spPr>
        <p:txBody>
          <a:bodyPr lIns="0" tIns="0" rIns="0" bIns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500" dirty="0" smtClean="0"/>
              <a:t>Многофазные потоки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расчет </a:t>
            </a:r>
            <a:r>
              <a:rPr lang="ru-RU" sz="3500" dirty="0"/>
              <a:t>двухфазного (LL) и трехфазного (VLL) течения в </a:t>
            </a:r>
            <a:r>
              <a:rPr lang="ru-RU" sz="3500" dirty="0" err="1"/>
              <a:t>нефтегазопроводах</a:t>
            </a:r>
            <a:r>
              <a:rPr lang="ru-RU" sz="3500" dirty="0"/>
              <a:t>, дальнейшее усовершенствование расчета многофазного </a:t>
            </a:r>
            <a:r>
              <a:rPr lang="ru-RU" sz="3500" dirty="0" smtClean="0"/>
              <a:t>течения:</a:t>
            </a:r>
          </a:p>
          <a:p>
            <a:pPr marL="1250442" lvl="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100" dirty="0"/>
              <a:t>реализация расчетов </a:t>
            </a:r>
            <a:r>
              <a:rPr lang="ru-RU" sz="3100" dirty="0" smtClean="0"/>
              <a:t>двух и трехфазных потоков по </a:t>
            </a:r>
            <a:r>
              <a:rPr lang="ru-RU" sz="3100" dirty="0"/>
              <a:t>методике </a:t>
            </a:r>
            <a:r>
              <a:rPr lang="en-US" sz="3100" dirty="0"/>
              <a:t>TUFFP Unified model, </a:t>
            </a:r>
            <a:r>
              <a:rPr lang="ru-RU" sz="3100" dirty="0"/>
              <a:t>разработанной в университете </a:t>
            </a:r>
            <a:r>
              <a:rPr lang="ru-RU" sz="3100" dirty="0" err="1"/>
              <a:t>Талсы</a:t>
            </a:r>
            <a:r>
              <a:rPr lang="ru-RU" sz="3100" dirty="0"/>
              <a:t> (</a:t>
            </a:r>
            <a:r>
              <a:rPr lang="en-US" sz="3100" dirty="0"/>
              <a:t>Tulsa University Fluid Flow Projects</a:t>
            </a:r>
            <a:r>
              <a:rPr lang="en-US" sz="3100" dirty="0" smtClean="0"/>
              <a:t>)</a:t>
            </a:r>
            <a:r>
              <a:rPr lang="ru-RU" sz="3100" dirty="0" smtClean="0"/>
              <a:t> – уже в ближайших версиях!</a:t>
            </a:r>
          </a:p>
          <a:p>
            <a:pPr marL="1250442" lvl="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100" dirty="0"/>
              <a:t>реализация расчетов двух и трехфазных </a:t>
            </a:r>
            <a:r>
              <a:rPr lang="ru-RU" sz="3100" dirty="0" smtClean="0"/>
              <a:t>потоков по другим известным методикам (методика Медведева, методика института </a:t>
            </a:r>
            <a:r>
              <a:rPr lang="ru-RU" sz="3100" dirty="0" err="1" smtClean="0"/>
              <a:t>ВНИИГаз</a:t>
            </a:r>
            <a:r>
              <a:rPr lang="ru-RU" sz="3100" dirty="0" smtClean="0"/>
              <a:t> и др.)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расчет двухфазного газожидкостного течения с кипением/конденсацией в разветвленных трубопроводах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/>
              <a:t>расчет многофазного течения в сложных разветвленных трубопроводах, учет сепарации в </a:t>
            </a:r>
            <a:r>
              <a:rPr lang="ru-RU" sz="3500" dirty="0" smtClean="0"/>
              <a:t>тройниках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более точный учет местных гидравлических сопротивлений двухфазного потока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проектный расчет (выбор диаметров) для многофазных потоков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учет твердой фазы в потоке: </a:t>
            </a:r>
          </a:p>
          <a:p>
            <a:pPr marL="1250442" lvl="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100" dirty="0" smtClean="0"/>
              <a:t>расчет течений систем жидкость + твердое (пульпы и т.д.)</a:t>
            </a:r>
          </a:p>
          <a:p>
            <a:pPr marL="1250442" lvl="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100" dirty="0" smtClean="0"/>
              <a:t>учет </a:t>
            </a:r>
            <a:r>
              <a:rPr lang="ru-RU" sz="3100" dirty="0"/>
              <a:t>возможности выпадения твердой фазы (</a:t>
            </a:r>
            <a:r>
              <a:rPr lang="ru-RU" sz="3100" dirty="0" err="1"/>
              <a:t>газгидраты</a:t>
            </a:r>
            <a:r>
              <a:rPr lang="ru-RU" sz="3100" dirty="0"/>
              <a:t> и др</a:t>
            </a:r>
            <a:r>
              <a:rPr lang="ru-RU" sz="3100" dirty="0" smtClean="0"/>
              <a:t>.)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en-US" sz="3500" dirty="0" smtClean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000" dirty="0" smtClean="0"/>
              <a:t>добавление к программе модуля построения диаграмм режимов двухфазного течения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05767"/>
            <a:ext cx="9068633" cy="523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3569" y="908720"/>
            <a:ext cx="7920880" cy="5004556"/>
          </a:xfrm>
          <a:prstGeom prst="rect">
            <a:avLst/>
          </a:prstGeom>
        </p:spPr>
        <p:txBody>
          <a:bodyPr lIns="0" tIns="0" rIns="0" bIns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>
                <a:latin typeface="Calibri" panose="020F0502020204030204" pitchFamily="34" charset="0"/>
              </a:rPr>
              <a:t>Гидравлический и тепловой расчет </a:t>
            </a:r>
            <a:r>
              <a:rPr lang="ru-RU" altLang="ru-RU" sz="4800" dirty="0" smtClean="0">
                <a:latin typeface="Calibri" panose="020F0502020204030204" pitchFamily="34" charset="0"/>
              </a:rPr>
              <a:t>установившегося течения в трубопроводах любой </a:t>
            </a:r>
            <a:r>
              <a:rPr lang="ru-RU" altLang="ru-RU" sz="4800" dirty="0">
                <a:latin typeface="Calibri" panose="020F0502020204030204" pitchFamily="34" charset="0"/>
              </a:rPr>
              <a:t>геометрии и </a:t>
            </a:r>
            <a:r>
              <a:rPr lang="ru-RU" altLang="ru-RU" sz="4800" dirty="0" smtClean="0">
                <a:latin typeface="Calibri" panose="020F0502020204030204" pitchFamily="34" charset="0"/>
              </a:rPr>
              <a:t>сложности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>
                <a:latin typeface="Calibri" panose="020F0502020204030204" pitchFamily="34" charset="0"/>
              </a:rPr>
              <a:t>Жидкие, </a:t>
            </a:r>
            <a:r>
              <a:rPr lang="ru-RU" altLang="ru-RU" sz="4800" dirty="0" smtClean="0">
                <a:latin typeface="Calibri" panose="020F0502020204030204" pitchFamily="34" charset="0"/>
              </a:rPr>
              <a:t>газообразные и двухфазные газожидкостные продукты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 smtClean="0">
                <a:latin typeface="Calibri" panose="020F0502020204030204" pitchFamily="34" charset="0"/>
              </a:rPr>
              <a:t>Решение различных задач гидравлического расчета:</a:t>
            </a:r>
            <a:r>
              <a:rPr lang="ru-RU" sz="3500" dirty="0" smtClean="0"/>
              <a:t> </a:t>
            </a:r>
            <a:endParaRPr lang="ru-RU" sz="35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600" dirty="0">
                <a:latin typeface="Calibri" panose="020F0502020204030204" pitchFamily="34" charset="0"/>
              </a:rPr>
              <a:t>Расчет потерь давления «по потоку» и «против </a:t>
            </a:r>
            <a:r>
              <a:rPr lang="ru-RU" altLang="ru-RU" sz="3600" dirty="0" smtClean="0">
                <a:latin typeface="Calibri" panose="020F0502020204030204" pitchFamily="34" charset="0"/>
              </a:rPr>
              <a:t>потока» </a:t>
            </a:r>
            <a:r>
              <a:rPr lang="ru-RU" sz="3500" dirty="0" smtClean="0"/>
              <a:t> </a:t>
            </a:r>
            <a:endParaRPr lang="ru-RU" sz="35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600" dirty="0">
                <a:latin typeface="Calibri" panose="020F0502020204030204" pitchFamily="34" charset="0"/>
              </a:rPr>
              <a:t>Расчет распределения потоков по ветвям трубопровод</a:t>
            </a:r>
            <a:r>
              <a:rPr lang="ru-RU" altLang="ru-RU" sz="3600" dirty="0" smtClean="0">
                <a:latin typeface="Calibri" panose="020F0502020204030204" pitchFamily="34" charset="0"/>
              </a:rPr>
              <a:t>а</a:t>
            </a:r>
            <a:r>
              <a:rPr lang="ru-RU" sz="3500" dirty="0" smtClean="0"/>
              <a:t> </a:t>
            </a:r>
            <a:endParaRPr lang="ru-RU" sz="35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600" dirty="0">
                <a:latin typeface="Calibri" panose="020F0502020204030204" pitchFamily="34" charset="0"/>
              </a:rPr>
              <a:t>Подбор диаметров участков </a:t>
            </a:r>
            <a:r>
              <a:rPr lang="ru-RU" altLang="ru-RU" sz="3600" dirty="0" smtClean="0">
                <a:latin typeface="Calibri" panose="020F0502020204030204" pitchFamily="34" charset="0"/>
              </a:rPr>
              <a:t>трубопровод</a:t>
            </a:r>
            <a:r>
              <a:rPr lang="ru-RU" altLang="ru-RU" sz="3600" dirty="0">
                <a:latin typeface="Calibri" panose="020F0502020204030204" pitchFamily="34" charset="0"/>
              </a:rPr>
              <a:t>а</a:t>
            </a:r>
            <a:endParaRPr lang="ru-RU" altLang="ru-RU" sz="4800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 smtClean="0">
                <a:latin typeface="Calibri" panose="020F0502020204030204" pitchFamily="34" charset="0"/>
              </a:rPr>
              <a:t>Для каждого элемента трубопровода:</a:t>
            </a:r>
            <a:r>
              <a:rPr lang="ru-RU" sz="3500" dirty="0" smtClean="0"/>
              <a:t> 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600" dirty="0">
                <a:latin typeface="Calibri" panose="020F0502020204030204" pitchFamily="34" charset="0"/>
              </a:rPr>
              <a:t>расчет теплофизических свойств перекачиваемого продукта </a:t>
            </a:r>
            <a:r>
              <a:rPr lang="ru-RU" sz="3500" dirty="0" smtClean="0"/>
              <a:t> 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600" dirty="0">
                <a:latin typeface="Calibri" panose="020F0502020204030204" pitchFamily="34" charset="0"/>
              </a:rPr>
              <a:t>расчет скорости движения продукта</a:t>
            </a:r>
            <a:r>
              <a:rPr lang="ru-RU" sz="3500" dirty="0" smtClean="0"/>
              <a:t> 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600" dirty="0">
                <a:latin typeface="Calibri" panose="020F0502020204030204" pitchFamily="34" charset="0"/>
              </a:rPr>
              <a:t>расчет потерь давления (на трение, в местных сопротивлениях, на </a:t>
            </a:r>
            <a:r>
              <a:rPr lang="ru-RU" altLang="ru-RU" sz="3600" dirty="0" smtClean="0">
                <a:latin typeface="Calibri" panose="020F0502020204030204" pitchFamily="34" charset="0"/>
              </a:rPr>
              <a:t>подъем/спуск </a:t>
            </a:r>
            <a:r>
              <a:rPr lang="ru-RU" altLang="ru-RU" sz="3600" dirty="0">
                <a:latin typeface="Calibri" panose="020F0502020204030204" pitchFamily="34" charset="0"/>
              </a:rPr>
              <a:t>продукта</a:t>
            </a:r>
            <a:r>
              <a:rPr lang="ru-RU" altLang="ru-RU" sz="3600" dirty="0" smtClean="0">
                <a:latin typeface="Calibri" panose="020F0502020204030204" pitchFamily="34" charset="0"/>
              </a:rPr>
              <a:t>)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600" dirty="0">
                <a:latin typeface="Calibri" panose="020F0502020204030204" pitchFamily="34" charset="0"/>
              </a:rPr>
              <a:t>расчет </a:t>
            </a:r>
            <a:r>
              <a:rPr lang="ru-RU" altLang="ru-RU" sz="3600" dirty="0" smtClean="0">
                <a:latin typeface="Calibri" panose="020F0502020204030204" pitchFamily="34" charset="0"/>
              </a:rPr>
              <a:t>тепловых потерь </a:t>
            </a:r>
            <a:r>
              <a:rPr lang="ru-RU" altLang="ru-RU" sz="3600" dirty="0">
                <a:latin typeface="Calibri" panose="020F0502020204030204" pitchFamily="34" charset="0"/>
              </a:rPr>
              <a:t>в окружающую среду</a:t>
            </a:r>
            <a:r>
              <a:rPr lang="en-US" altLang="ru-RU" sz="3600" dirty="0">
                <a:latin typeface="Calibri" panose="020F0502020204030204" pitchFamily="34" charset="0"/>
              </a:rPr>
              <a:t> (</a:t>
            </a:r>
            <a:r>
              <a:rPr lang="ru-RU" altLang="ru-RU" sz="3600" dirty="0">
                <a:latin typeface="Calibri" panose="020F0502020204030204" pitchFamily="34" charset="0"/>
              </a:rPr>
              <a:t>с учетом параметров расположения трубопровода, тепловой изоляции и т.д</a:t>
            </a:r>
            <a:r>
              <a:rPr lang="ru-RU" altLang="ru-RU" sz="3600" dirty="0" smtClean="0">
                <a:latin typeface="Calibri" panose="020F0502020204030204" pitchFamily="34" charset="0"/>
              </a:rPr>
              <a:t>.)</a:t>
            </a:r>
            <a:endParaRPr lang="ru-RU" sz="3500" dirty="0" smtClean="0"/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>
                <a:latin typeface="Calibri" panose="020F0502020204030204" pitchFamily="34" charset="0"/>
              </a:rPr>
              <a:t>Для </a:t>
            </a:r>
            <a:r>
              <a:rPr lang="ru-RU" altLang="ru-RU" sz="4800" dirty="0" smtClean="0">
                <a:latin typeface="Calibri" panose="020F0502020204030204" pitchFamily="34" charset="0"/>
              </a:rPr>
              <a:t>двухфазных потоков:</a:t>
            </a:r>
            <a:r>
              <a:rPr lang="ru-RU" sz="3500" dirty="0" smtClean="0"/>
              <a:t> </a:t>
            </a:r>
            <a:endParaRPr lang="ru-RU" sz="35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600" dirty="0" smtClean="0">
                <a:latin typeface="Calibri" panose="020F0502020204030204" pitchFamily="34" charset="0"/>
              </a:rPr>
              <a:t>расчет </a:t>
            </a:r>
            <a:r>
              <a:rPr lang="ru-RU" altLang="ru-RU" sz="3600" dirty="0" smtClean="0">
                <a:latin typeface="Calibri" panose="020F0502020204030204" pitchFamily="34" charset="0"/>
              </a:rPr>
              <a:t>скоростей и свойств каждой </a:t>
            </a:r>
            <a:r>
              <a:rPr lang="ru-RU" altLang="ru-RU" sz="3600" dirty="0" smtClean="0">
                <a:latin typeface="Calibri" panose="020F0502020204030204" pitchFamily="34" charset="0"/>
              </a:rPr>
              <a:t>из </a:t>
            </a:r>
            <a:r>
              <a:rPr lang="ru-RU" altLang="ru-RU" sz="3600" dirty="0" smtClean="0">
                <a:latin typeface="Calibri" panose="020F0502020204030204" pitchFamily="34" charset="0"/>
              </a:rPr>
              <a:t>фаз, </a:t>
            </a:r>
            <a:r>
              <a:rPr lang="ru-RU" altLang="ru-RU" sz="3600" dirty="0" err="1" smtClean="0">
                <a:latin typeface="Calibri" panose="020F0502020204030204" pitchFamily="34" charset="0"/>
              </a:rPr>
              <a:t>газосодержаний</a:t>
            </a:r>
            <a:r>
              <a:rPr lang="ru-RU" altLang="ru-RU" sz="3600" dirty="0" smtClean="0">
                <a:latin typeface="Calibri" panose="020F0502020204030204" pitchFamily="34" charset="0"/>
              </a:rPr>
              <a:t> и их изменения по ходу течения</a:t>
            </a:r>
            <a:endParaRPr lang="ru-RU" altLang="ru-RU" sz="3600" dirty="0" smtClean="0">
              <a:latin typeface="Calibri" panose="020F0502020204030204" pitchFamily="34" charset="0"/>
            </a:endParaRP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600" dirty="0" smtClean="0">
                <a:latin typeface="Calibri" panose="020F0502020204030204" pitchFamily="34" charset="0"/>
              </a:rPr>
              <a:t>определение и показ на схеме режимов течения на каждом участке трубопровода</a:t>
            </a:r>
            <a:endParaRPr lang="ru-RU" altLang="ru-RU" sz="4800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 smtClean="0">
                <a:latin typeface="Calibri" panose="020F0502020204030204" pitchFamily="34" charset="0"/>
              </a:rPr>
              <a:t>Расчет динамических процессов – гидравлический удар в трубопроводах</a:t>
            </a:r>
          </a:p>
        </p:txBody>
      </p:sp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Расчетные 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17173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Дальнейшие планы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3569" y="912276"/>
            <a:ext cx="7920880" cy="5004556"/>
          </a:xfrm>
          <a:prstGeom prst="rect">
            <a:avLst/>
          </a:prstGeom>
        </p:spPr>
        <p:txBody>
          <a:bodyPr lIns="0" tIns="0" rIns="0" bIns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500" dirty="0" smtClean="0"/>
              <a:t>Интеграция с другими системами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интеграция с программой </a:t>
            </a:r>
            <a:r>
              <a:rPr lang="en-US" sz="3500" dirty="0" err="1" smtClean="0"/>
              <a:t>Spaix</a:t>
            </a:r>
            <a:r>
              <a:rPr lang="en-US" sz="3500" dirty="0" smtClean="0"/>
              <a:t> (VSX – Vogel Software) </a:t>
            </a:r>
            <a:r>
              <a:rPr lang="ru-RU" sz="3500" dirty="0" smtClean="0"/>
              <a:t>для усовершенствования задания, расчетов и выбора насосов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интеграция с другими </a:t>
            </a:r>
            <a:r>
              <a:rPr lang="en-US" sz="3500" dirty="0" smtClean="0"/>
              <a:t>3D </a:t>
            </a:r>
            <a:r>
              <a:rPr lang="ru-RU" sz="3500" dirty="0" smtClean="0"/>
              <a:t>САПР системами – завершается бета-тестирование импорта данных из </a:t>
            </a:r>
            <a:r>
              <a:rPr lang="en-US" sz="3500" dirty="0" smtClean="0"/>
              <a:t>PDMS </a:t>
            </a:r>
            <a:r>
              <a:rPr lang="ru-RU" sz="3500" dirty="0" smtClean="0"/>
              <a:t>в Гидросистему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интеграция с различными пакетами расчетов термодинамических свойств продуктов: </a:t>
            </a:r>
          </a:p>
          <a:p>
            <a:pPr marL="1250442" lvl="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100" dirty="0" smtClean="0"/>
              <a:t>подключение пакета </a:t>
            </a:r>
            <a:r>
              <a:rPr lang="en-US" sz="3100" dirty="0" smtClean="0"/>
              <a:t>REFPROP </a:t>
            </a:r>
            <a:r>
              <a:rPr lang="ru-RU" sz="3100" dirty="0" smtClean="0"/>
              <a:t>для расчетов свойств хладагентов</a:t>
            </a:r>
          </a:p>
          <a:p>
            <a:pPr marL="1250442" lvl="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100" dirty="0" smtClean="0"/>
              <a:t>подключение пакетов расчетов </a:t>
            </a:r>
            <a:r>
              <a:rPr lang="ru-RU" sz="3100" dirty="0" err="1" smtClean="0"/>
              <a:t>выпадания</a:t>
            </a:r>
            <a:r>
              <a:rPr lang="ru-RU" sz="3100" dirty="0" smtClean="0"/>
              <a:t> твердой фазы в потоке (процессы </a:t>
            </a:r>
            <a:r>
              <a:rPr lang="ru-RU" sz="3100" dirty="0" err="1" smtClean="0"/>
              <a:t>гидратообразования</a:t>
            </a:r>
            <a:r>
              <a:rPr lang="ru-RU" sz="3100" dirty="0" smtClean="0"/>
              <a:t>)</a:t>
            </a:r>
          </a:p>
          <a:p>
            <a:pPr marL="1250442" lvl="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100" dirty="0"/>
              <a:t>получение данных о ТФС и ФР из систем моделирования технологических процессов, в том числе через CAPE OPEN </a:t>
            </a:r>
            <a:r>
              <a:rPr lang="ru-RU" sz="3100" dirty="0" err="1"/>
              <a:t>Thermo</a:t>
            </a:r>
            <a:endParaRPr lang="ru-RU" sz="3100" dirty="0" smtClean="0"/>
          </a:p>
          <a:p>
            <a:pPr marL="1250442" lvl="2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100" dirty="0" smtClean="0"/>
              <a:t>импорт данных о свойствах и данных фазового равновесия продукта из других программ (импорт из файлов </a:t>
            </a:r>
            <a:r>
              <a:rPr lang="en-US" sz="3100" dirty="0" smtClean="0"/>
              <a:t>.</a:t>
            </a:r>
            <a:r>
              <a:rPr lang="en-US" sz="3100" dirty="0" err="1" smtClean="0"/>
              <a:t>psf</a:t>
            </a:r>
            <a:r>
              <a:rPr lang="en-US" sz="3100" dirty="0" smtClean="0"/>
              <a:t> </a:t>
            </a:r>
            <a:r>
              <a:rPr lang="ru-RU" sz="3100" dirty="0" smtClean="0"/>
              <a:t>программы </a:t>
            </a:r>
            <a:r>
              <a:rPr lang="en-US" sz="3100" dirty="0" smtClean="0"/>
              <a:t>HYSYS)</a:t>
            </a:r>
            <a:endParaRPr lang="ru-RU" sz="3100" dirty="0" smtClean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улучшенная интеграция </a:t>
            </a:r>
            <a:r>
              <a:rPr lang="ru-RU" sz="3500" dirty="0"/>
              <a:t>с </a:t>
            </a:r>
            <a:r>
              <a:rPr lang="ru-RU" sz="3500" dirty="0" smtClean="0"/>
              <a:t>собственными программами (</a:t>
            </a:r>
            <a:r>
              <a:rPr lang="ru-RU" sz="3500" dirty="0" err="1" smtClean="0"/>
              <a:t>Предклапан</a:t>
            </a:r>
            <a:r>
              <a:rPr lang="ru-RU" sz="3500" dirty="0" smtClean="0"/>
              <a:t>, СТАРС)</a:t>
            </a:r>
          </a:p>
        </p:txBody>
      </p:sp>
    </p:spTree>
    <p:extLst>
      <p:ext uri="{BB962C8B-B14F-4D97-AF65-F5344CB8AC3E}">
        <p14:creationId xmlns:p14="http://schemas.microsoft.com/office/powerpoint/2010/main" val="35921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Дальнейшие планы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3569" y="908720"/>
            <a:ext cx="7920880" cy="5004556"/>
          </a:xfrm>
          <a:prstGeom prst="rect">
            <a:avLst/>
          </a:prstGeom>
        </p:spPr>
        <p:txBody>
          <a:bodyPr lIns="0" tIns="0" rIns="0" bIns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500" dirty="0" smtClean="0"/>
              <a:t>Модуль расчета гидроудара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учет и подбор гасителей гидроудара, расчет систем защиты от гидроудара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/>
              <a:t>учет влияния кавитации на процесс гидроудара, в частности, на скорость распространения волны </a:t>
            </a:r>
            <a:r>
              <a:rPr lang="ru-RU" sz="3500" dirty="0" smtClean="0"/>
              <a:t>гидроудара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более точный учет насосов при расчете гидроудара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расчет </a:t>
            </a:r>
            <a:r>
              <a:rPr lang="ru-RU" sz="3500" u="sng" dirty="0" smtClean="0"/>
              <a:t>неполного</a:t>
            </a:r>
            <a:r>
              <a:rPr lang="ru-RU" sz="3500" dirty="0" smtClean="0"/>
              <a:t> гидроудара (при неполном открытии/закрытии арматуры)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учет предохранительных клапанов при расчете гидроудара, определение количества сброса и расчет систем утилизации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многое другое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4500" dirty="0" smtClean="0"/>
              <a:t>Новые расчетные возможности</a:t>
            </a:r>
            <a:endParaRPr lang="ru-RU" sz="45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расчет трубопроводов и газоходов прямоугольного сечения</a:t>
            </a:r>
            <a:endParaRPr lang="ru-RU" sz="3500" dirty="0"/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задание </a:t>
            </a:r>
            <a:r>
              <a:rPr lang="ru-RU" sz="3500" dirty="0"/>
              <a:t>и учет компрессоров и тягодутьевых машин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тепловой расчет </a:t>
            </a:r>
            <a:r>
              <a:rPr lang="ru-RU" sz="3500" dirty="0"/>
              <a:t>в условиях интенсивного теплообмена; совместный расчет трубопроводов и обогревающих </a:t>
            </a:r>
            <a:r>
              <a:rPr lang="ru-RU" sz="3500" dirty="0" smtClean="0"/>
              <a:t>спутников</a:t>
            </a:r>
          </a:p>
          <a:p>
            <a:pPr marL="850392" lvl="1" indent="-4572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3500" dirty="0" smtClean="0"/>
              <a:t>многое другое – </a:t>
            </a:r>
            <a:r>
              <a:rPr lang="ru-RU" sz="3500" u="sng" dirty="0" smtClean="0"/>
              <a:t>ваши пожелания</a:t>
            </a:r>
            <a:r>
              <a:rPr lang="ru-RU" sz="3500" dirty="0" smtClean="0"/>
              <a:t>? 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6902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много планов на будущее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604" y="3518787"/>
            <a:ext cx="1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ОЧЕНЬ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 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4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гибкая система лицензирования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4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/>
          <p:nvPr/>
        </p:nvSpPr>
        <p:spPr>
          <a:xfrm>
            <a:off x="5736887" y="3320988"/>
            <a:ext cx="2721908" cy="648072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Библиотека СТАРС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расчет теплофизических свойств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веществ (более 1600) и их смесей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Shape 148"/>
          <p:cNvSpPr/>
          <p:nvPr/>
        </p:nvSpPr>
        <p:spPr>
          <a:xfrm>
            <a:off x="3203848" y="836712"/>
            <a:ext cx="2736304" cy="344548"/>
          </a:xfrm>
          <a:prstGeom prst="roundRect">
            <a:avLst>
              <a:gd name="adj" fmla="val 16667"/>
            </a:avLst>
          </a:prstGeom>
          <a:solidFill>
            <a:srgbClr val="557CF9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b="1" dirty="0" smtClean="0">
                <a:solidFill>
                  <a:schemeClr val="dk1"/>
                </a:solidFill>
              </a:rPr>
              <a:t>БАЗОВЫЙ МОДУЛЬ</a:t>
            </a:r>
            <a:endParaRPr lang="en-US" b="1" dirty="0">
              <a:solidFill>
                <a:schemeClr val="dk1"/>
              </a:solidFill>
            </a:endParaRPr>
          </a:p>
        </p:txBody>
      </p:sp>
      <p:sp>
        <p:nvSpPr>
          <p:cNvPr id="14" name="Shape 158"/>
          <p:cNvSpPr/>
          <p:nvPr/>
        </p:nvSpPr>
        <p:spPr>
          <a:xfrm>
            <a:off x="237960" y="1268760"/>
            <a:ext cx="2508900" cy="792088"/>
          </a:xfrm>
          <a:prstGeom prst="rect">
            <a:avLst/>
          </a:prstGeom>
          <a:solidFill>
            <a:srgbClr val="ABFFAB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Модуль</a:t>
            </a:r>
            <a:endParaRPr lang="ru-RU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Изотермического расчета</a:t>
            </a:r>
            <a:endParaRPr lang="en-US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" name="Shape 146"/>
          <p:cNvSpPr/>
          <p:nvPr/>
        </p:nvSpPr>
        <p:spPr>
          <a:xfrm>
            <a:off x="5453794" y="4257092"/>
            <a:ext cx="2721908" cy="648072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Библиотека </a:t>
            </a:r>
            <a:r>
              <a:rPr lang="en-US" sz="1600" b="1" i="0" u="none" strike="noStrike" cap="none" baseline="0" dirty="0" err="1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WaterSteamPro</a:t>
            </a:r>
            <a:endParaRPr lang="ru-RU" sz="1600" b="1" i="0" u="none" strike="noStrike" cap="none" baseline="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уточненный расчет свойств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воды и водяного пара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" name="Shape 146"/>
          <p:cNvSpPr/>
          <p:nvPr/>
        </p:nvSpPr>
        <p:spPr>
          <a:xfrm>
            <a:off x="5086325" y="5193196"/>
            <a:ext cx="2721908" cy="648072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6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Библиотека 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GERG-2008</a:t>
            </a:r>
            <a:endParaRPr lang="ru-RU" sz="1600" b="1" i="0" u="none" strike="noStrike" cap="none" baseline="0" dirty="0" smtClean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расчет свойств</a:t>
            </a:r>
            <a:r>
              <a:rPr lang="en-US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2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и фазовых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равновесий природного газа</a:t>
            </a:r>
            <a:endParaRPr lang="en-US" sz="1200" b="0" i="0" u="none" strike="noStrike" cap="none" baseline="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41" name="Прямая соединительная линия 40"/>
          <p:cNvCxnSpPr>
            <a:stCxn id="4" idx="2"/>
          </p:cNvCxnSpPr>
          <p:nvPr/>
        </p:nvCxnSpPr>
        <p:spPr>
          <a:xfrm>
            <a:off x="4572000" y="1181260"/>
            <a:ext cx="0" cy="43359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47" idx="1"/>
          </p:cNvCxnSpPr>
          <p:nvPr/>
        </p:nvCxnSpPr>
        <p:spPr>
          <a:xfrm>
            <a:off x="4572000" y="1664804"/>
            <a:ext cx="18170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Shape 158"/>
          <p:cNvSpPr/>
          <p:nvPr/>
        </p:nvSpPr>
        <p:spPr>
          <a:xfrm>
            <a:off x="6389013" y="1268760"/>
            <a:ext cx="2508900" cy="792088"/>
          </a:xfrm>
          <a:prstGeom prst="rect">
            <a:avLst/>
          </a:prstGeom>
          <a:solidFill>
            <a:srgbClr val="ABFFAB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Модуль</a:t>
            </a:r>
            <a:endParaRPr lang="ru-RU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ru-RU" sz="16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Теплогидравлического</a:t>
            </a:r>
            <a:r>
              <a:rPr lang="ru-RU" sz="16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расчета</a:t>
            </a:r>
            <a:endParaRPr lang="en-US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8" name="Shape 158"/>
          <p:cNvSpPr/>
          <p:nvPr/>
        </p:nvSpPr>
        <p:spPr>
          <a:xfrm>
            <a:off x="6084168" y="2276872"/>
            <a:ext cx="2508900" cy="792088"/>
          </a:xfrm>
          <a:prstGeom prst="rect">
            <a:avLst/>
          </a:prstGeom>
          <a:solidFill>
            <a:srgbClr val="ABFFAB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Модуль</a:t>
            </a:r>
            <a:endParaRPr lang="ru-RU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Расчета двухфазных потоков</a:t>
            </a:r>
            <a:endParaRPr lang="en-US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" name="Shape 158"/>
          <p:cNvSpPr/>
          <p:nvPr/>
        </p:nvSpPr>
        <p:spPr>
          <a:xfrm>
            <a:off x="503548" y="2276872"/>
            <a:ext cx="2508900" cy="792088"/>
          </a:xfrm>
          <a:prstGeom prst="rect">
            <a:avLst/>
          </a:prstGeom>
          <a:solidFill>
            <a:srgbClr val="ABFFAB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Модуль</a:t>
            </a:r>
            <a:endParaRPr lang="ru-RU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Выбора диаметров</a:t>
            </a:r>
            <a:endParaRPr lang="en-US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0" name="Shape 158"/>
          <p:cNvSpPr/>
          <p:nvPr/>
        </p:nvSpPr>
        <p:spPr>
          <a:xfrm>
            <a:off x="899592" y="3248980"/>
            <a:ext cx="2508900" cy="792088"/>
          </a:xfrm>
          <a:prstGeom prst="rect">
            <a:avLst/>
          </a:prstGeom>
          <a:solidFill>
            <a:srgbClr val="ABFFAB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Модуль</a:t>
            </a:r>
            <a:endParaRPr lang="ru-RU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Расчета гидроудара</a:t>
            </a:r>
            <a:endParaRPr lang="en-US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1" name="Shape 158"/>
          <p:cNvSpPr/>
          <p:nvPr/>
        </p:nvSpPr>
        <p:spPr>
          <a:xfrm>
            <a:off x="1157310" y="4257092"/>
            <a:ext cx="2508900" cy="648072"/>
          </a:xfrm>
          <a:prstGeom prst="rect">
            <a:avLst/>
          </a:prstGeom>
          <a:solidFill>
            <a:srgbClr val="ABFFAB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sz="16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Модуль</a:t>
            </a:r>
            <a:endParaRPr lang="ru-RU"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ru-RU" sz="12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Импорта данных из </a:t>
            </a:r>
            <a:r>
              <a:rPr lang="en-US" sz="12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PCF</a:t>
            </a:r>
            <a:endParaRPr lang="en-US" sz="1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2" name="Shape 158"/>
          <p:cNvSpPr/>
          <p:nvPr/>
        </p:nvSpPr>
        <p:spPr>
          <a:xfrm>
            <a:off x="1547664" y="5193196"/>
            <a:ext cx="2508900" cy="648072"/>
          </a:xfrm>
          <a:prstGeom prst="rect">
            <a:avLst/>
          </a:prstGeom>
          <a:solidFill>
            <a:srgbClr val="ABFFAB"/>
          </a:solidFill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sz="16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Модуль</a:t>
            </a:r>
            <a:endParaRPr lang="ru-RU" sz="16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ru-RU" sz="12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Построения пьезометр. графиков</a:t>
            </a:r>
            <a:endParaRPr lang="en-US" sz="1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56" name="Прямая со стрелкой 55"/>
          <p:cNvCxnSpPr>
            <a:endCxn id="48" idx="1"/>
          </p:cNvCxnSpPr>
          <p:nvPr/>
        </p:nvCxnSpPr>
        <p:spPr>
          <a:xfrm>
            <a:off x="4572000" y="267291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2" idx="1"/>
          </p:cNvCxnSpPr>
          <p:nvPr/>
        </p:nvCxnSpPr>
        <p:spPr>
          <a:xfrm>
            <a:off x="4572000" y="3645024"/>
            <a:ext cx="11648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38" idx="1"/>
          </p:cNvCxnSpPr>
          <p:nvPr/>
        </p:nvCxnSpPr>
        <p:spPr>
          <a:xfrm>
            <a:off x="4572000" y="4578077"/>
            <a:ext cx="881794" cy="3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39" idx="1"/>
          </p:cNvCxnSpPr>
          <p:nvPr/>
        </p:nvCxnSpPr>
        <p:spPr>
          <a:xfrm>
            <a:off x="4572000" y="5517232"/>
            <a:ext cx="5143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14" idx="3"/>
          </p:cNvCxnSpPr>
          <p:nvPr/>
        </p:nvCxnSpPr>
        <p:spPr>
          <a:xfrm flipH="1">
            <a:off x="2746860" y="1664804"/>
            <a:ext cx="18251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49" idx="3"/>
          </p:cNvCxnSpPr>
          <p:nvPr/>
        </p:nvCxnSpPr>
        <p:spPr>
          <a:xfrm flipH="1">
            <a:off x="3012448" y="2672916"/>
            <a:ext cx="15595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50" idx="3"/>
          </p:cNvCxnSpPr>
          <p:nvPr/>
        </p:nvCxnSpPr>
        <p:spPr>
          <a:xfrm flipH="1">
            <a:off x="3408492" y="3645024"/>
            <a:ext cx="11719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51" idx="3"/>
          </p:cNvCxnSpPr>
          <p:nvPr/>
        </p:nvCxnSpPr>
        <p:spPr>
          <a:xfrm flipH="1">
            <a:off x="3666210" y="4578077"/>
            <a:ext cx="905790" cy="3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endCxn id="52" idx="3"/>
          </p:cNvCxnSpPr>
          <p:nvPr/>
        </p:nvCxnSpPr>
        <p:spPr>
          <a:xfrm flipH="1">
            <a:off x="4056564" y="5517232"/>
            <a:ext cx="5238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Гибкая система лицензирования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8961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708"/>
            <a:ext cx="9130231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1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Спасибо за внимание!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endParaRPr lang="ru-RU" altLang="ru-RU" sz="4400" dirty="0" smtClean="0">
              <a:hlinkClick r:id="rId2"/>
            </a:endParaRPr>
          </a:p>
          <a:p>
            <a:pPr algn="ctr">
              <a:buFont typeface="Monotype Sorts"/>
              <a:buNone/>
            </a:pP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ctr">
              <a:buFont typeface="Monotype Sorts"/>
              <a:buNone/>
            </a:pPr>
            <a:r>
              <a:rPr lang="ru-RU" altLang="ru-RU" sz="4000" dirty="0" smtClean="0"/>
              <a:t>Вопросы?</a:t>
            </a: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63" y="1628800"/>
            <a:ext cx="3024336" cy="286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116775"/>
            <a:ext cx="2108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Сергей Лисин</a:t>
            </a:r>
          </a:p>
          <a:p>
            <a:r>
              <a:rPr lang="ru-RU" sz="2000" dirty="0" smtClean="0"/>
              <a:t>НТП Трубопровод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51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огромный расчетный функционал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8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  <a:endParaRPr lang="ru-RU" altLang="ru-RU" sz="4400" dirty="0" smtClean="0">
              <a:hlinkClick r:id="rId2"/>
            </a:endParaRPr>
          </a:p>
          <a:p>
            <a:pPr algn="ctr">
              <a:buFont typeface="Monotype Sorts"/>
              <a:buNone/>
            </a:pP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3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удобство использования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9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145"/>
          <p:cNvSpPr txBox="1">
            <a:spLocks/>
          </p:cNvSpPr>
          <p:nvPr/>
        </p:nvSpPr>
        <p:spPr>
          <a:xfrm>
            <a:off x="0" y="0"/>
            <a:ext cx="9144000" cy="8140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   </a:t>
            </a:r>
            <a:r>
              <a:rPr lang="ru-RU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rPr>
              <a:t>Гидросистема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        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Удобство использования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83569" y="908720"/>
            <a:ext cx="2592287" cy="5004556"/>
          </a:xfrm>
          <a:prstGeom prst="rect">
            <a:avLst/>
          </a:prstGeom>
        </p:spPr>
        <p:txBody>
          <a:bodyPr lIns="0" tIns="0" rIns="0" bIns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>
                <a:latin typeface="Calibri" panose="020F0502020204030204" pitchFamily="34" charset="0"/>
              </a:rPr>
              <a:t>Удобный ввод данных, наглядное графическое представление и вывод расчетной </a:t>
            </a:r>
            <a:r>
              <a:rPr lang="ru-RU" altLang="ru-RU" sz="4800" dirty="0" smtClean="0">
                <a:latin typeface="Calibri" panose="020F0502020204030204" pitchFamily="34" charset="0"/>
              </a:rPr>
              <a:t>модели</a:t>
            </a:r>
          </a:p>
          <a:p>
            <a:pPr marL="0" indent="0">
              <a:lnSpc>
                <a:spcPct val="120000"/>
              </a:lnSpc>
              <a:buClr>
                <a:schemeClr val="accent1"/>
              </a:buClr>
              <a:buNone/>
              <a:defRPr/>
            </a:pPr>
            <a:endParaRPr lang="ru-RU" altLang="ru-RU" sz="4800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>
                <a:latin typeface="Calibri" panose="020F0502020204030204" pitchFamily="34" charset="0"/>
              </a:rPr>
              <a:t>Работа с разными формами графического представления модели («принципиальная схема», «изометрический чертеж</a:t>
            </a:r>
            <a:r>
              <a:rPr lang="ru-RU" altLang="ru-RU" sz="4800" dirty="0" smtClean="0">
                <a:latin typeface="Calibri" panose="020F0502020204030204" pitchFamily="34" charset="0"/>
              </a:rPr>
              <a:t>», «твердотельное представление», </a:t>
            </a:r>
            <a:r>
              <a:rPr lang="ru-RU" altLang="ru-RU" sz="4800" dirty="0">
                <a:latin typeface="Calibri" panose="020F0502020204030204" pitchFamily="34" charset="0"/>
              </a:rPr>
              <a:t>«планы» и «профили») разной степени </a:t>
            </a:r>
            <a:r>
              <a:rPr lang="ru-RU" altLang="ru-RU" sz="4800" dirty="0" smtClean="0">
                <a:latin typeface="Calibri" panose="020F0502020204030204" pitchFamily="34" charset="0"/>
              </a:rPr>
              <a:t>детализации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ru-RU" altLang="ru-RU" sz="4800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4800" dirty="0">
                <a:latin typeface="Calibri" panose="020F0502020204030204" pitchFamily="34" charset="0"/>
              </a:rPr>
              <a:t>Графический показ </a:t>
            </a:r>
            <a:r>
              <a:rPr lang="ru-RU" altLang="ru-RU" sz="4800" dirty="0" smtClean="0">
                <a:latin typeface="Calibri" panose="020F0502020204030204" pitchFamily="34" charset="0"/>
              </a:rPr>
              <a:t>результатов расчета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27" y="1520788"/>
            <a:ext cx="5630710" cy="33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03" y="1517556"/>
            <a:ext cx="5613334" cy="3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1016732"/>
            <a:ext cx="5518041" cy="4591170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48" y="1268760"/>
            <a:ext cx="5733789" cy="433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Picture 12" descr="http://www.truboprovod.ru/news/images/hst_350_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48" y="840746"/>
            <a:ext cx="5723852" cy="514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1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836712"/>
            <a:ext cx="8229600" cy="4987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/>
              <a:buNone/>
            </a:pPr>
            <a:r>
              <a:rPr lang="ru-RU" altLang="ru-RU" sz="4000" dirty="0" smtClean="0"/>
              <a:t> </a:t>
            </a:r>
            <a:endParaRPr lang="en-US" altLang="ru-RU" sz="4000" dirty="0" smtClean="0"/>
          </a:p>
          <a:p>
            <a:pPr algn="ctr">
              <a:buFont typeface="Monotype Sorts"/>
              <a:buNone/>
            </a:pPr>
            <a:endParaRPr lang="ru-RU" altLang="ru-RU" dirty="0" smtClean="0"/>
          </a:p>
          <a:p>
            <a:pPr algn="ctr">
              <a:buFont typeface="Monotype Sorts"/>
              <a:buNone/>
            </a:pPr>
            <a:endParaRPr lang="en-US" altLang="ru-RU" dirty="0" smtClean="0"/>
          </a:p>
          <a:p>
            <a:pPr algn="ctr">
              <a:buFont typeface="Monotype Sorts"/>
              <a:buNone/>
            </a:pPr>
            <a:r>
              <a:rPr lang="ru-RU" altLang="ru-RU" sz="4400" dirty="0" smtClean="0"/>
              <a:t>Гидросистема - это... </a:t>
            </a:r>
          </a:p>
          <a:p>
            <a:pPr algn="ctr">
              <a:buFont typeface="Monotype Sorts"/>
              <a:buNone/>
            </a:pPr>
            <a:r>
              <a:rPr lang="ru-RU" altLang="ru-RU" dirty="0" smtClean="0"/>
              <a:t>удобство использования</a:t>
            </a:r>
            <a:endParaRPr lang="ru-RU" altLang="ru-RU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endParaRPr lang="ru-RU" altLang="ru-RU" sz="2000" dirty="0" smtClean="0">
              <a:hlinkClick r:id="rId2"/>
            </a:endParaRPr>
          </a:p>
          <a:p>
            <a:pPr algn="r">
              <a:buFont typeface="Monotype Sorts"/>
              <a:buNone/>
            </a:pPr>
            <a:r>
              <a:rPr lang="en-US" altLang="ru-RU" sz="2000" dirty="0" smtClean="0">
                <a:hlinkClick r:id="rId2"/>
              </a:rPr>
              <a:t>hst@truboprovod.ru</a:t>
            </a:r>
            <a:endParaRPr lang="en-US" altLang="ru-RU" sz="2000" dirty="0" smtClean="0"/>
          </a:p>
          <a:p>
            <a:pPr algn="r">
              <a:buFont typeface="Monotype Sorts"/>
              <a:buNone/>
            </a:pPr>
            <a:r>
              <a:rPr lang="ru-RU" altLang="ru-RU" sz="2000" dirty="0" smtClean="0">
                <a:hlinkClick r:id="rId3"/>
              </a:rPr>
              <a:t>http://www.truboprovod.ru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</p:txBody>
      </p:sp>
      <p:sp>
        <p:nvSpPr>
          <p:cNvPr id="5" name="Shape 145"/>
          <p:cNvSpPr txBox="1">
            <a:spLocks/>
          </p:cNvSpPr>
          <p:nvPr/>
        </p:nvSpPr>
        <p:spPr>
          <a:xfrm>
            <a:off x="-13769" y="1"/>
            <a:ext cx="91440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600" b="1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Комплексные решения ООО «НТП Трубопровод»</a:t>
            </a:r>
          </a:p>
          <a:p>
            <a:pPr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0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1504</Words>
  <Application>Microsoft Office PowerPoint</Application>
  <PresentationFormat>Экран (4:3)</PresentationFormat>
  <Paragraphs>494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NTP Truboprovod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pronin</dc:creator>
  <cp:lastModifiedBy>Sergey Lisin</cp:lastModifiedBy>
  <cp:revision>59</cp:revision>
  <dcterms:created xsi:type="dcterms:W3CDTF">2014-11-14T09:41:55Z</dcterms:created>
  <dcterms:modified xsi:type="dcterms:W3CDTF">2014-11-21T13:56:50Z</dcterms:modified>
</cp:coreProperties>
</file>